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6858000" cx="12192000"/>
  <p:notesSz cx="6858000" cy="9144000"/>
  <p:embeddedFontLst>
    <p:embeddedFont>
      <p:font typeface="Arial Black"/>
      <p:regular r:id="rId76"/>
    </p:embeddedFont>
    <p:embeddedFont>
      <p:font typeface="Century Gothic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1" roundtripDataSignature="AMtx7mjBBL8uWwGbFS3385JCbeuF5W2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CenturyGothic-boldItalic.fntdata"/><Relationship Id="rId81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font" Target="fonts/CenturyGothic-regular.fntdata"/><Relationship Id="rId32" Type="http://schemas.openxmlformats.org/officeDocument/2006/relationships/slide" Target="slides/slide27.xml"/><Relationship Id="rId76" Type="http://schemas.openxmlformats.org/officeDocument/2006/relationships/font" Target="fonts/ArialBlack-regular.fntdata"/><Relationship Id="rId35" Type="http://schemas.openxmlformats.org/officeDocument/2006/relationships/slide" Target="slides/slide30.xml"/><Relationship Id="rId79" Type="http://schemas.openxmlformats.org/officeDocument/2006/relationships/font" Target="fonts/CenturyGothic-italic.fntdata"/><Relationship Id="rId34" Type="http://schemas.openxmlformats.org/officeDocument/2006/relationships/slide" Target="slides/slide29.xml"/><Relationship Id="rId78" Type="http://schemas.openxmlformats.org/officeDocument/2006/relationships/font" Target="fonts/CenturyGothic-bold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 </a:t>
            </a:r>
            <a:endParaRPr/>
          </a:p>
        </p:txBody>
      </p:sp>
      <p:sp>
        <p:nvSpPr>
          <p:cNvPr id="128" name="Google Shape;12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240" name="Google Shape;2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AG</a:t>
            </a:r>
            <a:endParaRPr/>
          </a:p>
        </p:txBody>
      </p:sp>
      <p:sp>
        <p:nvSpPr>
          <p:cNvPr id="252" name="Google Shape;25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264" name="Google Shape;26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274" name="Google Shape;27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03" name="Google Shape;30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12" name="Google Shape;31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21" name="Google Shape;32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31" name="Google Shape;33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38" name="Google Shape;338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135" name="Google Shape;13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45" name="Google Shape;34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354" name="Google Shape;35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407" name="Google Shape;40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441" name="Google Shape;44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494" name="Google Shape;49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538" name="Google Shape;53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These unprecedented times provide our teams with the opportunity to prepare for changes through collective resilient response, which changes how we approach teaching &amp; learning forever </a:t>
            </a:r>
            <a:endParaRPr/>
          </a:p>
        </p:txBody>
      </p:sp>
      <p:sp>
        <p:nvSpPr>
          <p:cNvPr id="546" name="Google Shape;546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These unprecedented times provide our teams with the opportunity to prepare for changes through collective resilient response, which changes how we approach teaching &amp; learning forever </a:t>
            </a:r>
            <a:endParaRPr/>
          </a:p>
        </p:txBody>
      </p:sp>
      <p:sp>
        <p:nvSpPr>
          <p:cNvPr id="557" name="Google Shape;55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Mental health leaders build capacity for 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Establish a culture of wellness (talking about academic rigor while developing relationships &amp; teaching social-emotional behavioral competencies)</a:t>
            </a:r>
            <a:endParaRPr/>
          </a:p>
        </p:txBody>
      </p:sp>
      <p:sp>
        <p:nvSpPr>
          <p:cNvPr id="574" name="Google Shape;57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586" name="Google Shape;586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143" name="Google Shape;1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614" name="Google Shape;61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639" name="Google Shape;639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647" name="Google Shape;647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657" name="Google Shape;65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5" name="Google Shape;665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Scale: 0, 1,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Prioritized items based on RCCSD TFI data, CASEL recommendations, Community conversations (Atlantic PBIS), </a:t>
            </a:r>
            <a:endParaRPr/>
          </a:p>
        </p:txBody>
      </p:sp>
      <p:sp>
        <p:nvSpPr>
          <p:cNvPr id="666" name="Google Shape;666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698" name="Google Shape;698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06" name="Google Shape;706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6" name="Google Shape;71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17" name="Google Shape;717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28" name="Google Shape;728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Provide all students with a safe school environment (socially, emotionally, academically, physically)</a:t>
            </a:r>
            <a:endParaRPr/>
          </a:p>
          <a:p>
            <a:pPr indent="-228600" lvl="0" marL="2286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Increase staff understanding of and ability to mitigate the potential impacts of traumatic experiences on students' learning and behavior</a:t>
            </a:r>
            <a:endParaRPr/>
          </a:p>
          <a:p>
            <a:pPr indent="-228600" lvl="0" marL="2286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Encourage all school staff to work together to meet the needs of students in the school</a:t>
            </a:r>
            <a:endParaRPr/>
          </a:p>
          <a:p>
            <a:pPr indent="-228600" lvl="0" marL="2286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Address student needs in relationship development, self-regulation, academic competency, and health and well-being</a:t>
            </a:r>
            <a:endParaRPr/>
          </a:p>
          <a:p>
            <a:pPr indent="-228600" lvl="0" marL="2286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Ensure that all students are included in and connected to the school community</a:t>
            </a:r>
            <a:endParaRPr/>
          </a:p>
          <a:p>
            <a:pPr indent="-228600" lvl="0" marL="2286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Adapt school planning and operations to the ever-changing needs/demands of the students</a:t>
            </a:r>
            <a:endParaRPr/>
          </a:p>
          <a:p>
            <a:pPr indent="-228600" lvl="0" marL="228600" rtl="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Include community resources and parents in the support network in addressing student needs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53" name="Google Shape;753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64" name="Google Shape;764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75" name="Google Shape;775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786" name="Google Shape;786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804" name="Google Shape;804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GK</a:t>
            </a:r>
            <a:endParaRPr/>
          </a:p>
        </p:txBody>
      </p:sp>
      <p:sp>
        <p:nvSpPr>
          <p:cNvPr id="817" name="Google Shape;817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4" name="Google Shape;82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</a:t>
            </a:r>
            <a:endParaRPr/>
          </a:p>
        </p:txBody>
      </p:sp>
      <p:sp>
        <p:nvSpPr>
          <p:cNvPr id="825" name="Google Shape;825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838" name="Google Shape;838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846" name="Google Shape;846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174" name="Google Shape;17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9" name="Google Shape;85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860" name="Google Shape;860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872" name="Google Shape;872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880" name="Google Shape;880;p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-Taking care of yourself is vital to being able to care for your children and others in your care.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-From Care for the Caregiver; NASP PREPaRE</a:t>
            </a:r>
            <a:endParaRPr/>
          </a:p>
        </p:txBody>
      </p:sp>
      <p:sp>
        <p:nvSpPr>
          <p:cNvPr id="916" name="Google Shape;916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927" name="Google Shape;927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970" name="Google Shape;970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talking points (be empathetic and supportive)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the CASEL guide: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adults in the building may be struggling with mental health issues, trauma, secondary traumatic stress, or “compassion fatigue.” Look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signs that adults might need more support and identify available resources. You can use the SAMHSA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mental health services locator to search for resources in your community.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Consider tracking your mood daily</a:t>
            </a:r>
            <a:endParaRPr/>
          </a:p>
        </p:txBody>
      </p:sp>
      <p:sp>
        <p:nvSpPr>
          <p:cNvPr id="982" name="Google Shape;982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LM</a:t>
            </a:r>
            <a:endParaRPr/>
          </a:p>
        </p:txBody>
      </p:sp>
      <p:sp>
        <p:nvSpPr>
          <p:cNvPr id="1006" name="Google Shape;1006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195" name="Google Shape;19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205" name="Google Shape;20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</a:t>
            </a:r>
            <a:endParaRPr/>
          </a:p>
        </p:txBody>
      </p:sp>
      <p:sp>
        <p:nvSpPr>
          <p:cNvPr id="228" name="Google Shape;2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2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" name="Google Shape;17;p72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2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7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3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3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83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83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3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3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4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4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84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8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5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85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5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85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8" name="Google Shape;98;p8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8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8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6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5" name="Google Shape;105;p8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8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7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7"/>
          <p:cNvSpPr txBox="1"/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87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12" name="Google Shape;112;p8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8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8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8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7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6" name="Google Shape;26;p7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4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74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4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7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5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75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5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0" name="Google Shape;40;p7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6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7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7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77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7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3" name="Google Shape;53;p77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7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7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9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5" name="Google Shape;65;p79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6" name="Google Shape;66;p79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9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9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2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8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2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82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74" name="Google Shape;74;p82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82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76" name="Google Shape;76;p8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71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7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7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7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80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8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8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8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200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s://www.pbis.org/pbis/tiered-framewor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www.pbis.org/pbis/tiered-framewor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pbis.org/pbis/tiered-framework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hyperlink" Target="https://www.pbis.org/pbis/tiered-framewor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hyperlink" Target="https://www.nasponline.org/x55090.xm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15.jpg"/><Relationship Id="rId1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21.jpg"/><Relationship Id="rId5" Type="http://schemas.openxmlformats.org/officeDocument/2006/relationships/image" Target="../media/image12.jpg"/><Relationship Id="rId6" Type="http://schemas.openxmlformats.org/officeDocument/2006/relationships/image" Target="../media/image18.png"/><Relationship Id="rId7" Type="http://schemas.openxmlformats.org/officeDocument/2006/relationships/image" Target="../media/image16.jpg"/><Relationship Id="rId8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5" Type="http://schemas.openxmlformats.org/officeDocument/2006/relationships/image" Target="../media/image19.png"/><Relationship Id="rId6" Type="http://schemas.openxmlformats.org/officeDocument/2006/relationships/image" Target="../media/image24.jpg"/><Relationship Id="rId7" Type="http://schemas.openxmlformats.org/officeDocument/2006/relationships/image" Target="../media/image33.jpg"/><Relationship Id="rId8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jpg"/><Relationship Id="rId10" Type="http://schemas.openxmlformats.org/officeDocument/2006/relationships/image" Target="../media/image31.jpg"/><Relationship Id="rId1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8.jpg"/><Relationship Id="rId9" Type="http://schemas.openxmlformats.org/officeDocument/2006/relationships/image" Target="../media/image30.jpg"/><Relationship Id="rId5" Type="http://schemas.openxmlformats.org/officeDocument/2006/relationships/image" Target="../media/image32.jpg"/><Relationship Id="rId6" Type="http://schemas.openxmlformats.org/officeDocument/2006/relationships/image" Target="../media/image23.jpg"/><Relationship Id="rId7" Type="http://schemas.openxmlformats.org/officeDocument/2006/relationships/image" Target="../media/image25.jpg"/><Relationship Id="rId8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png"/><Relationship Id="rId10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38.jpg"/><Relationship Id="rId9" Type="http://schemas.openxmlformats.org/officeDocument/2006/relationships/image" Target="../media/image40.jpg"/><Relationship Id="rId5" Type="http://schemas.openxmlformats.org/officeDocument/2006/relationships/image" Target="../media/image36.jpg"/><Relationship Id="rId6" Type="http://schemas.openxmlformats.org/officeDocument/2006/relationships/image" Target="../media/image42.jpg"/><Relationship Id="rId7" Type="http://schemas.openxmlformats.org/officeDocument/2006/relationships/image" Target="../media/image41.jpg"/><Relationship Id="rId8" Type="http://schemas.openxmlformats.org/officeDocument/2006/relationships/image" Target="../media/image3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png"/><Relationship Id="rId4" Type="http://schemas.openxmlformats.org/officeDocument/2006/relationships/hyperlink" Target="https://www.youtube.com/watch?v=bh8_C4SyGr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5" Type="http://schemas.openxmlformats.org/officeDocument/2006/relationships/hyperlink" Target="https://www.youtube.com/watch?v=bh8_C4SyGrA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hyperlink" Target="https://www.youtube.com/watch?v=bh8_C4SyGrA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youtube.com/watch?v=bh8_C4SyGr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cdc.gov/coronavirus/2019-ncov/community/schools-childcare/schools.html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52.png"/><Relationship Id="rId5" Type="http://schemas.openxmlformats.org/officeDocument/2006/relationships/image" Target="../media/image48.jpg"/><Relationship Id="rId6" Type="http://schemas.openxmlformats.org/officeDocument/2006/relationships/image" Target="../media/image53.jpg"/><Relationship Id="rId7" Type="http://schemas.openxmlformats.org/officeDocument/2006/relationships/image" Target="../media/image55.jpg"/><Relationship Id="rId8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hyperlink" Target="http://wh1.oet.udel.edu/pbs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pbisapps.org/Resources/SWIS%20Publications/SWPBIS%20Tiered%20Fidelity%20Inventory%20(TFI).pdf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1.png"/><Relationship Id="rId4" Type="http://schemas.openxmlformats.org/officeDocument/2006/relationships/image" Target="../media/image60.jpg"/><Relationship Id="rId5" Type="http://schemas.openxmlformats.org/officeDocument/2006/relationships/image" Target="../media/image71.png"/><Relationship Id="rId6" Type="http://schemas.openxmlformats.org/officeDocument/2006/relationships/image" Target="../media/image6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oxfordclinicalpsych.com/view/10.1093/med:psych/9780199766529.001.0001/med-9780199766529?rskey=28Y6vN&amp;result=6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7.png"/><Relationship Id="rId4" Type="http://schemas.openxmlformats.org/officeDocument/2006/relationships/hyperlink" Target="http://wh1.oet.udel.edu/pbs/wp-content/uploads/2017/07/Skovholt-Practioner-Professional-Resiliency.pdf" TargetMode="External"/><Relationship Id="rId5" Type="http://schemas.openxmlformats.org/officeDocument/2006/relationships/hyperlink" Target="https://www.youtube.com/watch?v=bh8_C4SyGr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bis.org/pbis/tiered-framework" TargetMode="External"/><Relationship Id="rId4" Type="http://schemas.openxmlformats.org/officeDocument/2006/relationships/hyperlink" Target="https://www.pbisrewards.com/blog/what-is-mtss/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mcusercontent.com/a9bab6ebb1d1e641170c090cf/files/c2aa3e53-a65c-4c24-b837-e786ca4c745b/Webinar_Handout_Healthy_Mindsets_and_Behaviors_SEL_Center_Final.pdf" TargetMode="External"/><Relationship Id="rId4" Type="http://schemas.openxmlformats.org/officeDocument/2006/relationships/image" Target="../media/image6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mcusercontent.com/a9bab6ebb1d1e641170c090cf/files/c2aa3e53-a65c-4c24-b837-e786ca4c745b/Webinar_Handout_Healthy_Mindsets_and_Behaviors_SEL_Center_Final.pdf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0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mcusercontent.com/a9bab6ebb1d1e641170c090cf/files/c2aa3e53-a65c-4c24-b837-e786ca4c745b/Webinar_Handout_Healthy_Mindsets_and_Behaviors_SEL_Center_Final.pdf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2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mcusercontent.com/a9bab6ebb1d1e641170c090cf/files/4ca8857e-47f3-4c41-a51a-d28525dd1df2/_REL_West__Self_Care_for_Educators_PPT_Participant_Slides_508.pdf" TargetMode="External"/><Relationship Id="rId4" Type="http://schemas.openxmlformats.org/officeDocument/2006/relationships/image" Target="../media/image7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bis.org/pbis/tiered-framework" TargetMode="External"/><Relationship Id="rId4" Type="http://schemas.openxmlformats.org/officeDocument/2006/relationships/hyperlink" Target="https://www.pbisrewards.com/blog/what-is-mtss/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covid19.redclayschools.com/home" TargetMode="External"/><Relationship Id="rId4" Type="http://schemas.openxmlformats.org/officeDocument/2006/relationships/image" Target="../media/image78.png"/><Relationship Id="rId5" Type="http://schemas.openxmlformats.org/officeDocument/2006/relationships/image" Target="../media/image74.png"/></Relationships>
</file>

<file path=ppt/slides/_rels/slide6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5.png"/><Relationship Id="rId10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6.png"/><Relationship Id="rId4" Type="http://schemas.openxmlformats.org/officeDocument/2006/relationships/hyperlink" Target="https://casel.org/resources-covid/" TargetMode="External"/><Relationship Id="rId9" Type="http://schemas.openxmlformats.org/officeDocument/2006/relationships/hyperlink" Target="https://casel.org/weekly-webinars/" TargetMode="External"/><Relationship Id="rId5" Type="http://schemas.openxmlformats.org/officeDocument/2006/relationships/hyperlink" Target="https://casel.org/wp-content/uploads/2020/05/CASEL_Leveraging-SEL-as-You-Prepare-to-Reopen-and-Renew.pdf" TargetMode="External"/><Relationship Id="rId6" Type="http://schemas.openxmlformats.org/officeDocument/2006/relationships/hyperlink" Target="https://www.youtube.com/watch?v=8UE2mWPPj0k&amp;t=" TargetMode="External"/><Relationship Id="rId7" Type="http://schemas.openxmlformats.org/officeDocument/2006/relationships/hyperlink" Target="https://casel.org/wp-content/uploads/2020/03/Marc-Brackett_CASEL-Cares_Best-SELF.pdf" TargetMode="External"/><Relationship Id="rId8" Type="http://schemas.openxmlformats.org/officeDocument/2006/relationships/hyperlink" Target="https://www.youtube.com/watch?v=WyYYNec2tzE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s://www.cdc.gov/coronavirus/2019-ncov/community/schools-childcare/index.html" TargetMode="External"/><Relationship Id="rId4" Type="http://schemas.openxmlformats.org/officeDocument/2006/relationships/hyperlink" Target="https://www.cdc.gov/coronavirus/2019-ncov/community/schools-childcare/schools.html" TargetMode="External"/><Relationship Id="rId5" Type="http://schemas.openxmlformats.org/officeDocument/2006/relationships/hyperlink" Target="https://www.cdc.gov/coronavirus/2019-ncov/community/schools-childcare/guidance-for-schools.html" TargetMode="External"/><Relationship Id="rId6" Type="http://schemas.openxmlformats.org/officeDocument/2006/relationships/image" Target="../media/image5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0.jpg"/><Relationship Id="rId4" Type="http://schemas.openxmlformats.org/officeDocument/2006/relationships/hyperlink" Target="https://datawise.gse.harvard.edu/" TargetMode="External"/><Relationship Id="rId5" Type="http://schemas.openxmlformats.org/officeDocument/2006/relationships/hyperlink" Target="https://datawise.gse.harvard.edu/files/datawise/files/data_wise_arrow_handout_0.pdf" TargetMode="External"/><Relationship Id="rId6" Type="http://schemas.openxmlformats.org/officeDocument/2006/relationships/hyperlink" Target="https://datawise.gse.harvard.edu/files/datawise/files/assessment_report_scavenger_hunt_0.pdf" TargetMode="External"/><Relationship Id="rId7" Type="http://schemas.openxmlformats.org/officeDocument/2006/relationships/hyperlink" Target="https://datawise.gse.harvard.edu/files/datawise/files/data_display_checklist_new.pdf" TargetMode="External"/><Relationship Id="rId8" Type="http://schemas.openxmlformats.org/officeDocument/2006/relationships/hyperlink" Target="https://docs.google.com/presentation/d/1GNLkQYBHYclTkVvnConNGjCPf6EtmZAzlAyTZ-38pcY/edit#slide=id.p4" TargetMode="External"/></Relationships>
</file>

<file path=ppt/slides/_rels/slide64.xml.rels><?xml version="1.0" encoding="UTF-8" standalone="yes"?><Relationships xmlns="http://schemas.openxmlformats.org/package/2006/relationships"><Relationship Id="rId10" Type="http://schemas.openxmlformats.org/officeDocument/2006/relationships/hyperlink" Target="http://wh1.oet.udel.edu/pbs/pd/tier-2-targeted-framework-2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1.png"/><Relationship Id="rId4" Type="http://schemas.openxmlformats.org/officeDocument/2006/relationships/hyperlink" Target="http://wh1.oet.udel.edu/pbs/" TargetMode="External"/><Relationship Id="rId9" Type="http://schemas.openxmlformats.org/officeDocument/2006/relationships/hyperlink" Target="http://wh1.oet.udel.edu/pbs/wp-content/uploads/2018/12/MTSS-Overview-with-Captions-Part-2.mp4" TargetMode="External"/><Relationship Id="rId5" Type="http://schemas.openxmlformats.org/officeDocument/2006/relationships/hyperlink" Target="http://wh1.oet.udel.edu/pbs/pd/tier-1-universal-school-wide-framework/" TargetMode="External"/><Relationship Id="rId6" Type="http://schemas.openxmlformats.org/officeDocument/2006/relationships/hyperlink" Target="http://wh1.oet.udel.edu/pbs/pd/tier-2-targeted-framework-2/" TargetMode="External"/><Relationship Id="rId7" Type="http://schemas.openxmlformats.org/officeDocument/2006/relationships/hyperlink" Target="http://wh1.oet.udel.edu/pbs/pd/tier-3-intensive/" TargetMode="External"/><Relationship Id="rId8" Type="http://schemas.openxmlformats.org/officeDocument/2006/relationships/hyperlink" Target="http://wh1.oet.udel.edu/pbs/wp-content/uploads/2018/12/MTSS-Overview-with-Captions-Part-1.mp4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5.png"/><Relationship Id="rId4" Type="http://schemas.openxmlformats.org/officeDocument/2006/relationships/hyperlink" Target="https://www.pbis.org/pbis/tiered-framework" TargetMode="External"/><Relationship Id="rId5" Type="http://schemas.openxmlformats.org/officeDocument/2006/relationships/hyperlink" Target="https://www.pbis.org/resource/is-school-wide-positive-behavior-support-an-evidence-based-practice" TargetMode="External"/><Relationship Id="rId6" Type="http://schemas.openxmlformats.org/officeDocument/2006/relationships/hyperlink" Target="https://www.pbis.org/resource/examining-the-evidence-base-for-school-wide-positive-behavior-support" TargetMode="External"/></Relationships>
</file>

<file path=ppt/slides/_rels/slide6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3.png"/><Relationship Id="rId10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s://www.pbis.org/pbis/tiered-framework" TargetMode="External"/><Relationship Id="rId4" Type="http://schemas.openxmlformats.org/officeDocument/2006/relationships/hyperlink" Target="https://www.youtube.com/watch?v=ZwnyRvfzetw&amp;feature=youtu.be" TargetMode="External"/><Relationship Id="rId9" Type="http://schemas.openxmlformats.org/officeDocument/2006/relationships/image" Target="../media/image86.png"/><Relationship Id="rId5" Type="http://schemas.openxmlformats.org/officeDocument/2006/relationships/hyperlink" Target="https://www.odu.edu/content/dam/odu/col-dept/cdse/docs/mtss-pbis-mid-atl-12-may-2020.pdf" TargetMode="External"/><Relationship Id="rId6" Type="http://schemas.openxmlformats.org/officeDocument/2006/relationships/hyperlink" Target="https://www.youtube.com/watch?v=bh8_C4SyGrA" TargetMode="External"/><Relationship Id="rId7" Type="http://schemas.openxmlformats.org/officeDocument/2006/relationships/hyperlink" Target="https://www.nctsn.org/" TargetMode="External"/><Relationship Id="rId8" Type="http://schemas.openxmlformats.org/officeDocument/2006/relationships/hyperlink" Target="https://www.pbisrewards.com/blog/what-is-mtss/" TargetMode="Externa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s://www.nasponline.org/resources-and-publications/resources-and-podcasts/covid-19-resource-center" TargetMode="External"/><Relationship Id="rId4" Type="http://schemas.openxmlformats.org/officeDocument/2006/relationships/hyperlink" Target="https://www.nasponline.org/resources-and-publications/resources-and-podcasts/covid-19-resource-center/webinar-series/academic-screening-post-covid-19" TargetMode="External"/><Relationship Id="rId5" Type="http://schemas.openxmlformats.org/officeDocument/2006/relationships/hyperlink" Target="https://www.oxfordclinicalpsych.com/view/10.1093/med:psych/9780199766529.001.0001/med-9780199766529?rskey=28Y6vN&amp;result=6" TargetMode="External"/><Relationship Id="rId6" Type="http://schemas.openxmlformats.org/officeDocument/2006/relationships/image" Target="../media/image87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8.png"/><Relationship Id="rId4" Type="http://schemas.openxmlformats.org/officeDocument/2006/relationships/hyperlink" Target="https://mcusercontent.com/a9bab6ebb1d1e641170c090cf/files/c2aa3e53-a65c-4c24-b837-e786ca4c745b/Webinar_Handout_Healthy_Mindsets_and_Behaviors_SEL_Center_Final.pdf" TargetMode="External"/><Relationship Id="rId9" Type="http://schemas.openxmlformats.org/officeDocument/2006/relationships/image" Target="../media/image90.png"/><Relationship Id="rId5" Type="http://schemas.openxmlformats.org/officeDocument/2006/relationships/hyperlink" Target="https://mcusercontent.com/a9bab6ebb1d1e641170c090cf/files/4ca8857e-47f3-4c41-a51a-d28525dd1df2/_REL_West__Self_Care_for_Educators_PPT_Participant_Slides_508.pdf" TargetMode="External"/><Relationship Id="rId6" Type="http://schemas.openxmlformats.org/officeDocument/2006/relationships/hyperlink" Target="http://www.ascd.org/ascd-express/vol15/num13/5-strategies-for-teacher-self-care.aspx" TargetMode="External"/><Relationship Id="rId7" Type="http://schemas.openxmlformats.org/officeDocument/2006/relationships/hyperlink" Target="https://findtreatment.samhsa.gov/" TargetMode="External"/><Relationship Id="rId8" Type="http://schemas.openxmlformats.org/officeDocument/2006/relationships/image" Target="../media/image89.png"/></Relationships>
</file>

<file path=ppt/slides/_rels/slide69.xml.rels><?xml version="1.0" encoding="UTF-8" standalone="yes"?><Relationships xmlns="http://schemas.openxmlformats.org/package/2006/relationships"><Relationship Id="rId11" Type="http://schemas.openxmlformats.org/officeDocument/2006/relationships/image" Target="../media/image93.jpg"/><Relationship Id="rId10" Type="http://schemas.openxmlformats.org/officeDocument/2006/relationships/image" Target="../media/image92.png"/><Relationship Id="rId1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s://www.youtube.com/watch?v=vCaHdYJvCd0&amp;feature=youtu.be" TargetMode="External"/><Relationship Id="rId4" Type="http://schemas.openxmlformats.org/officeDocument/2006/relationships/hyperlink" Target="https://mcusercontent.com/a9bab6ebb1d1e641170c090cf/files/4ca8857e-47f3-4c41-a51a-d28525dd1df2/_REL_West__Self_Care_for_Educators_PPT_Participant_Slides_508.pdf" TargetMode="External"/><Relationship Id="rId9" Type="http://schemas.openxmlformats.org/officeDocument/2006/relationships/hyperlink" Target="http://wh1.oet.udel.edu/pbs/wp-content/uploads/2017/07/Skovholt-Practioner-Professional-Resiliency.pdf" TargetMode="External"/><Relationship Id="rId5" Type="http://schemas.openxmlformats.org/officeDocument/2006/relationships/hyperlink" Target="https://mcusercontent.com/a9bab6ebb1d1e641170c090cf/files/c2aa3e53-a65c-4c24-b837-e786ca4c745b/Webinar_Handout_Healthy_Mindsets_and_Behaviors_SEL_Center_Final.pdf" TargetMode="External"/><Relationship Id="rId6" Type="http://schemas.openxmlformats.org/officeDocument/2006/relationships/hyperlink" Target="https://k12de-my.sharepoint.com/personal/ashlynn_guptill_redclay_k12_de_us/Documents/2019-2020/PD%2019-20/MTSS/2019_2020" TargetMode="External"/><Relationship Id="rId7" Type="http://schemas.openxmlformats.org/officeDocument/2006/relationships/hyperlink" Target="https://findtreatment.samhsa.gov/" TargetMode="External"/><Relationship Id="rId8" Type="http://schemas.openxmlformats.org/officeDocument/2006/relationships/hyperlink" Target="https://trailstowellnes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pbis.org/pbis/tiered-framework" TargetMode="External"/><Relationship Id="rId4" Type="http://schemas.openxmlformats.org/officeDocument/2006/relationships/image" Target="../media/image3.jpg"/><Relationship Id="rId5" Type="http://schemas.openxmlformats.org/officeDocument/2006/relationships/hyperlink" Target="https://www.pbisrewards.com/blog/what-is-mtss/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9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www.pbis.org/pbis/tiered-framewor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s://www.pbis.org/pbis/tiered-frame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/>
              <a:t>TRAUMA INFORMED RE-ENTRY </a:t>
            </a:r>
            <a:r>
              <a:rPr lang="en-US" sz="2400"/>
              <a:t>Through the Use of Our MTSS Structures and Practices: </a:t>
            </a:r>
            <a:br>
              <a:rPr lang="en-US" sz="2400"/>
            </a:br>
            <a:r>
              <a:rPr lang="en-US" sz="2400"/>
              <a:t>Introductory Considerations</a:t>
            </a:r>
            <a:br>
              <a:rPr lang="en-US" sz="2400"/>
            </a:br>
            <a:endParaRPr sz="2400"/>
          </a:p>
        </p:txBody>
      </p:sp>
      <p:sp>
        <p:nvSpPr>
          <p:cNvPr id="131" name="Google Shape;131;p1"/>
          <p:cNvSpPr txBox="1"/>
          <p:nvPr>
            <p:ph idx="1" type="subTitle"/>
          </p:nvPr>
        </p:nvSpPr>
        <p:spPr>
          <a:xfrm>
            <a:off x="810001" y="5417034"/>
            <a:ext cx="10572000" cy="12755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RED CLAY CONSOLIDATED SCHOOL DISTRICT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OFFICE OF SPECIAL SERVICES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June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/>
          <p:nvPr>
            <p:ph type="title"/>
          </p:nvPr>
        </p:nvSpPr>
        <p:spPr>
          <a:xfrm>
            <a:off x="230394" y="733525"/>
            <a:ext cx="11820150" cy="97997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TIER 3: INTENSIVE, INDIVIDUALIZED INTERVENTION (FEW)</a:t>
            </a:r>
            <a:endParaRPr/>
          </a:p>
        </p:txBody>
      </p:sp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039" y="3103934"/>
            <a:ext cx="3819525" cy="32766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44" name="Google Shape;244;p10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20894" y="2288786"/>
            <a:ext cx="1218307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3 supports 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 most intensive supports the school offers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9328544" y="3396342"/>
            <a:ext cx="522514" cy="41801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235513" y="3065287"/>
            <a:ext cx="662027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supports require are the </a:t>
            </a: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resource intensive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due to the </a:t>
            </a: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individualized approach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developing and carrying out interventions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this level, schools typically rely on formal assessments to determine a student’s need and to </a:t>
            </a: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 an individualized support plan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plans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 include goals related to both academics as well as behavior support</a:t>
            </a:r>
            <a:endParaRPr/>
          </a:p>
        </p:txBody>
      </p:sp>
      <p:sp>
        <p:nvSpPr>
          <p:cNvPr id="248" name="Google Shape;248;p10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REMEMBER</a:t>
            </a:r>
            <a:endParaRPr/>
          </a:p>
        </p:txBody>
      </p:sp>
      <p:sp>
        <p:nvSpPr>
          <p:cNvPr id="255" name="Google Shape;255;p11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1073150" y="2423037"/>
            <a:ext cx="3547533" cy="3438012"/>
          </a:xfrm>
          <a:prstGeom prst="rect">
            <a:avLst/>
          </a:prstGeom>
          <a:solidFill>
            <a:schemeClr val="accent4"/>
          </a:solidFill>
          <a:ln cap="rnd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riangle - Free Icon Library" id="257" name="Google Shape;2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7602" y="2795691"/>
            <a:ext cx="2638628" cy="253040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5252935" y="1002043"/>
            <a:ext cx="626461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important to remember these tiers refer to levels of support students receive, </a:t>
            </a:r>
            <a:r>
              <a:rPr lang="en-US" sz="3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to students themselves</a:t>
            </a: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receive Tier 2 supports, </a:t>
            </a:r>
            <a:r>
              <a:rPr lang="en-US" sz="3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are not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2 students</a:t>
            </a:r>
            <a:endParaRPr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1"/>
          <p:cNvSpPr txBox="1"/>
          <p:nvPr>
            <p:ph idx="12" type="sldNum"/>
          </p:nvPr>
        </p:nvSpPr>
        <p:spPr>
          <a:xfrm>
            <a:off x="11129845" y="6367296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 txBox="1"/>
          <p:nvPr>
            <p:ph type="title"/>
          </p:nvPr>
        </p:nvSpPr>
        <p:spPr>
          <a:xfrm>
            <a:off x="350195" y="408277"/>
            <a:ext cx="1138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KEY COMPONENTS AT EVERY TIER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4665186" y="2887007"/>
            <a:ext cx="706700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tier has its own set of systems and practices, but some key components appear across every level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of these features needs to be present in order for MTSS to be implemented with fidelity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Key Icon Transparent #26601 - Free Icons and PNG Backgrounds" id="269" name="Google Shape;269;p12"/>
          <p:cNvPicPr preferRelativeResize="0"/>
          <p:nvPr/>
        </p:nvPicPr>
        <p:blipFill rotWithShape="1">
          <a:blip r:embed="rId4">
            <a:alphaModFix/>
          </a:blip>
          <a:srcRect b="7278" l="16285" r="17111" t="8035"/>
          <a:stretch/>
        </p:blipFill>
        <p:spPr>
          <a:xfrm>
            <a:off x="953588" y="2612572"/>
            <a:ext cx="3304903" cy="3226526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0" name="Google Shape;270;p12"/>
          <p:cNvSpPr txBox="1"/>
          <p:nvPr>
            <p:ph idx="12" type="sldNum"/>
          </p:nvPr>
        </p:nvSpPr>
        <p:spPr>
          <a:xfrm>
            <a:off x="11129845" y="634534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3"/>
          <p:cNvGrpSpPr/>
          <p:nvPr/>
        </p:nvGrpSpPr>
        <p:grpSpPr>
          <a:xfrm>
            <a:off x="120343" y="117566"/>
            <a:ext cx="11910547" cy="6609805"/>
            <a:chOff x="2777" y="0"/>
            <a:chExt cx="11910547" cy="6609805"/>
          </a:xfrm>
        </p:grpSpPr>
        <p:sp>
          <p:nvSpPr>
            <p:cNvPr id="277" name="Google Shape;277;p13"/>
            <p:cNvSpPr/>
            <p:nvPr/>
          </p:nvSpPr>
          <p:spPr>
            <a:xfrm>
              <a:off x="2777" y="0"/>
              <a:ext cx="2911435" cy="6609805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3"/>
            <p:cNvSpPr txBox="1"/>
            <p:nvPr/>
          </p:nvSpPr>
          <p:spPr>
            <a:xfrm>
              <a:off x="2777" y="2643922"/>
              <a:ext cx="2911435" cy="264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Practices are based on evidence to be effective in a similar context with similar populations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421705" y="396588"/>
              <a:ext cx="2201065" cy="220106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999" r="-999" t="0"/>
              </a:stretch>
            </a:blipFill>
            <a:ln cap="rnd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001555" y="0"/>
              <a:ext cx="2911435" cy="6609805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3"/>
            <p:cNvSpPr txBox="1"/>
            <p:nvPr/>
          </p:nvSpPr>
          <p:spPr>
            <a:xfrm>
              <a:off x="3001555" y="2643922"/>
              <a:ext cx="2911435" cy="264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Practices are organized along a tiered continuum, beginning with strong universal supports followed by intensified interventions matched to student needs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3356740" y="396588"/>
              <a:ext cx="2201065" cy="220106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999" r="-999" t="0"/>
              </a:stretch>
            </a:blipFill>
            <a:ln cap="rnd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6000334" y="0"/>
              <a:ext cx="2911435" cy="6609805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3"/>
            <p:cNvSpPr txBox="1"/>
            <p:nvPr/>
          </p:nvSpPr>
          <p:spPr>
            <a:xfrm>
              <a:off x="6000334" y="2643922"/>
              <a:ext cx="2911435" cy="264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Data are collected and used to screen, monitor, and assess student progress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6355519" y="396588"/>
              <a:ext cx="2201065" cy="220106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999" r="-999" t="0"/>
              </a:stretch>
            </a:blipFill>
            <a:ln cap="rnd" cmpd="sng" w="762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9001889" y="0"/>
              <a:ext cx="2911435" cy="6609805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3"/>
            <p:cNvSpPr txBox="1"/>
            <p:nvPr/>
          </p:nvSpPr>
          <p:spPr>
            <a:xfrm>
              <a:off x="9001889" y="2643922"/>
              <a:ext cx="2911435" cy="2643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Resources are allocated to ensure systems and practices are implemented with fidelity over time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9354297" y="396588"/>
              <a:ext cx="2201065" cy="2201065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999" r="-999" t="0"/>
              </a:stretch>
            </a:blipFill>
            <a:ln cap="rnd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76532" y="5287844"/>
              <a:ext cx="10960259" cy="99147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A7DFD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3"/>
          <p:cNvSpPr txBox="1"/>
          <p:nvPr/>
        </p:nvSpPr>
        <p:spPr>
          <a:xfrm>
            <a:off x="-1513" y="6405161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13"/>
          <p:cNvSpPr txBox="1"/>
          <p:nvPr>
            <p:ph idx="12" type="sldNum"/>
          </p:nvPr>
        </p:nvSpPr>
        <p:spPr>
          <a:xfrm>
            <a:off x="11210687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>
            <p:ph type="title"/>
          </p:nvPr>
        </p:nvSpPr>
        <p:spPr>
          <a:xfrm>
            <a:off x="202442" y="3226424"/>
            <a:ext cx="11776534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br>
              <a:rPr lang="en-US"/>
            </a:br>
            <a:r>
              <a:rPr lang="en-US" sz="4000"/>
              <a:t>GLOBAL CRISIS &amp; COMMON CRISIS REACTIONS</a:t>
            </a:r>
            <a:endParaRPr/>
          </a:p>
        </p:txBody>
      </p:sp>
      <p:sp>
        <p:nvSpPr>
          <p:cNvPr id="298" name="Google Shape;298;p14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99" name="Google Shape;299;p14"/>
          <p:cNvSpPr txBox="1"/>
          <p:nvPr>
            <p:ph idx="12" type="sldNum"/>
          </p:nvPr>
        </p:nvSpPr>
        <p:spPr>
          <a:xfrm>
            <a:off x="11129845" y="6301133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GLOBAL CRISIS</a:t>
            </a:r>
            <a:endParaRPr/>
          </a:p>
        </p:txBody>
      </p:sp>
      <p:sp>
        <p:nvSpPr>
          <p:cNvPr id="306" name="Google Shape;306;p15"/>
          <p:cNvSpPr/>
          <p:nvPr/>
        </p:nvSpPr>
        <p:spPr>
          <a:xfrm>
            <a:off x="7062281" y="1789889"/>
            <a:ext cx="3793787" cy="3268494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Earth, globe, map, planet, world globe icon" id="307" name="Google Shape;3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5548" y="2000509"/>
            <a:ext cx="2847252" cy="2847253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5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GLOBAL CRISIS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132147" y="2173418"/>
            <a:ext cx="1205985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parents, teachers/educators, and other caregivers: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the </a:t>
            </a:r>
            <a:r>
              <a:rPr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</a:t>
            </a:r>
            <a:r>
              <a:rPr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Common Reactions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</a:t>
            </a:r>
            <a:r>
              <a:rPr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Respond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 </a:t>
            </a:r>
            <a:r>
              <a:rPr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to Seek More Help</a:t>
            </a:r>
            <a:endParaRPr sz="3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ada | Marketing Research" id="316" name="Google Shape;3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949" y="2999806"/>
            <a:ext cx="4080049" cy="337531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7" name="Google Shape;317;p16"/>
          <p:cNvSpPr txBox="1"/>
          <p:nvPr>
            <p:ph idx="12" type="sldNum"/>
          </p:nvPr>
        </p:nvSpPr>
        <p:spPr>
          <a:xfrm>
            <a:off x="11129845" y="6329323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THE PREPARE MODEL</a:t>
            </a:r>
            <a:endParaRPr/>
          </a:p>
        </p:txBody>
      </p:sp>
      <p:pic>
        <p:nvPicPr>
          <p:cNvPr descr="A screenshot of a social media post&#10;&#10;Description generated with very high confidence" id="324" name="Google Shape;3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5174" y="2327563"/>
            <a:ext cx="3589224" cy="4101541"/>
          </a:xfrm>
          <a:prstGeom prst="roundRect">
            <a:avLst>
              <a:gd fmla="val 3876" name="adj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5" name="Google Shape;325;p17"/>
          <p:cNvSpPr txBox="1"/>
          <p:nvPr/>
        </p:nvSpPr>
        <p:spPr>
          <a:xfrm>
            <a:off x="359764" y="2608618"/>
            <a:ext cx="719051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</a:t>
            </a:r>
            <a:r>
              <a:rPr lang="en-US" sz="28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Model (Brock et al., 2016)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is a sequential, hierarchical approach to </a:t>
            </a:r>
            <a:r>
              <a:rPr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crisis preparedness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infographic illustrates its application when </a:t>
            </a:r>
            <a:r>
              <a:rPr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responding to the stress generated by a global pandemic</a:t>
            </a:r>
            <a:endParaRPr/>
          </a:p>
        </p:txBody>
      </p:sp>
      <p:sp>
        <p:nvSpPr>
          <p:cNvPr id="326" name="Google Shape;326;p17"/>
          <p:cNvSpPr txBox="1"/>
          <p:nvPr/>
        </p:nvSpPr>
        <p:spPr>
          <a:xfrm>
            <a:off x="0" y="6429104"/>
            <a:ext cx="45691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NASP: The PREPaRE Model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17"/>
          <p:cNvSpPr txBox="1"/>
          <p:nvPr>
            <p:ph idx="12" type="sldNum"/>
          </p:nvPr>
        </p:nvSpPr>
        <p:spPr>
          <a:xfrm>
            <a:off x="11129845" y="635623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social media post&#10;&#10;Description generated with very high confidence" id="333" name="Google Shape;333;p18"/>
          <p:cNvPicPr preferRelativeResize="0"/>
          <p:nvPr/>
        </p:nvPicPr>
        <p:blipFill rotWithShape="1">
          <a:blip r:embed="rId3">
            <a:alphaModFix/>
          </a:blip>
          <a:srcRect b="45275" l="0" r="0" t="0"/>
          <a:stretch/>
        </p:blipFill>
        <p:spPr>
          <a:xfrm>
            <a:off x="41753" y="7114"/>
            <a:ext cx="12192000" cy="6850886"/>
          </a:xfrm>
          <a:prstGeom prst="roundRect">
            <a:avLst>
              <a:gd fmla="val 387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4" name="Google Shape;334;p18"/>
          <p:cNvSpPr txBox="1"/>
          <p:nvPr>
            <p:ph idx="12" type="sldNum"/>
          </p:nvPr>
        </p:nvSpPr>
        <p:spPr>
          <a:xfrm>
            <a:off x="11033235" y="6291669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social media post&#10;&#10;Description generated with very high confidence" id="340" name="Google Shape;340;p19"/>
          <p:cNvPicPr preferRelativeResize="0"/>
          <p:nvPr/>
        </p:nvPicPr>
        <p:blipFill rotWithShape="1">
          <a:blip r:embed="rId3">
            <a:alphaModFix/>
          </a:blip>
          <a:srcRect b="0" l="0" r="0" t="54416"/>
          <a:stretch/>
        </p:blipFill>
        <p:spPr>
          <a:xfrm>
            <a:off x="-1005" y="1"/>
            <a:ext cx="12234758" cy="6858000"/>
          </a:xfrm>
          <a:prstGeom prst="roundRect">
            <a:avLst>
              <a:gd fmla="val 387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1" name="Google Shape;341;p19"/>
          <p:cNvSpPr txBox="1"/>
          <p:nvPr>
            <p:ph idx="12" type="sldNum"/>
          </p:nvPr>
        </p:nvSpPr>
        <p:spPr>
          <a:xfrm>
            <a:off x="11054112" y="6291669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LEARNING OBJECTIVES</a:t>
            </a:r>
            <a:endParaRPr/>
          </a:p>
        </p:txBody>
      </p:sp>
      <p:sp>
        <p:nvSpPr>
          <p:cNvPr id="138" name="Google Shape;138;p2"/>
          <p:cNvSpPr txBox="1"/>
          <p:nvPr>
            <p:ph idx="1" type="body"/>
          </p:nvPr>
        </p:nvSpPr>
        <p:spPr>
          <a:xfrm>
            <a:off x="810000" y="2283642"/>
            <a:ext cx="10576984" cy="42640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800"/>
              <a:buChar char="🞆"/>
            </a:pPr>
            <a:r>
              <a:rPr lang="en-US" sz="2800">
                <a:solidFill>
                  <a:schemeClr val="accent5"/>
                </a:solidFill>
              </a:rPr>
              <a:t>Identify</a:t>
            </a:r>
            <a:r>
              <a:rPr lang="en-US" sz="2800"/>
              <a:t> Trauma Sensitive School Characteristics  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en-US" sz="2800">
                <a:solidFill>
                  <a:schemeClr val="accent2"/>
                </a:solidFill>
              </a:rPr>
              <a:t>Understand</a:t>
            </a:r>
            <a:r>
              <a:rPr lang="en-US" sz="2800"/>
              <a:t> Basic MTSS Structures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en-US" sz="2800">
                <a:solidFill>
                  <a:schemeClr val="accent4"/>
                </a:solidFill>
              </a:rPr>
              <a:t>Recognize</a:t>
            </a:r>
            <a:r>
              <a:rPr lang="en-US" sz="2800"/>
              <a:t> Common Crisis Reactions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SzPts val="2800"/>
              <a:buChar char="🞆"/>
            </a:pPr>
            <a:r>
              <a:rPr lang="en-US" sz="2800">
                <a:solidFill>
                  <a:schemeClr val="accent6"/>
                </a:solidFill>
              </a:rPr>
              <a:t>Discuss</a:t>
            </a:r>
            <a:r>
              <a:rPr lang="en-US" sz="2800"/>
              <a:t> how to Enhance MTSS Structures and Practices 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Look at </a:t>
            </a:r>
            <a:r>
              <a:rPr lang="en-US" sz="2600">
                <a:solidFill>
                  <a:schemeClr val="accent1"/>
                </a:solidFill>
              </a:rPr>
              <a:t>Existing</a:t>
            </a:r>
            <a:r>
              <a:rPr lang="en-US" sz="2600"/>
              <a:t> Structures and Practices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Consider </a:t>
            </a:r>
            <a:r>
              <a:rPr lang="en-US" sz="2600">
                <a:solidFill>
                  <a:schemeClr val="accent3"/>
                </a:solidFill>
              </a:rPr>
              <a:t>Trauma Informed Approaches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/>
              <a:t>Incorporate </a:t>
            </a:r>
            <a:r>
              <a:rPr lang="en-US" sz="2600">
                <a:solidFill>
                  <a:schemeClr val="accent5"/>
                </a:solidFill>
              </a:rPr>
              <a:t>Staff Self-Care</a:t>
            </a:r>
            <a:endParaRPr/>
          </a:p>
        </p:txBody>
      </p:sp>
      <p:sp>
        <p:nvSpPr>
          <p:cNvPr id="139" name="Google Shape;139;p2"/>
          <p:cNvSpPr txBox="1"/>
          <p:nvPr>
            <p:ph idx="12" type="sldNum"/>
          </p:nvPr>
        </p:nvSpPr>
        <p:spPr>
          <a:xfrm>
            <a:off x="11129845" y="6302382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0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COMMON CRISIS REACTIONS</a:t>
            </a: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7062281" y="1789889"/>
            <a:ext cx="3793787" cy="3268494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ervices | Broward PR 2020" id="349" name="Google Shape;3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9347" y="1670024"/>
            <a:ext cx="3539653" cy="35396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0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"/>
          <p:cNvSpPr txBox="1"/>
          <p:nvPr>
            <p:ph type="title"/>
          </p:nvPr>
        </p:nvSpPr>
        <p:spPr>
          <a:xfrm>
            <a:off x="108037" y="576414"/>
            <a:ext cx="1188076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COMMON STUDENT CRISIS BEHAVIORS</a:t>
            </a:r>
            <a:br>
              <a:rPr lang="en-US" sz="4800"/>
            </a:br>
            <a:r>
              <a:rPr lang="en-US" sz="3600">
                <a:solidFill>
                  <a:schemeClr val="accent4"/>
                </a:solidFill>
              </a:rPr>
              <a:t>ELEMENTARY SCHOOL</a:t>
            </a:r>
            <a:endParaRPr/>
          </a:p>
        </p:txBody>
      </p:sp>
      <p:grpSp>
        <p:nvGrpSpPr>
          <p:cNvPr id="357" name="Google Shape;357;p21"/>
          <p:cNvGrpSpPr/>
          <p:nvPr/>
        </p:nvGrpSpPr>
        <p:grpSpPr>
          <a:xfrm>
            <a:off x="1522600" y="1962480"/>
            <a:ext cx="9051636" cy="4767532"/>
            <a:chOff x="0" y="533000"/>
            <a:chExt cx="9051636" cy="4767532"/>
          </a:xfrm>
        </p:grpSpPr>
        <p:sp>
          <p:nvSpPr>
            <p:cNvPr id="358" name="Google Shape;358;p21"/>
            <p:cNvSpPr/>
            <p:nvPr/>
          </p:nvSpPr>
          <p:spPr>
            <a:xfrm>
              <a:off x="1263608" y="2628331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1491116" y="2823616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Traumatic Play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1298909" y="3192330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0" y="1931318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-14997" l="0" r="0" t="-14999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1005636" y="3024989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28122" y="1927504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2755630" y="2122789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Discussing/Retelling of traumatic event repeatedly</a:t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 flipH="1">
              <a:off x="3491345" y="2906991"/>
              <a:ext cx="626983" cy="1312548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791730" y="262594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0" l="-6998" r="-6999" t="0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3827032" y="3187086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1263608" y="1234304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1"/>
            <p:cNvSpPr txBox="1"/>
            <p:nvPr/>
          </p:nvSpPr>
          <p:spPr>
            <a:xfrm>
              <a:off x="1491116" y="1429589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0" spcFirstLastPara="1" rIns="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Guilt</a:t>
              </a: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2263814" y="1251467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2528122" y="533000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0" l="-25997" r="-25998" t="0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569759" y="1091755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3791730" y="1231444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4019238" y="1426729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Sleep Difficulties &amp; Nightmares</a:t>
              </a: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5062580" y="1790199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5055339" y="1940376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-20998" l="0" r="0" t="-20998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5341370" y="1963260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5055339" y="546349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1"/>
            <p:cNvSpPr txBox="1"/>
            <p:nvPr/>
          </p:nvSpPr>
          <p:spPr>
            <a:xfrm>
              <a:off x="5282847" y="741634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0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Anger, Aggressiveness &amp; Outbursts</a:t>
              </a: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6326189" y="1111779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6319852" y="125003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8">
                <a:alphaModFix/>
              </a:blip>
              <a:stretch>
                <a:fillRect b="0" l="-3999" r="-3999" t="0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6612220" y="1278166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6319852" y="264215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1"/>
            <p:cNvSpPr txBox="1"/>
            <p:nvPr/>
          </p:nvSpPr>
          <p:spPr>
            <a:xfrm>
              <a:off x="6547360" y="2837442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0" spcFirstLastPara="1" rIns="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Sadness &amp; Crying</a:t>
              </a:r>
              <a:endParaRPr/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6610410" y="3746794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5055339" y="333249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9">
                <a:alphaModFix/>
              </a:blip>
              <a:stretch>
                <a:fillRect b="-12999" l="0" r="0" t="-12999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6337956" y="3886006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2527217" y="332486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1"/>
            <p:cNvSpPr txBox="1"/>
            <p:nvPr/>
          </p:nvSpPr>
          <p:spPr>
            <a:xfrm>
              <a:off x="2754725" y="3520152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Increased Fears</a:t>
              </a:r>
              <a:endParaRPr/>
            </a:p>
          </p:txBody>
        </p:sp>
        <p:sp>
          <p:nvSpPr>
            <p:cNvPr id="390" name="Google Shape;390;p21"/>
            <p:cNvSpPr/>
            <p:nvPr/>
          </p:nvSpPr>
          <p:spPr>
            <a:xfrm>
              <a:off x="2568854" y="3883622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1262703" y="402569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0">
                <a:alphaModFix/>
              </a:blip>
              <a:stretch>
                <a:fillRect b="-15998" l="0" r="0" t="-15999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2262909" y="4043334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7577125" y="334870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1"/>
            <p:cNvSpPr txBox="1"/>
            <p:nvPr/>
          </p:nvSpPr>
          <p:spPr>
            <a:xfrm>
              <a:off x="7804633" y="3543990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0" spcFirstLastPara="1" rIns="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Excessive Worry</a:t>
              </a: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7868588" y="4453342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6313516" y="4039520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1">
                <a:alphaModFix/>
              </a:blip>
              <a:stretch>
                <a:fillRect b="0" l="-14999" r="-14997" t="0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7596133" y="4593031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7582556" y="56017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1"/>
            <p:cNvSpPr txBox="1"/>
            <p:nvPr/>
          </p:nvSpPr>
          <p:spPr>
            <a:xfrm>
              <a:off x="7810064" y="755460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0" spcFirstLastPara="1" rIns="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Separation Anxiety</a:t>
              </a: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8599055" y="1669103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7582556" y="195229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2">
                <a:alphaModFix/>
              </a:blip>
              <a:stretch>
                <a:fillRect b="0" l="-21996" r="-21996" t="0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8599055" y="1959923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21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"/>
          <p:cNvSpPr txBox="1"/>
          <p:nvPr>
            <p:ph type="title"/>
          </p:nvPr>
        </p:nvSpPr>
        <p:spPr>
          <a:xfrm>
            <a:off x="135747" y="687251"/>
            <a:ext cx="1188076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COMMON CRISIS THOUGHTS &amp; FEELINGS</a:t>
            </a:r>
            <a:br>
              <a:rPr lang="en-US" sz="4800"/>
            </a:br>
            <a:r>
              <a:rPr lang="en-US" sz="3600">
                <a:solidFill>
                  <a:schemeClr val="accent4"/>
                </a:solidFill>
              </a:rPr>
              <a:t>ELEMENTARY SCHOOL</a:t>
            </a:r>
            <a:endParaRPr/>
          </a:p>
        </p:txBody>
      </p:sp>
      <p:grpSp>
        <p:nvGrpSpPr>
          <p:cNvPr id="410" name="Google Shape;410;p22"/>
          <p:cNvGrpSpPr/>
          <p:nvPr/>
        </p:nvGrpSpPr>
        <p:grpSpPr>
          <a:xfrm>
            <a:off x="135747" y="2221894"/>
            <a:ext cx="9624597" cy="4147997"/>
            <a:chOff x="0" y="1052661"/>
            <a:chExt cx="9624597" cy="4147997"/>
          </a:xfrm>
        </p:grpSpPr>
        <p:sp>
          <p:nvSpPr>
            <p:cNvPr id="411" name="Google Shape;411;p22"/>
            <p:cNvSpPr/>
            <p:nvPr/>
          </p:nvSpPr>
          <p:spPr>
            <a:xfrm>
              <a:off x="1562072" y="3642256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 txBox="1"/>
            <p:nvPr/>
          </p:nvSpPr>
          <p:spPr>
            <a:xfrm>
              <a:off x="1843205" y="3883617"/>
              <a:ext cx="1252933" cy="107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Paying Attention</a:t>
              </a:r>
              <a:endPara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1605382" y="4339120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0" y="2780717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-7999" l="0" r="0" t="-7998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1243498" y="4132135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3124144" y="2775739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3405277" y="3017100"/>
              <a:ext cx="1252933" cy="107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Recalling Information</a:t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373417" y="4123839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685254" y="3638938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-6999" l="0" r="0" t="-6998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729527" y="4332483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1562072" y="1919178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 txBox="1"/>
            <p:nvPr/>
          </p:nvSpPr>
          <p:spPr>
            <a:xfrm>
              <a:off x="1843205" y="2160539"/>
              <a:ext cx="1252933" cy="107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 With </a:t>
              </a:r>
              <a:r>
                <a:rPr lang="en-US" sz="13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Concentrating</a:t>
              </a: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805570" y="1948629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3124144" y="1052661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-2999" l="0" r="0" t="-2999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3175154" y="1743303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4685254" y="1915860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4966387" y="2157221"/>
              <a:ext cx="1252933" cy="107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Confusion</a:t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255988" y="2606501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6247326" y="2791917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0" l="-12999" r="-12999" t="0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6601511" y="2820123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6247326" y="1069253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 txBox="1"/>
            <p:nvPr/>
          </p:nvSpPr>
          <p:spPr>
            <a:xfrm>
              <a:off x="6528459" y="1310614"/>
              <a:ext cx="1252933" cy="1075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Organization</a:t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7818060" y="1767776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7809398" y="1938674"/>
              <a:ext cx="1815199" cy="155840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8">
                <a:alphaModFix/>
              </a:blip>
              <a:stretch>
                <a:fillRect b="-999" l="0" r="0" t="-999"/>
              </a:stretch>
            </a:blipFill>
            <a:ln cap="rnd" cmpd="sng" w="9525">
              <a:solidFill>
                <a:srgbClr val="EEB1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8171283" y="1973517"/>
              <a:ext cx="211741" cy="182511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7,058 Male Diversity Cliparts, Stock Vector And Royalty Free Male ..." id="436" name="Google Shape;436;p22"/>
          <p:cNvPicPr preferRelativeResize="0"/>
          <p:nvPr/>
        </p:nvPicPr>
        <p:blipFill rotWithShape="1">
          <a:blip r:embed="rId9">
            <a:alphaModFix/>
          </a:blip>
          <a:srcRect b="0" l="0" r="0" t="25782"/>
          <a:stretch/>
        </p:blipFill>
        <p:spPr>
          <a:xfrm>
            <a:off x="8406301" y="5004310"/>
            <a:ext cx="3466034" cy="1509151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7" name="Google Shape;437;p22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"/>
          <p:cNvSpPr txBox="1"/>
          <p:nvPr>
            <p:ph type="title"/>
          </p:nvPr>
        </p:nvSpPr>
        <p:spPr>
          <a:xfrm>
            <a:off x="108037" y="576414"/>
            <a:ext cx="1188076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COMMON STUDENT CRISIS BEHAVIORS</a:t>
            </a:r>
            <a:br>
              <a:rPr lang="en-US" sz="4800"/>
            </a:br>
            <a:r>
              <a:rPr lang="en-US" sz="3600">
                <a:solidFill>
                  <a:schemeClr val="accent2"/>
                </a:solidFill>
              </a:rPr>
              <a:t>SECONDARY SCHOOL</a:t>
            </a:r>
            <a:endParaRPr/>
          </a:p>
        </p:txBody>
      </p:sp>
      <p:grpSp>
        <p:nvGrpSpPr>
          <p:cNvPr id="444" name="Google Shape;444;p23"/>
          <p:cNvGrpSpPr/>
          <p:nvPr/>
        </p:nvGrpSpPr>
        <p:grpSpPr>
          <a:xfrm>
            <a:off x="1385455" y="1962480"/>
            <a:ext cx="9051636" cy="4767532"/>
            <a:chOff x="0" y="533000"/>
            <a:chExt cx="9051636" cy="4767532"/>
          </a:xfrm>
        </p:grpSpPr>
        <p:sp>
          <p:nvSpPr>
            <p:cNvPr id="445" name="Google Shape;445;p23"/>
            <p:cNvSpPr/>
            <p:nvPr/>
          </p:nvSpPr>
          <p:spPr>
            <a:xfrm>
              <a:off x="1263608" y="2628331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3"/>
            <p:cNvSpPr txBox="1"/>
            <p:nvPr/>
          </p:nvSpPr>
          <p:spPr>
            <a:xfrm>
              <a:off x="1491116" y="2823616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Withdrawal</a:t>
              </a:r>
              <a:endPara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298909" y="3192330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0" y="1931318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-34999" l="0" r="0" t="-34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1005636" y="3024989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28122" y="1927504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3"/>
            <p:cNvSpPr txBox="1"/>
            <p:nvPr/>
          </p:nvSpPr>
          <p:spPr>
            <a:xfrm>
              <a:off x="2755630" y="2122789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Anxiety, Fears &amp; Worry</a:t>
              </a: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 flipH="1">
              <a:off x="3491345" y="2906991"/>
              <a:ext cx="626983" cy="1312548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3791730" y="262594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-16998" l="0" r="0" t="-16997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3827032" y="3187086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1263608" y="1234304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3"/>
            <p:cNvSpPr txBox="1"/>
            <p:nvPr/>
          </p:nvSpPr>
          <p:spPr>
            <a:xfrm>
              <a:off x="1491116" y="1429589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0" spcFirstLastPara="1" rIns="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Guilt &amp; Shame</a:t>
              </a: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2263814" y="1251467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2528122" y="533000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-8998" l="0" r="0" t="-8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2569759" y="1091755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3791730" y="1231444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3"/>
            <p:cNvSpPr txBox="1"/>
            <p:nvPr/>
          </p:nvSpPr>
          <p:spPr>
            <a:xfrm>
              <a:off x="4019238" y="1426729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0" spcFirstLastPara="1" rIns="0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Feelings of Helplessness</a:t>
              </a: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5062580" y="1790199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5055339" y="1940376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-13999" l="0" r="0" t="-13997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5341370" y="1963260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5055339" y="546349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3"/>
            <p:cNvSpPr txBox="1"/>
            <p:nvPr/>
          </p:nvSpPr>
          <p:spPr>
            <a:xfrm>
              <a:off x="5282847" y="741634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0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Suicidal Ideation</a:t>
              </a: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6326189" y="1111779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6319852" y="125003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6612220" y="1278166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319852" y="264215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6547360" y="2837442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0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Anger &amp; Aggressiveness</a:t>
              </a: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6610410" y="3746794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5055339" y="333249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9">
                <a:alphaModFix/>
              </a:blip>
              <a:stretch>
                <a:fillRect b="-18999" l="0" r="0" t="-18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6337956" y="3886006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2527217" y="3324867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3"/>
            <p:cNvSpPr txBox="1"/>
            <p:nvPr/>
          </p:nvSpPr>
          <p:spPr>
            <a:xfrm>
              <a:off x="2754725" y="3520152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Depression</a:t>
              </a: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2568854" y="3883622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62703" y="402569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0">
                <a:alphaModFix/>
              </a:blip>
              <a:stretch>
                <a:fillRect b="-8998" l="0" r="0" t="-8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2262909" y="4043334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7577125" y="334870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3"/>
            <p:cNvSpPr txBox="1"/>
            <p:nvPr/>
          </p:nvSpPr>
          <p:spPr>
            <a:xfrm>
              <a:off x="7804633" y="3543990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0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Revenge Fantasies</a:t>
              </a: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7868588" y="4453342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13516" y="4039520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1">
                <a:alphaModFix/>
              </a:blip>
              <a:stretch>
                <a:fillRect b="-14997" l="0" r="0" t="-14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7596133" y="4593031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7582556" y="56017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3"/>
            <p:cNvSpPr txBox="1"/>
            <p:nvPr/>
          </p:nvSpPr>
          <p:spPr>
            <a:xfrm>
              <a:off x="7810064" y="755460"/>
              <a:ext cx="1014064" cy="870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950" lIns="0" spcFirstLastPara="1" rIns="0" wrap="square" tIns="1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Substance Abuse</a:t>
              </a: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8599055" y="1669103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7582556" y="1952295"/>
              <a:ext cx="1469080" cy="12610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2">
                <a:alphaModFix/>
              </a:blip>
              <a:stretch>
                <a:fillRect b="-8998" l="0" r="0" t="-8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8599055" y="1959923"/>
              <a:ext cx="171075" cy="147793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" name="Google Shape;490;p23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"/>
          <p:cNvSpPr txBox="1"/>
          <p:nvPr>
            <p:ph type="title"/>
          </p:nvPr>
        </p:nvSpPr>
        <p:spPr>
          <a:xfrm>
            <a:off x="135747" y="687251"/>
            <a:ext cx="1188076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COMMON CRISIS THOUGHTS &amp; FEELINGS</a:t>
            </a:r>
            <a:br>
              <a:rPr lang="en-US" sz="4800"/>
            </a:br>
            <a:r>
              <a:rPr lang="en-US" sz="3600">
                <a:solidFill>
                  <a:schemeClr val="accent2"/>
                </a:solidFill>
              </a:rPr>
              <a:t>SECONDARY SCHOOL</a:t>
            </a:r>
            <a:endParaRPr/>
          </a:p>
        </p:txBody>
      </p:sp>
      <p:grpSp>
        <p:nvGrpSpPr>
          <p:cNvPr id="497" name="Google Shape;497;p24"/>
          <p:cNvGrpSpPr/>
          <p:nvPr/>
        </p:nvGrpSpPr>
        <p:grpSpPr>
          <a:xfrm>
            <a:off x="4168614" y="1950759"/>
            <a:ext cx="7925559" cy="4837967"/>
            <a:chOff x="276709" y="0"/>
            <a:chExt cx="7925559" cy="4837967"/>
          </a:xfrm>
        </p:grpSpPr>
        <p:sp>
          <p:nvSpPr>
            <p:cNvPr id="498" name="Google Shape;498;p24"/>
            <p:cNvSpPr/>
            <p:nvPr/>
          </p:nvSpPr>
          <p:spPr>
            <a:xfrm>
              <a:off x="1563028" y="2132576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 txBox="1"/>
            <p:nvPr/>
          </p:nvSpPr>
          <p:spPr>
            <a:xfrm>
              <a:off x="1794551" y="2331379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Paying Attention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1598693" y="2706359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276709" y="1422846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0" l="-3999" r="-3999" t="0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300692" y="2536062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849346" y="1418976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 txBox="1"/>
            <p:nvPr/>
          </p:nvSpPr>
          <p:spPr>
            <a:xfrm>
              <a:off x="3080869" y="1617779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0" spcFirstLastPara="1" rIns="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Organization</a:t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3878084" y="2529289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4134872" y="2129673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-5998" l="0" r="0" t="-5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4171329" y="2701037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1563028" y="713600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1794551" y="912403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</a:t>
              </a: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Concentrating</a:t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2580669" y="731016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2849346" y="0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-9999" l="0" r="0" t="-9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891351" y="568461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4134872" y="710697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 txBox="1"/>
            <p:nvPr/>
          </p:nvSpPr>
          <p:spPr>
            <a:xfrm>
              <a:off x="4366395" y="909500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Confusion</a:t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5428323" y="1279642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5421190" y="1432522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-12999" l="0" r="0" t="-12999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5712850" y="1455260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5421190" y="13546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 txBox="1"/>
            <p:nvPr/>
          </p:nvSpPr>
          <p:spPr>
            <a:xfrm>
              <a:off x="5652713" y="212349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0" spcFirstLastPara="1" rIns="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Intrusive Thoughts</a:t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6714641" y="588780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6707508" y="729565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8">
                <a:alphaModFix/>
              </a:blip>
              <a:stretch>
                <a:fillRect b="-1999" l="0" r="0" t="-1998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7005509" y="758109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6707508" y="2146122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 txBox="1"/>
            <p:nvPr/>
          </p:nvSpPr>
          <p:spPr>
            <a:xfrm>
              <a:off x="6939031" y="2344925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 Avoidance</a:t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7003924" y="3270466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5421190" y="2849079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9">
                <a:alphaModFix/>
              </a:blip>
              <a:stretch>
                <a:fillRect b="0" l="-14999" r="-14997" t="0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6726529" y="3412218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2847761" y="2840854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 txBox="1"/>
            <p:nvPr/>
          </p:nvSpPr>
          <p:spPr>
            <a:xfrm>
              <a:off x="3079284" y="3039657"/>
              <a:ext cx="1031714" cy="885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Difficulty With Recalling Information</a:t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2890559" y="3409799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562235" y="3554455"/>
              <a:ext cx="1494760" cy="1283512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10">
                <a:alphaModFix/>
              </a:blip>
              <a:stretch>
                <a:fillRect b="-7999" l="0" r="0" t="-7998"/>
              </a:stretch>
            </a:blipFill>
            <a:ln cap="rnd" cmpd="sng" w="9525">
              <a:solidFill>
                <a:srgbClr val="6EEA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2579084" y="3572355"/>
              <a:ext cx="174362" cy="150460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iversity clipart youth, Picture #922247 diversity clipart youth" id="533" name="Google Shape;533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5545" y="4987637"/>
            <a:ext cx="4874960" cy="1574946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4" name="Google Shape;534;p24"/>
          <p:cNvSpPr txBox="1"/>
          <p:nvPr>
            <p:ph idx="12" type="sldNum"/>
          </p:nvPr>
        </p:nvSpPr>
        <p:spPr>
          <a:xfrm>
            <a:off x="11129845" y="629812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5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OPPORTUNITIES IN CRISIS</a:t>
            </a:r>
            <a:endParaRPr/>
          </a:p>
        </p:txBody>
      </p:sp>
      <p:sp>
        <p:nvSpPr>
          <p:cNvPr id="541" name="Google Shape;541;p25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2" name="Google Shape;542;p25"/>
          <p:cNvSpPr txBox="1"/>
          <p:nvPr>
            <p:ph idx="12" type="sldNum"/>
          </p:nvPr>
        </p:nvSpPr>
        <p:spPr>
          <a:xfrm>
            <a:off x="11129845" y="633086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6"/>
          <p:cNvSpPr txBox="1"/>
          <p:nvPr>
            <p:ph type="title"/>
          </p:nvPr>
        </p:nvSpPr>
        <p:spPr>
          <a:xfrm>
            <a:off x="470366" y="419585"/>
            <a:ext cx="11084570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COLLECTIVE RESILIENT RESPONSE</a:t>
            </a:r>
            <a:endParaRPr/>
          </a:p>
        </p:txBody>
      </p:sp>
      <p:sp>
        <p:nvSpPr>
          <p:cNvPr id="549" name="Google Shape;549;p26"/>
          <p:cNvSpPr txBox="1"/>
          <p:nvPr/>
        </p:nvSpPr>
        <p:spPr>
          <a:xfrm>
            <a:off x="2602154" y="2050196"/>
            <a:ext cx="929241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65414" y="2508515"/>
            <a:ext cx="7371307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unprecedented times provide our teams with the </a:t>
            </a:r>
            <a:r>
              <a:rPr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to </a:t>
            </a:r>
            <a:r>
              <a:rPr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prepare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changes through </a:t>
            </a:r>
            <a:r>
              <a:rPr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 resilient response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which </a:t>
            </a:r>
            <a:r>
              <a:rPr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changes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how we approach teaching &amp; learning </a:t>
            </a:r>
            <a:r>
              <a:rPr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forever</a:t>
            </a:r>
            <a:endParaRPr/>
          </a:p>
        </p:txBody>
      </p:sp>
      <p:pic>
        <p:nvPicPr>
          <p:cNvPr descr="Use Your Brain - Symbol Of A Growth Mindset , Free Transparent ..." id="551" name="Google Shape;5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9777" y="2992582"/>
            <a:ext cx="3889685" cy="271845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2" name="Google Shape;552;p26"/>
          <p:cNvSpPr txBox="1"/>
          <p:nvPr>
            <p:ph idx="12" type="sldNum"/>
          </p:nvPr>
        </p:nvSpPr>
        <p:spPr>
          <a:xfrm>
            <a:off x="11129845" y="6321752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26"/>
          <p:cNvSpPr/>
          <p:nvPr/>
        </p:nvSpPr>
        <p:spPr>
          <a:xfrm>
            <a:off x="-416711" y="6504574"/>
            <a:ext cx="7853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Mid-Atlantic APBS: Community Conversations-Building Resilient School Communities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7"/>
          <p:cNvSpPr txBox="1"/>
          <p:nvPr>
            <p:ph type="title"/>
          </p:nvPr>
        </p:nvSpPr>
        <p:spPr>
          <a:xfrm>
            <a:off x="470366" y="419585"/>
            <a:ext cx="11084570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COLLECTIVE RESILIENT RESPONSE</a:t>
            </a:r>
            <a:endParaRPr/>
          </a:p>
        </p:txBody>
      </p:sp>
      <p:pic>
        <p:nvPicPr>
          <p:cNvPr descr="Download Right Angle Arrow Area HQ Image Free PNG HQ PNG Image ..." id="560" name="Google Shape;5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775" y="2355774"/>
            <a:ext cx="5842826" cy="4152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7"/>
          <p:cNvSpPr txBox="1"/>
          <p:nvPr/>
        </p:nvSpPr>
        <p:spPr>
          <a:xfrm>
            <a:off x="1282389" y="3411771"/>
            <a:ext cx="4611904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NEW</a:t>
            </a:r>
            <a:r>
              <a:rPr b="1"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OPPORTUNITIES</a:t>
            </a:r>
            <a:endParaRPr/>
          </a:p>
        </p:txBody>
      </p:sp>
      <p:sp>
        <p:nvSpPr>
          <p:cNvPr id="562" name="Google Shape;562;p27"/>
          <p:cNvSpPr txBox="1"/>
          <p:nvPr/>
        </p:nvSpPr>
        <p:spPr>
          <a:xfrm>
            <a:off x="2602154" y="2050196"/>
            <a:ext cx="929241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Marquee clipart light bulb, Marquee light bulb Transparent FREE ..." id="563" name="Google Shape;56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909" y="2171090"/>
            <a:ext cx="743098" cy="7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7"/>
          <p:cNvSpPr txBox="1"/>
          <p:nvPr/>
        </p:nvSpPr>
        <p:spPr>
          <a:xfrm>
            <a:off x="7236989" y="2255083"/>
            <a:ext cx="30292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Pause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Reset</a:t>
            </a:r>
            <a:endParaRPr/>
          </a:p>
        </p:txBody>
      </p:sp>
      <p:pic>
        <p:nvPicPr>
          <p:cNvPr descr="Marquee clipart light bulb, Marquee light bulb Transparent FREE ..." id="565" name="Google Shape;56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909" y="3516783"/>
            <a:ext cx="743098" cy="7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7"/>
          <p:cNvSpPr txBox="1"/>
          <p:nvPr/>
        </p:nvSpPr>
        <p:spPr>
          <a:xfrm>
            <a:off x="7236989" y="3176357"/>
            <a:ext cx="501109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prevention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science,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developing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prioritizing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pro-social communities to build a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resilient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community</a:t>
            </a:r>
            <a:endParaRPr/>
          </a:p>
        </p:txBody>
      </p:sp>
      <p:pic>
        <p:nvPicPr>
          <p:cNvPr descr="Marquee clipart light bulb, Marquee light bulb Transparent FREE ..." id="567" name="Google Shape;56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909" y="5304485"/>
            <a:ext cx="743098" cy="743098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7"/>
          <p:cNvSpPr txBox="1"/>
          <p:nvPr/>
        </p:nvSpPr>
        <p:spPr>
          <a:xfrm>
            <a:off x="7180874" y="5028263"/>
            <a:ext cx="501109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Acceleration of interest for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integrated approaches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(how our team prepares to assist as mental health champions)</a:t>
            </a:r>
            <a:endParaRPr/>
          </a:p>
        </p:txBody>
      </p:sp>
      <p:sp>
        <p:nvSpPr>
          <p:cNvPr id="569" name="Google Shape;569;p27"/>
          <p:cNvSpPr txBox="1"/>
          <p:nvPr>
            <p:ph idx="12" type="sldNum"/>
          </p:nvPr>
        </p:nvSpPr>
        <p:spPr>
          <a:xfrm>
            <a:off x="11172335" y="6325376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-463066" y="6508198"/>
            <a:ext cx="7853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Mid-Atlantic APBS: Community Conversations-Building Resilient School Communities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8"/>
          <p:cNvSpPr txBox="1"/>
          <p:nvPr>
            <p:ph type="title"/>
          </p:nvPr>
        </p:nvSpPr>
        <p:spPr>
          <a:xfrm>
            <a:off x="470366" y="419585"/>
            <a:ext cx="11084570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COLLECTIVE RESILIENT RESPONSE</a:t>
            </a:r>
            <a:endParaRPr/>
          </a:p>
        </p:txBody>
      </p:sp>
      <p:sp>
        <p:nvSpPr>
          <p:cNvPr id="577" name="Google Shape;577;p28"/>
          <p:cNvSpPr txBox="1"/>
          <p:nvPr/>
        </p:nvSpPr>
        <p:spPr>
          <a:xfrm>
            <a:off x="293650" y="2163206"/>
            <a:ext cx="50335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 Mindsets</a:t>
            </a:r>
            <a:endParaRPr/>
          </a:p>
        </p:txBody>
      </p:sp>
      <p:sp>
        <p:nvSpPr>
          <p:cNvPr id="578" name="Google Shape;578;p28"/>
          <p:cNvSpPr txBox="1"/>
          <p:nvPr/>
        </p:nvSpPr>
        <p:spPr>
          <a:xfrm>
            <a:off x="5327205" y="2163206"/>
            <a:ext cx="6679409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 health is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everyone’s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responsibility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 &amp; structures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promote wellness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be addressed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Having a healthy workforce is </a:t>
            </a: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essential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success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Establish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culture of wellness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Naturally embed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Social, Emotional &amp; Behavioral Wellness into all instruction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28"/>
          <p:cNvSpPr/>
          <p:nvPr/>
        </p:nvSpPr>
        <p:spPr>
          <a:xfrm>
            <a:off x="952371" y="3098584"/>
            <a:ext cx="3560467" cy="3247433"/>
          </a:xfrm>
          <a:prstGeom prst="rect">
            <a:avLst/>
          </a:prstGeom>
          <a:solidFill>
            <a:schemeClr val="accent4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Growth, intelligence, learning, machine, mindset, positive ..." id="580" name="Google Shape;58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575" y="3365270"/>
            <a:ext cx="2714058" cy="2714059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8"/>
          <p:cNvSpPr txBox="1"/>
          <p:nvPr>
            <p:ph idx="12" type="sldNum"/>
          </p:nvPr>
        </p:nvSpPr>
        <p:spPr>
          <a:xfrm>
            <a:off x="11129845" y="634601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2" name="Google Shape;582;p28"/>
          <p:cNvSpPr/>
          <p:nvPr/>
        </p:nvSpPr>
        <p:spPr>
          <a:xfrm>
            <a:off x="-475715" y="6544723"/>
            <a:ext cx="7853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Mid-Atlantic APBS: Community Conversations-Building Resilient School Communities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/>
          <p:nvPr/>
        </p:nvSpPr>
        <p:spPr>
          <a:xfrm>
            <a:off x="166081" y="326192"/>
            <a:ext cx="1184892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b="1" lang="en-US" sz="54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 RESILIENT RESPONSE</a:t>
            </a:r>
            <a:endParaRPr/>
          </a:p>
        </p:txBody>
      </p:sp>
      <p:sp>
        <p:nvSpPr>
          <p:cNvPr id="589" name="Google Shape;589;p29"/>
          <p:cNvSpPr txBox="1"/>
          <p:nvPr/>
        </p:nvSpPr>
        <p:spPr>
          <a:xfrm>
            <a:off x="495204" y="2144262"/>
            <a:ext cx="1169679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a Resilient community with Essential Components</a:t>
            </a:r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235591" y="-199965"/>
            <a:ext cx="11709905" cy="9427092"/>
            <a:chOff x="1108368" y="813853"/>
            <a:chExt cx="9863727" cy="7632471"/>
          </a:xfrm>
        </p:grpSpPr>
        <p:sp>
          <p:nvSpPr>
            <p:cNvPr id="591" name="Google Shape;591;p29"/>
            <p:cNvSpPr/>
            <p:nvPr/>
          </p:nvSpPr>
          <p:spPr>
            <a:xfrm>
              <a:off x="1108368" y="3397819"/>
              <a:ext cx="1450664" cy="1507291"/>
            </a:xfrm>
            <a:custGeom>
              <a:rect b="b" l="l" r="r" t="t"/>
              <a:pathLst>
                <a:path extrusionOk="0" h="1450663" w="1507290">
                  <a:moveTo>
                    <a:pt x="753644" y="0"/>
                  </a:moveTo>
                  <a:lnTo>
                    <a:pt x="1507289" y="349041"/>
                  </a:lnTo>
                  <a:lnTo>
                    <a:pt x="1507289" y="1101622"/>
                  </a:lnTo>
                  <a:lnTo>
                    <a:pt x="753644" y="1450663"/>
                  </a:lnTo>
                  <a:lnTo>
                    <a:pt x="1" y="1101622"/>
                  </a:lnTo>
                  <a:lnTo>
                    <a:pt x="1" y="349041"/>
                  </a:lnTo>
                  <a:lnTo>
                    <a:pt x="75364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2200" lIns="282950" spcFirstLastPara="1" rIns="282950" wrap="square" tIns="292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Clearly defined </a:t>
              </a:r>
              <a:r>
                <a:rPr lang="en-US"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expectations</a:t>
              </a: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procedures &amp; routines</a:t>
              </a: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7249356" y="813853"/>
              <a:ext cx="1159502" cy="623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2619608" y="3339822"/>
              <a:ext cx="1433010" cy="1577589"/>
            </a:xfrm>
            <a:custGeom>
              <a:rect b="b" l="l" r="r" t="t"/>
              <a:pathLst>
                <a:path extrusionOk="0" h="1433009" w="1577588">
                  <a:moveTo>
                    <a:pt x="788793" y="0"/>
                  </a:moveTo>
                  <a:lnTo>
                    <a:pt x="1577587" y="325420"/>
                  </a:lnTo>
                  <a:lnTo>
                    <a:pt x="1577587" y="1107589"/>
                  </a:lnTo>
                  <a:lnTo>
                    <a:pt x="788793" y="1433009"/>
                  </a:lnTo>
                  <a:lnTo>
                    <a:pt x="1" y="1107589"/>
                  </a:lnTo>
                  <a:lnTo>
                    <a:pt x="1" y="325420"/>
                  </a:lnTo>
                  <a:lnTo>
                    <a:pt x="788793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50875" lIns="227875" spcFirstLastPara="1" rIns="227875" wrap="square" tIns="250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Safe &amp; stable environment</a:t>
              </a: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6461167" y="4689048"/>
              <a:ext cx="1437854" cy="1391880"/>
            </a:xfrm>
            <a:custGeom>
              <a:rect b="b" l="l" r="r" t="t"/>
              <a:pathLst>
                <a:path extrusionOk="0" h="1437854" w="1391880">
                  <a:moveTo>
                    <a:pt x="695940" y="0"/>
                  </a:moveTo>
                  <a:lnTo>
                    <a:pt x="1391880" y="359463"/>
                  </a:lnTo>
                  <a:lnTo>
                    <a:pt x="1391880" y="1078391"/>
                  </a:lnTo>
                  <a:lnTo>
                    <a:pt x="695940" y="1437854"/>
                  </a:lnTo>
                  <a:lnTo>
                    <a:pt x="0" y="1078391"/>
                  </a:lnTo>
                  <a:lnTo>
                    <a:pt x="0" y="359464"/>
                  </a:lnTo>
                  <a:lnTo>
                    <a:pt x="69594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77700" lIns="285350" spcFirstLastPara="1" rIns="285350" wrap="square" tIns="277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Physical distancing &amp; hand washing</a:t>
              </a: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4668528" y="2165770"/>
              <a:ext cx="1122099" cy="623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3367714" y="4627587"/>
              <a:ext cx="1458572" cy="1440432"/>
            </a:xfrm>
            <a:custGeom>
              <a:rect b="b" l="l" r="r" t="t"/>
              <a:pathLst>
                <a:path extrusionOk="0" h="1458572" w="1440432">
                  <a:moveTo>
                    <a:pt x="720216" y="0"/>
                  </a:moveTo>
                  <a:lnTo>
                    <a:pt x="1440432" y="364643"/>
                  </a:lnTo>
                  <a:lnTo>
                    <a:pt x="1440432" y="1093929"/>
                  </a:lnTo>
                  <a:lnTo>
                    <a:pt x="720216" y="1458572"/>
                  </a:lnTo>
                  <a:lnTo>
                    <a:pt x="0" y="1093929"/>
                  </a:lnTo>
                  <a:lnTo>
                    <a:pt x="0" y="364643"/>
                  </a:lnTo>
                  <a:lnTo>
                    <a:pt x="720216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0050" lIns="243075" spcFirstLastPara="1" rIns="243075" wrap="square" tIns="240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Ongoing embedded instruction of expectations, procedures, routines &amp; social emotional skills </a:t>
              </a: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9454217" y="4727881"/>
              <a:ext cx="1517878" cy="1522802"/>
            </a:xfrm>
            <a:custGeom>
              <a:rect b="b" l="l" r="r" t="t"/>
              <a:pathLst>
                <a:path extrusionOk="0" h="1517878" w="1522802">
                  <a:moveTo>
                    <a:pt x="761401" y="0"/>
                  </a:moveTo>
                  <a:lnTo>
                    <a:pt x="1522802" y="378243"/>
                  </a:lnTo>
                  <a:lnTo>
                    <a:pt x="1522802" y="1139636"/>
                  </a:lnTo>
                  <a:lnTo>
                    <a:pt x="761401" y="1517878"/>
                  </a:lnTo>
                  <a:lnTo>
                    <a:pt x="0" y="1139636"/>
                  </a:lnTo>
                  <a:lnTo>
                    <a:pt x="0" y="378243"/>
                  </a:lnTo>
                  <a:lnTo>
                    <a:pt x="76140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9100" lIns="298275" spcFirstLastPara="1" rIns="298275" wrap="square" tIns="299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Clearly defined way for students to ask for help</a:t>
              </a: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7249356" y="3490293"/>
              <a:ext cx="1159502" cy="623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1843869" y="4611353"/>
              <a:ext cx="1456747" cy="1445804"/>
            </a:xfrm>
            <a:custGeom>
              <a:rect b="b" l="l" r="r" t="t"/>
              <a:pathLst>
                <a:path extrusionOk="0" h="1456746" w="1445803">
                  <a:moveTo>
                    <a:pt x="722902" y="1"/>
                  </a:moveTo>
                  <a:lnTo>
                    <a:pt x="1445803" y="364187"/>
                  </a:lnTo>
                  <a:lnTo>
                    <a:pt x="1445803" y="1092559"/>
                  </a:lnTo>
                  <a:lnTo>
                    <a:pt x="722902" y="1456745"/>
                  </a:lnTo>
                  <a:lnTo>
                    <a:pt x="0" y="1092559"/>
                  </a:lnTo>
                  <a:lnTo>
                    <a:pt x="0" y="364187"/>
                  </a:lnTo>
                  <a:lnTo>
                    <a:pt x="722902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0950" lIns="242775" spcFirstLastPara="1" rIns="242775" wrap="square" tIns="24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Daily routines that promote building community, relationships &amp; positive connections </a:t>
              </a: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5720867" y="3393393"/>
              <a:ext cx="1434790" cy="1586024"/>
            </a:xfrm>
            <a:custGeom>
              <a:rect b="b" l="l" r="r" t="t"/>
              <a:pathLst>
                <a:path extrusionOk="0" h="1434790" w="1586024">
                  <a:moveTo>
                    <a:pt x="793012" y="0"/>
                  </a:moveTo>
                  <a:lnTo>
                    <a:pt x="1586024" y="324495"/>
                  </a:lnTo>
                  <a:lnTo>
                    <a:pt x="1586024" y="1110296"/>
                  </a:lnTo>
                  <a:lnTo>
                    <a:pt x="793012" y="1434790"/>
                  </a:lnTo>
                  <a:lnTo>
                    <a:pt x="0" y="1110296"/>
                  </a:lnTo>
                  <a:lnTo>
                    <a:pt x="0" y="324495"/>
                  </a:lnTo>
                  <a:lnTo>
                    <a:pt x="793012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450" lIns="273450" spcFirstLastPara="1" rIns="273450" wrap="square" tIns="297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Positive greetings &amp; social interactions throughout the day</a:t>
              </a: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4668528" y="4893037"/>
              <a:ext cx="1122099" cy="623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4133188" y="3352073"/>
              <a:ext cx="1522271" cy="1596871"/>
            </a:xfrm>
            <a:custGeom>
              <a:rect b="b" l="l" r="r" t="t"/>
              <a:pathLst>
                <a:path extrusionOk="0" h="1522271" w="1596871">
                  <a:moveTo>
                    <a:pt x="798435" y="0"/>
                  </a:moveTo>
                  <a:lnTo>
                    <a:pt x="1596871" y="362789"/>
                  </a:lnTo>
                  <a:lnTo>
                    <a:pt x="1596871" y="1159482"/>
                  </a:lnTo>
                  <a:lnTo>
                    <a:pt x="798435" y="1522271"/>
                  </a:lnTo>
                  <a:lnTo>
                    <a:pt x="0" y="1159482"/>
                  </a:lnTo>
                  <a:lnTo>
                    <a:pt x="0" y="362789"/>
                  </a:lnTo>
                  <a:lnTo>
                    <a:pt x="798435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59925" lIns="247775" spcFirstLastPara="1" rIns="247775" wrap="square" tIns="259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Staff engaged in active supervision across all contexts</a:t>
              </a: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7219997" y="3394920"/>
              <a:ext cx="1413367" cy="1608497"/>
            </a:xfrm>
            <a:custGeom>
              <a:rect b="b" l="l" r="r" t="t"/>
              <a:pathLst>
                <a:path extrusionOk="0" h="1413367" w="1608497">
                  <a:moveTo>
                    <a:pt x="804248" y="0"/>
                  </a:moveTo>
                  <a:lnTo>
                    <a:pt x="1608497" y="310477"/>
                  </a:lnTo>
                  <a:lnTo>
                    <a:pt x="1608497" y="1102890"/>
                  </a:lnTo>
                  <a:lnTo>
                    <a:pt x="804248" y="1413367"/>
                  </a:lnTo>
                  <a:lnTo>
                    <a:pt x="0" y="1102890"/>
                  </a:lnTo>
                  <a:lnTo>
                    <a:pt x="0" y="310477"/>
                  </a:lnTo>
                  <a:lnTo>
                    <a:pt x="804248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97525" lIns="266975" spcFirstLastPara="1" rIns="266975" wrap="square" tIns="297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Educator </a:t>
              </a:r>
              <a:r>
                <a:rPr lang="en-US" sz="9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connectedness</a:t>
              </a: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&amp; wellness activities</a:t>
              </a: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7249356" y="6338627"/>
              <a:ext cx="1159502" cy="623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4873483" y="4661639"/>
              <a:ext cx="1517842" cy="1484995"/>
            </a:xfrm>
            <a:custGeom>
              <a:rect b="b" l="l" r="r" t="t"/>
              <a:pathLst>
                <a:path extrusionOk="0" h="1517841" w="1484994">
                  <a:moveTo>
                    <a:pt x="742497" y="1"/>
                  </a:moveTo>
                  <a:lnTo>
                    <a:pt x="1484994" y="379461"/>
                  </a:lnTo>
                  <a:lnTo>
                    <a:pt x="1484994" y="1138381"/>
                  </a:lnTo>
                  <a:lnTo>
                    <a:pt x="742497" y="1517840"/>
                  </a:lnTo>
                  <a:lnTo>
                    <a:pt x="0" y="1138381"/>
                  </a:lnTo>
                  <a:lnTo>
                    <a:pt x="0" y="379461"/>
                  </a:lnTo>
                  <a:lnTo>
                    <a:pt x="742497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7475" lIns="252950" spcFirstLastPara="1" rIns="252950" wrap="square" tIns="247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Spaces &amp; routines for educators to regroup &amp; reset</a:t>
              </a: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7951973" y="4704118"/>
              <a:ext cx="1425416" cy="1472786"/>
            </a:xfrm>
            <a:custGeom>
              <a:rect b="b" l="l" r="r" t="t"/>
              <a:pathLst>
                <a:path extrusionOk="0" h="1425416" w="1472786">
                  <a:moveTo>
                    <a:pt x="736393" y="0"/>
                  </a:moveTo>
                  <a:lnTo>
                    <a:pt x="1472786" y="344892"/>
                  </a:lnTo>
                  <a:lnTo>
                    <a:pt x="1472786" y="1080524"/>
                  </a:lnTo>
                  <a:lnTo>
                    <a:pt x="736393" y="1425416"/>
                  </a:lnTo>
                  <a:lnTo>
                    <a:pt x="0" y="1080524"/>
                  </a:lnTo>
                  <a:lnTo>
                    <a:pt x="0" y="344892"/>
                  </a:lnTo>
                  <a:lnTo>
                    <a:pt x="736393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87225" lIns="279450" spcFirstLastPara="1" rIns="279450" wrap="square" tIns="28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Growth mindset culture for educators</a:t>
              </a: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4668528" y="7822936"/>
              <a:ext cx="1122099" cy="623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8681137" y="3369393"/>
              <a:ext cx="1520716" cy="1674306"/>
            </a:xfrm>
            <a:custGeom>
              <a:rect b="b" l="l" r="r" t="t"/>
              <a:pathLst>
                <a:path extrusionOk="0" h="1520716" w="1674306">
                  <a:moveTo>
                    <a:pt x="837153" y="0"/>
                  </a:moveTo>
                  <a:lnTo>
                    <a:pt x="1674306" y="345304"/>
                  </a:lnTo>
                  <a:lnTo>
                    <a:pt x="1674306" y="1175412"/>
                  </a:lnTo>
                  <a:lnTo>
                    <a:pt x="837153" y="1520716"/>
                  </a:lnTo>
                  <a:lnTo>
                    <a:pt x="0" y="1175412"/>
                  </a:lnTo>
                  <a:lnTo>
                    <a:pt x="0" y="345304"/>
                  </a:lnTo>
                  <a:lnTo>
                    <a:pt x="83715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66250" lIns="241825" spcFirstLastPara="1" rIns="241825" wrap="square" tIns="266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Ongoing training, coaching &amp; performance feedback for educators</a:t>
              </a:r>
              <a:endParaRPr/>
            </a:p>
          </p:txBody>
        </p:sp>
      </p:grpSp>
      <p:sp>
        <p:nvSpPr>
          <p:cNvPr id="609" name="Google Shape;609;p29"/>
          <p:cNvSpPr txBox="1"/>
          <p:nvPr>
            <p:ph idx="12" type="sldNum"/>
          </p:nvPr>
        </p:nvSpPr>
        <p:spPr>
          <a:xfrm>
            <a:off x="11129845" y="6305556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0" name="Google Shape;610;p29"/>
          <p:cNvSpPr/>
          <p:nvPr/>
        </p:nvSpPr>
        <p:spPr>
          <a:xfrm>
            <a:off x="-438691" y="6482834"/>
            <a:ext cx="78534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Mid-Atlantic APBS: Community Conversations-Building Resilient School Communities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/>
              <a:t>MTSS STRUCTURES &amp; </a:t>
            </a:r>
            <a:br>
              <a:rPr lang="en-US"/>
            </a:br>
            <a:r>
              <a:rPr lang="en-US"/>
              <a:t>TRAUMA INFORMED PRACTICES</a:t>
            </a:r>
            <a:endParaRPr/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 txBox="1"/>
          <p:nvPr>
            <p:ph idx="12" type="sldNum"/>
          </p:nvPr>
        </p:nvSpPr>
        <p:spPr>
          <a:xfrm>
            <a:off x="11129845" y="633086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0"/>
          <p:cNvSpPr txBox="1"/>
          <p:nvPr/>
        </p:nvSpPr>
        <p:spPr>
          <a:xfrm>
            <a:off x="218272" y="534959"/>
            <a:ext cx="1184892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b="1" lang="en-US" sz="54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 RESILIENT RESPONSE</a:t>
            </a: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0" y="6512144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CDC: Recommendations for Community Schools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8" name="Google Shape;618;p30"/>
          <p:cNvGrpSpPr/>
          <p:nvPr/>
        </p:nvGrpSpPr>
        <p:grpSpPr>
          <a:xfrm>
            <a:off x="4114975" y="3321931"/>
            <a:ext cx="3275368" cy="2891364"/>
            <a:chOff x="153039" y="147479"/>
            <a:chExt cx="3275368" cy="2891364"/>
          </a:xfrm>
        </p:grpSpPr>
        <p:sp>
          <p:nvSpPr>
            <p:cNvPr id="619" name="Google Shape;619;p30"/>
            <p:cNvSpPr/>
            <p:nvPr/>
          </p:nvSpPr>
          <p:spPr>
            <a:xfrm rot="10800000">
              <a:off x="940122" y="155389"/>
              <a:ext cx="2488285" cy="1253497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 cap="rnd" cmpd="sng" w="15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0"/>
            <p:cNvSpPr txBox="1"/>
            <p:nvPr/>
          </p:nvSpPr>
          <p:spPr>
            <a:xfrm>
              <a:off x="1253496" y="155389"/>
              <a:ext cx="2174911" cy="125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52750" spcFirstLastPara="1" rIns="142225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Maintaining Healthy Operations</a:t>
              </a: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153039" y="147479"/>
              <a:ext cx="1253497" cy="125349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rnd" cmpd="sng" w="571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 rot="10800000">
              <a:off x="940122" y="1783064"/>
              <a:ext cx="2488285" cy="1253497"/>
            </a:xfrm>
            <a:prstGeom prst="homePlate">
              <a:avLst>
                <a:gd fmla="val 50000" name="adj"/>
              </a:avLst>
            </a:prstGeom>
            <a:solidFill>
              <a:schemeClr val="accent6"/>
            </a:solidFill>
            <a:ln cap="rnd" cmpd="sng" w="158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0"/>
            <p:cNvSpPr txBox="1"/>
            <p:nvPr/>
          </p:nvSpPr>
          <p:spPr>
            <a:xfrm>
              <a:off x="1253496" y="1783064"/>
              <a:ext cx="2174911" cy="125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52750" spcFirstLastPara="1" rIns="142225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Preparing for When Someone Gets Sick</a:t>
              </a: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153039" y="1785346"/>
              <a:ext cx="1253497" cy="125349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-9999" r="-9999" t="0"/>
              </a:stretch>
            </a:blipFill>
            <a:ln cap="rnd" cmpd="sng" w="57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5" name="Google Shape;625;p30"/>
          <p:cNvSpPr txBox="1"/>
          <p:nvPr/>
        </p:nvSpPr>
        <p:spPr>
          <a:xfrm>
            <a:off x="868679" y="2238525"/>
            <a:ext cx="1033747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Guiding Principles to Keep in Mind</a:t>
            </a:r>
            <a:endParaRPr/>
          </a:p>
        </p:txBody>
      </p:sp>
      <p:pic>
        <p:nvPicPr>
          <p:cNvPr descr="Blog" id="626" name="Google Shape;62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3318" y="3310611"/>
            <a:ext cx="4193881" cy="285107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DC: Flu Hospitalization Rate Continues to Climb | AHA News" id="627" name="Google Shape;62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93115" y="3310611"/>
            <a:ext cx="1394084" cy="139408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8" name="Google Shape;628;p30"/>
          <p:cNvSpPr txBox="1"/>
          <p:nvPr>
            <p:ph idx="12" type="sldNum"/>
          </p:nvPr>
        </p:nvSpPr>
        <p:spPr>
          <a:xfrm>
            <a:off x="11174932" y="6333739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29" name="Google Shape;629;p30"/>
          <p:cNvGrpSpPr/>
          <p:nvPr/>
        </p:nvGrpSpPr>
        <p:grpSpPr>
          <a:xfrm>
            <a:off x="367992" y="3289267"/>
            <a:ext cx="3275368" cy="2891364"/>
            <a:chOff x="153039" y="147479"/>
            <a:chExt cx="3275368" cy="2891364"/>
          </a:xfrm>
        </p:grpSpPr>
        <p:sp>
          <p:nvSpPr>
            <p:cNvPr id="630" name="Google Shape;630;p30"/>
            <p:cNvSpPr/>
            <p:nvPr/>
          </p:nvSpPr>
          <p:spPr>
            <a:xfrm rot="10800000">
              <a:off x="940122" y="155389"/>
              <a:ext cx="2488285" cy="1253497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rnd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0"/>
            <p:cNvSpPr txBox="1"/>
            <p:nvPr/>
          </p:nvSpPr>
          <p:spPr>
            <a:xfrm>
              <a:off x="1253496" y="155389"/>
              <a:ext cx="2174911" cy="125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552750" spcFirstLastPara="1" rIns="128000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Promoting Behaviors that Reduce Spread</a:t>
              </a: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153039" y="147479"/>
              <a:ext cx="1253497" cy="1253497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-23999" r="-23999" t="0"/>
              </a:stretch>
            </a:blipFill>
            <a:ln cap="rnd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 rot="10800000">
              <a:off x="940122" y="1783064"/>
              <a:ext cx="2488285" cy="1253497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 cap="rnd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0"/>
            <p:cNvSpPr txBox="1"/>
            <p:nvPr/>
          </p:nvSpPr>
          <p:spPr>
            <a:xfrm>
              <a:off x="1253496" y="1783064"/>
              <a:ext cx="2174911" cy="1253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552750" spcFirstLastPara="1" rIns="128000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Maintaining Healthy Environments</a:t>
              </a: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153039" y="1785346"/>
              <a:ext cx="1253497" cy="1253497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rnd" cmpd="sng" w="571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"/>
          <p:cNvSpPr txBox="1"/>
          <p:nvPr>
            <p:ph type="title"/>
          </p:nvPr>
        </p:nvSpPr>
        <p:spPr>
          <a:xfrm>
            <a:off x="1357089" y="2435957"/>
            <a:ext cx="4662668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 sz="4000"/>
              <a:t>REVIEW MTSS </a:t>
            </a:r>
            <a:br>
              <a:rPr lang="en-US" sz="4000"/>
            </a:br>
            <a:r>
              <a:rPr lang="en-US" sz="4000"/>
              <a:t>STRUCTURES AND PRACTICES</a:t>
            </a:r>
            <a:endParaRPr/>
          </a:p>
        </p:txBody>
      </p:sp>
      <p:pic>
        <p:nvPicPr>
          <p:cNvPr descr="Review Icon Vector Png, Transparent Png , Transparent Png Image ..." id="642" name="Google Shape;64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133" y="1953055"/>
            <a:ext cx="2957276" cy="2973591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3" name="Google Shape;643;p31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2"/>
          <p:cNvSpPr txBox="1"/>
          <p:nvPr>
            <p:ph type="title"/>
          </p:nvPr>
        </p:nvSpPr>
        <p:spPr>
          <a:xfrm>
            <a:off x="175695" y="519164"/>
            <a:ext cx="1184892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800"/>
              <a:buFont typeface="Century Gothic"/>
              <a:buNone/>
            </a:pPr>
            <a:r>
              <a:rPr lang="en-US" sz="3800"/>
              <a:t>REVIEW EXISTING STRUCTURES AND PRACTICES</a:t>
            </a:r>
            <a:endParaRPr/>
          </a:p>
        </p:txBody>
      </p:sp>
      <p:sp>
        <p:nvSpPr>
          <p:cNvPr id="650" name="Google Shape;650;p32"/>
          <p:cNvSpPr txBox="1"/>
          <p:nvPr/>
        </p:nvSpPr>
        <p:spPr>
          <a:xfrm>
            <a:off x="0" y="1833730"/>
            <a:ext cx="6964697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MTSS Framework Components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 (ALL)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Development and Evaluation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Prevention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Correcting Problem Behavior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Developing Self-Discipline</a:t>
            </a:r>
            <a:endParaRPr/>
          </a:p>
          <a:p>
            <a:pPr indent="-2222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2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b="0" i="0" lang="en-US" sz="20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(SOME)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 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Targeted Student Problem-Solving </a:t>
            </a:r>
            <a:endParaRPr/>
          </a:p>
          <a:p>
            <a:pPr indent="-2222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ourier New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3 (FEW)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Individualized Student Problem-Solving</a:t>
            </a:r>
            <a:endParaRPr/>
          </a:p>
        </p:txBody>
      </p:sp>
      <p:pic>
        <p:nvPicPr>
          <p:cNvPr id="651" name="Google Shape;6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392" y="2624248"/>
            <a:ext cx="4402317" cy="377655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652" name="Google Shape;652;p32"/>
          <p:cNvSpPr txBox="1"/>
          <p:nvPr/>
        </p:nvSpPr>
        <p:spPr>
          <a:xfrm>
            <a:off x="0" y="6481156"/>
            <a:ext cx="57505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Delaware Positive Behavior Support Project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32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/>
          <p:nvPr>
            <p:ph type="title"/>
          </p:nvPr>
        </p:nvSpPr>
        <p:spPr>
          <a:xfrm>
            <a:off x="155642" y="388822"/>
            <a:ext cx="1184892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REVIEW EXISTING STRUCTURES AND PRACTICES</a:t>
            </a:r>
            <a:endParaRPr/>
          </a:p>
        </p:txBody>
      </p:sp>
      <p:sp>
        <p:nvSpPr>
          <p:cNvPr id="660" name="Google Shape;660;p33"/>
          <p:cNvSpPr txBox="1"/>
          <p:nvPr/>
        </p:nvSpPr>
        <p:spPr>
          <a:xfrm>
            <a:off x="4817304" y="2329588"/>
            <a:ext cx="7270394" cy="4865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staff, supports, and interventions does your building </a:t>
            </a:r>
            <a:r>
              <a:rPr lang="en-US" sz="2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already have in place</a:t>
            </a: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indent="0" lvl="0" marL="0" marR="0" rtl="0" algn="l">
              <a:spcBef>
                <a:spcPts val="112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Asset Mapping</a:t>
            </a:r>
            <a:endParaRPr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1" marL="914400" marR="0" rtl="0" algn="l">
              <a:spcBef>
                <a:spcPts val="11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</a:t>
            </a:r>
            <a:r>
              <a:rPr b="0" i="0" lang="en-US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Staff Roles and Responsibilities</a:t>
            </a:r>
            <a:endParaRPr/>
          </a:p>
          <a:p>
            <a:pPr indent="-457200" lvl="1" marL="91440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ourier New"/>
              <a:buChar char="o"/>
            </a:pPr>
            <a:r>
              <a:rPr b="0" i="0" lang="en-US" sz="2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they </a:t>
            </a:r>
            <a:r>
              <a:rPr b="0" i="0" lang="en-US" sz="2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coordinated?</a:t>
            </a:r>
            <a:endParaRPr b="0" i="0" sz="1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112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</a:t>
            </a: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Building Resource Map</a:t>
            </a:r>
            <a:endParaRPr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URVEY: The quest for people-powered campaigning metrics ..." id="661" name="Google Shape;6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498" y="2803161"/>
            <a:ext cx="4225990" cy="311795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2" name="Google Shape;662;p33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4"/>
          <p:cNvSpPr txBox="1"/>
          <p:nvPr>
            <p:ph type="title"/>
          </p:nvPr>
        </p:nvSpPr>
        <p:spPr>
          <a:xfrm>
            <a:off x="309533" y="497813"/>
            <a:ext cx="1194271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800"/>
              <a:buFont typeface="Century Gothic"/>
              <a:buNone/>
            </a:pPr>
            <a:r>
              <a:rPr lang="en-US" sz="3800"/>
              <a:t>REVIEW EXISTING STRUCTURES AND PRACTICES </a:t>
            </a:r>
            <a:endParaRPr/>
          </a:p>
        </p:txBody>
      </p:sp>
      <p:sp>
        <p:nvSpPr>
          <p:cNvPr id="669" name="Google Shape;669;p34"/>
          <p:cNvSpPr txBox="1"/>
          <p:nvPr>
            <p:ph idx="1" type="body"/>
          </p:nvPr>
        </p:nvSpPr>
        <p:spPr>
          <a:xfrm>
            <a:off x="5843425" y="2850253"/>
            <a:ext cx="5930640" cy="437845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91440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chemeClr val="accent1"/>
                </a:solidFill>
              </a:rPr>
              <a:t>Featured Items</a:t>
            </a:r>
            <a:endParaRPr>
              <a:solidFill>
                <a:schemeClr val="accent1"/>
              </a:solidFill>
            </a:endParaRPr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1.1 Team Composition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1.3 Behavioral Expectations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1.4 Teaching Expectations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1.5 Problem Behavior Definitions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1.6 Discipline Policies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1.8 Classroom Procedures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1.9 Feedback and Acknowledgement</a:t>
            </a:r>
            <a:endParaRPr/>
          </a:p>
          <a:p>
            <a:pPr indent="-228600" lvl="2" marL="1143000" rtl="0" algn="l">
              <a:spcBef>
                <a:spcPts val="960"/>
              </a:spcBef>
              <a:spcAft>
                <a:spcPts val="0"/>
              </a:spcAft>
              <a:buSzPts val="1800"/>
              <a:buChar char="🞆"/>
            </a:pPr>
            <a:r>
              <a:rPr lang="en-US" sz="1800"/>
              <a:t>1.13 Data-based Decision Making</a:t>
            </a:r>
            <a:endParaRPr/>
          </a:p>
        </p:txBody>
      </p:sp>
      <p:sp>
        <p:nvSpPr>
          <p:cNvPr id="670" name="Google Shape;670;p34"/>
          <p:cNvSpPr txBox="1"/>
          <p:nvPr/>
        </p:nvSpPr>
        <p:spPr>
          <a:xfrm>
            <a:off x="411617" y="2203922"/>
            <a:ext cx="111862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Tiered Fidelity Inventory (TFI) – </a:t>
            </a:r>
            <a:r>
              <a:rPr b="1" lang="en-US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</a:t>
            </a: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Scale</a:t>
            </a:r>
            <a:endParaRPr/>
          </a:p>
        </p:txBody>
      </p:sp>
      <p:sp>
        <p:nvSpPr>
          <p:cNvPr id="671" name="Google Shape;671;p34"/>
          <p:cNvSpPr txBox="1"/>
          <p:nvPr/>
        </p:nvSpPr>
        <p:spPr>
          <a:xfrm>
            <a:off x="687777" y="3298108"/>
            <a:ext cx="5316953" cy="255454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*Assessment tool used to guide development and implementation of key </a:t>
            </a:r>
            <a:r>
              <a:rPr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 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structures, systems, and practices</a:t>
            </a:r>
            <a:endParaRPr/>
          </a:p>
        </p:txBody>
      </p:sp>
      <p:sp>
        <p:nvSpPr>
          <p:cNvPr id="672" name="Google Shape;672;p34"/>
          <p:cNvSpPr txBox="1"/>
          <p:nvPr>
            <p:ph idx="12" type="sldNum"/>
          </p:nvPr>
        </p:nvSpPr>
        <p:spPr>
          <a:xfrm>
            <a:off x="11129845" y="630606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3" name="Google Shape;673;p34"/>
          <p:cNvSpPr txBox="1"/>
          <p:nvPr/>
        </p:nvSpPr>
        <p:spPr>
          <a:xfrm>
            <a:off x="611553" y="6121399"/>
            <a:ext cx="4882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Tiered Fidelity Inventory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5"/>
          <p:cNvSpPr txBox="1"/>
          <p:nvPr>
            <p:ph type="title"/>
          </p:nvPr>
        </p:nvSpPr>
        <p:spPr>
          <a:xfrm>
            <a:off x="408218" y="280934"/>
            <a:ext cx="1158981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REVIEW EXISTING STRUCTURES AND PRACTICES</a:t>
            </a:r>
            <a:endParaRPr/>
          </a:p>
        </p:txBody>
      </p:sp>
      <p:sp>
        <p:nvSpPr>
          <p:cNvPr id="679" name="Google Shape;679;p35"/>
          <p:cNvSpPr/>
          <p:nvPr/>
        </p:nvSpPr>
        <p:spPr>
          <a:xfrm>
            <a:off x="228984" y="3080076"/>
            <a:ext cx="2541926" cy="3528541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35"/>
          <p:cNvSpPr/>
          <p:nvPr/>
        </p:nvSpPr>
        <p:spPr>
          <a:xfrm>
            <a:off x="3254824" y="3080073"/>
            <a:ext cx="2541926" cy="3528541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35"/>
          <p:cNvSpPr/>
          <p:nvPr/>
        </p:nvSpPr>
        <p:spPr>
          <a:xfrm>
            <a:off x="6280664" y="3080073"/>
            <a:ext cx="2541926" cy="3528541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35"/>
          <p:cNvSpPr/>
          <p:nvPr/>
        </p:nvSpPr>
        <p:spPr>
          <a:xfrm>
            <a:off x="9345274" y="3080074"/>
            <a:ext cx="2541926" cy="3528541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35"/>
          <p:cNvSpPr txBox="1"/>
          <p:nvPr/>
        </p:nvSpPr>
        <p:spPr>
          <a:xfrm>
            <a:off x="487933" y="3099958"/>
            <a:ext cx="20240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 Development &amp; Evaluation</a:t>
            </a:r>
            <a:endParaRPr/>
          </a:p>
        </p:txBody>
      </p:sp>
      <p:sp>
        <p:nvSpPr>
          <p:cNvPr id="684" name="Google Shape;684;p35"/>
          <p:cNvSpPr txBox="1"/>
          <p:nvPr/>
        </p:nvSpPr>
        <p:spPr>
          <a:xfrm>
            <a:off x="4738340" y="3894431"/>
            <a:ext cx="4084250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1943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</a:t>
            </a: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1.5 Problem Behavior Definitions</a:t>
            </a:r>
            <a:endParaRPr/>
          </a:p>
          <a:p>
            <a:pPr indent="0" lvl="3" marL="1657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3" marL="1943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1.6 Discipline Policies</a:t>
            </a:r>
            <a:endParaRPr/>
          </a:p>
          <a:p>
            <a:pPr indent="-184150" lvl="3" marL="1943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3" marL="1943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1.8 Classroom Procedures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35"/>
          <p:cNvSpPr txBox="1"/>
          <p:nvPr/>
        </p:nvSpPr>
        <p:spPr>
          <a:xfrm>
            <a:off x="2553526" y="3090017"/>
            <a:ext cx="30510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Prevention: SW and CR Systems</a:t>
            </a:r>
            <a:endParaRPr/>
          </a:p>
        </p:txBody>
      </p:sp>
      <p:sp>
        <p:nvSpPr>
          <p:cNvPr id="686" name="Google Shape;686;p35"/>
          <p:cNvSpPr txBox="1"/>
          <p:nvPr/>
        </p:nvSpPr>
        <p:spPr>
          <a:xfrm>
            <a:off x="5356695" y="3099958"/>
            <a:ext cx="34658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Correcting Problem Behavior</a:t>
            </a:r>
            <a:endParaRPr/>
          </a:p>
        </p:txBody>
      </p:sp>
      <p:sp>
        <p:nvSpPr>
          <p:cNvPr id="687" name="Google Shape;687;p35"/>
          <p:cNvSpPr txBox="1"/>
          <p:nvPr/>
        </p:nvSpPr>
        <p:spPr>
          <a:xfrm>
            <a:off x="8659091" y="3119843"/>
            <a:ext cx="31077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Developing Self-Discipline</a:t>
            </a:r>
            <a:endParaRPr/>
          </a:p>
        </p:txBody>
      </p:sp>
      <p:sp>
        <p:nvSpPr>
          <p:cNvPr id="688" name="Google Shape;688;p35"/>
          <p:cNvSpPr/>
          <p:nvPr/>
        </p:nvSpPr>
        <p:spPr>
          <a:xfrm>
            <a:off x="1655830" y="3807847"/>
            <a:ext cx="410215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3" marL="20002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</a:t>
            </a: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1.3 Behavioral Expectations</a:t>
            </a:r>
            <a:endParaRPr/>
          </a:p>
          <a:p>
            <a:pPr indent="-241300" lvl="3" marL="20002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3" marL="20002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1.4 Teaching Expectations</a:t>
            </a:r>
            <a:endParaRPr/>
          </a:p>
          <a:p>
            <a:pPr indent="0" lvl="3" marL="1657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3" marL="20002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1.8 Classroom Procedures</a:t>
            </a:r>
            <a:endParaRPr/>
          </a:p>
          <a:p>
            <a:pPr indent="0" lvl="3" marL="1657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3" marL="20002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1.9 Feedback &amp; Acknowledgement</a:t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35"/>
          <p:cNvSpPr txBox="1"/>
          <p:nvPr/>
        </p:nvSpPr>
        <p:spPr>
          <a:xfrm>
            <a:off x="4393769" y="2255553"/>
            <a:ext cx="54142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T1 - Framework Components</a:t>
            </a:r>
            <a:endParaRPr/>
          </a:p>
        </p:txBody>
      </p:sp>
      <p:sp>
        <p:nvSpPr>
          <p:cNvPr id="690" name="Google Shape;690;p35"/>
          <p:cNvSpPr txBox="1"/>
          <p:nvPr/>
        </p:nvSpPr>
        <p:spPr>
          <a:xfrm>
            <a:off x="63786" y="2251953"/>
            <a:ext cx="54142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Integration: TIER 1 (ALL) </a:t>
            </a:r>
            <a:endParaRPr/>
          </a:p>
        </p:txBody>
      </p:sp>
      <p:sp>
        <p:nvSpPr>
          <p:cNvPr id="691" name="Google Shape;691;p35"/>
          <p:cNvSpPr txBox="1"/>
          <p:nvPr/>
        </p:nvSpPr>
        <p:spPr>
          <a:xfrm>
            <a:off x="9723989" y="2251953"/>
            <a:ext cx="24680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T1 - TFI Items</a:t>
            </a:r>
            <a:endParaRPr/>
          </a:p>
        </p:txBody>
      </p:sp>
      <p:sp>
        <p:nvSpPr>
          <p:cNvPr id="692" name="Google Shape;692;p35"/>
          <p:cNvSpPr txBox="1"/>
          <p:nvPr/>
        </p:nvSpPr>
        <p:spPr>
          <a:xfrm>
            <a:off x="-1352110" y="4102806"/>
            <a:ext cx="408425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19431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</a:t>
            </a: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1.1 Team Composition</a:t>
            </a:r>
            <a:endParaRPr/>
          </a:p>
          <a:p>
            <a:pPr indent="0" lvl="3" marL="1657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3" marL="1943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1.13 Data-based Decision Making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35"/>
          <p:cNvSpPr txBox="1"/>
          <p:nvPr/>
        </p:nvSpPr>
        <p:spPr>
          <a:xfrm>
            <a:off x="7765891" y="3890478"/>
            <a:ext cx="408425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1943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TFI 1.9 Feedback &amp; Acknowledgement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35"/>
          <p:cNvSpPr txBox="1"/>
          <p:nvPr>
            <p:ph idx="12" type="sldNum"/>
          </p:nvPr>
        </p:nvSpPr>
        <p:spPr>
          <a:xfrm>
            <a:off x="11231564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6"/>
          <p:cNvSpPr txBox="1"/>
          <p:nvPr>
            <p:ph type="title"/>
          </p:nvPr>
        </p:nvSpPr>
        <p:spPr>
          <a:xfrm>
            <a:off x="1228238" y="2331024"/>
            <a:ext cx="4615694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3600"/>
              <a:t>ENHANCING </a:t>
            </a:r>
            <a:r>
              <a:rPr lang="en-US" sz="3600">
                <a:solidFill>
                  <a:schemeClr val="accent3"/>
                </a:solidFill>
              </a:rPr>
              <a:t>TIER 1</a:t>
            </a:r>
            <a:r>
              <a:rPr lang="en-US" sz="3600"/>
              <a:t> STRUCTURES AND SUPPORTS</a:t>
            </a:r>
            <a:endParaRPr/>
          </a:p>
        </p:txBody>
      </p:sp>
      <p:pic>
        <p:nvPicPr>
          <p:cNvPr descr="Interview Vector Interviewer - Face To Face Meeting Icon ..." id="701" name="Google Shape;7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491" y="1797264"/>
            <a:ext cx="3132374" cy="328517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2" name="Google Shape;702;p36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7"/>
          <p:cNvSpPr txBox="1"/>
          <p:nvPr>
            <p:ph type="title"/>
          </p:nvPr>
        </p:nvSpPr>
        <p:spPr>
          <a:xfrm>
            <a:off x="0" y="488752"/>
            <a:ext cx="1215785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ENHANCING </a:t>
            </a:r>
            <a:r>
              <a:rPr lang="en-US">
                <a:solidFill>
                  <a:schemeClr val="accent3"/>
                </a:solidFill>
              </a:rPr>
              <a:t>TIER 1</a:t>
            </a:r>
            <a:r>
              <a:rPr lang="en-US"/>
              <a:t> STRUCTURES AND PRACTICES</a:t>
            </a:r>
            <a:br>
              <a:rPr lang="en-US" sz="3200"/>
            </a:br>
            <a:r>
              <a:rPr lang="en-US">
                <a:solidFill>
                  <a:schemeClr val="accent6"/>
                </a:solidFill>
              </a:rPr>
              <a:t>TEAMING</a:t>
            </a:r>
            <a:endParaRPr/>
          </a:p>
        </p:txBody>
      </p:sp>
      <p:sp>
        <p:nvSpPr>
          <p:cNvPr id="709" name="Google Shape;709;p37"/>
          <p:cNvSpPr txBox="1"/>
          <p:nvPr>
            <p:ph idx="1" type="body"/>
          </p:nvPr>
        </p:nvSpPr>
        <p:spPr>
          <a:xfrm>
            <a:off x="517705" y="2717501"/>
            <a:ext cx="5328459" cy="215430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70"/>
              <a:buChar char="🞆"/>
            </a:pPr>
            <a:r>
              <a:rPr lang="en-US" sz="2170">
                <a:solidFill>
                  <a:schemeClr val="accent6"/>
                </a:solidFill>
              </a:rPr>
              <a:t>Framework Component = Program Development and Evaluation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34"/>
              </a:spcBef>
              <a:spcAft>
                <a:spcPts val="0"/>
              </a:spcAft>
              <a:buSzPts val="2170"/>
              <a:buChar char="🞆"/>
            </a:pPr>
            <a:r>
              <a:rPr lang="en-US" sz="2170"/>
              <a:t>TFI 1.1 Team Composition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034"/>
              </a:spcBef>
              <a:spcAft>
                <a:spcPts val="0"/>
              </a:spcAft>
              <a:buSzPts val="2170"/>
              <a:buChar char="🞆"/>
            </a:pPr>
            <a:r>
              <a:rPr lang="en-US" sz="2170"/>
              <a:t>TFI 1.13 Data-based Decision Making</a:t>
            </a:r>
            <a:endParaRPr/>
          </a:p>
          <a:p>
            <a:pPr indent="-236220" lvl="0" marL="342900" rtl="0" algn="l">
              <a:lnSpc>
                <a:spcPct val="80000"/>
              </a:lnSpc>
              <a:spcBef>
                <a:spcPts val="936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sz="1679">
              <a:solidFill>
                <a:srgbClr val="FF0000"/>
              </a:solidFill>
            </a:endParaRPr>
          </a:p>
        </p:txBody>
      </p:sp>
      <p:sp>
        <p:nvSpPr>
          <p:cNvPr id="710" name="Google Shape;710;p37"/>
          <p:cNvSpPr txBox="1"/>
          <p:nvPr>
            <p:ph idx="2" type="body"/>
          </p:nvPr>
        </p:nvSpPr>
        <p:spPr>
          <a:xfrm>
            <a:off x="6569772" y="2492617"/>
            <a:ext cx="5223890" cy="387688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accent6"/>
                </a:solidFill>
              </a:rPr>
              <a:t>Considerations: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1400"/>
              <a:t>Include additional stakeholders if needed</a:t>
            </a:r>
            <a:endParaRPr/>
          </a:p>
          <a:p>
            <a:pPr indent="-196850" lvl="1" marL="74295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1400"/>
              <a:t>Include a variety of data sources in decision making</a:t>
            </a:r>
            <a:endParaRPr/>
          </a:p>
          <a:p>
            <a:pPr indent="-196850" lvl="1" marL="74295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1400"/>
              <a:t>Use a data analysis protocol </a:t>
            </a:r>
            <a:endParaRPr/>
          </a:p>
          <a:p>
            <a:pPr indent="-196850" lvl="1" marL="74295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1400"/>
              <a:t>Increase meeting frequency at first</a:t>
            </a:r>
            <a:endParaRPr sz="1400"/>
          </a:p>
          <a:p>
            <a:pPr indent="-196850" lvl="1" marL="74295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1400"/>
              <a:t>Coordinate with the efforts of other teams in your buildings </a:t>
            </a:r>
            <a:endParaRPr/>
          </a:p>
          <a:p>
            <a:pPr indent="-196850" lvl="1" marL="74295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400"/>
              <a:buChar char="🞆"/>
            </a:pPr>
            <a:r>
              <a:rPr lang="en-US" sz="1400"/>
              <a:t>Delegate tasks via the creation subcommittees</a:t>
            </a:r>
            <a:endParaRPr/>
          </a:p>
        </p:txBody>
      </p:sp>
      <p:pic>
        <p:nvPicPr>
          <p:cNvPr descr="Team Building Escape Room Game Teamwork - Transparent Team ..." id="711" name="Google Shape;7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3131" y="4916772"/>
            <a:ext cx="1106939" cy="1179019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2" name="Google Shape;712;p37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3" name="Google Shape;713;p37"/>
          <p:cNvSpPr txBox="1"/>
          <p:nvPr/>
        </p:nvSpPr>
        <p:spPr>
          <a:xfrm>
            <a:off x="383429" y="2524734"/>
            <a:ext cx="5630397" cy="387688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8"/>
          <p:cNvSpPr txBox="1"/>
          <p:nvPr>
            <p:ph type="title"/>
          </p:nvPr>
        </p:nvSpPr>
        <p:spPr>
          <a:xfrm>
            <a:off x="166254" y="387427"/>
            <a:ext cx="11840179" cy="112084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959"/>
              <a:buFont typeface="Century Gothic"/>
              <a:buNone/>
            </a:pPr>
            <a:r>
              <a:rPr lang="en-US" sz="3959"/>
              <a:t>ENHANCING </a:t>
            </a:r>
            <a:r>
              <a:rPr lang="en-US" sz="3959">
                <a:solidFill>
                  <a:schemeClr val="accent3"/>
                </a:solidFill>
              </a:rPr>
              <a:t>TIER 1</a:t>
            </a:r>
            <a:r>
              <a:rPr lang="en-US" sz="3959"/>
              <a:t> STRUCTURES AND PRACTICES</a:t>
            </a:r>
            <a:br>
              <a:rPr lang="en-US" sz="3600"/>
            </a:br>
            <a:r>
              <a:rPr lang="en-US" sz="3600">
                <a:solidFill>
                  <a:schemeClr val="accent4"/>
                </a:solidFill>
              </a:rPr>
              <a:t>ESTABLISH BEHAVIORAL EXPECTATIONS</a:t>
            </a:r>
            <a:endParaRPr/>
          </a:p>
        </p:txBody>
      </p:sp>
      <p:sp>
        <p:nvSpPr>
          <p:cNvPr id="720" name="Google Shape;720;p38"/>
          <p:cNvSpPr txBox="1"/>
          <p:nvPr>
            <p:ph idx="1" type="body"/>
          </p:nvPr>
        </p:nvSpPr>
        <p:spPr>
          <a:xfrm>
            <a:off x="452855" y="2690784"/>
            <a:ext cx="5813034" cy="363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>
                <a:solidFill>
                  <a:schemeClr val="accent4"/>
                </a:solidFill>
              </a:rPr>
              <a:t>Framework Component = Prevention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TFI 1.3 Behavioral Expectations</a:t>
            </a:r>
            <a:endParaRPr/>
          </a:p>
        </p:txBody>
      </p:sp>
      <p:sp>
        <p:nvSpPr>
          <p:cNvPr id="721" name="Google Shape;721;p38"/>
          <p:cNvSpPr txBox="1"/>
          <p:nvPr/>
        </p:nvSpPr>
        <p:spPr>
          <a:xfrm>
            <a:off x="6580908" y="2518170"/>
            <a:ext cx="5194583" cy="363876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connections to SEL competencies</a:t>
            </a:r>
            <a:endParaRPr/>
          </a:p>
          <a:p>
            <a:pPr indent="-158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virtual learning classrooms</a:t>
            </a:r>
            <a:endParaRPr/>
          </a:p>
          <a:p>
            <a:pPr indent="-158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expectations around safety and well-being precautions related to COVID-19</a:t>
            </a:r>
            <a:endParaRPr/>
          </a:p>
        </p:txBody>
      </p:sp>
      <p:pic>
        <p:nvPicPr>
          <p:cNvPr descr="Png Royalty Free Stock Arrowhead Clipart Rounded - Goals Png Icon ..." id="722" name="Google Shape;72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2350" y="4332157"/>
            <a:ext cx="1541345" cy="148000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3" name="Google Shape;723;p38"/>
          <p:cNvSpPr txBox="1"/>
          <p:nvPr>
            <p:ph idx="12" type="sldNum"/>
          </p:nvPr>
        </p:nvSpPr>
        <p:spPr>
          <a:xfrm>
            <a:off x="11127180" y="632298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4" name="Google Shape;724;p38"/>
          <p:cNvSpPr txBox="1"/>
          <p:nvPr/>
        </p:nvSpPr>
        <p:spPr>
          <a:xfrm>
            <a:off x="371573" y="2524734"/>
            <a:ext cx="5894316" cy="363876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9"/>
          <p:cNvSpPr txBox="1"/>
          <p:nvPr>
            <p:ph idx="1" type="body"/>
          </p:nvPr>
        </p:nvSpPr>
        <p:spPr>
          <a:xfrm>
            <a:off x="793285" y="2311176"/>
            <a:ext cx="10959004" cy="71683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Flexible matrix to fit different context &amp; needs</a:t>
            </a: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>
            <a:off x="299802" y="3178891"/>
            <a:ext cx="5050337" cy="3145029"/>
            <a:chOff x="-1" y="977"/>
            <a:chExt cx="5050337" cy="3145029"/>
          </a:xfrm>
        </p:grpSpPr>
        <p:sp>
          <p:nvSpPr>
            <p:cNvPr id="732" name="Google Shape;732;p39"/>
            <p:cNvSpPr/>
            <p:nvPr/>
          </p:nvSpPr>
          <p:spPr>
            <a:xfrm rot="10800000">
              <a:off x="-1" y="977"/>
              <a:ext cx="5050337" cy="1387855"/>
            </a:xfrm>
            <a:prstGeom prst="homePlate">
              <a:avLst>
                <a:gd fmla="val 50000" name="adj"/>
              </a:avLst>
            </a:prstGeom>
            <a:solidFill>
              <a:schemeClr val="accent4"/>
            </a:solidFill>
            <a:ln cap="rnd" cmpd="sng" w="1587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 txBox="1"/>
            <p:nvPr/>
          </p:nvSpPr>
          <p:spPr>
            <a:xfrm>
              <a:off x="346963" y="977"/>
              <a:ext cx="4703373" cy="1387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6120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Use existing expectations</a:t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0" y="209863"/>
              <a:ext cx="1010567" cy="1029622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rnd" cmpd="sng" w="571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 rot="10800000">
              <a:off x="0" y="1758151"/>
              <a:ext cx="5029648" cy="1387855"/>
            </a:xfrm>
            <a:prstGeom prst="homePlate">
              <a:avLst>
                <a:gd fmla="val 50000" name="adj"/>
              </a:avLst>
            </a:prstGeom>
            <a:solidFill>
              <a:schemeClr val="accent6"/>
            </a:solidFill>
            <a:ln cap="rnd" cmpd="sng" w="158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 txBox="1"/>
            <p:nvPr/>
          </p:nvSpPr>
          <p:spPr>
            <a:xfrm>
              <a:off x="346964" y="1758151"/>
              <a:ext cx="4682684" cy="1387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612000" spcFirstLastPara="1" rIns="15645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Enhance staff expectations for modeling &amp; supporting students</a:t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293" y="2006230"/>
              <a:ext cx="976384" cy="98163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rnd" cmpd="sng" w="5715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39"/>
          <p:cNvGrpSpPr/>
          <p:nvPr/>
        </p:nvGrpSpPr>
        <p:grpSpPr>
          <a:xfrm>
            <a:off x="6272786" y="3178891"/>
            <a:ext cx="5050337" cy="3145029"/>
            <a:chOff x="-1" y="977"/>
            <a:chExt cx="5050337" cy="3145029"/>
          </a:xfrm>
        </p:grpSpPr>
        <p:sp>
          <p:nvSpPr>
            <p:cNvPr id="739" name="Google Shape;739;p39"/>
            <p:cNvSpPr/>
            <p:nvPr/>
          </p:nvSpPr>
          <p:spPr>
            <a:xfrm rot="10800000">
              <a:off x="-1" y="977"/>
              <a:ext cx="5050337" cy="1387855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 cap="rnd" cmpd="sng" w="15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 txBox="1"/>
            <p:nvPr/>
          </p:nvSpPr>
          <p:spPr>
            <a:xfrm>
              <a:off x="346963" y="977"/>
              <a:ext cx="4703373" cy="1387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612000" spcFirstLastPara="1" rIns="17067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Incorporate elements of safety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(handwashing, physical distancing, wearing masks)</a:t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0" y="209863"/>
              <a:ext cx="1010567" cy="1029622"/>
            </a:xfrm>
            <a:prstGeom prst="ellipse">
              <a:avLst/>
            </a:prstGeom>
            <a:solidFill>
              <a:schemeClr val="lt1"/>
            </a:solidFill>
            <a:ln cap="rnd" cmpd="sng" w="57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 rot="10800000">
              <a:off x="0" y="1758151"/>
              <a:ext cx="5029648" cy="1387855"/>
            </a:xfrm>
            <a:prstGeom prst="homePlate">
              <a:avLst>
                <a:gd fmla="val 50000" name="adj"/>
              </a:avLst>
            </a:prstGeom>
            <a:solidFill>
              <a:schemeClr val="accent1"/>
            </a:solidFill>
            <a:ln cap="rnd" cmpd="sng" w="158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 txBox="1"/>
            <p:nvPr/>
          </p:nvSpPr>
          <p:spPr>
            <a:xfrm>
              <a:off x="346964" y="1758151"/>
              <a:ext cx="4682684" cy="1387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612000" spcFirstLastPara="1" rIns="16357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Include calming strategies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(can also incorporate additional high-priority social-emotional behavioral skills)</a:t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0" y="1963713"/>
              <a:ext cx="1040558" cy="1038629"/>
            </a:xfrm>
            <a:prstGeom prst="ellipse">
              <a:avLst/>
            </a:prstGeom>
            <a:solidFill>
              <a:schemeClr val="lt1"/>
            </a:solidFill>
            <a:ln cap="rnd" cmpd="sng" w="57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Meditation clipart heathy, Meditation heathy Transparent FREE for ..." id="745" name="Google Shape;74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5223" y="5214121"/>
            <a:ext cx="820213" cy="820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cal record icon - Transparent PNG &amp; SVG vector file" id="746" name="Google Shape;74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9941" y="3479216"/>
            <a:ext cx="820505" cy="82050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39"/>
          <p:cNvSpPr txBox="1"/>
          <p:nvPr/>
        </p:nvSpPr>
        <p:spPr>
          <a:xfrm>
            <a:off x="0" y="6550223"/>
            <a:ext cx="40880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8F8F8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APBS Mid-Atlantic PBIS Network</a:t>
            </a:r>
            <a:endParaRPr/>
          </a:p>
        </p:txBody>
      </p:sp>
      <p:sp>
        <p:nvSpPr>
          <p:cNvPr id="748" name="Google Shape;748;p39"/>
          <p:cNvSpPr txBox="1"/>
          <p:nvPr>
            <p:ph type="title"/>
          </p:nvPr>
        </p:nvSpPr>
        <p:spPr>
          <a:xfrm>
            <a:off x="166254" y="387427"/>
            <a:ext cx="11840179" cy="112084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959"/>
              <a:buFont typeface="Century Gothic"/>
              <a:buNone/>
            </a:pPr>
            <a:r>
              <a:rPr lang="en-US" sz="3959"/>
              <a:t>ENHANCING </a:t>
            </a:r>
            <a:r>
              <a:rPr lang="en-US" sz="3959">
                <a:solidFill>
                  <a:schemeClr val="accent3"/>
                </a:solidFill>
              </a:rPr>
              <a:t>TIER 1</a:t>
            </a:r>
            <a:r>
              <a:rPr lang="en-US" sz="3959"/>
              <a:t> STRUCTURES AND PRACTICES</a:t>
            </a:r>
            <a:br>
              <a:rPr lang="en-US" sz="3600"/>
            </a:br>
            <a:r>
              <a:rPr lang="en-US" sz="3600">
                <a:solidFill>
                  <a:schemeClr val="accent4"/>
                </a:solidFill>
              </a:rPr>
              <a:t>ESTABLISH BEHAVIORAL EXPECTATIONS</a:t>
            </a:r>
            <a:endParaRPr/>
          </a:p>
        </p:txBody>
      </p:sp>
      <p:sp>
        <p:nvSpPr>
          <p:cNvPr id="749" name="Google Shape;749;p39"/>
          <p:cNvSpPr txBox="1"/>
          <p:nvPr>
            <p:ph idx="12" type="sldNum"/>
          </p:nvPr>
        </p:nvSpPr>
        <p:spPr>
          <a:xfrm>
            <a:off x="11183616" y="6304923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>
            <p:ph type="title"/>
          </p:nvPr>
        </p:nvSpPr>
        <p:spPr>
          <a:xfrm>
            <a:off x="931920" y="447188"/>
            <a:ext cx="1045007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3600"/>
              <a:t>TRAUMA-SENSITIVE SCHOOL CHARACTERISTICS</a:t>
            </a:r>
            <a:endParaRPr/>
          </a:p>
        </p:txBody>
      </p:sp>
      <p:grpSp>
        <p:nvGrpSpPr>
          <p:cNvPr id="154" name="Google Shape;154;p4"/>
          <p:cNvGrpSpPr/>
          <p:nvPr/>
        </p:nvGrpSpPr>
        <p:grpSpPr>
          <a:xfrm>
            <a:off x="161175" y="1916294"/>
            <a:ext cx="11772741" cy="4519390"/>
            <a:chOff x="188885" y="2151821"/>
            <a:chExt cx="11772741" cy="4519390"/>
          </a:xfrm>
        </p:grpSpPr>
        <p:sp>
          <p:nvSpPr>
            <p:cNvPr id="155" name="Google Shape;155;p4"/>
            <p:cNvSpPr/>
            <p:nvPr/>
          </p:nvSpPr>
          <p:spPr>
            <a:xfrm>
              <a:off x="1698552" y="2164013"/>
              <a:ext cx="2535382" cy="2149317"/>
            </a:xfrm>
            <a:prstGeom prst="rect">
              <a:avLst/>
            </a:prstGeom>
            <a:solidFill>
              <a:srgbClr val="262626"/>
            </a:solidFill>
            <a:ln cap="flat" cmpd="sng" w="762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918797" y="2151821"/>
              <a:ext cx="2535382" cy="2149317"/>
            </a:xfrm>
            <a:prstGeom prst="rect">
              <a:avLst/>
            </a:prstGeom>
            <a:noFill/>
            <a:ln cap="flat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821504" y="2151822"/>
              <a:ext cx="2535382" cy="2149317"/>
            </a:xfrm>
            <a:prstGeom prst="rect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88885" y="4506350"/>
              <a:ext cx="2535382" cy="2149317"/>
            </a:xfrm>
            <a:prstGeom prst="rect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271520" y="4521894"/>
              <a:ext cx="2535382" cy="2149317"/>
            </a:xfrm>
            <a:prstGeom prst="rect">
              <a:avLst/>
            </a:prstGeom>
            <a:noFill/>
            <a:ln cap="flat" cmpd="sng" w="762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343609" y="4521894"/>
              <a:ext cx="2535382" cy="2149317"/>
            </a:xfrm>
            <a:prstGeom prst="rect">
              <a:avLst/>
            </a:prstGeom>
            <a:noFill/>
            <a:ln cap="flat" cmpd="sng" w="762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426244" y="4521894"/>
              <a:ext cx="2535382" cy="2149317"/>
            </a:xfrm>
            <a:prstGeom prst="rect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586792" y="2349316"/>
              <a:ext cx="2758902" cy="1661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Provide all students with a safe school environment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(socially, emotionally, academically &amp; physically)</a:t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816871" y="2330730"/>
              <a:ext cx="2540015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 staff understanding and ability to mitigate the potential impacts of traumatic experiences on students' learning &amp; behavior</a:t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939823" y="2392286"/>
              <a:ext cx="2514356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Encourage all school staff to work together to meet the needs of students in the school</a:t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38300" y="4796178"/>
              <a:ext cx="243655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Address student needs in relationship development, self-regulation, academic competency, and health &amp; well-being</a:t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271520" y="4823915"/>
              <a:ext cx="252483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Ensure that all students are included in &amp; connected to the school community</a:t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6413284" y="4719389"/>
              <a:ext cx="239603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Adapt school planning and operations to the ever-changing needs &amp; demands of the students</a:t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9467807" y="4703845"/>
              <a:ext cx="245225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Include community resources &amp; parents in the support network in addressing student needs</a:t>
              </a:r>
              <a:endParaRPr/>
            </a:p>
          </p:txBody>
        </p:sp>
      </p:grpSp>
      <p:sp>
        <p:nvSpPr>
          <p:cNvPr id="169" name="Google Shape;169;p4"/>
          <p:cNvSpPr txBox="1"/>
          <p:nvPr>
            <p:ph idx="12" type="sldNum"/>
          </p:nvPr>
        </p:nvSpPr>
        <p:spPr>
          <a:xfrm>
            <a:off x="11200249" y="630210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4"/>
          <p:cNvSpPr/>
          <p:nvPr/>
        </p:nvSpPr>
        <p:spPr>
          <a:xfrm>
            <a:off x="0" y="6502022"/>
            <a:ext cx="11637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Supporting and Educating Traumatized Students: A Guide for School-Based Professionals (2012), By: Eric Rossen and Robert Hull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0"/>
          <p:cNvSpPr txBox="1"/>
          <p:nvPr>
            <p:ph type="title"/>
          </p:nvPr>
        </p:nvSpPr>
        <p:spPr>
          <a:xfrm>
            <a:off x="0" y="547627"/>
            <a:ext cx="12141532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ENHANCING </a:t>
            </a:r>
            <a:r>
              <a:rPr lang="en-US">
                <a:solidFill>
                  <a:schemeClr val="accent3"/>
                </a:solidFill>
              </a:rPr>
              <a:t>TIER 1</a:t>
            </a:r>
            <a:r>
              <a:rPr lang="en-US"/>
              <a:t> STRUCTURES AND PRACTICES</a:t>
            </a:r>
            <a:br>
              <a:rPr lang="en-US" sz="3600"/>
            </a:br>
            <a:r>
              <a:rPr lang="en-US" sz="3600">
                <a:solidFill>
                  <a:schemeClr val="accent3"/>
                </a:solidFill>
              </a:rPr>
              <a:t>TEACHING BEHAVIORAL EXPECTATIONS</a:t>
            </a:r>
            <a:endParaRPr/>
          </a:p>
        </p:txBody>
      </p:sp>
      <p:sp>
        <p:nvSpPr>
          <p:cNvPr id="756" name="Google Shape;756;p40"/>
          <p:cNvSpPr txBox="1"/>
          <p:nvPr>
            <p:ph idx="1" type="body"/>
          </p:nvPr>
        </p:nvSpPr>
        <p:spPr>
          <a:xfrm>
            <a:off x="433072" y="2919082"/>
            <a:ext cx="5865349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>
                <a:solidFill>
                  <a:schemeClr val="accent3"/>
                </a:solidFill>
              </a:rPr>
              <a:t>Framework Component = Prevention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TFI 1.4 Teaching Expectations</a:t>
            </a:r>
            <a:endParaRPr/>
          </a:p>
        </p:txBody>
      </p:sp>
      <p:pic>
        <p:nvPicPr>
          <p:cNvPr descr="Tiger Booster Club — Friend Club - Cowley Foundation" id="757" name="Google Shape;75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336" y="4584940"/>
            <a:ext cx="1351823" cy="135182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8" name="Google Shape;758;p40"/>
          <p:cNvSpPr txBox="1"/>
          <p:nvPr/>
        </p:nvSpPr>
        <p:spPr>
          <a:xfrm>
            <a:off x="264530" y="2690608"/>
            <a:ext cx="5881437" cy="363876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40"/>
          <p:cNvSpPr txBox="1"/>
          <p:nvPr>
            <p:ph idx="12" type="sldNum"/>
          </p:nvPr>
        </p:nvSpPr>
        <p:spPr>
          <a:xfrm>
            <a:off x="11129845" y="631254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0" name="Google Shape;760;p40"/>
          <p:cNvSpPr txBox="1"/>
          <p:nvPr/>
        </p:nvSpPr>
        <p:spPr>
          <a:xfrm>
            <a:off x="6637652" y="2690608"/>
            <a:ext cx="5194583" cy="363876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the frequency of teaching</a:t>
            </a:r>
            <a:endParaRPr/>
          </a:p>
          <a:p>
            <a:pPr indent="-158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use of behavioral expectations to pre-correct</a:t>
            </a:r>
            <a:endParaRPr/>
          </a:p>
          <a:p>
            <a:pPr indent="-158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modeling of expected behaviors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1"/>
          <p:cNvSpPr txBox="1"/>
          <p:nvPr>
            <p:ph type="title"/>
          </p:nvPr>
        </p:nvSpPr>
        <p:spPr>
          <a:xfrm>
            <a:off x="20725" y="474897"/>
            <a:ext cx="11967719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ENHANCING </a:t>
            </a:r>
            <a:r>
              <a:rPr lang="en-US">
                <a:solidFill>
                  <a:schemeClr val="accent3"/>
                </a:solidFill>
              </a:rPr>
              <a:t>TIER 1</a:t>
            </a:r>
            <a:r>
              <a:rPr lang="en-US"/>
              <a:t> STRUCTURES AND PRACTICES</a:t>
            </a:r>
            <a:br>
              <a:rPr lang="en-US"/>
            </a:br>
            <a:r>
              <a:rPr lang="en-US" sz="3600">
                <a:solidFill>
                  <a:schemeClr val="accent5"/>
                </a:solidFill>
              </a:rPr>
              <a:t>CLASSROOM SYSTEMS</a:t>
            </a:r>
            <a:endParaRPr/>
          </a:p>
        </p:txBody>
      </p:sp>
      <p:sp>
        <p:nvSpPr>
          <p:cNvPr id="767" name="Google Shape;767;p41"/>
          <p:cNvSpPr txBox="1"/>
          <p:nvPr>
            <p:ph idx="1" type="body"/>
          </p:nvPr>
        </p:nvSpPr>
        <p:spPr>
          <a:xfrm>
            <a:off x="445411" y="2690332"/>
            <a:ext cx="4899128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>
                <a:solidFill>
                  <a:schemeClr val="accent5"/>
                </a:solidFill>
              </a:rPr>
              <a:t>Framework Component = Prevention</a:t>
            </a:r>
            <a:endParaRPr sz="2400">
              <a:solidFill>
                <a:schemeClr val="accent5"/>
              </a:solidFill>
            </a:endParaRPr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TFI 1.8 Classroom Procedures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TFI 1.9 Feedback and Acknowledgement </a:t>
            </a:r>
            <a:endParaRPr sz="2400"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8600" lvl="0" marL="342900" rtl="0" algn="l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68" name="Google Shape;768;p41"/>
          <p:cNvSpPr txBox="1"/>
          <p:nvPr/>
        </p:nvSpPr>
        <p:spPr>
          <a:xfrm>
            <a:off x="5858902" y="2440302"/>
            <a:ext cx="5973926" cy="413882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r>
              <a:t/>
            </a:r>
            <a:endParaRPr sz="166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Noto Sans Symbols"/>
              <a:buNone/>
            </a:pPr>
            <a:r>
              <a:rPr lang="en-US" sz="296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Considerations: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supportive, predictable and safe learning environments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Establish schedules, routines, procedures that are consistent SW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mindfulness breaks  </a:t>
            </a:r>
            <a:endParaRPr b="0" i="0" sz="18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on building positive relationships</a:t>
            </a:r>
            <a:endParaRPr b="0" i="0" sz="18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morning and class meetings</a:t>
            </a:r>
            <a:endParaRPr b="0" i="0" sz="148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positive contactless greetings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regulation stations 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use of behavior specific praise</a:t>
            </a:r>
            <a:endParaRPr/>
          </a:p>
          <a:p>
            <a:pPr indent="-168275" lvl="1" marL="742950" marR="0" rtl="0" algn="l">
              <a:lnSpc>
                <a:spcPct val="8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Download Free png Classroom Svg Png Icon Free Download (#432239 ..." id="769" name="Google Shape;76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926" y="5197104"/>
            <a:ext cx="1006026" cy="1004693"/>
          </a:xfrm>
          <a:prstGeom prst="rect">
            <a:avLst/>
          </a:prstGeom>
          <a:solidFill>
            <a:schemeClr val="accent5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0" name="Google Shape;770;p41"/>
          <p:cNvSpPr txBox="1"/>
          <p:nvPr>
            <p:ph idx="12" type="sldNum"/>
          </p:nvPr>
        </p:nvSpPr>
        <p:spPr>
          <a:xfrm>
            <a:off x="11171128" y="633382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1" name="Google Shape;771;p41"/>
          <p:cNvSpPr txBox="1"/>
          <p:nvPr/>
        </p:nvSpPr>
        <p:spPr>
          <a:xfrm>
            <a:off x="297684" y="2440302"/>
            <a:ext cx="5194583" cy="413882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2"/>
          <p:cNvSpPr txBox="1"/>
          <p:nvPr>
            <p:ph type="title"/>
          </p:nvPr>
        </p:nvSpPr>
        <p:spPr>
          <a:xfrm>
            <a:off x="186735" y="558024"/>
            <a:ext cx="1200526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ENHANCING </a:t>
            </a:r>
            <a:r>
              <a:rPr lang="en-US">
                <a:solidFill>
                  <a:schemeClr val="accent3"/>
                </a:solidFill>
              </a:rPr>
              <a:t>TIER 1</a:t>
            </a:r>
            <a:r>
              <a:rPr lang="en-US"/>
              <a:t> STRUCTURES AND PRACTICES</a:t>
            </a:r>
            <a:br>
              <a:rPr lang="en-US" sz="3600"/>
            </a:br>
            <a:r>
              <a:rPr lang="en-US" sz="3200">
                <a:solidFill>
                  <a:schemeClr val="accent2"/>
                </a:solidFill>
              </a:rPr>
              <a:t>RESPONDING TO CHALLENGING BEHAVIORS</a:t>
            </a:r>
            <a:endParaRPr/>
          </a:p>
        </p:txBody>
      </p:sp>
      <p:sp>
        <p:nvSpPr>
          <p:cNvPr id="778" name="Google Shape;778;p42"/>
          <p:cNvSpPr txBox="1"/>
          <p:nvPr>
            <p:ph idx="1" type="body"/>
          </p:nvPr>
        </p:nvSpPr>
        <p:spPr>
          <a:xfrm>
            <a:off x="186735" y="2516464"/>
            <a:ext cx="550748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00"/>
              <a:buChar char="🞆"/>
            </a:pPr>
            <a:r>
              <a:rPr lang="en-US" sz="2200">
                <a:solidFill>
                  <a:schemeClr val="accent2"/>
                </a:solidFill>
              </a:rPr>
              <a:t>Framework Component = </a:t>
            </a:r>
            <a:endParaRPr/>
          </a:p>
          <a:p>
            <a:pPr indent="0" lvl="1" marL="400050" rtl="0" algn="l">
              <a:spcBef>
                <a:spcPts val="1040"/>
              </a:spcBef>
              <a:spcAft>
                <a:spcPts val="0"/>
              </a:spcAft>
              <a:buSzPts val="2200"/>
              <a:buNone/>
            </a:pPr>
            <a:r>
              <a:rPr lang="en-US" sz="2200">
                <a:solidFill>
                  <a:schemeClr val="accent2"/>
                </a:solidFill>
              </a:rPr>
              <a:t>Correcting Problem Behavior</a:t>
            </a:r>
            <a:endParaRPr/>
          </a:p>
          <a:p>
            <a:pPr indent="-342900" lvl="0" marL="342900" rtl="0" algn="l">
              <a:spcBef>
                <a:spcPts val="1020"/>
              </a:spcBef>
              <a:spcAft>
                <a:spcPts val="0"/>
              </a:spcAft>
              <a:buSzPts val="2100"/>
              <a:buChar char="🞆"/>
            </a:pPr>
            <a:r>
              <a:rPr lang="en-US" sz="2100"/>
              <a:t>TFI 1.5: Problem Behavior Definitions</a:t>
            </a:r>
            <a:endParaRPr/>
          </a:p>
          <a:p>
            <a:pPr indent="-342900" lvl="0" marL="342900" rtl="0" algn="l">
              <a:spcBef>
                <a:spcPts val="1020"/>
              </a:spcBef>
              <a:spcAft>
                <a:spcPts val="0"/>
              </a:spcAft>
              <a:buSzPts val="2100"/>
              <a:buChar char="🞆"/>
            </a:pPr>
            <a:r>
              <a:rPr lang="en-US" sz="2100"/>
              <a:t>TFI 1.6: Discipline Policies </a:t>
            </a:r>
            <a:endParaRPr sz="2100"/>
          </a:p>
          <a:p>
            <a:pPr indent="-342900" lvl="0" marL="342900" rtl="0" algn="l">
              <a:spcBef>
                <a:spcPts val="1020"/>
              </a:spcBef>
              <a:spcAft>
                <a:spcPts val="0"/>
              </a:spcAft>
              <a:buSzPts val="2100"/>
              <a:buChar char="🞆"/>
            </a:pPr>
            <a:r>
              <a:rPr lang="en-US" sz="2100"/>
              <a:t>TFI 1.8 Classroom Procedures</a:t>
            </a:r>
            <a:endParaRPr/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rgbClr val="6FEBA0"/>
              </a:solidFill>
            </a:endParaRPr>
          </a:p>
          <a:p>
            <a:pPr indent="-190500" lvl="0" marL="34290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779" name="Google Shape;779;p42"/>
          <p:cNvSpPr txBox="1"/>
          <p:nvPr/>
        </p:nvSpPr>
        <p:spPr>
          <a:xfrm>
            <a:off x="5694218" y="2377032"/>
            <a:ext cx="6296891" cy="415073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r>
              <a:t/>
            </a:r>
            <a:endParaRPr sz="166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Noto Sans Symbols"/>
              <a:buNone/>
            </a:pPr>
            <a:r>
              <a:rPr lang="en-US" sz="296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and revise major v. minor flowchart and definitions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Adopt a SW philosophy that views disciplinary encounters as an opportunity to problem-solve </a:t>
            </a:r>
            <a:r>
              <a:rPr b="0" i="0" lang="en-US" sz="185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(i.e.</a:t>
            </a: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b="0" i="0" lang="en-US" sz="185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retool, reflect and repair)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Establish SW general procedures for responding to challenging behavior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use of Restorative Practices and approaches </a:t>
            </a:r>
            <a:endParaRPr b="0" i="0" sz="148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regulation stations SW</a:t>
            </a:r>
            <a:endParaRPr/>
          </a:p>
        </p:txBody>
      </p:sp>
      <p:pic>
        <p:nvPicPr>
          <p:cNvPr descr="4 Key Medical Staff Services Challenges in 2017 and How to ..." id="780" name="Google Shape;7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319" y="5158122"/>
            <a:ext cx="1895713" cy="103727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1" name="Google Shape;781;p42"/>
          <p:cNvSpPr txBox="1"/>
          <p:nvPr>
            <p:ph idx="12" type="sldNum"/>
          </p:nvPr>
        </p:nvSpPr>
        <p:spPr>
          <a:xfrm>
            <a:off x="11127180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2" name="Google Shape;782;p42"/>
          <p:cNvSpPr txBox="1"/>
          <p:nvPr/>
        </p:nvSpPr>
        <p:spPr>
          <a:xfrm>
            <a:off x="186735" y="2377032"/>
            <a:ext cx="5133410" cy="415073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3"/>
          <p:cNvSpPr txBox="1"/>
          <p:nvPr/>
        </p:nvSpPr>
        <p:spPr>
          <a:xfrm>
            <a:off x="263321" y="640166"/>
            <a:ext cx="1184892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b="1" lang="en-US" sz="40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ENHANCING</a:t>
            </a:r>
            <a:r>
              <a:rPr b="1" lang="en-US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4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</a:t>
            </a:r>
            <a:r>
              <a:rPr b="1" lang="en-US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b="1" lang="en-US" sz="40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TRUCTURES AND PRACTICES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DEVELOPING SOCIAL &amp; EMOTIONAL COMPETENCIES</a:t>
            </a:r>
            <a:endParaRPr/>
          </a:p>
        </p:txBody>
      </p:sp>
      <p:sp>
        <p:nvSpPr>
          <p:cNvPr id="789" name="Google Shape;789;p43"/>
          <p:cNvSpPr txBox="1"/>
          <p:nvPr>
            <p:ph idx="1" type="body"/>
          </p:nvPr>
        </p:nvSpPr>
        <p:spPr>
          <a:xfrm>
            <a:off x="741795" y="2591187"/>
            <a:ext cx="5597309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lang="en-US" sz="2400">
                <a:solidFill>
                  <a:schemeClr val="accent4"/>
                </a:solidFill>
              </a:rPr>
              <a:t>Framework Component = Developing Self-Discipline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🞆"/>
            </a:pPr>
            <a:r>
              <a:rPr lang="en-US" sz="2400"/>
              <a:t>TFI 1.9 Feedback &amp; Acknowledgement 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790" name="Google Shape;790;p43"/>
          <p:cNvSpPr txBox="1"/>
          <p:nvPr/>
        </p:nvSpPr>
        <p:spPr>
          <a:xfrm>
            <a:off x="6342258" y="2487716"/>
            <a:ext cx="5194583" cy="363876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Noto Sans Symbols"/>
              <a:buNone/>
            </a:pPr>
            <a:r>
              <a:t/>
            </a:r>
            <a:endParaRPr sz="166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0"/>
              <a:buFont typeface="Noto Sans Symbols"/>
              <a:buNone/>
            </a:pPr>
            <a:r>
              <a:rPr lang="en-US" sz="296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Adopt a SW SEL program and embed into schedule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opportunities for cooperative learning</a:t>
            </a:r>
            <a:endParaRPr b="0" i="0" sz="148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use of behavior specific praise 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mindfulness breaks  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Char char="🞆"/>
            </a:pPr>
            <a:r>
              <a:rPr b="0" i="0" lang="en-US" sz="18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 regulation stations SW</a:t>
            </a:r>
            <a:endParaRPr/>
          </a:p>
          <a:p>
            <a:pPr indent="-168275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8275" lvl="1" marL="742950" marR="0" rtl="0" algn="l">
              <a:lnSpc>
                <a:spcPct val="90000"/>
              </a:lnSpc>
              <a:spcBef>
                <a:spcPts val="97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Noto Sans Symbols"/>
              <a:buNone/>
            </a:pPr>
            <a:r>
              <a:t/>
            </a:r>
            <a:endParaRPr b="0" i="0" sz="18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Two People Talking Transparent Background , Transparent Cartoon ..." id="791" name="Google Shape;7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8700" y="4679055"/>
            <a:ext cx="1873595" cy="111804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2" name="Google Shape;792;p43"/>
          <p:cNvSpPr txBox="1"/>
          <p:nvPr>
            <p:ph idx="12" type="sldNum"/>
          </p:nvPr>
        </p:nvSpPr>
        <p:spPr>
          <a:xfrm>
            <a:off x="11127180" y="6333422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3" name="Google Shape;793;p43"/>
          <p:cNvSpPr txBox="1"/>
          <p:nvPr/>
        </p:nvSpPr>
        <p:spPr>
          <a:xfrm>
            <a:off x="590475" y="2487715"/>
            <a:ext cx="5194583" cy="363876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4"/>
          <p:cNvSpPr txBox="1"/>
          <p:nvPr>
            <p:ph type="title"/>
          </p:nvPr>
        </p:nvSpPr>
        <p:spPr>
          <a:xfrm>
            <a:off x="441161" y="2781012"/>
            <a:ext cx="6513504" cy="144707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3600"/>
              <a:t>ENHANCING </a:t>
            </a:r>
            <a:br>
              <a:rPr lang="en-US" sz="3600"/>
            </a:br>
            <a:r>
              <a:rPr lang="en-US" sz="3600">
                <a:solidFill>
                  <a:srgbClr val="FFFF00"/>
                </a:solidFill>
              </a:rPr>
              <a:t>TIER 2</a:t>
            </a:r>
            <a:r>
              <a:rPr lang="en-US" sz="3600"/>
              <a:t> STRUCTURES AND SUPPORTS</a:t>
            </a:r>
            <a:endParaRPr/>
          </a:p>
        </p:txBody>
      </p:sp>
      <p:pic>
        <p:nvPicPr>
          <p:cNvPr descr="Interview Vector Interviewer - Face To Face Meeting Icon ..." id="799" name="Google Shape;79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491" y="1797264"/>
            <a:ext cx="3132374" cy="328517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0" name="Google Shape;800;p44"/>
          <p:cNvSpPr txBox="1"/>
          <p:nvPr>
            <p:ph idx="12" type="sldNum"/>
          </p:nvPr>
        </p:nvSpPr>
        <p:spPr>
          <a:xfrm>
            <a:off x="11085427" y="6291669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5"/>
          <p:cNvSpPr txBox="1"/>
          <p:nvPr>
            <p:ph type="title"/>
          </p:nvPr>
        </p:nvSpPr>
        <p:spPr>
          <a:xfrm>
            <a:off x="0" y="225516"/>
            <a:ext cx="1195003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ENHANCING </a:t>
            </a:r>
            <a:r>
              <a:rPr lang="en-US">
                <a:solidFill>
                  <a:srgbClr val="FFFF00"/>
                </a:solidFill>
              </a:rPr>
              <a:t>TIER 2</a:t>
            </a:r>
            <a:r>
              <a:rPr lang="en-US"/>
              <a:t> STRUCTURES AND SUPPORTS</a:t>
            </a:r>
            <a:endParaRPr sz="4000"/>
          </a:p>
        </p:txBody>
      </p:sp>
      <p:sp>
        <p:nvSpPr>
          <p:cNvPr id="807" name="Google Shape;807;p45"/>
          <p:cNvSpPr/>
          <p:nvPr/>
        </p:nvSpPr>
        <p:spPr>
          <a:xfrm>
            <a:off x="6144456" y="2854035"/>
            <a:ext cx="5805578" cy="358649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45"/>
          <p:cNvSpPr/>
          <p:nvPr/>
        </p:nvSpPr>
        <p:spPr>
          <a:xfrm>
            <a:off x="183816" y="2854035"/>
            <a:ext cx="5791201" cy="358649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45"/>
          <p:cNvSpPr/>
          <p:nvPr/>
        </p:nvSpPr>
        <p:spPr>
          <a:xfrm>
            <a:off x="-789711" y="2259218"/>
            <a:ext cx="72320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8572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Systems: Intervention Development</a:t>
            </a:r>
            <a:endParaRPr/>
          </a:p>
        </p:txBody>
      </p:sp>
      <p:sp>
        <p:nvSpPr>
          <p:cNvPr id="810" name="Google Shape;810;p45"/>
          <p:cNvSpPr/>
          <p:nvPr/>
        </p:nvSpPr>
        <p:spPr>
          <a:xfrm>
            <a:off x="-406962" y="2986792"/>
            <a:ext cx="609599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sng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</a:t>
            </a:r>
            <a:endParaRPr b="0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Incorporate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supports for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coping</a:t>
            </a: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</a:t>
            </a:r>
            <a:r>
              <a:rPr b="0" i="0" lang="en-US" sz="28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</a:t>
            </a:r>
            <a:endParaRPr b="0" i="0" sz="2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Grief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Worrisome or nervous feelings</a:t>
            </a:r>
            <a:endParaRPr/>
          </a:p>
        </p:txBody>
      </p:sp>
      <p:sp>
        <p:nvSpPr>
          <p:cNvPr id="811" name="Google Shape;811;p45"/>
          <p:cNvSpPr/>
          <p:nvPr/>
        </p:nvSpPr>
        <p:spPr>
          <a:xfrm>
            <a:off x="5193884" y="2247392"/>
            <a:ext cx="72320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8572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Targeted Student Problem-Solving</a:t>
            </a:r>
            <a:endParaRPr/>
          </a:p>
        </p:txBody>
      </p:sp>
      <p:sp>
        <p:nvSpPr>
          <p:cNvPr id="812" name="Google Shape;812;p45"/>
          <p:cNvSpPr/>
          <p:nvPr/>
        </p:nvSpPr>
        <p:spPr>
          <a:xfrm>
            <a:off x="6258547" y="2949887"/>
            <a:ext cx="5691487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</a:t>
            </a:r>
            <a:r>
              <a:rPr lang="en-US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data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determine students who are in need of support </a:t>
            </a:r>
            <a:r>
              <a:rPr lang="en-US" sz="24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beyond tier 1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visits to the classroom regulation station or requests to leave the classroom 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Decreasing productivity, participation and/or attendance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45"/>
          <p:cNvSpPr txBox="1"/>
          <p:nvPr>
            <p:ph idx="12" type="sldNum"/>
          </p:nvPr>
        </p:nvSpPr>
        <p:spPr>
          <a:xfrm>
            <a:off x="11127180" y="632298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46"/>
          <p:cNvSpPr txBox="1"/>
          <p:nvPr>
            <p:ph type="title"/>
          </p:nvPr>
        </p:nvSpPr>
        <p:spPr>
          <a:xfrm>
            <a:off x="441161" y="2781012"/>
            <a:ext cx="6513504" cy="144707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3600"/>
              <a:t>ENHANCING </a:t>
            </a:r>
            <a:br>
              <a:rPr lang="en-US" sz="3600"/>
            </a:br>
            <a:r>
              <a:rPr lang="en-US" sz="3600">
                <a:solidFill>
                  <a:srgbClr val="FF0000"/>
                </a:solidFill>
              </a:rPr>
              <a:t>TIER 3 </a:t>
            </a:r>
            <a:r>
              <a:rPr lang="en-US" sz="3600"/>
              <a:t>STRUCTURES AND SUPPORTS</a:t>
            </a:r>
            <a:endParaRPr/>
          </a:p>
        </p:txBody>
      </p:sp>
      <p:pic>
        <p:nvPicPr>
          <p:cNvPr descr="Interview Vector Interviewer - Face To Face Meeting Icon ..." id="820" name="Google Shape;82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9491" y="1797264"/>
            <a:ext cx="3132374" cy="328517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21" name="Google Shape;821;p46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7"/>
          <p:cNvSpPr txBox="1"/>
          <p:nvPr>
            <p:ph type="title"/>
          </p:nvPr>
        </p:nvSpPr>
        <p:spPr>
          <a:xfrm>
            <a:off x="0" y="225516"/>
            <a:ext cx="1195003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ENHANCING </a:t>
            </a:r>
            <a:r>
              <a:rPr lang="en-US">
                <a:solidFill>
                  <a:srgbClr val="FF0000"/>
                </a:solidFill>
              </a:rPr>
              <a:t>TIER 3 </a:t>
            </a:r>
            <a:r>
              <a:rPr lang="en-US"/>
              <a:t>STRUCTURES AND SUPPORTS</a:t>
            </a:r>
            <a:endParaRPr sz="4000"/>
          </a:p>
        </p:txBody>
      </p:sp>
      <p:sp>
        <p:nvSpPr>
          <p:cNvPr id="828" name="Google Shape;828;p47"/>
          <p:cNvSpPr/>
          <p:nvPr/>
        </p:nvSpPr>
        <p:spPr>
          <a:xfrm>
            <a:off x="6158833" y="2854034"/>
            <a:ext cx="5791201" cy="3816929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47"/>
          <p:cNvSpPr/>
          <p:nvPr/>
        </p:nvSpPr>
        <p:spPr>
          <a:xfrm>
            <a:off x="183816" y="2854035"/>
            <a:ext cx="5791201" cy="381692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47"/>
          <p:cNvSpPr/>
          <p:nvPr/>
        </p:nvSpPr>
        <p:spPr>
          <a:xfrm>
            <a:off x="-789711" y="2259218"/>
            <a:ext cx="723207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8572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Systems</a:t>
            </a:r>
            <a:endParaRPr/>
          </a:p>
        </p:txBody>
      </p:sp>
      <p:sp>
        <p:nvSpPr>
          <p:cNvPr id="831" name="Google Shape;831;p47"/>
          <p:cNvSpPr/>
          <p:nvPr/>
        </p:nvSpPr>
        <p:spPr>
          <a:xfrm>
            <a:off x="-600818" y="2945948"/>
            <a:ext cx="6696497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2" marL="914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sng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 </a:t>
            </a:r>
            <a:endParaRPr/>
          </a:p>
          <a:p>
            <a:pPr indent="0" lvl="2" marL="914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sng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accessibility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high frequency contact with designated intervention providers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 partnerships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community-based organizations and outside agencies</a:t>
            </a:r>
            <a:endParaRPr/>
          </a:p>
          <a:p>
            <a:pPr indent="-1905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905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47"/>
          <p:cNvSpPr/>
          <p:nvPr/>
        </p:nvSpPr>
        <p:spPr>
          <a:xfrm>
            <a:off x="5272044" y="2260875"/>
            <a:ext cx="72320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1" marL="8572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Individualized Student Problem-Solving</a:t>
            </a:r>
            <a:endParaRPr/>
          </a:p>
        </p:txBody>
      </p:sp>
      <p:sp>
        <p:nvSpPr>
          <p:cNvPr id="833" name="Google Shape;833;p47"/>
          <p:cNvSpPr txBox="1"/>
          <p:nvPr/>
        </p:nvSpPr>
        <p:spPr>
          <a:xfrm>
            <a:off x="6344954" y="2949887"/>
            <a:ext cx="5418957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Considerations</a:t>
            </a:r>
            <a:endParaRPr b="1"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 </a:t>
            </a:r>
            <a:r>
              <a:rPr lang="en-US" sz="2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data</a:t>
            </a: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to determine students who are in need of support </a:t>
            </a:r>
            <a:r>
              <a:rPr lang="en-US" sz="2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beyond tier 2</a:t>
            </a:r>
            <a:r>
              <a:rPr lang="en-US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 frequency visits to the classroom regulation station or requests to leave the classroom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Sustained low productivity, participation and/or attendance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47"/>
          <p:cNvSpPr txBox="1"/>
          <p:nvPr>
            <p:ph idx="12" type="sldNum"/>
          </p:nvPr>
        </p:nvSpPr>
        <p:spPr>
          <a:xfrm>
            <a:off x="11189811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8"/>
          <p:cNvSpPr txBox="1"/>
          <p:nvPr>
            <p:ph type="title"/>
          </p:nvPr>
        </p:nvSpPr>
        <p:spPr>
          <a:xfrm>
            <a:off x="1147863" y="2221948"/>
            <a:ext cx="4805755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SUPPORTING STAFF</a:t>
            </a:r>
            <a:endParaRPr/>
          </a:p>
        </p:txBody>
      </p:sp>
      <p:pic>
        <p:nvPicPr>
          <p:cNvPr descr="Teaching Icons - Download Free Vector Icons | Noun Project" id="841" name="Google Shape;8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9141" y="1916175"/>
            <a:ext cx="3093463" cy="3093463"/>
          </a:xfrm>
          <a:prstGeom prst="rect">
            <a:avLst/>
          </a:prstGeom>
          <a:solidFill>
            <a:schemeClr val="accent5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2" name="Google Shape;842;p48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/>
          <p:nvPr>
            <p:ph type="title"/>
          </p:nvPr>
        </p:nvSpPr>
        <p:spPr>
          <a:xfrm>
            <a:off x="339622" y="447188"/>
            <a:ext cx="11299624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ASSESSING STAFF WELL-BEING</a:t>
            </a:r>
            <a:endParaRPr/>
          </a:p>
        </p:txBody>
      </p:sp>
      <p:sp>
        <p:nvSpPr>
          <p:cNvPr id="849" name="Google Shape;849;p49"/>
          <p:cNvSpPr txBox="1"/>
          <p:nvPr/>
        </p:nvSpPr>
        <p:spPr>
          <a:xfrm>
            <a:off x="224302" y="2217772"/>
            <a:ext cx="11789356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with </a:t>
            </a:r>
            <a:r>
              <a:rPr lang="en-US" sz="2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 </a:t>
            </a: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Team &amp; begin collaborative conversations surrounding practices for working through COVID-19 Planning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urvey Methodology Clipart , Png Download - Kuesioner Png , Free ..." id="850" name="Google Shape;85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5899" y="3451825"/>
            <a:ext cx="887798" cy="98940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1" name="Google Shape;851;p49"/>
          <p:cNvSpPr txBox="1"/>
          <p:nvPr/>
        </p:nvSpPr>
        <p:spPr>
          <a:xfrm>
            <a:off x="322269" y="3588500"/>
            <a:ext cx="3692731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Begin by implementing &amp; reviewing a </a:t>
            </a:r>
            <a:r>
              <a:rPr lang="en-US" sz="2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building-wide survey </a:t>
            </a: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evaluate current staff needs</a:t>
            </a:r>
            <a:endParaRPr/>
          </a:p>
        </p:txBody>
      </p:sp>
      <p:sp>
        <p:nvSpPr>
          <p:cNvPr id="852" name="Google Shape;852;p49"/>
          <p:cNvSpPr txBox="1"/>
          <p:nvPr>
            <p:ph idx="12" type="sldNum"/>
          </p:nvPr>
        </p:nvSpPr>
        <p:spPr>
          <a:xfrm>
            <a:off x="11108168" y="6332793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3" name="Google Shape;853;p49"/>
          <p:cNvSpPr txBox="1"/>
          <p:nvPr/>
        </p:nvSpPr>
        <p:spPr>
          <a:xfrm>
            <a:off x="4523869" y="3402715"/>
            <a:ext cx="7489789" cy="299837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5"/>
              <a:buFont typeface="Noto Sans Symbols"/>
              <a:buNone/>
            </a:pPr>
            <a:r>
              <a:t/>
            </a:r>
            <a:endParaRPr sz="85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•"/>
            </a:pP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staff who feel </a:t>
            </a:r>
            <a:r>
              <a:rPr lang="en-US" sz="152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connected</a:t>
            </a: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within grade level team</a:t>
            </a:r>
            <a:endParaRPr/>
          </a:p>
          <a:p>
            <a:pPr indent="-246380" lvl="0" marL="34290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sz="15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•"/>
            </a:pP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staff who feel </a:t>
            </a:r>
            <a:r>
              <a:rPr lang="en-US" sz="152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connected</a:t>
            </a: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within school level team</a:t>
            </a:r>
            <a:endParaRPr/>
          </a:p>
          <a:p>
            <a:pPr indent="-246380" lvl="0" marL="34290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sz="15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•"/>
            </a:pP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staff who feel like they can </a:t>
            </a:r>
            <a:r>
              <a:rPr lang="en-US" sz="152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</a:t>
            </a: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their current workload</a:t>
            </a:r>
            <a:endParaRPr/>
          </a:p>
          <a:p>
            <a:pPr indent="-246380" lvl="0" marL="34290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t/>
            </a:r>
            <a:endParaRPr sz="15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•"/>
            </a:pP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staff who feel like they are </a:t>
            </a:r>
            <a:r>
              <a:rPr lang="en-US" sz="152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managing</a:t>
            </a: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their current changing role</a:t>
            </a:r>
            <a:endParaRPr/>
          </a:p>
          <a:p>
            <a:pPr indent="-189230" lvl="0" marL="28575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None/>
            </a:pPr>
            <a:r>
              <a:t/>
            </a:r>
            <a:endParaRPr sz="15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904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•"/>
            </a:pP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of staff who feel like they have skills to </a:t>
            </a:r>
            <a:r>
              <a:rPr lang="en-US" sz="152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manage</a:t>
            </a:r>
            <a:r>
              <a:rPr lang="en-US" sz="15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current student needs</a:t>
            </a:r>
            <a:endParaRPr/>
          </a:p>
          <a:p>
            <a:pPr indent="-225425" lvl="1" marL="742950" marR="0" rtl="0" algn="l">
              <a:lnSpc>
                <a:spcPct val="80000"/>
              </a:lnSpc>
              <a:spcBef>
                <a:spcPts val="79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Noto Sans Symbols"/>
              <a:buNone/>
            </a:pPr>
            <a:r>
              <a:t/>
            </a:r>
            <a:endParaRPr b="0" i="0" sz="9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5425" lvl="1" marL="742950" marR="0" rtl="0" algn="l">
              <a:lnSpc>
                <a:spcPct val="80000"/>
              </a:lnSpc>
              <a:spcBef>
                <a:spcPts val="790"/>
              </a:spcBef>
              <a:spcAft>
                <a:spcPts val="0"/>
              </a:spcAft>
              <a:buClr>
                <a:schemeClr val="accent1"/>
              </a:buClr>
              <a:buSzPts val="950"/>
              <a:buFont typeface="Noto Sans Symbols"/>
              <a:buNone/>
            </a:pPr>
            <a:r>
              <a:t/>
            </a:r>
            <a:endParaRPr b="0" i="0" sz="95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49"/>
          <p:cNvSpPr/>
          <p:nvPr/>
        </p:nvSpPr>
        <p:spPr>
          <a:xfrm>
            <a:off x="183816" y="3402716"/>
            <a:ext cx="3969639" cy="299837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5" name="Google Shape;855;p49"/>
          <p:cNvSpPr/>
          <p:nvPr/>
        </p:nvSpPr>
        <p:spPr>
          <a:xfrm>
            <a:off x="6619021" y="6546393"/>
            <a:ext cx="67255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Skovholt Practitioner Professional Resiliency and Self-Care Inventory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49"/>
          <p:cNvSpPr/>
          <p:nvPr/>
        </p:nvSpPr>
        <p:spPr>
          <a:xfrm>
            <a:off x="-497548" y="6548548"/>
            <a:ext cx="68467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Mid-Atlantic APBS: Community Conversations-Building Resilient School Communities</a:t>
            </a:r>
            <a:endParaRPr b="0" i="0" sz="1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1396000" y="242986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BASIC MTSS STRUCTURES</a:t>
            </a:r>
            <a:endParaRPr/>
          </a:p>
        </p:txBody>
      </p:sp>
      <p:grpSp>
        <p:nvGrpSpPr>
          <p:cNvPr id="177" name="Google Shape;177;p5"/>
          <p:cNvGrpSpPr/>
          <p:nvPr/>
        </p:nvGrpSpPr>
        <p:grpSpPr>
          <a:xfrm>
            <a:off x="7557589" y="2128080"/>
            <a:ext cx="3193142" cy="2611362"/>
            <a:chOff x="0" y="0"/>
            <a:chExt cx="3193142" cy="2611362"/>
          </a:xfrm>
        </p:grpSpPr>
        <p:sp>
          <p:nvSpPr>
            <p:cNvPr id="178" name="Google Shape;178;p5"/>
            <p:cNvSpPr/>
            <p:nvPr/>
          </p:nvSpPr>
          <p:spPr>
            <a:xfrm>
              <a:off x="1064381" y="0"/>
              <a:ext cx="1064380" cy="870454"/>
            </a:xfrm>
            <a:prstGeom prst="trapezoid">
              <a:avLst>
                <a:gd fmla="val 61139" name="adj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064381" y="0"/>
              <a:ext cx="1064380" cy="870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32190" y="870454"/>
              <a:ext cx="2128761" cy="870454"/>
            </a:xfrm>
            <a:prstGeom prst="trapezoid">
              <a:avLst>
                <a:gd fmla="val 61139" name="adj"/>
              </a:avLst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904723" y="870454"/>
              <a:ext cx="1383695" cy="870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50" lIns="48250" spcFirstLastPara="1" rIns="48250" wrap="square" tIns="48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0" y="1740908"/>
              <a:ext cx="3193142" cy="870454"/>
            </a:xfrm>
            <a:prstGeom prst="trapezoid">
              <a:avLst>
                <a:gd fmla="val 61139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558800" y="1740908"/>
              <a:ext cx="2075542" cy="870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7300" lIns="67300" spcFirstLastPara="1" rIns="67300" wrap="square" tIns="67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84" name="Google Shape;184;p5"/>
          <p:cNvSpPr txBox="1"/>
          <p:nvPr/>
        </p:nvSpPr>
        <p:spPr>
          <a:xfrm rot="-3556970">
            <a:off x="6936376" y="2946779"/>
            <a:ext cx="2625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 SUPPORTS</a:t>
            </a:r>
            <a:endParaRPr/>
          </a:p>
        </p:txBody>
      </p:sp>
      <p:sp>
        <p:nvSpPr>
          <p:cNvPr id="185" name="Google Shape;185;p5"/>
          <p:cNvSpPr txBox="1"/>
          <p:nvPr/>
        </p:nvSpPr>
        <p:spPr>
          <a:xfrm rot="3550807">
            <a:off x="9087394" y="3644734"/>
            <a:ext cx="2625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BEHAVIORAL SUPPORTS</a:t>
            </a:r>
            <a:endParaRPr/>
          </a:p>
        </p:txBody>
      </p:sp>
      <p:sp>
        <p:nvSpPr>
          <p:cNvPr id="186" name="Google Shape;186;p5"/>
          <p:cNvSpPr/>
          <p:nvPr/>
        </p:nvSpPr>
        <p:spPr>
          <a:xfrm>
            <a:off x="9131707" y="2139547"/>
            <a:ext cx="45719" cy="2599895"/>
          </a:xfrm>
          <a:prstGeom prst="rect">
            <a:avLst/>
          </a:prstGeom>
          <a:solidFill>
            <a:srgbClr val="262626"/>
          </a:solidFill>
          <a:ln cap="rnd" cmpd="sng" w="1587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7198468" y="1885905"/>
            <a:ext cx="3993294" cy="346430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7864609" y="4814521"/>
            <a:ext cx="2625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SAFETY PRACTICES</a:t>
            </a:r>
            <a:endParaRPr/>
          </a:p>
        </p:txBody>
      </p:sp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11023104" y="5995996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5"/>
          <p:cNvSpPr/>
          <p:nvPr/>
        </p:nvSpPr>
        <p:spPr>
          <a:xfrm>
            <a:off x="8881478" y="6486595"/>
            <a:ext cx="3310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PBIS Rewards: What is MTSS?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5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SELF-CARE FOR STAFF</a:t>
            </a:r>
            <a:endParaRPr/>
          </a:p>
        </p:txBody>
      </p:sp>
      <p:sp>
        <p:nvSpPr>
          <p:cNvPr id="863" name="Google Shape;863;p50"/>
          <p:cNvSpPr txBox="1"/>
          <p:nvPr/>
        </p:nvSpPr>
        <p:spPr>
          <a:xfrm>
            <a:off x="278380" y="2167663"/>
            <a:ext cx="119954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Self-care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is giving attention to our own physical and psychological health and actively preserving, protecting, and improving it</a:t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50"/>
          <p:cNvSpPr/>
          <p:nvPr/>
        </p:nvSpPr>
        <p:spPr>
          <a:xfrm>
            <a:off x="-290947" y="6550223"/>
            <a:ext cx="65670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Center to Improve Social and Emotional Learning and School Safety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5" name="Google Shape;865;p50"/>
          <p:cNvSpPr txBox="1"/>
          <p:nvPr/>
        </p:nvSpPr>
        <p:spPr>
          <a:xfrm>
            <a:off x="648894" y="3768873"/>
            <a:ext cx="814003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Important?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impact of stress and burnout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motivation, emotions, and relationships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student success and well-being</a:t>
            </a:r>
            <a:endParaRPr/>
          </a:p>
        </p:txBody>
      </p:sp>
      <p:pic>
        <p:nvPicPr>
          <p:cNvPr descr="Hugging heart vector , hug yourself , love yourself | Premium Vector" id="866" name="Google Shape;86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2917" y="3717232"/>
            <a:ext cx="2680412" cy="268041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7" name="Google Shape;867;p50"/>
          <p:cNvSpPr txBox="1"/>
          <p:nvPr>
            <p:ph idx="12" type="sldNum"/>
          </p:nvPr>
        </p:nvSpPr>
        <p:spPr>
          <a:xfrm>
            <a:off x="11102251" y="6304923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8" name="Google Shape;868;p50"/>
          <p:cNvSpPr/>
          <p:nvPr/>
        </p:nvSpPr>
        <p:spPr>
          <a:xfrm>
            <a:off x="484906" y="3719357"/>
            <a:ext cx="7936603" cy="277668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generated with high confidence" id="874" name="Google Shape;874;p51"/>
          <p:cNvPicPr preferRelativeResize="0"/>
          <p:nvPr/>
        </p:nvPicPr>
        <p:blipFill rotWithShape="1">
          <a:blip r:embed="rId3">
            <a:alphaModFix/>
          </a:blip>
          <a:srcRect b="0" l="0" r="170" t="67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51"/>
          <p:cNvSpPr txBox="1"/>
          <p:nvPr/>
        </p:nvSpPr>
        <p:spPr>
          <a:xfrm>
            <a:off x="810000" y="2762655"/>
            <a:ext cx="9960524" cy="455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6" name="Google Shape;876;p51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5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SELF-CARE FOR STAFF</a:t>
            </a:r>
            <a:endParaRPr/>
          </a:p>
        </p:txBody>
      </p:sp>
      <p:sp>
        <p:nvSpPr>
          <p:cNvPr id="883" name="Google Shape;883;p52"/>
          <p:cNvSpPr txBox="1"/>
          <p:nvPr/>
        </p:nvSpPr>
        <p:spPr>
          <a:xfrm>
            <a:off x="-464164" y="6550223"/>
            <a:ext cx="68649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Center to Improve Social and Emotional Learning and School Safety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52"/>
          <p:cNvSpPr txBox="1"/>
          <p:nvPr/>
        </p:nvSpPr>
        <p:spPr>
          <a:xfrm>
            <a:off x="-1825296" y="1939472"/>
            <a:ext cx="3342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85" name="Google Shape;885;p52"/>
          <p:cNvGrpSpPr/>
          <p:nvPr/>
        </p:nvGrpSpPr>
        <p:grpSpPr>
          <a:xfrm>
            <a:off x="1463981" y="3133821"/>
            <a:ext cx="6903339" cy="3228878"/>
            <a:chOff x="842" y="0"/>
            <a:chExt cx="6903339" cy="3228878"/>
          </a:xfrm>
        </p:grpSpPr>
        <p:sp>
          <p:nvSpPr>
            <p:cNvPr id="886" name="Google Shape;886;p52"/>
            <p:cNvSpPr/>
            <p:nvPr/>
          </p:nvSpPr>
          <p:spPr>
            <a:xfrm>
              <a:off x="4712913" y="0"/>
              <a:ext cx="2191268" cy="322887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52"/>
            <p:cNvSpPr txBox="1"/>
            <p:nvPr/>
          </p:nvSpPr>
          <p:spPr>
            <a:xfrm>
              <a:off x="4712913" y="0"/>
              <a:ext cx="2191268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 Aware of Self-Storytelling</a:t>
              </a:r>
              <a:endParaRPr/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4931197" y="969609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2"/>
            <p:cNvSpPr txBox="1"/>
            <p:nvPr/>
          </p:nvSpPr>
          <p:spPr>
            <a:xfrm>
              <a:off x="4959711" y="998123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Look for the stories you’re telling yourself about the circumstances &amp; question whether your thoughts are realistic or fear-based </a:t>
              </a:r>
              <a:endPara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4931197" y="2092937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2"/>
            <p:cNvSpPr txBox="1"/>
            <p:nvPr/>
          </p:nvSpPr>
          <p:spPr>
            <a:xfrm>
              <a:off x="4959711" y="2121451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When feeling stressed, consider ways to reschedule or reconnect when your mind is feeling steadier</a:t>
              </a:r>
              <a:endParaRPr/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2356456" y="0"/>
              <a:ext cx="2191268" cy="322887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2"/>
            <p:cNvSpPr txBox="1"/>
            <p:nvPr/>
          </p:nvSpPr>
          <p:spPr>
            <a:xfrm>
              <a:off x="2356456" y="0"/>
              <a:ext cx="2191268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Stay Calm &amp; Focused</a:t>
              </a:r>
              <a:endParaRPr/>
            </a:p>
          </p:txBody>
        </p:sp>
        <p:sp>
          <p:nvSpPr>
            <p:cNvPr id="894" name="Google Shape;894;p52"/>
            <p:cNvSpPr/>
            <p:nvPr/>
          </p:nvSpPr>
          <p:spPr>
            <a:xfrm>
              <a:off x="2575583" y="969609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2"/>
            <p:cNvSpPr txBox="1"/>
            <p:nvPr/>
          </p:nvSpPr>
          <p:spPr>
            <a:xfrm>
              <a:off x="2604097" y="998123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Mindfulness practices can reduce emotional reactivity &amp; support decision-making</a:t>
              </a:r>
              <a:endParaRPr/>
            </a:p>
          </p:txBody>
        </p:sp>
        <p:sp>
          <p:nvSpPr>
            <p:cNvPr id="896" name="Google Shape;896;p52"/>
            <p:cNvSpPr/>
            <p:nvPr/>
          </p:nvSpPr>
          <p:spPr>
            <a:xfrm>
              <a:off x="2575583" y="2092937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2"/>
            <p:cNvSpPr txBox="1"/>
            <p:nvPr/>
          </p:nvSpPr>
          <p:spPr>
            <a:xfrm>
              <a:off x="2604097" y="2121451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Model mindfulness during your conversations with others</a:t>
              </a:r>
              <a:endParaRPr/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842" y="0"/>
              <a:ext cx="2191268" cy="322887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2"/>
            <p:cNvSpPr txBox="1"/>
            <p:nvPr/>
          </p:nvSpPr>
          <p:spPr>
            <a:xfrm>
              <a:off x="842" y="0"/>
              <a:ext cx="2191268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Examine Thoughts &amp; Feelings</a:t>
              </a:r>
              <a:endParaRPr/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219969" y="969609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2"/>
            <p:cNvSpPr txBox="1"/>
            <p:nvPr/>
          </p:nvSpPr>
          <p:spPr>
            <a:xfrm>
              <a:off x="248483" y="998123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 aware of/accept our own thoughts &amp; feelings and adjust our actions accordingly</a:t>
              </a:r>
              <a:endParaRPr/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219969" y="2092937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2"/>
            <p:cNvSpPr txBox="1"/>
            <p:nvPr/>
          </p:nvSpPr>
          <p:spPr>
            <a:xfrm>
              <a:off x="248483" y="2121451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can provide space for others to talk &amp; process their feelings before diving into new tasks</a:t>
              </a:r>
              <a:endParaRPr/>
            </a:p>
          </p:txBody>
        </p:sp>
      </p:grpSp>
      <p:grpSp>
        <p:nvGrpSpPr>
          <p:cNvPr id="904" name="Google Shape;904;p52"/>
          <p:cNvGrpSpPr/>
          <p:nvPr/>
        </p:nvGrpSpPr>
        <p:grpSpPr>
          <a:xfrm>
            <a:off x="8515946" y="3141115"/>
            <a:ext cx="2174587" cy="3228878"/>
            <a:chOff x="0" y="0"/>
            <a:chExt cx="2174587" cy="3228878"/>
          </a:xfrm>
        </p:grpSpPr>
        <p:sp>
          <p:nvSpPr>
            <p:cNvPr id="905" name="Google Shape;905;p52"/>
            <p:cNvSpPr/>
            <p:nvPr/>
          </p:nvSpPr>
          <p:spPr>
            <a:xfrm>
              <a:off x="0" y="0"/>
              <a:ext cx="2174587" cy="3228878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2"/>
            <p:cNvSpPr txBox="1"/>
            <p:nvPr/>
          </p:nvSpPr>
          <p:spPr>
            <a:xfrm>
              <a:off x="0" y="0"/>
              <a:ext cx="2174587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Recognize Contagious Emotions</a:t>
              </a:r>
              <a:endParaRPr/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217458" y="969609"/>
              <a:ext cx="1739669" cy="973550"/>
            </a:xfrm>
            <a:prstGeom prst="roundRect">
              <a:avLst>
                <a:gd fmla="val 10000" name="adj"/>
              </a:avLst>
            </a:prstGeom>
            <a:solidFill>
              <a:srgbClr val="00C6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2"/>
            <p:cNvSpPr txBox="1"/>
            <p:nvPr/>
          </p:nvSpPr>
          <p:spPr>
            <a:xfrm>
              <a:off x="245972" y="998123"/>
              <a:ext cx="1682641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7925" spcFirstLastPara="1" rIns="27925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 your best to keep fear &amp; panic contained by modeling calmness &amp; expressing optimism</a:t>
              </a:r>
              <a:endParaRPr/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217458" y="2092937"/>
              <a:ext cx="1739669" cy="973550"/>
            </a:xfrm>
            <a:prstGeom prst="roundRect">
              <a:avLst>
                <a:gd fmla="val 1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2"/>
            <p:cNvSpPr txBox="1"/>
            <p:nvPr/>
          </p:nvSpPr>
          <p:spPr>
            <a:xfrm>
              <a:off x="245972" y="2121451"/>
              <a:ext cx="1682641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950" lIns="27925" spcFirstLastPara="1" rIns="27925" wrap="square" tIns="2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Before reacting, pause, take a breath &amp; notice the thoughts in your mind &amp; the sensations in your body</a:t>
              </a:r>
              <a:endParaRPr/>
            </a:p>
          </p:txBody>
        </p:sp>
      </p:grpSp>
      <p:sp>
        <p:nvSpPr>
          <p:cNvPr id="911" name="Google Shape;911;p52"/>
          <p:cNvSpPr txBox="1"/>
          <p:nvPr/>
        </p:nvSpPr>
        <p:spPr>
          <a:xfrm>
            <a:off x="-1" y="2085952"/>
            <a:ext cx="121919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Self-Awareness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essential for cultivating knowledge of one’s character, feelings, behaviors &amp; motives </a:t>
            </a:r>
            <a:endParaRPr/>
          </a:p>
        </p:txBody>
      </p:sp>
      <p:sp>
        <p:nvSpPr>
          <p:cNvPr id="912" name="Google Shape;912;p52"/>
          <p:cNvSpPr txBox="1"/>
          <p:nvPr>
            <p:ph idx="12" type="sldNum"/>
          </p:nvPr>
        </p:nvSpPr>
        <p:spPr>
          <a:xfrm>
            <a:off x="11129843" y="6304923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SELF-CARE FOR STAFF</a:t>
            </a:r>
            <a:endParaRPr/>
          </a:p>
        </p:txBody>
      </p:sp>
      <p:sp>
        <p:nvSpPr>
          <p:cNvPr id="919" name="Google Shape;919;p53"/>
          <p:cNvSpPr txBox="1"/>
          <p:nvPr/>
        </p:nvSpPr>
        <p:spPr>
          <a:xfrm>
            <a:off x="3084518" y="2572788"/>
            <a:ext cx="8875674" cy="5206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eating habits; Limit the use of alcohol/other substances 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•Get adequate </a:t>
            </a:r>
            <a:r>
              <a:rPr lang="en-US" sz="1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sz="1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exercise</a:t>
            </a:r>
            <a:endParaRPr sz="18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•Take your "emotional temperature"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Feeling frustrated or overwhelmed is </a:t>
            </a:r>
            <a:r>
              <a:rPr b="0" i="0" lang="en-US" sz="18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take breaks; Know/respect your limitations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normal </a:t>
            </a:r>
            <a:r>
              <a:rPr lang="en-US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daily routines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much as possible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>
                <a:solidFill>
                  <a:srgbClr val="43FFF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trusted friends or family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-US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Acknowledge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you and/or your family </a:t>
            </a:r>
            <a:r>
              <a:rPr lang="en-US" sz="18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need additional help</a:t>
            </a:r>
            <a:endParaRPr sz="18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elf care clipart 5 » Clipart Station" id="920" name="Google Shape;920;p53"/>
          <p:cNvPicPr preferRelativeResize="0"/>
          <p:nvPr/>
        </p:nvPicPr>
        <p:blipFill rotWithShape="1">
          <a:blip r:embed="rId3">
            <a:alphaModFix/>
          </a:blip>
          <a:srcRect b="28647" l="28272" r="28092" t="9015"/>
          <a:stretch/>
        </p:blipFill>
        <p:spPr>
          <a:xfrm>
            <a:off x="286252" y="2739486"/>
            <a:ext cx="2152305" cy="381681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1" name="Google Shape;921;p53"/>
          <p:cNvSpPr txBox="1"/>
          <p:nvPr/>
        </p:nvSpPr>
        <p:spPr>
          <a:xfrm>
            <a:off x="3622309" y="1926457"/>
            <a:ext cx="75048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Recommendations</a:t>
            </a:r>
            <a:endParaRPr sz="2000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53"/>
          <p:cNvSpPr txBox="1"/>
          <p:nvPr>
            <p:ph idx="12" type="sldNum"/>
          </p:nvPr>
        </p:nvSpPr>
        <p:spPr>
          <a:xfrm>
            <a:off x="11127180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3" name="Google Shape;923;p53"/>
          <p:cNvSpPr/>
          <p:nvPr/>
        </p:nvSpPr>
        <p:spPr>
          <a:xfrm>
            <a:off x="2855375" y="2673927"/>
            <a:ext cx="9104817" cy="391795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SELF-CARE FOR STAFF</a:t>
            </a:r>
            <a:endParaRPr/>
          </a:p>
        </p:txBody>
      </p:sp>
      <p:sp>
        <p:nvSpPr>
          <p:cNvPr id="930" name="Google Shape;930;p54"/>
          <p:cNvSpPr txBox="1"/>
          <p:nvPr/>
        </p:nvSpPr>
        <p:spPr>
          <a:xfrm>
            <a:off x="-464164" y="6550223"/>
            <a:ext cx="68649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Center to Improve Social and Emotional Learning and School Safety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54"/>
          <p:cNvSpPr txBox="1"/>
          <p:nvPr/>
        </p:nvSpPr>
        <p:spPr>
          <a:xfrm>
            <a:off x="-1825296" y="1939472"/>
            <a:ext cx="3342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2" name="Google Shape;932;p54"/>
          <p:cNvGrpSpPr/>
          <p:nvPr/>
        </p:nvGrpSpPr>
        <p:grpSpPr>
          <a:xfrm>
            <a:off x="305851" y="3181597"/>
            <a:ext cx="6904181" cy="3228878"/>
            <a:chOff x="0" y="0"/>
            <a:chExt cx="6904181" cy="3228878"/>
          </a:xfrm>
        </p:grpSpPr>
        <p:sp>
          <p:nvSpPr>
            <p:cNvPr id="933" name="Google Shape;933;p54"/>
            <p:cNvSpPr/>
            <p:nvPr/>
          </p:nvSpPr>
          <p:spPr>
            <a:xfrm>
              <a:off x="4712913" y="0"/>
              <a:ext cx="2191268" cy="322887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4"/>
            <p:cNvSpPr txBox="1"/>
            <p:nvPr/>
          </p:nvSpPr>
          <p:spPr>
            <a:xfrm>
              <a:off x="4712913" y="0"/>
              <a:ext cx="2191268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Find Opportunities &amp; Meaning</a:t>
              </a:r>
              <a:endParaRPr/>
            </a:p>
          </p:txBody>
        </p:sp>
        <p:sp>
          <p:nvSpPr>
            <p:cNvPr id="935" name="Google Shape;935;p54"/>
            <p:cNvSpPr/>
            <p:nvPr/>
          </p:nvSpPr>
          <p:spPr>
            <a:xfrm>
              <a:off x="4931197" y="969609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4"/>
            <p:cNvSpPr txBox="1"/>
            <p:nvPr/>
          </p:nvSpPr>
          <p:spPr>
            <a:xfrm>
              <a:off x="4959711" y="998123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Look for opportunities in the challenges &amp; search for the meaning in the lessons emerging from the challenges &amp; uncertainties</a:t>
              </a:r>
              <a:endParaRPr/>
            </a:p>
          </p:txBody>
        </p:sp>
        <p:sp>
          <p:nvSpPr>
            <p:cNvPr id="937" name="Google Shape;937;p54"/>
            <p:cNvSpPr/>
            <p:nvPr/>
          </p:nvSpPr>
          <p:spPr>
            <a:xfrm>
              <a:off x="4931197" y="2092937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4"/>
            <p:cNvSpPr txBox="1"/>
            <p:nvPr/>
          </p:nvSpPr>
          <p:spPr>
            <a:xfrm>
              <a:off x="4959711" y="2121451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Encourage staff to look ahead &amp; apply what they are learning now to future scenarios</a:t>
              </a:r>
              <a:endParaRPr/>
            </a:p>
          </p:txBody>
        </p:sp>
        <p:sp>
          <p:nvSpPr>
            <p:cNvPr id="939" name="Google Shape;939;p54"/>
            <p:cNvSpPr/>
            <p:nvPr/>
          </p:nvSpPr>
          <p:spPr>
            <a:xfrm>
              <a:off x="2356456" y="0"/>
              <a:ext cx="2191268" cy="322887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4"/>
            <p:cNvSpPr txBox="1"/>
            <p:nvPr/>
          </p:nvSpPr>
          <p:spPr>
            <a:xfrm>
              <a:off x="2356456" y="0"/>
              <a:ext cx="2191268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Shift From Pessimism to Optimism</a:t>
              </a:r>
              <a:endParaRPr/>
            </a:p>
          </p:txBody>
        </p:sp>
        <p:sp>
          <p:nvSpPr>
            <p:cNvPr id="941" name="Google Shape;941;p54"/>
            <p:cNvSpPr/>
            <p:nvPr/>
          </p:nvSpPr>
          <p:spPr>
            <a:xfrm>
              <a:off x="2575583" y="969609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4"/>
            <p:cNvSpPr txBox="1"/>
            <p:nvPr/>
          </p:nvSpPr>
          <p:spPr>
            <a:xfrm>
              <a:off x="2604097" y="998123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Challenge thoughts of "can’t" by redirecting your focus to what you do like &amp; want to do</a:t>
              </a:r>
              <a:endParaRPr/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2575583" y="2092937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4"/>
            <p:cNvSpPr txBox="1"/>
            <p:nvPr/>
          </p:nvSpPr>
          <p:spPr>
            <a:xfrm>
              <a:off x="2604097" y="2121451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Practice reframing by focusing on the positive instead of the negative</a:t>
              </a:r>
              <a:endParaRPr/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0" y="0"/>
              <a:ext cx="2191268" cy="322887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4"/>
            <p:cNvSpPr txBox="1"/>
            <p:nvPr/>
          </p:nvSpPr>
          <p:spPr>
            <a:xfrm>
              <a:off x="0" y="0"/>
              <a:ext cx="2191268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Take a Solution-Focused Approach</a:t>
              </a:r>
              <a:endParaRPr/>
            </a:p>
          </p:txBody>
        </p:sp>
        <p:sp>
          <p:nvSpPr>
            <p:cNvPr id="947" name="Google Shape;947;p54"/>
            <p:cNvSpPr/>
            <p:nvPr/>
          </p:nvSpPr>
          <p:spPr>
            <a:xfrm>
              <a:off x="219969" y="969609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4"/>
            <p:cNvSpPr txBox="1"/>
            <p:nvPr/>
          </p:nvSpPr>
          <p:spPr>
            <a:xfrm>
              <a:off x="248483" y="998123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Avoid analysis paralysis &amp; start searching for solutions</a:t>
              </a:r>
              <a:endParaRPr/>
            </a:p>
          </p:txBody>
        </p:sp>
        <p:sp>
          <p:nvSpPr>
            <p:cNvPr id="949" name="Google Shape;949;p54"/>
            <p:cNvSpPr/>
            <p:nvPr/>
          </p:nvSpPr>
          <p:spPr>
            <a:xfrm>
              <a:off x="219969" y="2092937"/>
              <a:ext cx="1753014" cy="97355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4"/>
            <p:cNvSpPr txBox="1"/>
            <p:nvPr/>
          </p:nvSpPr>
          <p:spPr>
            <a:xfrm>
              <a:off x="248483" y="2121451"/>
              <a:ext cx="1695986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Explore what is causing the problem, separate it from people &amp; formulate a plan to try to resolve it</a:t>
              </a:r>
              <a:endParaRPr/>
            </a:p>
          </p:txBody>
        </p:sp>
      </p:grpSp>
      <p:grpSp>
        <p:nvGrpSpPr>
          <p:cNvPr id="951" name="Google Shape;951;p54"/>
          <p:cNvGrpSpPr/>
          <p:nvPr/>
        </p:nvGrpSpPr>
        <p:grpSpPr>
          <a:xfrm>
            <a:off x="7371502" y="3191369"/>
            <a:ext cx="2174587" cy="3228878"/>
            <a:chOff x="0" y="0"/>
            <a:chExt cx="2174587" cy="3228878"/>
          </a:xfrm>
        </p:grpSpPr>
        <p:sp>
          <p:nvSpPr>
            <p:cNvPr id="952" name="Google Shape;952;p54"/>
            <p:cNvSpPr/>
            <p:nvPr/>
          </p:nvSpPr>
          <p:spPr>
            <a:xfrm>
              <a:off x="0" y="0"/>
              <a:ext cx="2174587" cy="322887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4"/>
            <p:cNvSpPr txBox="1"/>
            <p:nvPr/>
          </p:nvSpPr>
          <p:spPr>
            <a:xfrm>
              <a:off x="0" y="0"/>
              <a:ext cx="2174587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Practice Gratitude</a:t>
              </a:r>
              <a:endParaRPr/>
            </a:p>
          </p:txBody>
        </p:sp>
        <p:sp>
          <p:nvSpPr>
            <p:cNvPr id="954" name="Google Shape;954;p54"/>
            <p:cNvSpPr/>
            <p:nvPr/>
          </p:nvSpPr>
          <p:spPr>
            <a:xfrm>
              <a:off x="217458" y="969609"/>
              <a:ext cx="1739669" cy="97355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4"/>
            <p:cNvSpPr txBox="1"/>
            <p:nvPr/>
          </p:nvSpPr>
          <p:spPr>
            <a:xfrm>
              <a:off x="245972" y="998123"/>
              <a:ext cx="1682641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Take time daily to express appreciation &amp;/or gratitude</a:t>
              </a:r>
              <a:endParaRPr/>
            </a:p>
          </p:txBody>
        </p:sp>
        <p:sp>
          <p:nvSpPr>
            <p:cNvPr id="956" name="Google Shape;956;p54"/>
            <p:cNvSpPr/>
            <p:nvPr/>
          </p:nvSpPr>
          <p:spPr>
            <a:xfrm>
              <a:off x="217458" y="2092937"/>
              <a:ext cx="1739669" cy="97355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4"/>
            <p:cNvSpPr txBox="1"/>
            <p:nvPr/>
          </p:nvSpPr>
          <p:spPr>
            <a:xfrm>
              <a:off x="245972" y="2121451"/>
              <a:ext cx="1682641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Try writing a gratitude list, speaking your appreciation, &amp;/or posting positive messages on social media</a:t>
              </a:r>
              <a:endParaRPr/>
            </a:p>
          </p:txBody>
        </p:sp>
      </p:grpSp>
      <p:sp>
        <p:nvSpPr>
          <p:cNvPr id="958" name="Google Shape;958;p54"/>
          <p:cNvSpPr txBox="1"/>
          <p:nvPr/>
        </p:nvSpPr>
        <p:spPr>
          <a:xfrm>
            <a:off x="-1" y="2085952"/>
            <a:ext cx="1219199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</a:t>
            </a:r>
            <a:r>
              <a:rPr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optimistic &amp; solution-focused 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assist with focusing on the positive &amp; minimize judgement</a:t>
            </a:r>
            <a:endParaRPr/>
          </a:p>
        </p:txBody>
      </p:sp>
      <p:grpSp>
        <p:nvGrpSpPr>
          <p:cNvPr id="959" name="Google Shape;959;p54"/>
          <p:cNvGrpSpPr/>
          <p:nvPr/>
        </p:nvGrpSpPr>
        <p:grpSpPr>
          <a:xfrm>
            <a:off x="9707558" y="3181597"/>
            <a:ext cx="2174587" cy="3228878"/>
            <a:chOff x="0" y="0"/>
            <a:chExt cx="2174587" cy="3228878"/>
          </a:xfrm>
        </p:grpSpPr>
        <p:sp>
          <p:nvSpPr>
            <p:cNvPr id="960" name="Google Shape;960;p54"/>
            <p:cNvSpPr/>
            <p:nvPr/>
          </p:nvSpPr>
          <p:spPr>
            <a:xfrm>
              <a:off x="0" y="0"/>
              <a:ext cx="2174587" cy="322887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4"/>
            <p:cNvSpPr txBox="1"/>
            <p:nvPr/>
          </p:nvSpPr>
          <p:spPr>
            <a:xfrm>
              <a:off x="0" y="0"/>
              <a:ext cx="2174587" cy="96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Demonstrate Compassion</a:t>
              </a:r>
              <a:endParaRPr/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217458" y="969609"/>
              <a:ext cx="1739669" cy="973550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4"/>
            <p:cNvSpPr txBox="1"/>
            <p:nvPr/>
          </p:nvSpPr>
          <p:spPr>
            <a:xfrm>
              <a:off x="245972" y="998123"/>
              <a:ext cx="1682641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Connect with others through active listening, seek to understand rather than be understood &amp; strengthen feelings of concern for others</a:t>
              </a:r>
              <a:endParaRPr/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217458" y="2092937"/>
              <a:ext cx="1739669" cy="973550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4"/>
            <p:cNvSpPr txBox="1"/>
            <p:nvPr/>
          </p:nvSpPr>
          <p:spPr>
            <a:xfrm>
              <a:off x="245972" y="2121451"/>
              <a:ext cx="1682641" cy="916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25400" spcFirstLastPara="1" rIns="2540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Take time to get to know colleagues, show kindness by offering help or words of encouragement &amp; build trust in your relationships</a:t>
              </a:r>
              <a:endPara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6" name="Google Shape;966;p54"/>
          <p:cNvSpPr txBox="1"/>
          <p:nvPr>
            <p:ph idx="12" type="sldNum"/>
          </p:nvPr>
        </p:nvSpPr>
        <p:spPr>
          <a:xfrm>
            <a:off x="11127180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55"/>
          <p:cNvSpPr txBox="1"/>
          <p:nvPr>
            <p:ph type="title"/>
          </p:nvPr>
        </p:nvSpPr>
        <p:spPr>
          <a:xfrm>
            <a:off x="-175096" y="447188"/>
            <a:ext cx="12367096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ASSISTING STAFF WITH COPING WITH STRESS</a:t>
            </a:r>
            <a:endParaRPr/>
          </a:p>
        </p:txBody>
      </p:sp>
      <p:sp>
        <p:nvSpPr>
          <p:cNvPr id="973" name="Google Shape;973;p55"/>
          <p:cNvSpPr txBox="1"/>
          <p:nvPr/>
        </p:nvSpPr>
        <p:spPr>
          <a:xfrm>
            <a:off x="246088" y="1963532"/>
            <a:ext cx="759376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Morning Circle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Staff 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Teams </a:t>
            </a:r>
            <a:r>
              <a:rPr lang="en-US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sharing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workloads/used as a source of support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&amp; Staff </a:t>
            </a:r>
            <a:r>
              <a:rPr lang="en-US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huddles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Designated quiet space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reset &amp; use a calming strategy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Universal signal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staff to use with each other to show the need for a break</a:t>
            </a:r>
            <a:endParaRPr/>
          </a:p>
        </p:txBody>
      </p:sp>
      <p:sp>
        <p:nvSpPr>
          <p:cNvPr descr="Charity Clipart Group - Team Work Hands Clip Art - Png Download ..." id="974" name="Google Shape;974;p5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Charity Clipart Group - Team Work Hands Clip Art - Png Download ..." id="975" name="Google Shape;975;p5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reative Colorful Ring of hands teamwork Clipart Image" id="976" name="Google Shape;97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7675" y="2564551"/>
            <a:ext cx="3718393" cy="39112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7" name="Google Shape;977;p55"/>
          <p:cNvSpPr txBox="1"/>
          <p:nvPr>
            <p:ph idx="12" type="sldNum"/>
          </p:nvPr>
        </p:nvSpPr>
        <p:spPr>
          <a:xfrm>
            <a:off x="11127180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8" name="Google Shape;978;p55"/>
          <p:cNvSpPr/>
          <p:nvPr/>
        </p:nvSpPr>
        <p:spPr>
          <a:xfrm>
            <a:off x="183816" y="2518349"/>
            <a:ext cx="7656040" cy="398738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6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 sz="4000"/>
              <a:t>STAFF &amp; SELF CONCERNS</a:t>
            </a:r>
            <a:endParaRPr/>
          </a:p>
        </p:txBody>
      </p:sp>
      <p:sp>
        <p:nvSpPr>
          <p:cNvPr id="985" name="Google Shape;985;p56"/>
          <p:cNvSpPr txBox="1"/>
          <p:nvPr/>
        </p:nvSpPr>
        <p:spPr>
          <a:xfrm>
            <a:off x="0" y="6488668"/>
            <a:ext cx="35976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Institute of Education Sciences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19-2-28- Questions - People 2.0" id="986" name="Google Shape;98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6100" y="2451182"/>
            <a:ext cx="3371614" cy="3409867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7" name="Google Shape;987;p56"/>
          <p:cNvSpPr txBox="1"/>
          <p:nvPr/>
        </p:nvSpPr>
        <p:spPr>
          <a:xfrm>
            <a:off x="5063480" y="559779"/>
            <a:ext cx="6941661" cy="541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to </a:t>
            </a:r>
            <a:r>
              <a:rPr lang="en-US" sz="4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Seek Help </a:t>
            </a:r>
            <a:r>
              <a:rPr lang="en-US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Yourself &amp; Colleagues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Friends, families &amp; colleagues can be a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source of support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stress or low feelings arise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Occasionally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experiencing a low mood or some anxiety is considered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Feeling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intense, persistent, or prolonged feelings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hopelessness, despair, or anxiety are important indicators that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support may be required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Seek professional assistance 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feelings of fear or hopelessness is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significantly disrupting daily functioning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8" name="Google Shape;988;p56"/>
          <p:cNvSpPr txBox="1"/>
          <p:nvPr>
            <p:ph idx="12" type="sldNum"/>
          </p:nvPr>
        </p:nvSpPr>
        <p:spPr>
          <a:xfrm>
            <a:off x="11127180" y="630210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9" name="Google Shape;989;p56"/>
          <p:cNvSpPr/>
          <p:nvPr/>
        </p:nvSpPr>
        <p:spPr>
          <a:xfrm>
            <a:off x="4990510" y="2064484"/>
            <a:ext cx="6941661" cy="379656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&#10;&#10;Description generated with high confidence" id="994" name="Google Shape;994;p5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225"/>
            <a:ext cx="12192000" cy="689927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sp>
        <p:nvSpPr>
          <p:cNvPr id="995" name="Google Shape;995;p57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58"/>
          <p:cNvSpPr txBox="1"/>
          <p:nvPr>
            <p:ph type="title"/>
          </p:nvPr>
        </p:nvSpPr>
        <p:spPr>
          <a:xfrm>
            <a:off x="1398653" y="2241993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Font typeface="Century Gothic"/>
              <a:buNone/>
            </a:pPr>
            <a:r>
              <a:rPr lang="en-US" sz="4800">
                <a:solidFill>
                  <a:schemeClr val="accent5"/>
                </a:solidFill>
              </a:rPr>
              <a:t>HOPE</a:t>
            </a:r>
            <a:r>
              <a:rPr lang="en-US" sz="4800"/>
              <a:t> IS NOT CANCELLED</a:t>
            </a:r>
            <a:endParaRPr/>
          </a:p>
        </p:txBody>
      </p:sp>
      <p:pic>
        <p:nvPicPr>
          <p:cNvPr descr="A close up of text on a white background&#10;&#10;Description generated with very high confidence" id="1001" name="Google Shape;100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2812" y="922581"/>
            <a:ext cx="5042035" cy="5034539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2" name="Google Shape;1002;p58"/>
          <p:cNvSpPr txBox="1"/>
          <p:nvPr>
            <p:ph idx="12" type="sldNum"/>
          </p:nvPr>
        </p:nvSpPr>
        <p:spPr>
          <a:xfrm>
            <a:off x="11123769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9"/>
          <p:cNvSpPr txBox="1"/>
          <p:nvPr>
            <p:ph type="title"/>
          </p:nvPr>
        </p:nvSpPr>
        <p:spPr>
          <a:xfrm>
            <a:off x="473824" y="2951396"/>
            <a:ext cx="10897594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ADDITIONAL RESOURCES </a:t>
            </a:r>
            <a:endParaRPr sz="5400"/>
          </a:p>
        </p:txBody>
      </p:sp>
      <p:sp>
        <p:nvSpPr>
          <p:cNvPr id="1009" name="Google Shape;1009;p59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0" name="Google Shape;1010;p59"/>
          <p:cNvSpPr txBox="1"/>
          <p:nvPr>
            <p:ph idx="12" type="sldNum"/>
          </p:nvPr>
        </p:nvSpPr>
        <p:spPr>
          <a:xfrm>
            <a:off x="11129845" y="633086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MULTI-TIERED FRAMEWORK</a:t>
            </a:r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438063" y="2626468"/>
            <a:ext cx="11315871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Multi-Tiered System of Support (MTSS) </a:t>
            </a: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data-driven, problem-solving framework to improve outcomes for all students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MTSS relies on a continuum of evidence-based practices matched to student needs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6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6"/>
          <p:cNvSpPr txBox="1"/>
          <p:nvPr>
            <p:ph idx="12" type="sldNum"/>
          </p:nvPr>
        </p:nvSpPr>
        <p:spPr>
          <a:xfrm>
            <a:off x="11129845" y="5950455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6"/>
          <p:cNvSpPr/>
          <p:nvPr/>
        </p:nvSpPr>
        <p:spPr>
          <a:xfrm>
            <a:off x="8881478" y="6488668"/>
            <a:ext cx="3310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PBIS Rewards: What is MTSS?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6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RCCSD RESOURCES</a:t>
            </a:r>
            <a:endParaRPr/>
          </a:p>
        </p:txBody>
      </p:sp>
      <p:sp>
        <p:nvSpPr>
          <p:cNvPr id="1016" name="Google Shape;1016;p60"/>
          <p:cNvSpPr txBox="1"/>
          <p:nvPr/>
        </p:nvSpPr>
        <p:spPr>
          <a:xfrm>
            <a:off x="345305" y="2947321"/>
            <a:ext cx="66551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https://covid19.redclayschools.com/home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7" name="Google Shape;101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3898" y="2947321"/>
            <a:ext cx="3848100" cy="258127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Red Clay Schools (@RedClaySchools) | Twitter" id="1018" name="Google Shape;101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8449" y="3759783"/>
            <a:ext cx="1768813" cy="1768813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9" name="Google Shape;1019;p60"/>
          <p:cNvSpPr txBox="1"/>
          <p:nvPr>
            <p:ph idx="12" type="sldNum"/>
          </p:nvPr>
        </p:nvSpPr>
        <p:spPr>
          <a:xfrm>
            <a:off x="11127180" y="636473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6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CASEL RESOURCES</a:t>
            </a:r>
            <a:endParaRPr/>
          </a:p>
        </p:txBody>
      </p:sp>
      <p:pic>
        <p:nvPicPr>
          <p:cNvPr id="1025" name="Google Shape;102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0472" y="2195560"/>
            <a:ext cx="3477187" cy="2153396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6" name="Google Shape;1026;p61"/>
          <p:cNvSpPr txBox="1"/>
          <p:nvPr/>
        </p:nvSpPr>
        <p:spPr>
          <a:xfrm>
            <a:off x="602369" y="2266801"/>
            <a:ext cx="6086007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1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CASEL CARES: SEL Resources During COVID-19</a:t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1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CASEL: An Initial Guide to Leveraging The Power of Social and Emotional Learning</a:t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CASEL CARES: Strategies for Being Your Best ‘SEL’f featuring Dr. Marc Brackett  </a:t>
            </a:r>
            <a:r>
              <a:rPr lang="en-US" sz="1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Presentation</a:t>
            </a:r>
            <a:r>
              <a:rPr lang="en-US"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-US" sz="1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Slides</a:t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1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CASEL CARES: Leading for Equity in Challenging Times: Our Role as Leaders to Catalyze Change for Our Collective Well-being featuring Kathleen Osta, Victor Cary, and Hugh Vasquez </a:t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65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1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CASEL CARES: Weekly SEL Webinars</a:t>
            </a:r>
            <a:endParaRPr/>
          </a:p>
          <a:p>
            <a:pPr indent="-16510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Yale Center for Emotional Intelligence" id="1027" name="Google Shape;1027;p6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10472" y="4696588"/>
            <a:ext cx="3477187" cy="523896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ational Equity Project" id="1028" name="Google Shape;1028;p6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10472" y="5568116"/>
            <a:ext cx="3472190" cy="100965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9" name="Google Shape;1029;p61"/>
          <p:cNvSpPr txBox="1"/>
          <p:nvPr>
            <p:ph idx="12" type="sldNum"/>
          </p:nvPr>
        </p:nvSpPr>
        <p:spPr>
          <a:xfrm>
            <a:off x="11142603" y="6332466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6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CDC RESOURCES</a:t>
            </a:r>
            <a:endParaRPr/>
          </a:p>
        </p:txBody>
      </p:sp>
      <p:sp>
        <p:nvSpPr>
          <p:cNvPr id="1035" name="Google Shape;1035;p62"/>
          <p:cNvSpPr txBox="1"/>
          <p:nvPr/>
        </p:nvSpPr>
        <p:spPr>
          <a:xfrm>
            <a:off x="495207" y="2626978"/>
            <a:ext cx="5920584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CDC: Making Reopening Decisions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CDC: Child Care, Schools, and Youth Programs-Plan, Prepare &amp; Respond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CDC: Considerations For Schools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CDC: Interim Guidance for Administrators of US K-12 Schools and Child Care Programs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DC: Flu Hospitalization Rate Continues to Climb | AHA News" id="1036" name="Google Shape;1036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6729" y="2503420"/>
            <a:ext cx="3633455" cy="363345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7" name="Google Shape;1037;p62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DATA WISE RESOURCES</a:t>
            </a:r>
            <a:endParaRPr/>
          </a:p>
        </p:txBody>
      </p:sp>
      <p:pic>
        <p:nvPicPr>
          <p:cNvPr descr="Data Wise Portfolio" id="1043" name="Google Shape;104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0033" y="2648446"/>
            <a:ext cx="2963114" cy="340758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4" name="Google Shape;1044;p63"/>
          <p:cNvSpPr txBox="1"/>
          <p:nvPr/>
        </p:nvSpPr>
        <p:spPr>
          <a:xfrm>
            <a:off x="4786324" y="2639708"/>
            <a:ext cx="659567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Harvard University Data Wise Project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Data Wise: Data Wise Arrow Handout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Notice &amp; Wonder Catcher (District Tier 1 &amp; Tier 2/3 Schoology Page)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Data Wise: Assessment Report Scavenger Hunt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Data Wise: Data Display Checklist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Data Wise: Data Wise Journey Presentation Template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5" name="Google Shape;1045;p63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64"/>
          <p:cNvSpPr txBox="1"/>
          <p:nvPr>
            <p:ph type="title"/>
          </p:nvPr>
        </p:nvSpPr>
        <p:spPr>
          <a:xfrm>
            <a:off x="0" y="461042"/>
            <a:ext cx="1216148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DE-PBS PROJECT RESOURCES</a:t>
            </a:r>
            <a:endParaRPr/>
          </a:p>
        </p:txBody>
      </p:sp>
      <p:pic>
        <p:nvPicPr>
          <p:cNvPr id="1051" name="Google Shape;105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305" y="5114492"/>
            <a:ext cx="9286875" cy="1228725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2" name="Google Shape;1052;p64"/>
          <p:cNvSpPr txBox="1"/>
          <p:nvPr/>
        </p:nvSpPr>
        <p:spPr>
          <a:xfrm>
            <a:off x="349997" y="2505703"/>
            <a:ext cx="560632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Delaware Positive Behavior Support Project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Tier 1: Universal, School-wide Framework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Tier 2: Targeted Framework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Tier 3: Intensive Framework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3" name="Google Shape;1053;p64"/>
          <p:cNvSpPr txBox="1"/>
          <p:nvPr/>
        </p:nvSpPr>
        <p:spPr>
          <a:xfrm>
            <a:off x="6134165" y="2505703"/>
            <a:ext cx="560632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Multi-tiered System of Support for Behavior: Overview Presentation Part 1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Multi-tiered System of Support for Behavior: Overview Presentation Part 2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/>
              </a:rPr>
              <a:t>Tier 2: Targeted Framework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4" name="Google Shape;1054;p64"/>
          <p:cNvSpPr txBox="1"/>
          <p:nvPr>
            <p:ph idx="12" type="sldNum"/>
          </p:nvPr>
        </p:nvSpPr>
        <p:spPr>
          <a:xfrm>
            <a:off x="11129845" y="634321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6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EXPLORING THE EVIDENCE BASE FOR PBIS</a:t>
            </a:r>
            <a:endParaRPr/>
          </a:p>
        </p:txBody>
      </p:sp>
      <p:sp>
        <p:nvSpPr>
          <p:cNvPr id="1060" name="Google Shape;1060;p65"/>
          <p:cNvSpPr/>
          <p:nvPr/>
        </p:nvSpPr>
        <p:spPr>
          <a:xfrm>
            <a:off x="809999" y="3144742"/>
            <a:ext cx="3625813" cy="2996119"/>
          </a:xfrm>
          <a:prstGeom prst="rect">
            <a:avLst/>
          </a:prstGeom>
          <a:solidFill>
            <a:schemeClr val="accent3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search - Stuttering and Speech Science Lab - College of Liberal ..." id="1061" name="Google Shape;106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710" y="3122606"/>
            <a:ext cx="3040390" cy="3040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65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3" name="Google Shape;1063;p65"/>
          <p:cNvSpPr txBox="1"/>
          <p:nvPr/>
        </p:nvSpPr>
        <p:spPr>
          <a:xfrm>
            <a:off x="4907279" y="3346732"/>
            <a:ext cx="692767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 after study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confirms the positive impact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these tiered systems and practices have on improving student outcomes.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evaluation brief, "</a:t>
            </a: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Is School-wide Positive Behavior Support an Evidence-based Practice?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 and the article "</a:t>
            </a: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Examining the Evidence Base for School-wide Positive Behavior Support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 each lay out some of the </a:t>
            </a:r>
            <a:r>
              <a:rPr lang="en-US" sz="1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</a:t>
            </a: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provide additional resources to explore the topic further.</a:t>
            </a:r>
            <a:endParaRPr/>
          </a:p>
        </p:txBody>
      </p:sp>
      <p:sp>
        <p:nvSpPr>
          <p:cNvPr id="1064" name="Google Shape;1064;p65"/>
          <p:cNvSpPr txBox="1"/>
          <p:nvPr/>
        </p:nvSpPr>
        <p:spPr>
          <a:xfrm>
            <a:off x="145113" y="2335269"/>
            <a:ext cx="121830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its foundation, </a:t>
            </a: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PBIS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framework </a:t>
            </a: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supported by research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spanning decades.</a:t>
            </a:r>
            <a:endParaRPr/>
          </a:p>
        </p:txBody>
      </p:sp>
      <p:sp>
        <p:nvSpPr>
          <p:cNvPr id="1065" name="Google Shape;1065;p65"/>
          <p:cNvSpPr txBox="1"/>
          <p:nvPr>
            <p:ph idx="12" type="sldNum"/>
          </p:nvPr>
        </p:nvSpPr>
        <p:spPr>
          <a:xfrm>
            <a:off x="11129845" y="636335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6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MTSS RESOURCES</a:t>
            </a:r>
            <a:endParaRPr/>
          </a:p>
        </p:txBody>
      </p:sp>
      <p:sp>
        <p:nvSpPr>
          <p:cNvPr id="1071" name="Google Shape;1071;p66"/>
          <p:cNvSpPr/>
          <p:nvPr/>
        </p:nvSpPr>
        <p:spPr>
          <a:xfrm>
            <a:off x="307975" y="2342896"/>
            <a:ext cx="7611685" cy="523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Center on PBIS: Multi-Tiered Framework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Mid-Atlantic APBS: Community Conversations-Proactively Shaping for the “New Normal”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Presenter: Mid-Atlantic APBS Network Featuring Dr. George Sugai  </a:t>
            </a:r>
            <a:r>
              <a:rPr b="0" i="0" lang="en-US" sz="1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Presentation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 </a:t>
            </a:r>
            <a:r>
              <a:rPr b="0" i="0" lang="en-US" sz="1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Slides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Mid-Atlantic APBS: Community Conversations-Building Resilient School Communities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Presenter: Mid-Atlantic APBS Network Featuring Susan Barrett  </a:t>
            </a:r>
            <a:r>
              <a:rPr b="0" i="0" lang="en-US" sz="18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Presentation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National Child Traumatic Stress Network (NCTSN)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PBIS Rewards: What is MTSS?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APBS Mid-Atlantic PBIS Network - Home | Facebook" id="1072" name="Google Shape;1072;p6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73" name="Google Shape;1073;p66"/>
          <p:cNvGrpSpPr/>
          <p:nvPr/>
        </p:nvGrpSpPr>
        <p:grpSpPr>
          <a:xfrm>
            <a:off x="8384063" y="2082782"/>
            <a:ext cx="2758670" cy="3172706"/>
            <a:chOff x="8091673" y="2656058"/>
            <a:chExt cx="2758670" cy="3172706"/>
          </a:xfrm>
        </p:grpSpPr>
        <p:pic>
          <p:nvPicPr>
            <p:cNvPr id="1074" name="Google Shape;1074;p6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091673" y="2656058"/>
              <a:ext cx="2758670" cy="1928324"/>
            </a:xfrm>
            <a:prstGeom prst="rect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075" name="Google Shape;1075;p6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91673" y="5071653"/>
              <a:ext cx="2758670" cy="757111"/>
            </a:xfrm>
            <a:prstGeom prst="rect">
              <a:avLst/>
            </a:prstGeom>
            <a:noFill/>
            <a:ln cap="flat" cmpd="sng" w="762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076" name="Google Shape;1076;p66"/>
          <p:cNvSpPr txBox="1"/>
          <p:nvPr>
            <p:ph idx="12" type="sldNum"/>
          </p:nvPr>
        </p:nvSpPr>
        <p:spPr>
          <a:xfrm>
            <a:off x="11142733" y="631891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logo&#10;&#10;Description generated with high confidence" id="1077" name="Google Shape;1077;p6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82000" y="5781835"/>
            <a:ext cx="2762250" cy="628331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6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NASP RESOURCES</a:t>
            </a:r>
            <a:endParaRPr/>
          </a:p>
        </p:txBody>
      </p:sp>
      <p:sp>
        <p:nvSpPr>
          <p:cNvPr id="1083" name="Google Shape;1083;p67"/>
          <p:cNvSpPr txBox="1"/>
          <p:nvPr/>
        </p:nvSpPr>
        <p:spPr>
          <a:xfrm>
            <a:off x="4570157" y="2638303"/>
            <a:ext cx="663925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NASP: COVID-19 Resource Center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NASP: Academic Screening Post COVID-19 (VIDEO)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Supporting and Educating Traumatized Students: A Guide for School-Based Professionals (2012), By: Eric Rossen and Robert Hull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NASP (nasponline) on Pinterest" id="1084" name="Google Shape;108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00" y="2777039"/>
            <a:ext cx="3138849" cy="3138849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5" name="Google Shape;1085;p67"/>
          <p:cNvSpPr txBox="1"/>
          <p:nvPr>
            <p:ph idx="12" type="sldNum"/>
          </p:nvPr>
        </p:nvSpPr>
        <p:spPr>
          <a:xfrm>
            <a:off x="11129845" y="6362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6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SELF-CARE RESOURCES</a:t>
            </a:r>
            <a:endParaRPr/>
          </a:p>
        </p:txBody>
      </p:sp>
      <p:pic>
        <p:nvPicPr>
          <p:cNvPr id="1091" name="Google Shape;109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4029" y="2589728"/>
            <a:ext cx="4006073" cy="943194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2" name="Google Shape;1092;p68"/>
          <p:cNvSpPr txBox="1"/>
          <p:nvPr/>
        </p:nvSpPr>
        <p:spPr>
          <a:xfrm>
            <a:off x="634152" y="2537188"/>
            <a:ext cx="6026046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Center to Improve Social and Emotional Learning and School Safety: Strategies for Districts to Support Self-Care for Educators During the COVID-19 Pandemic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Institute of Education Sciences: Strategies for Districts to Support Self-Care For Educators During the COVID-19 Pandemic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ASCD: 5 Strategies For Teacher Self-Care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SAMHSA: Finding Treatment Options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3" name="Google Shape;109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4030" y="3851239"/>
            <a:ext cx="4006073" cy="76828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4" name="Google Shape;1094;p6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04030" y="4937845"/>
            <a:ext cx="3990510" cy="124169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5" name="Google Shape;1095;p68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6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600"/>
              <a:buFont typeface="Century Gothic"/>
              <a:buNone/>
            </a:pPr>
            <a:r>
              <a:rPr lang="en-US" sz="6600"/>
              <a:t>SELF-CARE RESOURCES</a:t>
            </a:r>
            <a:endParaRPr/>
          </a:p>
        </p:txBody>
      </p:sp>
      <p:sp>
        <p:nvSpPr>
          <p:cNvPr id="1101" name="Google Shape;1101;p69"/>
          <p:cNvSpPr txBox="1"/>
          <p:nvPr/>
        </p:nvSpPr>
        <p:spPr>
          <a:xfrm>
            <a:off x="134911" y="2426017"/>
            <a:ext cx="7222101" cy="443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Strategies for Districts to Support Self-Care for Educators During the COVID-19 Pandemic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Presenter: REL West featuring 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Christina Pate and Dr. Kaylene Case 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Presentation</a:t>
            </a: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  </a:t>
            </a:r>
            <a:r>
              <a:rPr b="0" i="0" lang="en-US" sz="22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Slides</a:t>
            </a:r>
            <a:r>
              <a:rPr b="0" i="0" lang="en-US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 </a:t>
            </a:r>
            <a:r>
              <a:rPr b="0" i="0" lang="en-US" sz="22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Handout</a:t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NAMI: COVID-19 Resource &amp; Information Guide</a:t>
            </a:r>
            <a:endParaRPr sz="2200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  <a:hlinkClick r:id="rId7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/>
              </a:rPr>
              <a:t>https://trailstowellness.org/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46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/>
              </a:rPr>
              <a:t>Skovholt Practitioner Professional Resiliency and Self-Care Inventory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REL West: Looking Ahead in 2017 and Beyond" id="1102" name="Google Shape;1102;p69"/>
          <p:cNvPicPr preferRelativeResize="0"/>
          <p:nvPr/>
        </p:nvPicPr>
        <p:blipFill rotWithShape="1">
          <a:blip r:embed="rId10">
            <a:alphaModFix/>
          </a:blip>
          <a:srcRect b="14591" l="0" r="-445" t="13305"/>
          <a:stretch/>
        </p:blipFill>
        <p:spPr>
          <a:xfrm>
            <a:off x="8146471" y="2194229"/>
            <a:ext cx="2576234" cy="1603301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03" name="Google Shape;1103;p6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46471" y="4112003"/>
            <a:ext cx="2564799" cy="1340108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4" name="Google Shape;1104;p69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close up of a sign&#10;&#10;Description generated with very high confidence" id="1105" name="Google Shape;1105;p6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43614" y="5811597"/>
            <a:ext cx="2581275" cy="733993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THREE TIERS OF SUPPORT</a:t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391547" y="2726794"/>
            <a:ext cx="632276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MTSS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emerged as a framework from the work conducted in public health emphasizing three tiers of prevention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Schools apply this model as a way to align to </a:t>
            </a:r>
            <a:r>
              <a:rPr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academic, behavioral, social, and emotional supports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improve education for all students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Emotional and spiritual encouragement and support for parents of ..." id="210" name="Google Shape;210;p7"/>
          <p:cNvPicPr preferRelativeResize="0"/>
          <p:nvPr/>
        </p:nvPicPr>
        <p:blipFill rotWithShape="1">
          <a:blip r:embed="rId4">
            <a:alphaModFix/>
          </a:blip>
          <a:srcRect b="12906" l="6066" r="6640" t="11555"/>
          <a:stretch/>
        </p:blipFill>
        <p:spPr>
          <a:xfrm>
            <a:off x="7432767" y="2726794"/>
            <a:ext cx="3670663" cy="317635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11" name="Google Shape;211;p7"/>
          <p:cNvSpPr txBox="1"/>
          <p:nvPr>
            <p:ph idx="12" type="sldNum"/>
          </p:nvPr>
        </p:nvSpPr>
        <p:spPr>
          <a:xfrm>
            <a:off x="11103430" y="5998069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8881478" y="6488668"/>
            <a:ext cx="3310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PBIS Rewards: What is MTSS?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entury Gothic"/>
              <a:buNone/>
            </a:pPr>
            <a:r>
              <a:rPr lang="en-US" sz="6000"/>
              <a:t>CONTACTS &amp; REMINDERS</a:t>
            </a:r>
            <a:endParaRPr/>
          </a:p>
        </p:txBody>
      </p:sp>
      <p:sp>
        <p:nvSpPr>
          <p:cNvPr id="1111" name="Google Shape;1111;p70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Free Teamwork Cliparts, Download Free Clip Art, Free Clip Art on ..." id="1112" name="Google Shape;111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853" y="2453112"/>
            <a:ext cx="4711476" cy="3047992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3" name="Google Shape;1113;p70"/>
          <p:cNvSpPr txBox="1"/>
          <p:nvPr/>
        </p:nvSpPr>
        <p:spPr>
          <a:xfrm>
            <a:off x="132145" y="5951902"/>
            <a:ext cx="119277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remember to complete the workshop survey on DSC to provide constructive feedback for future planning.  Thanks for your participation!</a:t>
            </a:r>
            <a:endParaRPr/>
          </a:p>
        </p:txBody>
      </p:sp>
      <p:sp>
        <p:nvSpPr>
          <p:cNvPr id="1114" name="Google Shape;1114;p70"/>
          <p:cNvSpPr txBox="1"/>
          <p:nvPr/>
        </p:nvSpPr>
        <p:spPr>
          <a:xfrm>
            <a:off x="6383635" y="2315391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Adriane Simpson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adriane.simpson@redclay.k12.de.us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Ashlynn Guptill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ashlynn.guptill@redclay.k12.de.us  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Gabrielle Koury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gabrielle.koury@redclay.k12.de.us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🞆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Lauren Messick</a:t>
            </a:r>
            <a:endParaRPr/>
          </a:p>
          <a:p>
            <a: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lauren.messick@redclay.k12.de.us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>
            <a:off x="420894" y="427733"/>
            <a:ext cx="11382000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TIER 1: UNIVERSAL PREVENTION (ALL)</a:t>
            </a:r>
            <a:endParaRPr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039" y="3103934"/>
            <a:ext cx="3819525" cy="32766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20" name="Google Shape;220;p8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370114" y="3486091"/>
            <a:ext cx="667925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Schools provide these </a:t>
            </a: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universal supports to all students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most students, the </a:t>
            </a: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program </a:t>
            </a: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gives them what they need to be successful and to prevent future problems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370114" y="2268618"/>
            <a:ext cx="118218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 supports </a:t>
            </a:r>
            <a:r>
              <a:rPr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serve as the foundation for behavior &amp; academics 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9326880" y="5355771"/>
            <a:ext cx="522514" cy="41801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8"/>
          <p:cNvSpPr txBox="1"/>
          <p:nvPr>
            <p:ph idx="12" type="sldNum"/>
          </p:nvPr>
        </p:nvSpPr>
        <p:spPr>
          <a:xfrm>
            <a:off x="11129845" y="6367401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>
            <p:ph type="title"/>
          </p:nvPr>
        </p:nvSpPr>
        <p:spPr>
          <a:xfrm>
            <a:off x="258969" y="427733"/>
            <a:ext cx="11877300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TIER 2: TARGETED INTERVENTION  (SOME)</a:t>
            </a:r>
            <a:endParaRPr/>
          </a:p>
        </p:txBody>
      </p:sp>
      <p:pic>
        <p:nvPicPr>
          <p:cNvPr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0039" y="3103934"/>
            <a:ext cx="3819525" cy="32766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32" name="Google Shape;232;p9"/>
          <p:cNvSpPr txBox="1"/>
          <p:nvPr/>
        </p:nvSpPr>
        <p:spPr>
          <a:xfrm>
            <a:off x="8925" y="6488668"/>
            <a:ext cx="5583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E8E8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https://www.pbis.org/pbis/tiered-framework</a:t>
            </a:r>
            <a:endParaRPr sz="1800">
              <a:solidFill>
                <a:srgbClr val="E8E8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180442" y="3103934"/>
            <a:ext cx="667925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Providing support to a group of students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provides more opportunities for practice and feedback while keeping the intervention maximally efficient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may need some assessment to identify whether they need </a:t>
            </a:r>
            <a:r>
              <a:rPr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level of support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skills to address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2 supports 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 students develop the skills they need to benefit core programs at the school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257120" y="2167147"/>
            <a:ext cx="1218307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level of support focuses on improving specific skill deficits students have. Schools often provide </a:t>
            </a:r>
            <a:r>
              <a:rPr lang="en-US" sz="2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2 supports </a:t>
            </a: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</a:t>
            </a:r>
            <a:r>
              <a:rPr lang="en-US" sz="22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groups of students with similar targeted needs</a:t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9"/>
          <p:cNvSpPr/>
          <p:nvPr/>
        </p:nvSpPr>
        <p:spPr>
          <a:xfrm>
            <a:off x="9328544" y="4114800"/>
            <a:ext cx="522514" cy="418012"/>
          </a:xfrm>
          <a:prstGeom prst="rect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9"/>
          <p:cNvSpPr txBox="1"/>
          <p:nvPr>
            <p:ph idx="12" type="sldNum"/>
          </p:nvPr>
        </p:nvSpPr>
        <p:spPr>
          <a:xfrm>
            <a:off x="11129845" y="6302580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2020-05-22T14:33:10Z</dcterms:created>
  <dc:creator>Guptill Ashlynn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0x01010013709DA5A464094C93208CA7E97A09F2</vt:lpwstr>
  </property>
</Properties>
</file>