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69" r:id="rId2"/>
    <p:sldId id="324" r:id="rId3"/>
    <p:sldId id="328" r:id="rId4"/>
    <p:sldId id="329" r:id="rId5"/>
    <p:sldId id="258" r:id="rId6"/>
    <p:sldId id="298" r:id="rId7"/>
    <p:sldId id="299" r:id="rId8"/>
    <p:sldId id="303" r:id="rId9"/>
    <p:sldId id="301" r:id="rId10"/>
    <p:sldId id="349" r:id="rId11"/>
    <p:sldId id="350" r:id="rId12"/>
    <p:sldId id="351" r:id="rId13"/>
    <p:sldId id="330" r:id="rId14"/>
    <p:sldId id="304" r:id="rId15"/>
    <p:sldId id="305" r:id="rId16"/>
    <p:sldId id="331" r:id="rId17"/>
    <p:sldId id="326" r:id="rId18"/>
    <p:sldId id="332" r:id="rId19"/>
    <p:sldId id="333" r:id="rId20"/>
    <p:sldId id="278" r:id="rId21"/>
    <p:sldId id="279" r:id="rId22"/>
    <p:sldId id="281" r:id="rId23"/>
    <p:sldId id="282" r:id="rId24"/>
    <p:sldId id="314" r:id="rId25"/>
    <p:sldId id="284" r:id="rId26"/>
    <p:sldId id="296" r:id="rId27"/>
    <p:sldId id="313" r:id="rId28"/>
    <p:sldId id="337" r:id="rId29"/>
    <p:sldId id="338" r:id="rId30"/>
    <p:sldId id="339" r:id="rId31"/>
    <p:sldId id="347" r:id="rId32"/>
    <p:sldId id="348" r:id="rId33"/>
    <p:sldId id="287" r:id="rId34"/>
    <p:sldId id="325" r:id="rId3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69627" autoAdjust="0"/>
  </p:normalViewPr>
  <p:slideViewPr>
    <p:cSldViewPr>
      <p:cViewPr varScale="1">
        <p:scale>
          <a:sx n="63" d="100"/>
          <a:sy n="63" d="100"/>
        </p:scale>
        <p:origin x="18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F9095A6-2ED6-4330-8AFB-F867AF15E74C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216039E-97F4-4A78-89DE-52FD7E99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4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B56A-DABC-471D-89BF-BFEE37BDC48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62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6039E-97F4-4A78-89DE-52FD7E9953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91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6039E-97F4-4A78-89DE-52FD7E9953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81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6039E-97F4-4A78-89DE-52FD7E9953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76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6039E-97F4-4A78-89DE-52FD7E9953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53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6039E-97F4-4A78-89DE-52FD7E9953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32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6039E-97F4-4A78-89DE-52FD7E9953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99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6039E-97F4-4A78-89DE-52FD7E9953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95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6039E-97F4-4A78-89DE-52FD7E9953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75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6039E-97F4-4A78-89DE-52FD7E9953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88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6039E-97F4-4A78-89DE-52FD7E9953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88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6039E-97F4-4A78-89DE-52FD7E9953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96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6039E-97F4-4A78-89DE-52FD7E9953A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09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6039E-97F4-4A78-89DE-52FD7E9953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53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6039E-97F4-4A78-89DE-52FD7E9953A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44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6039E-97F4-4A78-89DE-52FD7E9953A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00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6039E-97F4-4A78-89DE-52FD7E9953A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505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6039E-97F4-4A78-89DE-52FD7E9953A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47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6039E-97F4-4A78-89DE-52FD7E9953A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930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6039E-97F4-4A78-89DE-52FD7E9953A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930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6039E-97F4-4A78-89DE-52FD7E9953A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265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6039E-97F4-4A78-89DE-52FD7E9953A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71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B56A-DABC-471D-89BF-BFEE37BDC48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497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B56A-DABC-471D-89BF-BFEE37BDC48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403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6039E-97F4-4A78-89DE-52FD7E9953A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664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6039E-97F4-4A78-89DE-52FD7E9953A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980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6039E-97F4-4A78-89DE-52FD7E9953A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901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6039E-97F4-4A78-89DE-52FD7E9953A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98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B56A-DABC-471D-89BF-BFEE37BDC4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49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6039E-97F4-4A78-89DE-52FD7E9953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58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Clr>
                <a:schemeClr val="accent4"/>
              </a:buClr>
              <a:buFont typeface="Arial" pitchFamily="34" charset="0"/>
              <a:buNone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6039E-97F4-4A78-89DE-52FD7E9953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23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5191" indent="-385191">
              <a:buClr>
                <a:schemeClr val="accent4"/>
              </a:buClr>
              <a:buFont typeface="Arial" pitchFamily="34" charset="0"/>
              <a:buChar char="•"/>
            </a:pP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6039E-97F4-4A78-89DE-52FD7E9953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39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6039E-97F4-4A78-89DE-52FD7E9953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07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6039E-97F4-4A78-89DE-52FD7E9953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0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65B6-E69B-4B21-AA61-55B0F41B74A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129C-9D20-4FFB-9AFC-16D83F914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65B6-E69B-4B21-AA61-55B0F41B74A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129C-9D20-4FFB-9AFC-16D83F914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65B6-E69B-4B21-AA61-55B0F41B74A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129C-9D20-4FFB-9AFC-16D83F914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65B6-E69B-4B21-AA61-55B0F41B74A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129C-9D20-4FFB-9AFC-16D83F914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65B6-E69B-4B21-AA61-55B0F41B74A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129C-9D20-4FFB-9AFC-16D83F914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65B6-E69B-4B21-AA61-55B0F41B74A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129C-9D20-4FFB-9AFC-16D83F914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65B6-E69B-4B21-AA61-55B0F41B74A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129C-9D20-4FFB-9AFC-16D83F914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65B6-E69B-4B21-AA61-55B0F41B74A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129C-9D20-4FFB-9AFC-16D83F914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65B6-E69B-4B21-AA61-55B0F41B74A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129C-9D20-4FFB-9AFC-16D83F914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65B6-E69B-4B21-AA61-55B0F41B74A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129C-9D20-4FFB-9AFC-16D83F91429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65B6-E69B-4B21-AA61-55B0F41B74A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34129C-9D20-4FFB-9AFC-16D83F9142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934129C-9D20-4FFB-9AFC-16D83F91429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E5465B6-E69B-4B21-AA61-55B0F41B74A6}" type="datetimeFigureOut">
              <a:rPr lang="en-US" smtClean="0"/>
              <a:t>5/9/2019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awarepb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077200" cy="57150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spcAft>
                <a:spcPts val="1200"/>
              </a:spcAft>
              <a:buFont typeface="Wingdings" pitchFamily="2" charset="2"/>
              <a:buNone/>
            </a:pPr>
            <a:r>
              <a:rPr lang="en-US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Delaware School Survey Data</a:t>
            </a:r>
          </a:p>
          <a:p>
            <a:pPr algn="ctr" eaLnBrk="1" hangingPunct="1">
              <a:spcAft>
                <a:spcPts val="1200"/>
              </a:spcAft>
              <a:buFont typeface="Wingdings" pitchFamily="2" charset="2"/>
              <a:buNone/>
            </a:pPr>
            <a:r>
              <a:rPr lang="en-US" sz="6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Understand, Interpret, Use &amp; Share</a:t>
            </a:r>
            <a:endParaRPr lang="en-US" sz="60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1200"/>
              </a:spcAft>
              <a:buFont typeface="Wingdings" pitchFamily="2" charset="2"/>
              <a:buNone/>
            </a:pPr>
            <a:r>
              <a:rPr lang="en-US" sz="3200" b="1" i="1" dirty="0" smtClean="0">
                <a:solidFill>
                  <a:schemeClr val="accent2"/>
                </a:solidFill>
                <a:latin typeface="+mj-lt"/>
              </a:rPr>
              <a:t>Delaware Positive Behavior Support Project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w Cen MT" panose="020B0602020104020603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May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13, 2019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hlinkClick r:id="rId3"/>
              </a:rPr>
              <a:t>www.delawarepbs.org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26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0"/>
            <a:ext cx="8458200" cy="1143000"/>
          </a:xfrm>
        </p:spPr>
        <p:txBody>
          <a:bodyPr/>
          <a:lstStyle/>
          <a:p>
            <a:r>
              <a:rPr lang="en-US" dirty="0" smtClean="0"/>
              <a:t>A Note on “Significant Differences”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96200" cy="5059362"/>
          </a:xfrm>
        </p:spPr>
        <p:txBody>
          <a:bodyPr/>
          <a:lstStyle/>
          <a:p>
            <a:r>
              <a:rPr lang="en-US" dirty="0" smtClean="0"/>
              <a:t>Is the difference in scores (within subscales or from year to year) “significant”?</a:t>
            </a:r>
          </a:p>
          <a:p>
            <a:pPr lvl="1"/>
            <a:r>
              <a:rPr lang="en-US" b="1" dirty="0" smtClean="0"/>
              <a:t>Practical significance: </a:t>
            </a:r>
            <a:r>
              <a:rPr lang="en-US" dirty="0" smtClean="0"/>
              <a:t>is the difference meaningful for our school?</a:t>
            </a:r>
          </a:p>
          <a:p>
            <a:pPr lvl="1"/>
            <a:r>
              <a:rPr lang="en-US" b="1" dirty="0" smtClean="0"/>
              <a:t>Statistical significance:</a:t>
            </a:r>
            <a:r>
              <a:rPr lang="en-US" dirty="0" smtClean="0"/>
              <a:t>  95% chance that the difference in scores is not due to chance</a:t>
            </a:r>
          </a:p>
          <a:p>
            <a:pPr lvl="1"/>
            <a:r>
              <a:rPr lang="en-US" b="1" dirty="0" smtClean="0"/>
              <a:t>*Statistical significance </a:t>
            </a:r>
            <a:r>
              <a:rPr lang="en-US" b="1" u="sng" dirty="0" smtClean="0"/>
              <a:t>does not</a:t>
            </a:r>
            <a:r>
              <a:rPr lang="en-US" b="1" dirty="0" smtClean="0"/>
              <a:t> imply practical importance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Schools should have little concern about significant differences when all of their scores are fairly high (e.g., above 3.3)</a:t>
            </a:r>
          </a:p>
          <a:p>
            <a:endParaRPr lang="en-US" dirty="0" smtClean="0"/>
          </a:p>
          <a:p>
            <a:r>
              <a:rPr lang="en-US" dirty="0" smtClean="0"/>
              <a:t>Schools should be less concerned about a difference from year to year than about </a:t>
            </a:r>
            <a:r>
              <a:rPr lang="en-US" i="1" dirty="0" smtClean="0"/>
              <a:t>general pattern </a:t>
            </a:r>
            <a:r>
              <a:rPr lang="en-US" dirty="0" smtClean="0"/>
              <a:t>in scores over multiple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4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determine significant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848600" cy="5257800"/>
          </a:xfrm>
        </p:spPr>
        <p:txBody>
          <a:bodyPr numCol="2">
            <a:normAutofit/>
          </a:bodyPr>
          <a:lstStyle/>
          <a:p>
            <a:r>
              <a:rPr lang="en-US" sz="2400" dirty="0" smtClean="0"/>
              <a:t>Table &amp; guidance included on the last page of all Interpretation Worksheets (Student, Staff, Home)</a:t>
            </a:r>
          </a:p>
          <a:p>
            <a:r>
              <a:rPr lang="en-US" sz="2400" dirty="0" smtClean="0"/>
              <a:t>Helps determine if differences in </a:t>
            </a:r>
            <a:r>
              <a:rPr lang="en-US" sz="2400" b="1" dirty="0" smtClean="0"/>
              <a:t>average item scores </a:t>
            </a:r>
            <a:r>
              <a:rPr lang="en-US" sz="2400" u="sng" dirty="0" smtClean="0"/>
              <a:t>NOT</a:t>
            </a:r>
            <a:r>
              <a:rPr lang="en-US" sz="2400" dirty="0" smtClean="0"/>
              <a:t> standard scores are likely to be statistically significant</a:t>
            </a:r>
          </a:p>
          <a:p>
            <a:r>
              <a:rPr lang="en-US" sz="2400" dirty="0" smtClean="0"/>
              <a:t>Table notes </a:t>
            </a:r>
            <a:r>
              <a:rPr lang="en-US" sz="2400" i="1" dirty="0"/>
              <a:t>approximate</a:t>
            </a:r>
            <a:r>
              <a:rPr lang="en-US" sz="2400" dirty="0"/>
              <a:t> size differences needed for statistical </a:t>
            </a:r>
            <a:r>
              <a:rPr lang="en-US" sz="2400" dirty="0" smtClean="0"/>
              <a:t>significance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419600" y="1066800"/>
          <a:ext cx="3962400" cy="5562598"/>
        </p:xfrm>
        <a:graphic>
          <a:graphicData uri="http://schemas.openxmlformats.org/drawingml/2006/table">
            <a:tbl>
              <a:tblPr firstRow="1" firstCol="1" bandRow="1"/>
              <a:tblGrid>
                <a:gridCol w="1430865">
                  <a:extLst>
                    <a:ext uri="{9D8B030D-6E8A-4147-A177-3AD203B41FA5}">
                      <a16:colId xmlns:a16="http://schemas.microsoft.com/office/drawing/2014/main" val="4148452156"/>
                    </a:ext>
                  </a:extLst>
                </a:gridCol>
                <a:gridCol w="2531535">
                  <a:extLst>
                    <a:ext uri="{9D8B030D-6E8A-4147-A177-3AD203B41FA5}">
                      <a16:colId xmlns:a16="http://schemas.microsoft.com/office/drawing/2014/main" val="1077016988"/>
                    </a:ext>
                  </a:extLst>
                </a:gridCol>
              </a:tblGrid>
              <a:tr h="65652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Approximate Difference in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Average Item Scores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(1.0-4.0) Needed to be Statistically Significant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386808"/>
                  </a:ext>
                </a:extLst>
              </a:tr>
              <a:tr h="6278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Size of Sample (N)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Approximate Difference Needed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733660"/>
                  </a:ext>
                </a:extLst>
              </a:tr>
              <a:tr h="225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.38 or larger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185324"/>
                  </a:ext>
                </a:extLst>
              </a:tr>
              <a:tr h="225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.33 or larger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116845"/>
                  </a:ext>
                </a:extLst>
              </a:tr>
              <a:tr h="225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.29 or larger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357035"/>
                  </a:ext>
                </a:extLst>
              </a:tr>
              <a:tr h="225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.26 or larger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958124"/>
                  </a:ext>
                </a:extLst>
              </a:tr>
              <a:tr h="225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.20 or larger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401722"/>
                  </a:ext>
                </a:extLst>
              </a:tr>
              <a:tr h="225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.19 or larger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903019"/>
                  </a:ext>
                </a:extLst>
              </a:tr>
              <a:tr h="225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.17 or larger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099062"/>
                  </a:ext>
                </a:extLst>
              </a:tr>
              <a:tr h="225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.16 or larger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794507"/>
                  </a:ext>
                </a:extLst>
              </a:tr>
              <a:tr h="225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.15 or larger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846039"/>
                  </a:ext>
                </a:extLst>
              </a:tr>
              <a:tr h="225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.14 or larger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141138"/>
                  </a:ext>
                </a:extLst>
              </a:tr>
              <a:tr h="225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.13 or larger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7781"/>
                  </a:ext>
                </a:extLst>
              </a:tr>
              <a:tr h="225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.12 or larger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928008"/>
                  </a:ext>
                </a:extLst>
              </a:tr>
              <a:tr h="225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.11 or larger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704717"/>
                  </a:ext>
                </a:extLst>
              </a:tr>
              <a:tr h="225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.10 or larger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031763"/>
                  </a:ext>
                </a:extLst>
              </a:tr>
              <a:tr h="225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.09 or larger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837135"/>
                  </a:ext>
                </a:extLst>
              </a:tr>
              <a:tr h="225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.08 or larger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238761"/>
                  </a:ext>
                </a:extLst>
              </a:tr>
              <a:tr h="225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.07 or larger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382804"/>
                  </a:ext>
                </a:extLst>
              </a:tr>
              <a:tr h="225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.06 or larger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69759"/>
                  </a:ext>
                </a:extLst>
              </a:tr>
              <a:tr h="225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.05 or larger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02" marR="66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593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5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the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054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1. </a:t>
            </a:r>
            <a:r>
              <a:rPr lang="en-US" dirty="0" smtClean="0"/>
              <a:t>Look </a:t>
            </a:r>
            <a:r>
              <a:rPr lang="en-US" dirty="0"/>
              <a:t>at the number of respondents for the two given scores (i.e., the sample </a:t>
            </a:r>
            <a:r>
              <a:rPr lang="en-US" dirty="0" smtClean="0"/>
              <a:t>size, or N). </a:t>
            </a:r>
            <a:r>
              <a:rPr lang="en-US" dirty="0"/>
              <a:t>If the number is different, use the lower N or an average of the two (e.g., 120 students completed the Teacher-Student subscale and 80 completed the Student-Student subscale, use 80 or 100, with 80 being more conservative</a:t>
            </a:r>
            <a:r>
              <a:rPr lang="en-US" dirty="0" smtClean="0"/>
              <a:t>).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/>
              <a:t>2. </a:t>
            </a:r>
            <a:r>
              <a:rPr lang="en-US" dirty="0" smtClean="0"/>
              <a:t>Find </a:t>
            </a:r>
            <a:r>
              <a:rPr lang="en-US" dirty="0"/>
              <a:t>the number in </a:t>
            </a:r>
            <a:r>
              <a:rPr lang="en-US" dirty="0" smtClean="0"/>
              <a:t>Column </a:t>
            </a:r>
            <a:r>
              <a:rPr lang="en-US" dirty="0"/>
              <a:t>1 that is closest to your N. 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/>
              <a:t>3. </a:t>
            </a:r>
            <a:r>
              <a:rPr lang="en-US" dirty="0" smtClean="0"/>
              <a:t>Find </a:t>
            </a:r>
            <a:r>
              <a:rPr lang="en-US" dirty="0"/>
              <a:t>the number in Column 2 (Approximate Difference Needed) that aligns with your N. This difference is the minimal difference needed for statistical significance.  For example, if you have 50 students, you need a difference of .20 or </a:t>
            </a:r>
            <a:r>
              <a:rPr lang="en-US" dirty="0" smtClean="0"/>
              <a:t>larger </a:t>
            </a:r>
            <a:r>
              <a:rPr lang="en-US" dirty="0"/>
              <a:t>to conclude that there is a 95% chance that the difference is not an error and is statistically significant.</a:t>
            </a:r>
          </a:p>
        </p:txBody>
      </p:sp>
    </p:spTree>
    <p:extLst>
      <p:ext uri="{BB962C8B-B14F-4D97-AF65-F5344CB8AC3E}">
        <p14:creationId xmlns:p14="http://schemas.microsoft.com/office/powerpoint/2010/main" val="382623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00200"/>
            <a:ext cx="335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Interpretation </a:t>
            </a:r>
            <a:r>
              <a:rPr lang="en-US" sz="4000" b="1" dirty="0">
                <a:solidFill>
                  <a:schemeClr val="accent2"/>
                </a:solidFill>
              </a:rPr>
              <a:t>Worksheets &amp; Action </a:t>
            </a:r>
            <a:r>
              <a:rPr lang="en-US" sz="4000" b="1" dirty="0" smtClean="0">
                <a:solidFill>
                  <a:schemeClr val="accent2"/>
                </a:solidFill>
              </a:rPr>
              <a:t>Plan Overview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81000"/>
            <a:ext cx="4876800" cy="60483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08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Worksheet Structure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Worksheet per survey population </a:t>
            </a:r>
          </a:p>
          <a:p>
            <a:pPr lvl="1"/>
            <a:r>
              <a:rPr lang="en-US" sz="2400" dirty="0" smtClean="0"/>
              <a:t>(Student, Staff, Home)</a:t>
            </a:r>
          </a:p>
          <a:p>
            <a:r>
              <a:rPr lang="en-US" sz="2800" dirty="0" smtClean="0"/>
              <a:t>Guides you through each survey scale </a:t>
            </a:r>
          </a:p>
          <a:p>
            <a:pPr lvl="1"/>
            <a:r>
              <a:rPr lang="en-US" sz="2400" dirty="0" smtClean="0"/>
              <a:t>(School Climate, Techniques, Bullying, Engagement, Social Emotional Competencies) </a:t>
            </a:r>
          </a:p>
          <a:p>
            <a:r>
              <a:rPr lang="en-US" sz="2800" dirty="0" smtClean="0"/>
              <a:t>Guides you through 3 types of scores plus graphs</a:t>
            </a:r>
          </a:p>
          <a:p>
            <a:r>
              <a:rPr lang="en-US" sz="2800" dirty="0" smtClean="0"/>
              <a:t>Information gathered then used to complete action planning template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227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229600" cy="4572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>
                <a:effectLst/>
              </a:rPr>
              <a:t>When interpreting standard and average item scores for your school:</a:t>
            </a:r>
          </a:p>
          <a:p>
            <a:pPr lvl="1" eaLnBrk="1" hangingPunct="1"/>
            <a:r>
              <a:rPr lang="en-US" sz="2800" dirty="0" smtClean="0">
                <a:effectLst/>
              </a:rPr>
              <a:t>First, focus on Total Scores</a:t>
            </a:r>
          </a:p>
          <a:p>
            <a:pPr lvl="1" eaLnBrk="1" hangingPunct="1"/>
            <a:r>
              <a:rPr lang="en-US" sz="2800" dirty="0" smtClean="0">
                <a:effectLst/>
              </a:rPr>
              <a:t>Next, check for differences within and between groups</a:t>
            </a:r>
          </a:p>
          <a:p>
            <a:pPr lvl="2" eaLnBrk="1" hangingPunct="1"/>
            <a:r>
              <a:rPr lang="en-US" sz="2800" dirty="0" smtClean="0">
                <a:effectLst/>
              </a:rPr>
              <a:t>Student Survey: Grade, Race, Gender</a:t>
            </a:r>
          </a:p>
          <a:p>
            <a:pPr lvl="2" eaLnBrk="1" hangingPunct="1"/>
            <a:r>
              <a:rPr lang="en-US" sz="2800" dirty="0" smtClean="0">
                <a:effectLst/>
              </a:rPr>
              <a:t>Teacher Survey: Teacher vs. Staff</a:t>
            </a:r>
          </a:p>
          <a:p>
            <a:pPr lvl="2" eaLnBrk="1" hangingPunct="1"/>
            <a:r>
              <a:rPr lang="en-US" sz="2800" dirty="0" smtClean="0">
                <a:effectLst/>
              </a:rPr>
              <a:t>Home Survey: Race</a:t>
            </a:r>
          </a:p>
          <a:p>
            <a:pPr lvl="1"/>
            <a:r>
              <a:rPr lang="en-US" sz="3000" dirty="0" smtClean="0">
                <a:effectLst/>
              </a:rPr>
              <a:t>Consider strengths, concerns, general notes such as significant differences</a:t>
            </a:r>
          </a:p>
          <a:p>
            <a:pPr lvl="2" eaLnBrk="1" hangingPunct="1">
              <a:buFont typeface="Wingdings" pitchFamily="2" charset="2"/>
              <a:buNone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w Cen MT" panose="020B0602020104020603" pitchFamily="34" charset="0"/>
            </a:endParaRPr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416858" y="64280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itchFamily="34" charset="0"/>
                <a:ea typeface="Geneva"/>
                <a:cs typeface="Genev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>
              <a:defRPr/>
            </a:pPr>
            <a:r>
              <a:rPr lang="en-US" dirty="0" smtClean="0"/>
              <a:t>School Climate Workshop, 5/7/13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/>
              <a:t>Interpretation Worksheet Structure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9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153400" cy="1143000"/>
          </a:xfrm>
        </p:spPr>
        <p:txBody>
          <a:bodyPr/>
          <a:lstStyle/>
          <a:p>
            <a:r>
              <a:rPr lang="en-US" sz="4400" dirty="0" smtClean="0"/>
              <a:t>Order of Review Prompts per Scale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Multi-Year Graphs</a:t>
            </a:r>
          </a:p>
          <a:p>
            <a:r>
              <a:rPr lang="en-US" sz="2800" dirty="0" smtClean="0"/>
              <a:t>Average Item Scores</a:t>
            </a:r>
          </a:p>
          <a:p>
            <a:r>
              <a:rPr lang="en-US" sz="2800" dirty="0" smtClean="0"/>
              <a:t>Individual Item Percent Responses</a:t>
            </a:r>
          </a:p>
          <a:p>
            <a:r>
              <a:rPr lang="en-US" sz="2800" dirty="0" smtClean="0"/>
              <a:t>Standard Scores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2" name="Picture 4" descr="C:\Users\hearn\AppData\Local\Microsoft\Windows\Temporary Internet Files\Content.IE5\DQ39K9K8\clipart-pencil-checklis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48" y="3124200"/>
            <a:ext cx="35052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3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0" t="14364" r="63049" b="54053"/>
          <a:stretch/>
        </p:blipFill>
        <p:spPr bwMode="auto">
          <a:xfrm>
            <a:off x="42553" y="23751"/>
            <a:ext cx="6459938" cy="3252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5" t="42266" r="63118" b="18119"/>
          <a:stretch/>
        </p:blipFill>
        <p:spPr bwMode="auto">
          <a:xfrm>
            <a:off x="3078965" y="3429000"/>
            <a:ext cx="5074435" cy="3313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5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7662" y="5735452"/>
            <a:ext cx="366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Prompts to examine total scores and scores by subgroups.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6510337" cy="443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Callout 8"/>
          <p:cNvSpPr/>
          <p:nvPr/>
        </p:nvSpPr>
        <p:spPr>
          <a:xfrm rot="5400000">
            <a:off x="2972252" y="3733800"/>
            <a:ext cx="1905000" cy="3733800"/>
          </a:xfrm>
          <a:prstGeom prst="leftArrowCallout">
            <a:avLst>
              <a:gd name="adj1" fmla="val 8893"/>
              <a:gd name="adj2" fmla="val 24469"/>
              <a:gd name="adj3" fmla="val 25000"/>
              <a:gd name="adj4" fmla="val 4789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0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6" name="Left Arrow Callout 5"/>
          <p:cNvSpPr/>
          <p:nvPr/>
        </p:nvSpPr>
        <p:spPr>
          <a:xfrm rot="18734775">
            <a:off x="6649046" y="31282"/>
            <a:ext cx="1637107" cy="3042358"/>
          </a:xfrm>
          <a:prstGeom prst="leftArrowCallout">
            <a:avLst>
              <a:gd name="adj1" fmla="val 8893"/>
              <a:gd name="adj2" fmla="val 24469"/>
              <a:gd name="adj3" fmla="val 23887"/>
              <a:gd name="adj4" fmla="val 6363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Check out utility of data and prompting questions.  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8" name="Left Arrow Callout 7"/>
          <p:cNvSpPr/>
          <p:nvPr/>
        </p:nvSpPr>
        <p:spPr>
          <a:xfrm rot="16200000">
            <a:off x="826640" y="64637"/>
            <a:ext cx="1242323" cy="2743202"/>
          </a:xfrm>
          <a:prstGeom prst="leftArrowCallout">
            <a:avLst>
              <a:gd name="adj1" fmla="val 8893"/>
              <a:gd name="adj2" fmla="val 24469"/>
              <a:gd name="adj3" fmla="val 25000"/>
              <a:gd name="adj4" fmla="val 626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Look for Table # referenced in section directions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b="1" i="1" dirty="0">
                <a:solidFill>
                  <a:schemeClr val="tx1"/>
                </a:solidFill>
              </a:rPr>
              <a:t>Table </a:t>
            </a:r>
            <a:r>
              <a:rPr lang="en-US" b="1" i="1" dirty="0" smtClean="0">
                <a:solidFill>
                  <a:schemeClr val="tx1"/>
                </a:solidFill>
              </a:rPr>
              <a:t>1b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Left Arrow Callout 3"/>
          <p:cNvSpPr/>
          <p:nvPr/>
        </p:nvSpPr>
        <p:spPr>
          <a:xfrm rot="16200000">
            <a:off x="3581400" y="-1066800"/>
            <a:ext cx="1447800" cy="3733800"/>
          </a:xfrm>
          <a:prstGeom prst="leftArrowCallout">
            <a:avLst>
              <a:gd name="adj1" fmla="val 8893"/>
              <a:gd name="adj2" fmla="val 24469"/>
              <a:gd name="adj3" fmla="val 25000"/>
              <a:gd name="adj4" fmla="val 4504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You are looking at </a:t>
            </a:r>
            <a:r>
              <a:rPr lang="en-US" b="1" dirty="0" smtClean="0">
                <a:solidFill>
                  <a:schemeClr val="tx1"/>
                </a:solidFill>
              </a:rPr>
              <a:t>Average Item Scores(AIS)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4295" y="5735452"/>
            <a:ext cx="366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Prompts to examine total scores and scores by subgroups.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2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066800" y="3733800"/>
            <a:ext cx="2853004" cy="1524000"/>
          </a:xfrm>
          <a:prstGeom prst="ellipse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24752" y="3733800"/>
            <a:ext cx="2704648" cy="1524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6" y="1371600"/>
            <a:ext cx="6920194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eft Arrow Callout 11"/>
          <p:cNvSpPr/>
          <p:nvPr/>
        </p:nvSpPr>
        <p:spPr>
          <a:xfrm rot="16200000">
            <a:off x="647702" y="-38101"/>
            <a:ext cx="2895600" cy="3886202"/>
          </a:xfrm>
          <a:prstGeom prst="leftArrowCallout">
            <a:avLst>
              <a:gd name="adj1" fmla="val 6652"/>
              <a:gd name="adj2" fmla="val 14945"/>
              <a:gd name="adj3" fmla="val 19958"/>
              <a:gd name="adj4" fmla="val 25002"/>
            </a:avLst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 note your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“sizeable” strengths </a:t>
            </a:r>
            <a:r>
              <a:rPr lang="en-US" dirty="0" smtClean="0">
                <a:solidFill>
                  <a:schemeClr val="tx1"/>
                </a:solidFill>
              </a:rPr>
              <a:t>and your relative strengths.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33400" y="3810000"/>
            <a:ext cx="3321703" cy="17526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41097" y="3810000"/>
            <a:ext cx="3321703" cy="1752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Callout 13"/>
          <p:cNvSpPr/>
          <p:nvPr/>
        </p:nvSpPr>
        <p:spPr>
          <a:xfrm>
            <a:off x="6781800" y="3136899"/>
            <a:ext cx="2242879" cy="2794001"/>
          </a:xfrm>
          <a:prstGeom prst="leftArrowCallout">
            <a:avLst>
              <a:gd name="adj1" fmla="val 6652"/>
              <a:gd name="adj2" fmla="val 14945"/>
              <a:gd name="adj3" fmla="val 19958"/>
              <a:gd name="adj4" fmla="val 6791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 note your </a:t>
            </a:r>
            <a:r>
              <a:rPr lang="en-US" b="1" dirty="0" smtClean="0">
                <a:solidFill>
                  <a:srgbClr val="C00000"/>
                </a:solidFill>
              </a:rPr>
              <a:t>“considerable concerns” </a:t>
            </a:r>
            <a:r>
              <a:rPr lang="en-US" dirty="0" smtClean="0">
                <a:solidFill>
                  <a:schemeClr val="tx1"/>
                </a:solidFill>
              </a:rPr>
              <a:t>and your relative concerns.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3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741" y="500734"/>
            <a:ext cx="8175259" cy="1099466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Data Report Overview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41" y="1752600"/>
            <a:ext cx="8175259" cy="4953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153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28" y="533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Pg.1 of Staff Report</a:t>
            </a:r>
            <a:endParaRPr lang="en-US" i="1" dirty="0"/>
          </a:p>
        </p:txBody>
      </p:sp>
      <p:sp>
        <p:nvSpPr>
          <p:cNvPr id="18" name="Rectangle 17"/>
          <p:cNvSpPr/>
          <p:nvPr/>
        </p:nvSpPr>
        <p:spPr>
          <a:xfrm>
            <a:off x="245165" y="1524000"/>
            <a:ext cx="8077200" cy="1886154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8" y="947738"/>
            <a:ext cx="8166707" cy="552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057400" y="3733800"/>
            <a:ext cx="1447800" cy="4572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6228" y="256401"/>
            <a:ext cx="6091238" cy="646331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Where and what</a:t>
            </a:r>
            <a:r>
              <a:rPr lang="en-US" dirty="0" smtClean="0">
                <a:solidFill>
                  <a:schemeClr val="tx1"/>
                </a:solidFill>
              </a:rPr>
              <a:t> are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“sizeable” strengths </a:t>
            </a:r>
          </a:p>
          <a:p>
            <a:pPr algn="ctr"/>
            <a:r>
              <a:rPr lang="en-US" dirty="0"/>
              <a:t>f</a:t>
            </a:r>
            <a:r>
              <a:rPr lang="en-US" dirty="0" smtClean="0"/>
              <a:t>or YOUR school?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3657600"/>
            <a:ext cx="704172" cy="5334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5658" y="3439835"/>
            <a:ext cx="8150142" cy="2884765"/>
          </a:xfrm>
          <a:prstGeom prst="round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45165" y="1066800"/>
            <a:ext cx="8077200" cy="2343354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57200" y="2402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Pg.1 of Staff Report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228600" y="3581400"/>
            <a:ext cx="8077200" cy="22098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5165" y="1066800"/>
            <a:ext cx="8077200" cy="22098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8" y="947738"/>
            <a:ext cx="8166707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endCxn id="19" idx="3"/>
          </p:cNvCxnSpPr>
          <p:nvPr/>
        </p:nvCxnSpPr>
        <p:spPr>
          <a:xfrm flipV="1">
            <a:off x="5610552" y="4934974"/>
            <a:ext cx="122788" cy="1248894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638800" y="4334620"/>
            <a:ext cx="645560" cy="703359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1948" y="6183868"/>
            <a:ext cx="3702644" cy="369332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Here are your sizeable strengths!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3581400"/>
            <a:ext cx="8024413" cy="2308324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45165" y="1066800"/>
            <a:ext cx="8077200" cy="22098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81000" y="76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Pg.1 of Staff Report</a:t>
            </a:r>
            <a:endParaRPr lang="en-US" i="1" dirty="0"/>
          </a:p>
        </p:txBody>
      </p:sp>
      <p:sp>
        <p:nvSpPr>
          <p:cNvPr id="21" name="Rectangle 20"/>
          <p:cNvSpPr/>
          <p:nvPr/>
        </p:nvSpPr>
        <p:spPr>
          <a:xfrm>
            <a:off x="245165" y="457200"/>
            <a:ext cx="8077200" cy="22098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8" y="947737"/>
            <a:ext cx="8166707" cy="495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7827" y="5906869"/>
            <a:ext cx="700189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Now, w</a:t>
            </a:r>
            <a:r>
              <a:rPr lang="en-US" dirty="0" smtClean="0">
                <a:solidFill>
                  <a:schemeClr val="tx1"/>
                </a:solidFill>
              </a:rPr>
              <a:t>here and what are your </a:t>
            </a:r>
            <a:r>
              <a:rPr lang="en-US" b="1" dirty="0" smtClean="0">
                <a:solidFill>
                  <a:srgbClr val="C00000"/>
                </a:solidFill>
              </a:rPr>
              <a:t>“considerable” concerns?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3406676"/>
            <a:ext cx="8024413" cy="2308324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928822" y="4114800"/>
            <a:ext cx="657940" cy="77316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771045" y="4800600"/>
            <a:ext cx="315555" cy="110487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45165" y="1066800"/>
            <a:ext cx="8077200" cy="22098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40" y="304800"/>
            <a:ext cx="801096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2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5239" y="49763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Pg.1 of Staff Report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336331" y="3447759"/>
            <a:ext cx="8077200" cy="22098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8" y="1066800"/>
            <a:ext cx="816670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28600" y="5486401"/>
            <a:ext cx="8001000" cy="9906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04800" y="3848100"/>
            <a:ext cx="742405" cy="5334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5165" y="1066800"/>
            <a:ext cx="8077200" cy="25908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4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6" y="1066800"/>
            <a:ext cx="84187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7377593" cy="533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241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" y="0"/>
            <a:ext cx="9124122" cy="683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1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362200"/>
            <a:ext cx="7924800" cy="179316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Remember to Share!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Don’t keep data a secret.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1026" name="Picture 2" descr="C:\Users\hearn\AppData\Local\Microsoft\Windows\Temporary Internet Files\Content.IE5\FIL6HTSS\announcemen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95800"/>
            <a:ext cx="2286000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0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33400"/>
            <a:ext cx="7620000" cy="1143000"/>
          </a:xfrm>
        </p:spPr>
        <p:txBody>
          <a:bodyPr/>
          <a:lstStyle/>
          <a:p>
            <a:r>
              <a:rPr lang="en-US" dirty="0" smtClean="0"/>
              <a:t>Data Sharing Templates for Staff &amp; Families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2133600"/>
            <a:ext cx="7010400" cy="3352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 smtClean="0"/>
              <a:t>PowerPoints Include: </a:t>
            </a:r>
          </a:p>
          <a:p>
            <a:r>
              <a:rPr lang="en-US" sz="2400" dirty="0" smtClean="0"/>
              <a:t>Overview of school </a:t>
            </a:r>
            <a:r>
              <a:rPr lang="en-US" sz="2400" dirty="0"/>
              <a:t>c</a:t>
            </a:r>
            <a:r>
              <a:rPr lang="en-US" sz="2400" dirty="0" smtClean="0"/>
              <a:t>limate</a:t>
            </a:r>
          </a:p>
          <a:p>
            <a:r>
              <a:rPr lang="en-US" sz="2400" dirty="0" smtClean="0"/>
              <a:t>Summary of survey structure &amp; report information</a:t>
            </a:r>
          </a:p>
          <a:p>
            <a:r>
              <a:rPr lang="en-US" sz="2400" dirty="0" smtClean="0"/>
              <a:t>School results templates &amp; samples</a:t>
            </a:r>
          </a:p>
          <a:p>
            <a:r>
              <a:rPr lang="en-US" sz="2400" dirty="0" smtClean="0"/>
              <a:t>Discussion &amp; planning prompts</a:t>
            </a:r>
          </a:p>
          <a:p>
            <a:r>
              <a:rPr lang="en-US" sz="2400" dirty="0" smtClean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37053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Data Report </a:t>
            </a:r>
            <a:br>
              <a:rPr lang="en-US" sz="4400" dirty="0" smtClean="0"/>
            </a:br>
            <a:r>
              <a:rPr lang="en-US" sz="4400" dirty="0" smtClean="0"/>
              <a:t>Structure &amp; Coding</a:t>
            </a:r>
            <a:endParaRPr lang="en-US" sz="4400" dirty="0"/>
          </a:p>
        </p:txBody>
      </p:sp>
      <p:sp>
        <p:nvSpPr>
          <p:cNvPr id="12" name="Text Placeholder 8"/>
          <p:cNvSpPr txBox="1">
            <a:spLocks/>
          </p:cNvSpPr>
          <p:nvPr/>
        </p:nvSpPr>
        <p:spPr>
          <a:xfrm>
            <a:off x="152400" y="28956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4876800" y="4724400"/>
            <a:ext cx="40386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Content Placeholder 7"/>
          <p:cNvSpPr>
            <a:spLocks noGrp="1"/>
          </p:cNvSpPr>
          <p:nvPr>
            <p:ph sz="quarter" idx="4"/>
          </p:nvPr>
        </p:nvSpPr>
        <p:spPr>
          <a:xfrm>
            <a:off x="76200" y="1371600"/>
            <a:ext cx="3657600" cy="494188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4300" indent="0" algn="ctr">
              <a:buNone/>
            </a:pPr>
            <a:r>
              <a:rPr lang="en-US" sz="2200" b="1" dirty="0" smtClean="0">
                <a:solidFill>
                  <a:schemeClr val="accent1"/>
                </a:solidFill>
              </a:rPr>
              <a:t>Table Number Codes</a:t>
            </a:r>
          </a:p>
          <a:p>
            <a:pPr marL="114300" indent="0" algn="ctr">
              <a:buNone/>
            </a:pPr>
            <a:endParaRPr lang="en-US" sz="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School Climate Subscales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Techniques Subscales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Bullying Subscales Data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Engagement Subscales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Social Emotional Competencies Scale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Content Placeholder 7"/>
          <p:cNvSpPr txBox="1">
            <a:spLocks/>
          </p:cNvSpPr>
          <p:nvPr/>
        </p:nvSpPr>
        <p:spPr>
          <a:xfrm>
            <a:off x="4343400" y="1752600"/>
            <a:ext cx="4648200" cy="464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200" b="1" dirty="0" smtClean="0">
                <a:solidFill>
                  <a:schemeClr val="accent1"/>
                </a:solidFill>
              </a:rPr>
              <a:t>Response Codes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en-US" sz="800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1"/>
              </a:buClr>
            </a:pPr>
            <a:r>
              <a:rPr lang="en-US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Table </a:t>
            </a:r>
            <a:r>
              <a:rPr lang="en-US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1, 2, 4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Disagree A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Lot, 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Disagree, </a:t>
            </a:r>
            <a:endParaRPr lang="en-US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Agree, </a:t>
            </a: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Agree A Lot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2000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1"/>
              </a:buClr>
            </a:pPr>
            <a:r>
              <a:rPr lang="en-US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Table </a:t>
            </a:r>
            <a:r>
              <a:rPr lang="en-US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Never, 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Less than once a month , </a:t>
            </a:r>
          </a:p>
          <a:p>
            <a:pPr marL="0" indent="0">
              <a:buNone/>
            </a:pP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Once or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Twice/Month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Once/Week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endParaRPr lang="en-US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Several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Times/Week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Everyday  </a:t>
            </a:r>
            <a:endParaRPr lang="en-US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1"/>
              </a:buClr>
            </a:pPr>
            <a:r>
              <a:rPr lang="en-US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Table 5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Not like me at all, 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Not much like me,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Somewhat like me, 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Very much like me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65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6857999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PowerPoint Data Sharing Templates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83823" cy="5257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800" b="1" dirty="0" smtClean="0">
              <a:solidFill>
                <a:schemeClr val="accent1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2400" dirty="0" smtClean="0"/>
              <a:t>Feel free to edit the templates to meet your presentation needs. It’s okay to cut and add slides. 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Read the</a:t>
            </a:r>
            <a:r>
              <a:rPr lang="en-US" sz="2400" dirty="0" smtClean="0">
                <a:solidFill>
                  <a:schemeClr val="accent1"/>
                </a:solidFill>
              </a:rPr>
              <a:t> “notes” </a:t>
            </a:r>
            <a:r>
              <a:rPr lang="en-US" sz="2400" dirty="0" smtClean="0"/>
              <a:t>section for each slide to help you finalize what goes where in your presentation</a:t>
            </a:r>
          </a:p>
          <a:p>
            <a:pPr indent="-342900">
              <a:spcBef>
                <a:spcPts val="0"/>
              </a:spcBef>
            </a:pPr>
            <a:r>
              <a:rPr lang="en-US" sz="2400" dirty="0" smtClean="0"/>
              <a:t>Using </a:t>
            </a:r>
            <a:r>
              <a:rPr lang="en-US" sz="2400" dirty="0"/>
              <a:t>screen shots from your DSCS report or interpretation guide notes to save </a:t>
            </a:r>
            <a:r>
              <a:rPr lang="en-US" sz="2400" dirty="0" smtClean="0"/>
              <a:t>time.</a:t>
            </a:r>
            <a:endParaRPr lang="en-US" sz="2400" dirty="0"/>
          </a:p>
          <a:p>
            <a:pPr indent="-342900">
              <a:spcBef>
                <a:spcPts val="0"/>
              </a:spcBef>
            </a:pPr>
            <a:r>
              <a:rPr lang="en-US" sz="2400" dirty="0" smtClean="0"/>
              <a:t>Consider </a:t>
            </a:r>
            <a:r>
              <a:rPr lang="en-US" sz="2400" dirty="0"/>
              <a:t>giving staff time immediately after your presentation to:</a:t>
            </a:r>
          </a:p>
          <a:p>
            <a:pPr marL="800100" lvl="1" indent="-342900">
              <a:spcBef>
                <a:spcPts val="0"/>
              </a:spcBef>
            </a:pPr>
            <a:r>
              <a:rPr lang="en-US" sz="2400" dirty="0"/>
              <a:t>brainstorm ways to improve any areas of concern (</a:t>
            </a:r>
            <a:r>
              <a:rPr lang="en-US" sz="2400" dirty="0">
                <a:solidFill>
                  <a:schemeClr val="accent1"/>
                </a:solidFill>
              </a:rPr>
              <a:t>Action Planning</a:t>
            </a:r>
            <a:r>
              <a:rPr lang="en-US" sz="2400" dirty="0"/>
              <a:t>)</a:t>
            </a:r>
          </a:p>
          <a:p>
            <a:pPr marL="800100" lvl="1" indent="-342900">
              <a:spcBef>
                <a:spcPts val="0"/>
              </a:spcBef>
            </a:pPr>
            <a:r>
              <a:rPr lang="en-US" sz="2400" dirty="0"/>
              <a:t>share strategies that they feel help to address any identified areas of strength or </a:t>
            </a:r>
            <a:r>
              <a:rPr lang="en-US" sz="2400" dirty="0" smtClean="0"/>
              <a:t>concerns</a:t>
            </a:r>
          </a:p>
          <a:p>
            <a:pPr>
              <a:spcBef>
                <a:spcPts val="300"/>
              </a:spcBef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5599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8735" t="7028" r="11616" b="3615"/>
          <a:stretch/>
        </p:blipFill>
        <p:spPr>
          <a:xfrm>
            <a:off x="356599" y="114300"/>
            <a:ext cx="7821202" cy="6629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070100" y="838200"/>
            <a:ext cx="2158001" cy="1257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7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197" y="320707"/>
            <a:ext cx="396240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Don’t forget to CELEBRATE your good news!</a:t>
            </a:r>
          </a:p>
        </p:txBody>
      </p:sp>
      <p:pic>
        <p:nvPicPr>
          <p:cNvPr id="6" name="Picture 8" descr="http://www.hansfinzel.com/wp-content/uploads/2013/10/resilience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78" y="762595"/>
            <a:ext cx="4355946" cy="26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75598" y="3886200"/>
            <a:ext cx="3930202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Even when you get data that isn’t what you were looking for, </a:t>
            </a:r>
          </a:p>
          <a:p>
            <a:pPr algn="ctr"/>
            <a:r>
              <a:rPr lang="en-US" sz="2000" dirty="0" smtClean="0"/>
              <a:t>your data gives you important information to guide next steps in promoting positive climate </a:t>
            </a:r>
          </a:p>
          <a:p>
            <a:pPr algn="ctr"/>
            <a:r>
              <a:rPr lang="en-US" sz="2000" dirty="0" smtClean="0"/>
              <a:t>in your school.</a:t>
            </a:r>
          </a:p>
        </p:txBody>
      </p:sp>
      <p:pic>
        <p:nvPicPr>
          <p:cNvPr id="1026" name="Picture 2" descr="C:\Users\hearn\AppData\Local\Microsoft\Windows\Temporary Internet Files\Content.IE5\KXG7VXLI\5559885779_8b382218ea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85613"/>
            <a:ext cx="2743200" cy="337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2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828050"/>
            <a:ext cx="51054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Recommended next steps for today: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Review student report (if applicable)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r>
              <a:rPr lang="en-US" sz="2800" b="1" dirty="0" smtClean="0">
                <a:solidFill>
                  <a:srgbClr val="000099"/>
                </a:solidFill>
              </a:rPr>
              <a:t>Your next steps in the coming weeks: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Determine how and when to share!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Start action planning</a:t>
            </a:r>
          </a:p>
        </p:txBody>
      </p:sp>
      <p:pic>
        <p:nvPicPr>
          <p:cNvPr id="8194" name="Picture 2" descr="C:\Users\hearn\AppData\Local\Microsoft\Windows\Temporary Internet Files\Content.IE5\Q23P8EJ7\keep-calm-we-re-here-to-help-6-257x3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00450"/>
            <a:ext cx="24479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89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4400" b="1" dirty="0" smtClean="0">
                <a:solidFill>
                  <a:schemeClr val="accent2"/>
                </a:solidFill>
                <a:effectLst/>
                <a:latin typeface="Tw Cen MT" panose="020B0602020104020603" pitchFamily="34" charset="0"/>
              </a:rPr>
              <a:t>	</a:t>
            </a:r>
            <a:r>
              <a:rPr lang="en-US" sz="4800" b="1" dirty="0" smtClean="0">
                <a:solidFill>
                  <a:schemeClr val="accent2"/>
                </a:solidFill>
                <a:effectLst/>
                <a:latin typeface="Tw Cen MT" panose="020B0602020104020603" pitchFamily="34" charset="0"/>
                <a:cs typeface="Times New Roman" pitchFamily="18" charset="0"/>
              </a:rPr>
              <a:t>Data Review</a:t>
            </a:r>
          </a:p>
        </p:txBody>
      </p:sp>
      <p:pic>
        <p:nvPicPr>
          <p:cNvPr id="44036" name="Picture 2" descr="C:\Documents and Settings\bear\Local Settings\Temporary Internet Files\Content.IE5\0USR5QUM\MCj007875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544763"/>
            <a:ext cx="440000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613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Data Report </a:t>
            </a:r>
            <a:br>
              <a:rPr lang="en-US" sz="4400" dirty="0" smtClean="0"/>
            </a:br>
            <a:r>
              <a:rPr lang="en-US" sz="4400" dirty="0" smtClean="0"/>
              <a:t>Structure &amp; Coding</a:t>
            </a:r>
            <a:endParaRPr lang="en-US" sz="4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304800" y="1839912"/>
            <a:ext cx="4270375" cy="4484688"/>
          </a:xfrm>
        </p:spPr>
        <p:txBody>
          <a:bodyPr>
            <a:normAutofit lnSpcReduction="10000"/>
          </a:bodyPr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Table Letter Codes</a:t>
            </a:r>
            <a:endParaRPr lang="en-US" sz="2200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= Standard Scores (SS)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 = Average Item Scores (AIS)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 = Individual Items % Response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STUDENT only: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(1) = Race &amp; Gender Breakdown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(2) = Grade Level Breakdown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4495800" y="1839912"/>
            <a:ext cx="4038600" cy="335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Symbol Code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*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 </a:t>
            </a: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higher score represents an </a:t>
            </a: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unfavorable </a:t>
            </a: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response to </a:t>
            </a: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items </a:t>
            </a: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on the Bullying School-Wide subscale and the Use of Punitive Techniques subscale.  </a:t>
            </a:r>
          </a:p>
        </p:txBody>
      </p:sp>
    </p:spTree>
    <p:extLst>
      <p:ext uri="{BB962C8B-B14F-4D97-AF65-F5344CB8AC3E}">
        <p14:creationId xmlns:p14="http://schemas.microsoft.com/office/powerpoint/2010/main" val="24582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400" y="609600"/>
            <a:ext cx="8382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en-US" sz="1200" dirty="0" smtClean="0">
                <a:latin typeface="Tw Cen MT" panose="020B0602020104020603" pitchFamily="34" charset="0"/>
              </a:rPr>
              <a:t>  </a:t>
            </a:r>
            <a:endParaRPr lang="en-US" sz="1000" i="1" dirty="0" smtClean="0">
              <a:latin typeface="Tw Cen MT" panose="020B06020201040206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907" y="5257800"/>
            <a:ext cx="6512511" cy="1143000"/>
          </a:xfrm>
        </p:spPr>
        <p:txBody>
          <a:bodyPr/>
          <a:lstStyle/>
          <a:p>
            <a:r>
              <a:rPr lang="en-US" dirty="0" smtClean="0"/>
              <a:t>Standard Scores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3" t="57635" r="50756" b="9971"/>
          <a:stretch/>
        </p:blipFill>
        <p:spPr bwMode="auto">
          <a:xfrm>
            <a:off x="304800" y="1143000"/>
            <a:ext cx="4267200" cy="4321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2283261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Based on grade-level norms (typically elementary, middle school, high school) or on specific grades for student survey (3-12).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76300" y="38100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Data Report – Types of Scores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26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953000"/>
            <a:ext cx="6512511" cy="1143000"/>
          </a:xfrm>
        </p:spPr>
        <p:txBody>
          <a:bodyPr/>
          <a:lstStyle/>
          <a:p>
            <a:r>
              <a:rPr lang="en-US" dirty="0" smtClean="0"/>
              <a:t>Average Item Scores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5" t="57711" r="29971" b="9971"/>
          <a:stretch/>
        </p:blipFill>
        <p:spPr bwMode="auto">
          <a:xfrm>
            <a:off x="838200" y="457200"/>
            <a:ext cx="3396141" cy="4192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19600" y="685800"/>
            <a:ext cx="3733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800" dirty="0"/>
              <a:t>Particularly meaningful when scores tend be very high across all </a:t>
            </a:r>
            <a:r>
              <a:rPr lang="en-US" sz="2800" dirty="0" smtClean="0"/>
              <a:t>schools</a:t>
            </a:r>
          </a:p>
          <a:p>
            <a:pPr lvl="1">
              <a:defRPr/>
            </a:pPr>
            <a:endParaRPr lang="en-US" sz="2800" dirty="0" smtClean="0"/>
          </a:p>
          <a:p>
            <a:pPr lvl="1">
              <a:defRPr/>
            </a:pPr>
            <a:r>
              <a:rPr lang="en-US" sz="2800" dirty="0" smtClean="0"/>
              <a:t>Most </a:t>
            </a:r>
            <a:r>
              <a:rPr lang="en-US" sz="2800" dirty="0"/>
              <a:t>appropriate score for comparing scores from year to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105400"/>
            <a:ext cx="6512511" cy="1143000"/>
          </a:xfrm>
        </p:spPr>
        <p:txBody>
          <a:bodyPr/>
          <a:lstStyle/>
          <a:p>
            <a:r>
              <a:rPr lang="en-US" dirty="0" smtClean="0"/>
              <a:t>Frequency Scores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1231307"/>
            <a:ext cx="213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Given a subscale score, what specific </a:t>
            </a:r>
            <a:r>
              <a:rPr lang="en-US" sz="2400" u="sng" dirty="0" smtClean="0"/>
              <a:t>items</a:t>
            </a:r>
            <a:r>
              <a:rPr lang="en-US" sz="2400" dirty="0" smtClean="0"/>
              <a:t> caused the score to be low or high? 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7620000" cy="83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98" y="523875"/>
            <a:ext cx="5620702" cy="48863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288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26341" y="5867400"/>
            <a:ext cx="6512511" cy="1143000"/>
          </a:xfrm>
        </p:spPr>
        <p:txBody>
          <a:bodyPr/>
          <a:lstStyle/>
          <a:p>
            <a:pPr algn="ctr"/>
            <a:r>
              <a:rPr lang="en-US" dirty="0" smtClean="0"/>
              <a:t>Color Coding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34596" y="0"/>
            <a:ext cx="65125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Data Report Features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46" y="952500"/>
            <a:ext cx="7162799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438400"/>
            <a:ext cx="6161874" cy="37311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49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Multi-year Graph </a:t>
            </a:r>
            <a:br>
              <a:rPr lang="en-US" dirty="0" smtClean="0"/>
            </a:br>
            <a:r>
              <a:rPr lang="en-US" dirty="0" smtClean="0"/>
              <a:t>(average item)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Staff Graph 1b School Climate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129" b="-1"/>
          <a:stretch/>
        </p:blipFill>
        <p:spPr>
          <a:xfrm>
            <a:off x="218151" y="2133600"/>
            <a:ext cx="8098098" cy="350282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485670" y="2057400"/>
            <a:ext cx="1950103" cy="1447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3256</TotalTime>
  <Words>1221</Words>
  <Application>Microsoft Office PowerPoint</Application>
  <PresentationFormat>On-screen Show (4:3)</PresentationFormat>
  <Paragraphs>230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Cambria</vt:lpstr>
      <vt:lpstr>Geneva</vt:lpstr>
      <vt:lpstr>Times New Roman</vt:lpstr>
      <vt:lpstr>Tw Cen MT</vt:lpstr>
      <vt:lpstr>Wingdings</vt:lpstr>
      <vt:lpstr>Wingdings 2</vt:lpstr>
      <vt:lpstr>Adjacency</vt:lpstr>
      <vt:lpstr>PowerPoint Presentation</vt:lpstr>
      <vt:lpstr>Data Report Overview</vt:lpstr>
      <vt:lpstr>Data Report  Structure &amp; Coding</vt:lpstr>
      <vt:lpstr>Data Report  Structure &amp; Coding</vt:lpstr>
      <vt:lpstr>Standard Scores</vt:lpstr>
      <vt:lpstr>Average Item Scores</vt:lpstr>
      <vt:lpstr>Frequency Scores</vt:lpstr>
      <vt:lpstr>Color Coding</vt:lpstr>
      <vt:lpstr>Multi-year Graph  (average item) </vt:lpstr>
      <vt:lpstr>A Note on “Significant Differences”</vt:lpstr>
      <vt:lpstr>How to determine significant differences</vt:lpstr>
      <vt:lpstr>How to use the table</vt:lpstr>
      <vt:lpstr>PowerPoint Presentation</vt:lpstr>
      <vt:lpstr>Interpretation Worksheet Structure </vt:lpstr>
      <vt:lpstr>Interpretation Worksheet Structure </vt:lpstr>
      <vt:lpstr>Order of Review Prompts per Scale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 to Share!  Don’t keep data a secret.</vt:lpstr>
      <vt:lpstr>Data Sharing Templates for Staff &amp; Families</vt:lpstr>
      <vt:lpstr>PowerPoint Data Sharing Templates</vt:lpstr>
      <vt:lpstr>PowerPoint Presentation</vt:lpstr>
      <vt:lpstr>PowerPoint Presentation</vt:lpstr>
      <vt:lpstr>PowerPoint Presentation</vt:lpstr>
      <vt:lpstr>PowerPoint Presentation</vt:lpstr>
    </vt:vector>
  </TitlesOfParts>
  <Company>University of Delaware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hearn</dc:creator>
  <cp:lastModifiedBy>Angela Harris</cp:lastModifiedBy>
  <cp:revision>190</cp:revision>
  <cp:lastPrinted>2015-05-11T20:33:51Z</cp:lastPrinted>
  <dcterms:created xsi:type="dcterms:W3CDTF">2015-05-09T15:50:50Z</dcterms:created>
  <dcterms:modified xsi:type="dcterms:W3CDTF">2019-05-09T18:33:12Z</dcterms:modified>
</cp:coreProperties>
</file>