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27" r:id="rId1"/>
  </p:sldMasterIdLst>
  <p:notesMasterIdLst>
    <p:notesMasterId r:id="rId20"/>
  </p:notesMasterIdLst>
  <p:handoutMasterIdLst>
    <p:handoutMasterId r:id="rId21"/>
  </p:handoutMasterIdLst>
  <p:sldIdLst>
    <p:sldId id="726" r:id="rId2"/>
    <p:sldId id="491" r:id="rId3"/>
    <p:sldId id="724" r:id="rId4"/>
    <p:sldId id="496" r:id="rId5"/>
    <p:sldId id="594" r:id="rId6"/>
    <p:sldId id="688" r:id="rId7"/>
    <p:sldId id="703" r:id="rId8"/>
    <p:sldId id="704" r:id="rId9"/>
    <p:sldId id="708" r:id="rId10"/>
    <p:sldId id="684" r:id="rId11"/>
    <p:sldId id="725" r:id="rId12"/>
    <p:sldId id="720" r:id="rId13"/>
    <p:sldId id="721" r:id="rId14"/>
    <p:sldId id="722" r:id="rId15"/>
    <p:sldId id="728" r:id="rId16"/>
    <p:sldId id="727" r:id="rId17"/>
    <p:sldId id="723" r:id="rId18"/>
    <p:sldId id="719" r:id="rId19"/>
  </p:sldIdLst>
  <p:sldSz cx="9144000" cy="6858000" type="screen4x3"/>
  <p:notesSz cx="6881813" cy="92964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Davidson" initials="L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BB0"/>
    <a:srgbClr val="2255FA"/>
    <a:srgbClr val="FFE64E"/>
    <a:srgbClr val="FEFCE6"/>
    <a:srgbClr val="FFFFFF"/>
    <a:srgbClr val="F4D76E"/>
    <a:srgbClr val="CC00FF"/>
    <a:srgbClr val="2A00FF"/>
    <a:srgbClr val="DBD7BF"/>
    <a:srgbClr val="698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4" autoAdjust="0"/>
    <p:restoredTop sz="77601" autoAdjust="0"/>
  </p:normalViewPr>
  <p:slideViewPr>
    <p:cSldViewPr snapToObjects="1">
      <p:cViewPr varScale="1">
        <p:scale>
          <a:sx n="89" d="100"/>
          <a:sy n="89" d="100"/>
        </p:scale>
        <p:origin x="244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448"/>
    </p:cViewPr>
  </p:sorterViewPr>
  <p:notesViewPr>
    <p:cSldViewPr snapToObjects="1">
      <p:cViewPr varScale="1">
        <p:scale>
          <a:sx n="76" d="100"/>
          <a:sy n="76" d="100"/>
        </p:scale>
        <p:origin x="-1458" y="-9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r>
              <a:rPr lang="en-US" dirty="0"/>
              <a:t>Sharing DSCS Results with </a:t>
            </a:r>
            <a:r>
              <a:rPr lang="en-US" dirty="0" smtClean="0"/>
              <a:t>FAMILIES</a:t>
            </a:r>
            <a:endParaRPr lang="en-US" dirty="0"/>
          </a:p>
          <a:p>
            <a:pPr>
              <a:defRPr/>
            </a:pPr>
            <a:endParaRPr lang="en-US" dirty="0"/>
          </a:p>
        </p:txBody>
      </p:sp>
      <p:sp>
        <p:nvSpPr>
          <p:cNvPr id="3" name="Date Placeholder 2"/>
          <p:cNvSpPr>
            <a:spLocks noGrp="1"/>
          </p:cNvSpPr>
          <p:nvPr>
            <p:ph type="dt" sz="quarter"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r>
              <a:rPr lang="en-US" dirty="0"/>
              <a:t>May 2015</a:t>
            </a:r>
          </a:p>
        </p:txBody>
      </p:sp>
      <p:sp>
        <p:nvSpPr>
          <p:cNvPr id="4" name="Footer Placeholder 3"/>
          <p:cNvSpPr>
            <a:spLocks noGrp="1"/>
          </p:cNvSpPr>
          <p:nvPr>
            <p:ph type="ftr" sz="quarter" idx="2"/>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lgn="r">
              <a:defRPr/>
            </a:pPr>
            <a:r>
              <a:rPr lang="en-US" dirty="0"/>
              <a:t>Get electronic copy of PowerPoint at…</a:t>
            </a:r>
          </a:p>
        </p:txBody>
      </p:sp>
      <p:sp>
        <p:nvSpPr>
          <p:cNvPr id="5" name="Slide Number Placeholder 4"/>
          <p:cNvSpPr>
            <a:spLocks noGrp="1"/>
          </p:cNvSpPr>
          <p:nvPr>
            <p:ph type="sldNum" sz="quarter" idx="3"/>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lgn="l">
              <a:defRPr/>
            </a:pPr>
            <a:r>
              <a:rPr lang="en-US" dirty="0"/>
              <a:t>delawarepbs.org	</a:t>
            </a:r>
            <a:r>
              <a:rPr lang="en-US"/>
              <a:t>	</a:t>
            </a:r>
            <a:fld id="{B47A3222-EBA2-4F9E-BB1E-B50EEF8F9489}" type="slidenum">
              <a:rPr lang="en-US" smtClean="0"/>
              <a:pPr algn="l">
                <a:defRPr/>
              </a:pPr>
              <a:t>‹#›</a:t>
            </a:fld>
            <a:endParaRPr lang="en-US" dirty="0"/>
          </a:p>
        </p:txBody>
      </p:sp>
    </p:spTree>
    <p:extLst>
      <p:ext uri="{BB962C8B-B14F-4D97-AF65-F5344CB8AC3E}">
        <p14:creationId xmlns:p14="http://schemas.microsoft.com/office/powerpoint/2010/main" val="3361674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3" name="Date Placeholder 2"/>
          <p:cNvSpPr>
            <a:spLocks noGrp="1"/>
          </p:cNvSpPr>
          <p:nvPr>
            <p:ph type="dt" idx="1"/>
          </p:nvPr>
        </p:nvSpPr>
        <p:spPr bwMode="auto">
          <a:xfrm>
            <a:off x="3897313" y="0"/>
            <a:ext cx="2982912" cy="465138"/>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lvl1pPr algn="r" defTabSz="461963">
              <a:defRPr sz="1200" smtClean="0">
                <a:latin typeface="Calibri" pitchFamily="34" charset="0"/>
              </a:defRPr>
            </a:lvl1pPr>
          </a:lstStyle>
          <a:p>
            <a:pPr>
              <a:defRPr/>
            </a:pPr>
            <a:fld id="{98065C0E-7837-41C0-A371-0FDF07117B8E}" type="datetime1">
              <a:rPr lang="en-US"/>
              <a:pPr>
                <a:defRPr/>
              </a:pPr>
              <a:t>4/30/2019</a:t>
            </a:fld>
            <a:endParaRPr lang="en-US"/>
          </a:p>
        </p:txBody>
      </p:sp>
      <p:sp>
        <p:nvSpPr>
          <p:cNvPr id="41988" name="Slide Image Placeholder 3"/>
          <p:cNvSpPr>
            <a:spLocks noGrp="1" noRot="1" noChangeAspect="1"/>
          </p:cNvSpPr>
          <p:nvPr>
            <p:ph type="sldImg" idx="2"/>
          </p:nvPr>
        </p:nvSpPr>
        <p:spPr bwMode="auto">
          <a:xfrm>
            <a:off x="1117600" y="696913"/>
            <a:ext cx="4648200" cy="3486150"/>
          </a:xfrm>
          <a:prstGeom prst="rect">
            <a:avLst/>
          </a:prstGeom>
          <a:noFill/>
          <a:ln w="12700">
            <a:solidFill>
              <a:srgbClr val="000000"/>
            </a:solidFill>
            <a:miter lim="800000"/>
            <a:headEnd/>
            <a:tailEnd/>
          </a:ln>
        </p:spPr>
      </p:sp>
      <p:sp>
        <p:nvSpPr>
          <p:cNvPr id="5" name="Notes Placeholder 4"/>
          <p:cNvSpPr>
            <a:spLocks noGrp="1"/>
          </p:cNvSpPr>
          <p:nvPr>
            <p:ph type="body" sz="quarter" idx="3"/>
          </p:nvPr>
        </p:nvSpPr>
        <p:spPr bwMode="auto">
          <a:xfrm>
            <a:off x="688975" y="4416425"/>
            <a:ext cx="5505450" cy="4183063"/>
          </a:xfrm>
          <a:prstGeom prst="rect">
            <a:avLst/>
          </a:prstGeom>
          <a:noFill/>
          <a:ln w="9525">
            <a:noFill/>
            <a:miter lim="800000"/>
            <a:headEnd/>
            <a:tailEnd/>
          </a:ln>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6" name="Footer Placeholder 5"/>
          <p:cNvSpPr>
            <a:spLocks noGrp="1"/>
          </p:cNvSpPr>
          <p:nvPr>
            <p:ph type="ftr" sz="quarter" idx="4"/>
          </p:nvPr>
        </p:nvSpPr>
        <p:spPr bwMode="auto">
          <a:xfrm>
            <a:off x="0" y="8829675"/>
            <a:ext cx="2982913"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defTabSz="461963">
              <a:defRPr sz="1200" smtClean="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897313" y="8829675"/>
            <a:ext cx="2982912" cy="465138"/>
          </a:xfrm>
          <a:prstGeom prst="rect">
            <a:avLst/>
          </a:prstGeom>
          <a:noFill/>
          <a:ln w="9525">
            <a:noFill/>
            <a:miter lim="800000"/>
            <a:headEnd/>
            <a:tailEnd/>
          </a:ln>
        </p:spPr>
        <p:txBody>
          <a:bodyPr vert="horz" wrap="square" lIns="92446" tIns="46223" rIns="92446" bIns="46223" numCol="1" anchor="b" anchorCtr="0" compatLnSpc="1">
            <a:prstTxWarp prst="textNoShape">
              <a:avLst/>
            </a:prstTxWarp>
          </a:bodyPr>
          <a:lstStyle>
            <a:lvl1pPr algn="r" defTabSz="461963">
              <a:defRPr sz="1200" smtClean="0">
                <a:latin typeface="Calibri" pitchFamily="34" charset="0"/>
              </a:defRPr>
            </a:lvl1pPr>
          </a:lstStyle>
          <a:p>
            <a:pPr>
              <a:defRPr/>
            </a:pPr>
            <a:fld id="{9395B56A-DABC-471D-89BF-BFEE37BDC481}" type="slidenum">
              <a:rPr lang="en-US"/>
              <a:pPr>
                <a:defRPr/>
              </a:pPr>
              <a:t>‹#›</a:t>
            </a:fld>
            <a:endParaRPr lang="en-US"/>
          </a:p>
        </p:txBody>
      </p:sp>
    </p:spTree>
    <p:extLst>
      <p:ext uri="{BB962C8B-B14F-4D97-AF65-F5344CB8AC3E}">
        <p14:creationId xmlns:p14="http://schemas.microsoft.com/office/powerpoint/2010/main" val="117400884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Geneva" pitchFamily="-65" charset="-128"/>
        <a:cs typeface="Geneva" pitchFamily="-65" charset="-128"/>
      </a:defRPr>
    </a:lvl1pPr>
    <a:lvl2pPr marL="742950" indent="-28575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2pPr>
    <a:lvl3pPr marL="11430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3pPr>
    <a:lvl4pPr marL="16002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4pPr>
    <a:lvl5pPr marL="2057400" indent="-228600" algn="l" defTabSz="457200" rtl="0" eaLnBrk="0" fontAlgn="base" hangingPunct="0">
      <a:spcBef>
        <a:spcPct val="30000"/>
      </a:spcBef>
      <a:spcAft>
        <a:spcPct val="0"/>
      </a:spcAft>
      <a:defRPr sz="1200" kern="1200">
        <a:solidFill>
          <a:schemeClr val="tx1"/>
        </a:solidFill>
        <a:latin typeface="+mn-lt"/>
        <a:ea typeface="Geneva" pitchFamily="-65"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 the above bullet points in detail. The bottom</a:t>
            </a:r>
            <a:r>
              <a:rPr lang="en-US" baseline="0" dirty="0" smtClean="0"/>
              <a:t> line is that this template is yours to customize to your school’s needs. We also have a PowerPoint template for sharing DSCS data with staff at delawarepbs.org ]</a:t>
            </a:r>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0</a:t>
            </a:fld>
            <a:endParaRPr lang="en-US"/>
          </a:p>
        </p:txBody>
      </p:sp>
    </p:spTree>
    <p:extLst>
      <p:ext uri="{BB962C8B-B14F-4D97-AF65-F5344CB8AC3E}">
        <p14:creationId xmlns:p14="http://schemas.microsoft.com/office/powerpoint/2010/main" val="417624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1</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staff and/or families Part 1 surveys:</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Teacher-student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engagement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Clarity of expectations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Fairness of rules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School safety</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Bullying school-wide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Total school climate</a:t>
            </a:r>
            <a:endParaRPr lang="en-US" sz="1200" b="0"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[This is an example of an</a:t>
            </a:r>
            <a:r>
              <a:rPr lang="en-US" sz="1200" i="1" baseline="0" dirty="0" smtClean="0">
                <a:solidFill>
                  <a:schemeClr val="accent4">
                    <a:lumMod val="75000"/>
                  </a:schemeClr>
                </a:solidFill>
              </a:rPr>
              <a:t> adapted slide for this section of the Part 1 </a:t>
            </a:r>
            <a:r>
              <a:rPr lang="en-US" sz="1200" i="1" u="sng" dirty="0" smtClean="0">
                <a:solidFill>
                  <a:schemeClr val="accent4">
                    <a:lumMod val="75000"/>
                  </a:schemeClr>
                </a:solidFill>
              </a:rPr>
              <a:t>data results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staff and/or families:</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Teacher-student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relationships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Student engagement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Clarity of expectations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Fairness of rules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School safety</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Bullying school-wide *</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auto" latinLnBrk="0" hangingPunct="1">
              <a:buFont typeface="Arial" panose="020B0604020202020204" pitchFamily="34" charset="0"/>
              <a:buChar char="•"/>
            </a:pPr>
            <a:r>
              <a:rPr lang="en-US" sz="1200" b="1" i="0" u="none" strike="noStrike" kern="1200" dirty="0" smtClean="0">
                <a:solidFill>
                  <a:schemeClr val="tx1"/>
                </a:solidFill>
                <a:effectLst/>
                <a:latin typeface="+mn-lt"/>
                <a:ea typeface="Geneva" pitchFamily="-65" charset="-128"/>
                <a:cs typeface="Geneva" pitchFamily="-65" charset="-128"/>
              </a:rPr>
              <a:t>Total school climate</a:t>
            </a:r>
            <a:endParaRPr lang="en-US" sz="1200" b="0" i="0" u="none" strike="noStrike" kern="1200" dirty="0" smtClean="0">
              <a:solidFill>
                <a:schemeClr val="tx1"/>
              </a:solidFill>
              <a:effectLst/>
              <a:latin typeface="+mn-lt"/>
              <a:ea typeface="Geneva" pitchFamily="-65" charset="-128"/>
              <a:cs typeface="Geneva" pitchFamily="-65" charset="-128"/>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2</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staff  Part 2 surveys (items were not on the family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marR="0" indent="-171450">
              <a:lnSpc>
                <a:spcPct val="115000"/>
              </a:lnSpc>
              <a:spcBef>
                <a:spcPts val="0"/>
              </a:spcBef>
              <a:spcAft>
                <a:spcPts val="0"/>
              </a:spcAft>
              <a:buFont typeface="Arial"/>
              <a:buChar char="•"/>
            </a:pPr>
            <a:r>
              <a:rPr lang="en-US" sz="1200" b="1" kern="1200" dirty="0" smtClean="0">
                <a:solidFill>
                  <a:schemeClr val="tx1"/>
                </a:solidFill>
                <a:effectLst/>
              </a:rPr>
              <a:t>Positive behavior</a:t>
            </a:r>
            <a:r>
              <a:rPr lang="en-US" sz="1200" b="1" kern="1200" baseline="0" dirty="0" smtClean="0">
                <a:solidFill>
                  <a:schemeClr val="tx1"/>
                </a:solidFill>
                <a:effectLst/>
              </a:rPr>
              <a:t> </a:t>
            </a:r>
            <a:r>
              <a:rPr lang="en-US" sz="1200" b="1" kern="1200" dirty="0" smtClean="0">
                <a:solidFill>
                  <a:schemeClr val="tx1"/>
                </a:solidFill>
                <a:effectLst/>
              </a:rPr>
              <a:t>techniques</a:t>
            </a:r>
          </a:p>
          <a:p>
            <a:pPr marL="171450" marR="0" indent="-171450" algn="l" defTabSz="457200" rtl="0" eaLnBrk="0" fontAlgn="base" latinLnBrk="0" hangingPunct="0">
              <a:lnSpc>
                <a:spcPct val="115000"/>
              </a:lnSpc>
              <a:spcBef>
                <a:spcPts val="0"/>
              </a:spcBef>
              <a:spcAft>
                <a:spcPts val="0"/>
              </a:spcAft>
              <a:buClrTx/>
              <a:buSzTx/>
              <a:buFont typeface="Arial"/>
              <a:buChar char="•"/>
              <a:tabLst/>
              <a:defRPr/>
            </a:pPr>
            <a:r>
              <a:rPr lang="en-US" sz="800" b="1" kern="1200" dirty="0" smtClean="0">
                <a:solidFill>
                  <a:schemeClr val="tx1"/>
                </a:solidFill>
                <a:effectLst/>
              </a:rPr>
              <a:t>Punitive techniques*</a:t>
            </a:r>
          </a:p>
          <a:p>
            <a:pPr marL="171450" marR="0" indent="-171450" algn="l" defTabSz="457200" rtl="0" eaLnBrk="0" fontAlgn="base" latinLnBrk="0" hangingPunct="0">
              <a:lnSpc>
                <a:spcPct val="115000"/>
              </a:lnSpc>
              <a:spcBef>
                <a:spcPts val="0"/>
              </a:spcBef>
              <a:spcAft>
                <a:spcPts val="0"/>
              </a:spcAft>
              <a:buClrTx/>
              <a:buSzTx/>
              <a:buFont typeface="Arial"/>
              <a:buChar char="•"/>
              <a:tabLst/>
              <a:defRPr/>
            </a:pPr>
            <a:r>
              <a:rPr lang="en-US" sz="800" b="1" kern="1200" dirty="0" smtClean="0">
                <a:solidFill>
                  <a:schemeClr val="tx1"/>
                </a:solidFill>
                <a:effectLst/>
              </a:rPr>
              <a:t>Social emotional learning techniques</a:t>
            </a:r>
            <a:endParaRPr lang="en-US" sz="800" b="1" dirty="0" smtClean="0">
              <a:solidFill>
                <a:schemeClr val="tx1"/>
              </a:solidFill>
              <a:effectLst/>
              <a:latin typeface="+mn-lt"/>
              <a:ea typeface="Calibri"/>
              <a:cs typeface="Times New Roman"/>
            </a:endParaRPr>
          </a:p>
          <a:p>
            <a:pPr marL="0" marR="0" indent="0">
              <a:lnSpc>
                <a:spcPct val="115000"/>
              </a:lnSpc>
              <a:spcBef>
                <a:spcPts val="0"/>
              </a:spcBef>
              <a:spcAft>
                <a:spcPts val="0"/>
              </a:spcAft>
              <a:buFont typeface="Arial"/>
              <a:buNone/>
            </a:pPr>
            <a:endParaRPr lang="en-US" sz="800" b="1" dirty="0" smtClean="0">
              <a:solidFill>
                <a:schemeClr val="tx1"/>
              </a:solidFill>
              <a:effectLst/>
              <a:latin typeface="+mn-lt"/>
              <a:ea typeface="Calibri"/>
              <a:cs typeface="Times New Roman"/>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tx1">
                    <a:lumMod val="65000"/>
                    <a:lumOff val="35000"/>
                  </a:schemeClr>
                </a:solidFill>
                <a:latin typeface="Tw Cen MT" panose="020B0602020104020603" pitchFamily="34" charset="0"/>
              </a:rPr>
              <a:t>✷ A higher score represents an unfavorable response to items on the Bullying School-Wide subscale and the Use of Punitive Techniques subscale.  </a:t>
            </a:r>
          </a:p>
          <a:p>
            <a:pPr eaLnBrk="1" hangingPunct="1">
              <a:spcBef>
                <a:spcPct val="0"/>
              </a:spcBef>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3</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 and family Part 3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a:buChar char="•"/>
            </a:pPr>
            <a:r>
              <a:rPr lang="en-US" sz="1200" b="0" i="0" u="none" strike="noStrike" kern="1200" dirty="0" smtClean="0">
                <a:solidFill>
                  <a:schemeClr val="tx1"/>
                </a:solidFill>
                <a:effectLst/>
                <a:latin typeface="+mn-lt"/>
                <a:ea typeface="Geneva" pitchFamily="-65" charset="-128"/>
                <a:cs typeface="Geneva" pitchFamily="-65" charset="-128"/>
              </a:rPr>
              <a:t>Physical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Verbal bullying</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Social/relational bullying</a:t>
            </a:r>
          </a:p>
          <a:p>
            <a:pPr marL="171450" indent="-171450" rtl="0" eaLnBrk="1" fontAlgn="t" latinLnBrk="0" hangingPunct="1">
              <a:buFont typeface="Arial" panose="020B0604020202020204" pitchFamily="34" charset="0"/>
              <a:buChar char="•"/>
            </a:pPr>
            <a:r>
              <a:rPr lang="en-US" sz="1200" b="0" i="0" u="none" strike="noStrike" kern="1200" dirty="0" err="1" smtClean="0">
                <a:solidFill>
                  <a:schemeClr val="tx1"/>
                </a:solidFill>
                <a:effectLst/>
                <a:latin typeface="+mn-lt"/>
                <a:ea typeface="Geneva" pitchFamily="-65" charset="-128"/>
                <a:cs typeface="Geneva" pitchFamily="-65" charset="-128"/>
              </a:rPr>
              <a:t>Cyberbullying</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4</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family Part 4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 engagement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start discussing </a:t>
            </a:r>
            <a:r>
              <a:rPr lang="en-US" sz="1200" i="1" u="sng" dirty="0" smtClean="0">
                <a:solidFill>
                  <a:schemeClr val="accent4">
                    <a:lumMod val="75000"/>
                  </a:schemeClr>
                </a:solidFill>
              </a:rPr>
              <a:t>Part</a:t>
            </a:r>
            <a:r>
              <a:rPr lang="en-US" sz="1200" i="1" u="sng" baseline="0" dirty="0" smtClean="0">
                <a:solidFill>
                  <a:schemeClr val="accent4">
                    <a:lumMod val="75000"/>
                  </a:schemeClr>
                </a:solidFill>
              </a:rPr>
              <a:t> 4</a:t>
            </a:r>
            <a:r>
              <a:rPr lang="en-US" sz="1200" i="1" u="sng" dirty="0" smtClean="0">
                <a:solidFill>
                  <a:schemeClr val="accent4">
                    <a:lumMod val="75000"/>
                  </a:schemeClr>
                </a:solidFill>
              </a:rPr>
              <a:t> survey results</a:t>
            </a:r>
            <a:r>
              <a:rPr lang="en-US" sz="1200" i="1" u="none" dirty="0" smtClean="0">
                <a:solidFill>
                  <a:schemeClr val="accent4">
                    <a:lumMod val="75000"/>
                  </a:schemeClr>
                </a:solidFill>
              </a:rPr>
              <a:t> </a:t>
            </a:r>
            <a:r>
              <a:rPr lang="en-US" sz="1200" i="1" dirty="0" smtClean="0">
                <a:solidFill>
                  <a:schemeClr val="accent4">
                    <a:lumMod val="75000"/>
                  </a:schemeClr>
                </a:solidFill>
              </a:rPr>
              <a:t>on the DSCS.</a:t>
            </a:r>
            <a:r>
              <a:rPr lang="en-US" sz="1200" i="1" baseline="0" dirty="0" smtClean="0">
                <a:solidFill>
                  <a:schemeClr val="accent4">
                    <a:lumMod val="75000"/>
                  </a:schemeClr>
                </a:solidFill>
              </a:rPr>
              <a:t> </a:t>
            </a: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a:p>
            <a:pPr rtl="0" eaLnBrk="1" fontAlgn="t" latinLnBrk="0" hangingPunct="1"/>
            <a:r>
              <a:rPr lang="en-US" sz="1200" b="1" i="0" u="none" strike="noStrike" kern="1200" dirty="0" smtClean="0">
                <a:solidFill>
                  <a:schemeClr val="tx1"/>
                </a:solidFill>
                <a:effectLst/>
                <a:latin typeface="+mn-lt"/>
                <a:ea typeface="Geneva" pitchFamily="-65" charset="-128"/>
                <a:cs typeface="Geneva" pitchFamily="-65" charset="-128"/>
              </a:rPr>
              <a:t>Listed</a:t>
            </a:r>
            <a:r>
              <a:rPr lang="en-US" sz="1200" b="1" i="0" u="none" strike="noStrike" kern="1200" baseline="0" dirty="0" smtClean="0">
                <a:solidFill>
                  <a:schemeClr val="tx1"/>
                </a:solidFill>
                <a:effectLst/>
                <a:latin typeface="+mn-lt"/>
                <a:ea typeface="Geneva" pitchFamily="-65" charset="-128"/>
                <a:cs typeface="Geneva" pitchFamily="-65" charset="-128"/>
              </a:rPr>
              <a:t> in the slide and below are the </a:t>
            </a:r>
            <a:r>
              <a:rPr lang="en-US" sz="1200" b="1" i="0" u="none" strike="noStrike" kern="1200" dirty="0" smtClean="0">
                <a:solidFill>
                  <a:schemeClr val="tx1"/>
                </a:solidFill>
                <a:effectLst/>
                <a:latin typeface="+mn-lt"/>
                <a:ea typeface="Geneva" pitchFamily="-65" charset="-128"/>
                <a:cs typeface="Geneva" pitchFamily="-65" charset="-128"/>
              </a:rPr>
              <a:t>SUB-SCALES</a:t>
            </a:r>
            <a:r>
              <a:rPr lang="en-US" sz="1200" b="0" i="0" u="none" strike="noStrike" kern="1200" baseline="0" dirty="0" smtClean="0">
                <a:solidFill>
                  <a:schemeClr val="tx1"/>
                </a:solidFill>
                <a:effectLst/>
                <a:latin typeface="+mn-lt"/>
                <a:ea typeface="Geneva" pitchFamily="-65" charset="-128"/>
                <a:cs typeface="Geneva" pitchFamily="-65" charset="-128"/>
              </a:rPr>
              <a:t> </a:t>
            </a:r>
            <a:r>
              <a:rPr lang="en-US" sz="1200" b="1" i="0" u="none" strike="noStrike" kern="1200" baseline="0" dirty="0" smtClean="0">
                <a:solidFill>
                  <a:schemeClr val="tx1"/>
                </a:solidFill>
                <a:effectLst/>
                <a:latin typeface="+mn-lt"/>
                <a:ea typeface="Geneva" pitchFamily="-65" charset="-128"/>
                <a:cs typeface="Geneva" pitchFamily="-65" charset="-128"/>
              </a:rPr>
              <a:t>for students and family Part 4 surveys (items were not on the staff survey) :</a:t>
            </a:r>
          </a:p>
          <a:p>
            <a:pPr rtl="0" eaLnBrk="1" fontAlgn="t" latinLnBrk="0" hangingPunct="1"/>
            <a:r>
              <a:rPr lang="en-US" sz="1200" b="0" i="0" u="none" strike="noStrike" kern="1200" baseline="0" dirty="0" smtClean="0">
                <a:solidFill>
                  <a:schemeClr val="tx1"/>
                </a:solidFill>
                <a:effectLst/>
                <a:latin typeface="+mn-lt"/>
                <a:ea typeface="Geneva" pitchFamily="-65" charset="-128"/>
                <a:cs typeface="Geneva" pitchFamily="-65" charset="-128"/>
              </a:rPr>
              <a:t>	When sharing sub-scale trends with your school, we recommend focusing on </a:t>
            </a:r>
            <a:r>
              <a:rPr lang="en-US" sz="1200" b="1" i="0" u="none" strike="noStrike" kern="1200" dirty="0" smtClean="0">
                <a:solidFill>
                  <a:schemeClr val="tx1"/>
                </a:solidFill>
                <a:effectLst/>
                <a:latin typeface="+mn-lt"/>
                <a:ea typeface="Geneva" pitchFamily="-65" charset="-128"/>
                <a:cs typeface="Geneva" pitchFamily="-65" charset="-128"/>
              </a:rPr>
              <a:t>Total AVERAGE ITEM scores</a:t>
            </a:r>
            <a:r>
              <a:rPr lang="en-US" sz="1200" b="1" i="0" u="none" strike="noStrike" kern="1200" baseline="0" dirty="0" smtClean="0">
                <a:solidFill>
                  <a:schemeClr val="tx1"/>
                </a:solidFill>
                <a:effectLst/>
                <a:latin typeface="+mn-lt"/>
                <a:ea typeface="Geneva" pitchFamily="-65" charset="-128"/>
                <a:cs typeface="Geneva" pitchFamily="-65" charset="-128"/>
              </a:rPr>
              <a:t> and trends</a:t>
            </a:r>
            <a:endParaRPr lang="en-US" sz="1200" b="0" i="0" u="none" strike="noStrike" kern="1200" dirty="0" smtClean="0">
              <a:solidFill>
                <a:schemeClr val="tx1"/>
              </a:solidFill>
              <a:effectLst/>
              <a:latin typeface="+mn-lt"/>
              <a:ea typeface="Geneva" pitchFamily="-65" charset="-128"/>
              <a:cs typeface="Geneva" pitchFamily="-65" charset="-128"/>
            </a:endParaRP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Cognitive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Behavioral Engagement</a:t>
            </a:r>
          </a:p>
          <a:p>
            <a:pPr marL="171450" indent="-171450" rtl="0" eaLnBrk="1" fontAlgn="t" latinLnBrk="0" hangingPunct="1">
              <a:buFont typeface="Arial" panose="020B0604020202020204" pitchFamily="34" charset="0"/>
              <a:buChar char="•"/>
            </a:pPr>
            <a:r>
              <a:rPr lang="en-US" sz="1200" b="0" i="0" u="none" strike="noStrike" kern="1200" dirty="0" smtClean="0">
                <a:solidFill>
                  <a:schemeClr val="tx1"/>
                </a:solidFill>
                <a:effectLst/>
                <a:latin typeface="+mn-lt"/>
                <a:ea typeface="Geneva" pitchFamily="-65" charset="-128"/>
                <a:cs typeface="Geneva" pitchFamily="-65" charset="-128"/>
              </a:rPr>
              <a:t>Emotional engagement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i="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i="0" dirty="0" smtClean="0">
                <a:solidFill>
                  <a:schemeClr val="accent4">
                    <a:lumMod val="75000"/>
                  </a:schemeClr>
                </a:solidFill>
              </a:rPr>
              <a:t>[Use this slide to debrief the presentation and start any additional action planning for next year. If you have the Positive Behavior Support project in your school, your school-wide team members could be a great resource</a:t>
            </a:r>
            <a:r>
              <a:rPr lang="en-US" sz="1200" i="0" baseline="0" dirty="0" smtClean="0">
                <a:solidFill>
                  <a:schemeClr val="accent4">
                    <a:lumMod val="75000"/>
                  </a:schemeClr>
                </a:solidFill>
              </a:rPr>
              <a:t> for leading or facilitating</a:t>
            </a:r>
            <a:r>
              <a:rPr lang="en-US" sz="1200" i="0" dirty="0" smtClean="0">
                <a:solidFill>
                  <a:schemeClr val="accent4">
                    <a:lumMod val="75000"/>
                  </a:schemeClr>
                </a:solidFill>
              </a:rPr>
              <a:t> this conversation.]</a:t>
            </a:r>
          </a:p>
          <a:p>
            <a:endParaRPr lang="en-US"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staff. Feel free to </a:t>
            </a:r>
            <a:r>
              <a:rPr lang="en-US" b="0" i="0" baseline="0" dirty="0" smtClean="0"/>
              <a:t>use </a:t>
            </a:r>
            <a:r>
              <a:rPr lang="en-US" b="0" i="0" baseline="0" dirty="0" smtClean="0"/>
              <a:t>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15</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i="1" dirty="0" smtClean="0">
                <a:solidFill>
                  <a:schemeClr val="accent4">
                    <a:lumMod val="75000"/>
                  </a:schemeClr>
                </a:solidFill>
              </a:rPr>
              <a:t>[Use this slide to share important resources</a:t>
            </a:r>
            <a:r>
              <a:rPr lang="en-US" sz="1200" i="1" baseline="0" dirty="0" smtClean="0">
                <a:solidFill>
                  <a:schemeClr val="accent4">
                    <a:lumMod val="75000"/>
                  </a:schemeClr>
                </a:solidFill>
              </a:rPr>
              <a:t> with families. Add as many as you think you need and/or your families want. Sharing a contact name and number regarding the DSCS at your school might be appropriate, as would any PTA/PTO information</a:t>
            </a:r>
            <a:r>
              <a:rPr lang="en-US" sz="1200" i="1" dirty="0" smtClean="0">
                <a:solidFill>
                  <a:schemeClr val="accent4">
                    <a:lumMod val="75000"/>
                  </a:schemeClr>
                </a:solidFill>
              </a:rPr>
              <a:t>.]</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endParaRPr lang="en-US" baseline="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endParaRPr lang="en-US" sz="1200" i="1" dirty="0" smtClean="0">
              <a:solidFill>
                <a:schemeClr val="accent4">
                  <a:lumMod val="75000"/>
                </a:schemeClr>
              </a:solidFill>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sz="1200" i="1" dirty="0" smtClean="0">
              <a:solidFill>
                <a:schemeClr val="accent4">
                  <a:lumMod val="75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17</a:t>
            </a:fld>
            <a:endParaRPr lang="en-US"/>
          </a:p>
        </p:txBody>
      </p:sp>
    </p:spTree>
    <p:extLst>
      <p:ext uri="{BB962C8B-B14F-4D97-AF65-F5344CB8AC3E}">
        <p14:creationId xmlns:p14="http://schemas.microsoft.com/office/powerpoint/2010/main" val="330066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endParaRPr lang="en-US" dirty="0" smtClean="0"/>
          </a:p>
          <a:p>
            <a:endParaRPr lang="en-US" b="1"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1</a:t>
            </a:fld>
            <a:endParaRPr lang="en-US"/>
          </a:p>
        </p:txBody>
      </p:sp>
    </p:spTree>
    <p:extLst>
      <p:ext uri="{BB962C8B-B14F-4D97-AF65-F5344CB8AC3E}">
        <p14:creationId xmlns:p14="http://schemas.microsoft.com/office/powerpoint/2010/main" val="3369060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2</a:t>
            </a:fld>
            <a:endParaRPr lang="en-US"/>
          </a:p>
        </p:txBody>
      </p:sp>
    </p:spTree>
    <p:extLst>
      <p:ext uri="{BB962C8B-B14F-4D97-AF65-F5344CB8AC3E}">
        <p14:creationId xmlns:p14="http://schemas.microsoft.com/office/powerpoint/2010/main" val="33740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solidFill>
                  <a:schemeClr val="accent4">
                    <a:lumMod val="75000"/>
                  </a:schemeClr>
                </a:solidFill>
              </a:rPr>
              <a:t>[Use this slide to share what are the subscales on the DSCS. Below is an overview table from the workshop if you want to use it.]</a:t>
            </a:r>
          </a:p>
          <a:p>
            <a:pPr eaLnBrk="1" hangingPunct="1">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uses this template as is or adapt it according to your needs.] </a:t>
            </a:r>
            <a:endParaRPr lang="en-US" b="0" i="0" dirty="0" smtClean="0"/>
          </a:p>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share what are the subscales on the DSCS. Below are more overview tables from the workshop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baseline="0" dirty="0" smtClean="0"/>
          </a:p>
          <a:p>
            <a:endParaRPr lang="en-US" b="1"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4</a:t>
            </a:fld>
            <a:endParaRPr lang="en-US"/>
          </a:p>
        </p:txBody>
      </p:sp>
    </p:spTree>
    <p:extLst>
      <p:ext uri="{BB962C8B-B14F-4D97-AF65-F5344CB8AC3E}">
        <p14:creationId xmlns:p14="http://schemas.microsoft.com/office/powerpoint/2010/main" val="395816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how the DSCS is organized.]</a:t>
            </a:r>
          </a:p>
          <a:p>
            <a:pPr lvl="0">
              <a:lnSpc>
                <a:spcPct val="60000"/>
              </a:lnSpc>
            </a:pPr>
            <a:endParaRPr lang="en-US" sz="1200" b="0" i="1" dirty="0" smtClean="0">
              <a:latin typeface="Times New Roman" pitchFamily="18" charset="0"/>
              <a:ea typeface="Geneva"/>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5</a:t>
            </a:fld>
            <a:endParaRPr lang="en-US"/>
          </a:p>
        </p:txBody>
      </p:sp>
    </p:spTree>
    <p:extLst>
      <p:ext uri="{BB962C8B-B14F-4D97-AF65-F5344CB8AC3E}">
        <p14:creationId xmlns:p14="http://schemas.microsoft.com/office/powerpoint/2010/main" val="293811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response types on the DSCS.]</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endParaRPr lang="en-US" dirty="0" smtClean="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6</a:t>
            </a:fld>
            <a:endParaRPr lang="en-US"/>
          </a:p>
        </p:txBody>
      </p:sp>
    </p:spTree>
    <p:extLst>
      <p:ext uri="{BB962C8B-B14F-4D97-AF65-F5344CB8AC3E}">
        <p14:creationId xmlns:p14="http://schemas.microsoft.com/office/powerpoint/2010/main" val="311881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that the DSCS is a valid and reliable tool for measuring school climate in your school. Notes from the data workshop are copied below if you want to use them.]</a:t>
            </a:r>
          </a:p>
          <a:p>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endParaRPr lang="en-US" dirty="0"/>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7</a:t>
            </a:fld>
            <a:endParaRPr lang="en-US"/>
          </a:p>
        </p:txBody>
      </p:sp>
    </p:spTree>
    <p:extLst>
      <p:ext uri="{BB962C8B-B14F-4D97-AF65-F5344CB8AC3E}">
        <p14:creationId xmlns:p14="http://schemas.microsoft.com/office/powerpoint/2010/main" val="3956615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chemeClr val="accent4">
                  <a:lumMod val="75000"/>
                </a:schemeClr>
              </a:solidFill>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solidFill>
                  <a:schemeClr val="accent4">
                    <a:lumMod val="75000"/>
                  </a:schemeClr>
                </a:solidFill>
              </a:rPr>
              <a:t>[Use this slide to explain what you are going to share today. We recommend that you cover as much as you can but focus on the </a:t>
            </a:r>
            <a:r>
              <a:rPr lang="en-US" sz="1200" u="sng" dirty="0" smtClean="0">
                <a:solidFill>
                  <a:schemeClr val="accent4">
                    <a:lumMod val="75000"/>
                  </a:schemeClr>
                </a:solidFill>
              </a:rPr>
              <a:t>average item scores </a:t>
            </a:r>
            <a:r>
              <a:rPr lang="en-US" sz="1200" dirty="0" smtClean="0">
                <a:solidFill>
                  <a:schemeClr val="accent4">
                    <a:lumMod val="75000"/>
                  </a:schemeClr>
                </a:solidFill>
              </a:rPr>
              <a:t>and </a:t>
            </a:r>
            <a:r>
              <a:rPr lang="en-US" sz="1200" u="sng" dirty="0" smtClean="0">
                <a:solidFill>
                  <a:schemeClr val="accent4">
                    <a:lumMod val="75000"/>
                  </a:schemeClr>
                </a:solidFill>
              </a:rPr>
              <a:t>individual item responses</a:t>
            </a:r>
            <a:r>
              <a:rPr lang="en-US" sz="1200" dirty="0" smtClean="0">
                <a:solidFill>
                  <a:schemeClr val="accent4">
                    <a:lumMod val="75000"/>
                  </a:schemeClr>
                </a:solidFill>
              </a:rPr>
              <a:t> that most pertain to your school. Please </a:t>
            </a:r>
            <a:r>
              <a:rPr lang="en-US" sz="1200" baseline="0" dirty="0" smtClean="0">
                <a:solidFill>
                  <a:schemeClr val="accent4">
                    <a:lumMod val="75000"/>
                  </a:schemeClr>
                </a:solidFill>
              </a:rPr>
              <a:t>delete any parts you didn’t ask staff, students and/or families to respond to.]</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0" i="0" dirty="0" smtClean="0"/>
              <a:t>[Important</a:t>
            </a:r>
            <a:r>
              <a:rPr lang="en-US" b="0" i="0" baseline="0" dirty="0" smtClean="0"/>
              <a:t> reminder: The slides and notes included in this template are for your use in sharing school climate data with your families. Feel free to </a:t>
            </a:r>
            <a:r>
              <a:rPr lang="en-US" b="0" i="0" baseline="0" dirty="0" smtClean="0"/>
              <a:t>use </a:t>
            </a:r>
            <a:r>
              <a:rPr lang="en-US" b="0" i="0" baseline="0" dirty="0" smtClean="0"/>
              <a:t>this template as is or adapt it according to your needs.] </a:t>
            </a:r>
            <a:endParaRPr lang="en-US" b="0" i="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9395B56A-DABC-471D-89BF-BFEE37BDC481}" type="slidenum">
              <a:rPr lang="en-US" smtClean="0"/>
              <a:pPr>
                <a:defRPr/>
              </a:pPr>
              <a:t>8</a:t>
            </a:fld>
            <a:endParaRPr lang="en-US"/>
          </a:p>
        </p:txBody>
      </p:sp>
    </p:spTree>
    <p:extLst>
      <p:ext uri="{BB962C8B-B14F-4D97-AF65-F5344CB8AC3E}">
        <p14:creationId xmlns:p14="http://schemas.microsoft.com/office/powerpoint/2010/main" val="4087979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Tree>
    <p:extLst>
      <p:ext uri="{BB962C8B-B14F-4D97-AF65-F5344CB8AC3E}">
        <p14:creationId xmlns:p14="http://schemas.microsoft.com/office/powerpoint/2010/main" val="11760106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13ED52-95E1-4715-AE0F-CA6C5CED6666}" type="datetime1">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57562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63856-9153-4259-90E0-E545D2D9972E}" type="datetime1">
              <a:rPr lang="en-US" smtClean="0"/>
              <a:pPr/>
              <a:t>4/30/2019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08387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351DA9-1ABF-4147-AAE9-0AC316A24B70}" type="slidenum">
              <a:rPr lang="en-US" smtClean="0"/>
              <a:t>‹#›</a:t>
            </a:fld>
            <a:endParaRPr lang="en-US"/>
          </a:p>
        </p:txBody>
      </p:sp>
    </p:spTree>
    <p:extLst>
      <p:ext uri="{BB962C8B-B14F-4D97-AF65-F5344CB8AC3E}">
        <p14:creationId xmlns:p14="http://schemas.microsoft.com/office/powerpoint/2010/main" val="769832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4EFDEF-E57D-410B-BE7C-FC3C645C3502}" type="datetime1">
              <a:rPr lang="en-US" smtClean="0"/>
              <a:pPr/>
              <a:t>4/30/2019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27759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4ACE9C-5338-4D47-B032-3CD8C94D128C}" type="datetime1">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3902375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DFE58C-ED31-425B-AE3B-390C1A9CA3BD}" type="datetime1">
              <a:rPr lang="en-US" smtClean="0"/>
              <a:pPr/>
              <a:t>4/30/2019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59825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3B2769-E705-4BFC-854D-70EEFBF126CA}" type="datetime1">
              <a:rPr lang="en-US" smtClean="0"/>
              <a:pPr/>
              <a:t>4/30/2019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1712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94929-8857-468A-A8E3-26A930662A52}" type="datetime1">
              <a:rPr lang="en-US" smtClean="0"/>
              <a:pPr/>
              <a:t>4/30/2019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B8CC1C75-473B-4ADF-9D18-E1ED0E9F1FDA}" type="slidenum">
              <a:rPr lang="en-US" smtClean="0"/>
              <a:pPr>
                <a:defRPr/>
              </a:pPr>
              <a:t>‹#›</a:t>
            </a:fld>
            <a:endParaRPr lang="en-US"/>
          </a:p>
        </p:txBody>
      </p:sp>
    </p:spTree>
    <p:extLst>
      <p:ext uri="{BB962C8B-B14F-4D97-AF65-F5344CB8AC3E}">
        <p14:creationId xmlns:p14="http://schemas.microsoft.com/office/powerpoint/2010/main" val="1930772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CCF4C8-72F9-4C8B-BD6D-CC54B8CE31EE}" type="datetime1">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21563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AE067D-EFF2-44F2-88A2-C515E0F1230F}" type="datetime1">
              <a:rPr lang="en-US" smtClean="0"/>
              <a:pPr/>
              <a:t>4/30/2019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8D47040-8CC4-4AB0-A312-131D00977C9F}" type="slidenum">
              <a:rPr lang="en-US" smtClean="0"/>
              <a:pPr>
                <a:defRPr/>
              </a:pPr>
              <a:t>‹#›</a:t>
            </a:fld>
            <a:endParaRPr lang="en-US"/>
          </a:p>
        </p:txBody>
      </p:sp>
    </p:spTree>
    <p:extLst>
      <p:ext uri="{BB962C8B-B14F-4D97-AF65-F5344CB8AC3E}">
        <p14:creationId xmlns:p14="http://schemas.microsoft.com/office/powerpoint/2010/main" val="139772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0E203D-8CFD-B84D-9458-A0F644638DDC}" type="slidenum">
              <a:rPr lang="en-US" smtClean="0">
                <a:solidFill>
                  <a:prstClr val="black">
                    <a:tint val="75000"/>
                  </a:prstClr>
                </a:solidFill>
                <a:latin typeface="Calibri"/>
                <a:ea typeface="+mn-ea"/>
                <a:cs typeface="+mn-cs"/>
              </a:rPr>
              <a:pPr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1312295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elawarepb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picofdel.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836" y="76200"/>
            <a:ext cx="8673353" cy="1143000"/>
          </a:xfrm>
        </p:spPr>
        <p:txBody>
          <a:bodyPr>
            <a:noAutofit/>
          </a:bodyPr>
          <a:lstStyle/>
          <a:p>
            <a:r>
              <a:rPr lang="en-US" sz="3200" b="1" dirty="0" smtClean="0"/>
              <a:t>Sharing Your </a:t>
            </a:r>
            <a:r>
              <a:rPr lang="en-US" sz="3200" b="1" dirty="0" smtClean="0"/>
              <a:t>18-19 </a:t>
            </a:r>
            <a:r>
              <a:rPr lang="en-US" sz="3200" b="1" dirty="0" smtClean="0"/>
              <a:t/>
            </a:r>
            <a:br>
              <a:rPr lang="en-US" sz="3200" b="1" dirty="0" smtClean="0"/>
            </a:br>
            <a:r>
              <a:rPr lang="en-US" sz="3200" b="1" dirty="0" smtClean="0"/>
              <a:t>School Climate Data with YOUR FAMILIES</a:t>
            </a:r>
            <a:endParaRPr lang="en-US" sz="3200" b="1" dirty="0"/>
          </a:p>
        </p:txBody>
      </p:sp>
      <p:sp>
        <p:nvSpPr>
          <p:cNvPr id="3" name="Content Placeholder 2"/>
          <p:cNvSpPr>
            <a:spLocks noGrp="1"/>
          </p:cNvSpPr>
          <p:nvPr>
            <p:ph idx="1"/>
          </p:nvPr>
        </p:nvSpPr>
        <p:spPr>
          <a:xfrm>
            <a:off x="259977" y="1143000"/>
            <a:ext cx="8686800" cy="2209800"/>
          </a:xfrm>
        </p:spPr>
        <p:txBody>
          <a:bodyPr>
            <a:noAutofit/>
          </a:bodyPr>
          <a:lstStyle/>
          <a:p>
            <a:pPr marL="0" indent="0">
              <a:buNone/>
            </a:pPr>
            <a:r>
              <a:rPr lang="en-US" sz="2000" b="1" dirty="0" smtClean="0">
                <a:solidFill>
                  <a:srgbClr val="2255FA"/>
                </a:solidFill>
              </a:rPr>
              <a:t>Directions for PowerPoint users:</a:t>
            </a:r>
          </a:p>
          <a:p>
            <a:pPr>
              <a:spcBef>
                <a:spcPts val="0"/>
              </a:spcBef>
            </a:pPr>
            <a:r>
              <a:rPr lang="en-US" sz="2000" dirty="0" smtClean="0"/>
              <a:t>The following is a sample template for sharing your </a:t>
            </a:r>
            <a:r>
              <a:rPr lang="en-US" sz="2000" dirty="0" smtClean="0"/>
              <a:t>18-19 </a:t>
            </a:r>
            <a:r>
              <a:rPr lang="en-US" sz="2000" dirty="0" smtClean="0"/>
              <a:t>DSCS results. </a:t>
            </a:r>
          </a:p>
          <a:p>
            <a:pPr>
              <a:spcBef>
                <a:spcPts val="0"/>
              </a:spcBef>
            </a:pPr>
            <a:r>
              <a:rPr lang="en-US" sz="2000" dirty="0" smtClean="0"/>
              <a:t>Please read the “notes” section for each slide to help you understand </a:t>
            </a:r>
            <a:r>
              <a:rPr lang="en-US" sz="2000" i="1" dirty="0" smtClean="0"/>
              <a:t>what information </a:t>
            </a:r>
            <a:r>
              <a:rPr lang="en-US" sz="2000" dirty="0" smtClean="0"/>
              <a:t> we recommend you include per slide.</a:t>
            </a:r>
          </a:p>
          <a:p>
            <a:pPr>
              <a:spcBef>
                <a:spcPts val="0"/>
              </a:spcBef>
            </a:pPr>
            <a:r>
              <a:rPr lang="en-US" sz="2000" dirty="0"/>
              <a:t>Please </a:t>
            </a:r>
            <a:r>
              <a:rPr lang="en-US" sz="2000" dirty="0" smtClean="0"/>
              <a:t>edit this template </a:t>
            </a:r>
            <a:r>
              <a:rPr lang="en-US" sz="2000" dirty="0"/>
              <a:t>to meet </a:t>
            </a:r>
            <a:r>
              <a:rPr lang="en-US" sz="2000" i="1" dirty="0"/>
              <a:t>your needs and the needs of your </a:t>
            </a:r>
            <a:r>
              <a:rPr lang="en-US" sz="2000" i="1" dirty="0" smtClean="0"/>
              <a:t>families. </a:t>
            </a:r>
            <a:r>
              <a:rPr lang="en-US" sz="2000" dirty="0" smtClean="0"/>
              <a:t>It is okay to add and cut slides to this template.</a:t>
            </a:r>
            <a:endParaRPr lang="en-US" sz="2000" dirty="0"/>
          </a:p>
          <a:p>
            <a:pPr marL="0" indent="0">
              <a:spcBef>
                <a:spcPts val="0"/>
              </a:spcBef>
              <a:buNone/>
            </a:pPr>
            <a:endParaRPr lang="en-US" sz="800" dirty="0"/>
          </a:p>
        </p:txBody>
      </p:sp>
      <p:sp>
        <p:nvSpPr>
          <p:cNvPr id="4" name="TextBox 3"/>
          <p:cNvSpPr txBox="1"/>
          <p:nvPr/>
        </p:nvSpPr>
        <p:spPr>
          <a:xfrm>
            <a:off x="295836" y="3162746"/>
            <a:ext cx="5342964" cy="4154984"/>
          </a:xfrm>
          <a:prstGeom prst="rect">
            <a:avLst/>
          </a:prstGeom>
          <a:noFill/>
        </p:spPr>
        <p:txBody>
          <a:bodyPr wrap="square" rtlCol="0">
            <a:spAutoFit/>
          </a:bodyPr>
          <a:lstStyle/>
          <a:p>
            <a:pPr marL="0" indent="0">
              <a:spcBef>
                <a:spcPts val="0"/>
              </a:spcBef>
              <a:buNone/>
            </a:pPr>
            <a:r>
              <a:rPr lang="en-US" sz="2000" b="1" dirty="0">
                <a:solidFill>
                  <a:srgbClr val="2255FA"/>
                </a:solidFill>
                <a:latin typeface="+mj-lt"/>
              </a:rPr>
              <a:t>Recommendations for using this template:</a:t>
            </a:r>
            <a:endParaRPr lang="en-US" sz="2000" b="1" i="1" dirty="0">
              <a:latin typeface="+mj-lt"/>
            </a:endParaRPr>
          </a:p>
          <a:p>
            <a:pPr marL="342900" indent="-342900">
              <a:spcBef>
                <a:spcPts val="0"/>
              </a:spcBef>
              <a:buFont typeface="Arial" panose="020B0604020202020204" pitchFamily="34" charset="0"/>
              <a:buChar char="•"/>
            </a:pPr>
            <a:r>
              <a:rPr lang="en-US" sz="2000" dirty="0" smtClean="0">
                <a:latin typeface="+mj-lt"/>
              </a:rPr>
              <a:t>Using </a:t>
            </a:r>
            <a:r>
              <a:rPr lang="en-US" sz="2000" dirty="0">
                <a:latin typeface="+mj-lt"/>
              </a:rPr>
              <a:t>screen shots from your DSCS report and notes from interpretation worksheets will save you time in creating informative slides</a:t>
            </a:r>
            <a:r>
              <a:rPr lang="en-US" sz="2000" dirty="0" smtClean="0">
                <a:latin typeface="+mj-lt"/>
              </a:rPr>
              <a:t>.</a:t>
            </a:r>
          </a:p>
          <a:p>
            <a:pPr marL="342900" indent="-342900">
              <a:spcBef>
                <a:spcPts val="0"/>
              </a:spcBef>
              <a:buFont typeface="Arial" panose="020B0604020202020204" pitchFamily="34" charset="0"/>
              <a:buChar char="•"/>
            </a:pPr>
            <a:r>
              <a:rPr lang="en-US" sz="2000" dirty="0" smtClean="0">
                <a:latin typeface="+mj-lt"/>
              </a:rPr>
              <a:t>Consider giving families time immediately after your presentation to:</a:t>
            </a:r>
          </a:p>
          <a:p>
            <a:pPr marL="1257300" lvl="2" indent="-457200">
              <a:spcBef>
                <a:spcPts val="0"/>
              </a:spcBef>
              <a:buFont typeface="Arial" panose="020B0604020202020204" pitchFamily="34" charset="0"/>
              <a:buChar char="•"/>
            </a:pPr>
            <a:r>
              <a:rPr lang="en-US" sz="2000" dirty="0" smtClean="0">
                <a:latin typeface="+mj-lt"/>
              </a:rPr>
              <a:t>share </a:t>
            </a:r>
            <a:r>
              <a:rPr lang="en-US" sz="2000" dirty="0">
                <a:latin typeface="+mj-lt"/>
              </a:rPr>
              <a:t>how staff at the school have made them and/or their child feel welcomed in your </a:t>
            </a:r>
            <a:r>
              <a:rPr lang="en-US" sz="2000" dirty="0" smtClean="0">
                <a:latin typeface="+mj-lt"/>
              </a:rPr>
              <a:t>school</a:t>
            </a:r>
            <a:endParaRPr lang="en-US" sz="2000" dirty="0">
              <a:latin typeface="+mj-lt"/>
            </a:endParaRPr>
          </a:p>
          <a:p>
            <a:pPr marL="1257300" lvl="2" indent="-457200">
              <a:spcBef>
                <a:spcPts val="0"/>
              </a:spcBef>
              <a:buFont typeface="Arial" panose="020B0604020202020204" pitchFamily="34" charset="0"/>
              <a:buChar char="•"/>
            </a:pPr>
            <a:r>
              <a:rPr lang="en-US" sz="2000" dirty="0">
                <a:latin typeface="+mj-lt"/>
              </a:rPr>
              <a:t>brainstorm ways to improve any areas of concern</a:t>
            </a:r>
          </a:p>
          <a:p>
            <a:pPr marL="1257300" lvl="2" indent="-457200">
              <a:spcBef>
                <a:spcPts val="0"/>
              </a:spcBef>
            </a:pPr>
            <a:endParaRPr lang="en-US" sz="2000" dirty="0"/>
          </a:p>
          <a:p>
            <a:endParaRPr lang="en-US" dirty="0"/>
          </a:p>
        </p:txBody>
      </p:sp>
      <p:grpSp>
        <p:nvGrpSpPr>
          <p:cNvPr id="6" name="Group 5"/>
          <p:cNvGrpSpPr/>
          <p:nvPr/>
        </p:nvGrpSpPr>
        <p:grpSpPr>
          <a:xfrm>
            <a:off x="5638800" y="3657600"/>
            <a:ext cx="2857500" cy="2857500"/>
            <a:chOff x="5638800" y="3657600"/>
            <a:chExt cx="2857500" cy="2857500"/>
          </a:xfrm>
        </p:grpSpPr>
        <p:pic>
          <p:nvPicPr>
            <p:cNvPr id="1028" name="Picture 4" descr="http://www.afb.org/image.asp?ImageID=34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657600"/>
              <a:ext cx="2857500" cy="28575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945661">
              <a:off x="6172200" y="4419600"/>
              <a:ext cx="1905000" cy="707886"/>
            </a:xfrm>
            <a:prstGeom prst="rect">
              <a:avLst/>
            </a:prstGeom>
            <a:noFill/>
            <a:ln w="38100">
              <a:solidFill>
                <a:schemeClr val="tx1"/>
              </a:solidFill>
            </a:ln>
          </p:spPr>
          <p:txBody>
            <a:bodyPr wrap="square" rtlCol="0">
              <a:spAutoFit/>
            </a:bodyPr>
            <a:lstStyle/>
            <a:p>
              <a:pPr algn="ctr"/>
              <a:r>
                <a:rPr lang="en-US" sz="2000" b="1" dirty="0" smtClean="0">
                  <a:solidFill>
                    <a:srgbClr val="F4D76E"/>
                  </a:solidFill>
                </a:rPr>
                <a:t>CUSTOMIZE ME</a:t>
              </a:r>
              <a:endParaRPr lang="en-US" sz="2000" b="1" dirty="0">
                <a:solidFill>
                  <a:srgbClr val="F4D76E"/>
                </a:solidFill>
              </a:endParaRPr>
            </a:p>
          </p:txBody>
        </p:sp>
      </p:grpSp>
    </p:spTree>
    <p:extLst>
      <p:ext uri="{BB962C8B-B14F-4D97-AF65-F5344CB8AC3E}">
        <p14:creationId xmlns:p14="http://schemas.microsoft.com/office/powerpoint/2010/main" val="3494967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1: School </a:t>
            </a:r>
            <a:r>
              <a:rPr lang="en-US" b="1" dirty="0"/>
              <a:t>Climate </a:t>
            </a:r>
          </a:p>
          <a:p>
            <a:pPr indent="-57150" algn="ctr"/>
            <a:r>
              <a:rPr lang="en-US" sz="1800" i="1" dirty="0"/>
              <a:t>How we feel when in this school</a:t>
            </a:r>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26690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sp>
        <p:nvSpPr>
          <p:cNvPr id="19" name="TextBox 18"/>
          <p:cNvSpPr txBox="1"/>
          <p:nvPr/>
        </p:nvSpPr>
        <p:spPr>
          <a:xfrm>
            <a:off x="1276775" y="273488"/>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 </a:t>
            </a:r>
          </a:p>
          <a:p>
            <a:pPr algn="ctr"/>
            <a:r>
              <a:rPr lang="en-US" b="1" dirty="0" smtClean="0"/>
              <a:t>PART 1: School </a:t>
            </a:r>
            <a:r>
              <a:rPr lang="en-US" b="1" dirty="0"/>
              <a:t>Climate </a:t>
            </a:r>
          </a:p>
          <a:p>
            <a:pPr indent="-57150" algn="ctr"/>
            <a:r>
              <a:rPr lang="en-US" sz="1800" i="1" dirty="0"/>
              <a:t>How we feel when in this </a:t>
            </a:r>
            <a:r>
              <a:rPr lang="en-US" sz="1800" i="1" dirty="0" smtClean="0"/>
              <a:t>school…</a:t>
            </a:r>
            <a:endParaRPr lang="en-US" sz="1800" i="1"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2255FA"/>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0" y="5688531"/>
            <a:ext cx="6781800" cy="830997"/>
          </a:xfrm>
          <a:prstGeom prst="rect">
            <a:avLst/>
          </a:prstGeom>
        </p:spPr>
        <p:txBody>
          <a:bodyPr wrap="square">
            <a:spAutoFit/>
          </a:bodyPr>
          <a:lstStyle/>
          <a:p>
            <a:pPr algn="ctr"/>
            <a:r>
              <a:rPr lang="en-US" b="1" dirty="0">
                <a:solidFill>
                  <a:srgbClr val="00B050"/>
                </a:solidFill>
                <a:latin typeface="Bradley Hand ITC" panose="03070402050302030203" pitchFamily="66" charset="0"/>
              </a:rPr>
              <a:t>This is </a:t>
            </a:r>
            <a:r>
              <a:rPr lang="en-US" b="1" u="sng" dirty="0">
                <a:solidFill>
                  <a:srgbClr val="00B050"/>
                </a:solidFill>
                <a:latin typeface="Bradley Hand ITC" panose="03070402050302030203" pitchFamily="66" charset="0"/>
              </a:rPr>
              <a:t>great news </a:t>
            </a:r>
            <a:r>
              <a:rPr lang="en-US" b="1" dirty="0">
                <a:solidFill>
                  <a:srgbClr val="00B050"/>
                </a:solidFill>
                <a:latin typeface="Bradley Hand ITC" panose="03070402050302030203" pitchFamily="66" charset="0"/>
              </a:rPr>
              <a:t>folks </a:t>
            </a:r>
            <a:r>
              <a:rPr lang="en-US" b="1" dirty="0" smtClean="0">
                <a:solidFill>
                  <a:srgbClr val="00B050"/>
                </a:solidFill>
                <a:latin typeface="Bradley Hand ITC" panose="03070402050302030203" pitchFamily="66" charset="0"/>
              </a:rPr>
              <a:t>overall! </a:t>
            </a:r>
          </a:p>
          <a:p>
            <a:pPr algn="ctr"/>
            <a:r>
              <a:rPr lang="en-US" b="1" u="sng" dirty="0" smtClean="0">
                <a:solidFill>
                  <a:srgbClr val="00B050"/>
                </a:solidFill>
                <a:latin typeface="Bradley Hand ITC" panose="03070402050302030203" pitchFamily="66" charset="0"/>
                <a:sym typeface="Wingdings" panose="05000000000000000000" pitchFamily="2" charset="2"/>
              </a:rPr>
              <a:t>What </a:t>
            </a:r>
            <a:r>
              <a:rPr lang="en-US" b="1" u="sng" dirty="0">
                <a:solidFill>
                  <a:srgbClr val="00B050"/>
                </a:solidFill>
                <a:latin typeface="Bradley Hand ITC" panose="03070402050302030203" pitchFamily="66" charset="0"/>
                <a:sym typeface="Wingdings" panose="05000000000000000000" pitchFamily="2" charset="2"/>
              </a:rPr>
              <a:t>should we keep next year?</a:t>
            </a:r>
            <a:r>
              <a:rPr lang="en-US" b="1" u="sng" dirty="0">
                <a:solidFill>
                  <a:srgbClr val="00B050"/>
                </a:solidFill>
                <a:latin typeface="Bradley Hand ITC" panose="03070402050302030203" pitchFamily="66" charset="0"/>
              </a:rPr>
              <a:t> </a:t>
            </a:r>
          </a:p>
        </p:txBody>
      </p:sp>
      <p:sp>
        <p:nvSpPr>
          <p:cNvPr id="20" name="TextBox 19"/>
          <p:cNvSpPr txBox="1"/>
          <p:nvPr/>
        </p:nvSpPr>
        <p:spPr>
          <a:xfrm rot="1525698">
            <a:off x="5365930" y="604581"/>
            <a:ext cx="4558554" cy="461665"/>
          </a:xfrm>
          <a:prstGeom prst="rect">
            <a:avLst/>
          </a:prstGeom>
          <a:solidFill>
            <a:srgbClr val="FFC000"/>
          </a:solidFill>
        </p:spPr>
        <p:txBody>
          <a:bodyPr wrap="square" rtlCol="0">
            <a:spAutoFit/>
          </a:bodyPr>
          <a:lstStyle/>
          <a:p>
            <a:pPr algn="ctr"/>
            <a:r>
              <a:rPr lang="en-US" b="1" dirty="0" smtClean="0">
                <a:solidFill>
                  <a:srgbClr val="2255FA"/>
                </a:solidFill>
              </a:rPr>
              <a:t>S</a:t>
            </a:r>
            <a:r>
              <a:rPr lang="en-US" sz="2000" b="1" dirty="0" smtClean="0">
                <a:solidFill>
                  <a:srgbClr val="2255FA"/>
                </a:solidFill>
              </a:rPr>
              <a:t>AMPLE</a:t>
            </a:r>
            <a:r>
              <a:rPr lang="en-US" sz="2000" b="1" dirty="0">
                <a:solidFill>
                  <a:srgbClr val="2255FA"/>
                </a:solidFill>
              </a:rPr>
              <a:t> </a:t>
            </a:r>
            <a:r>
              <a:rPr lang="en-US" sz="2000" b="1" dirty="0" smtClean="0">
                <a:solidFill>
                  <a:srgbClr val="2255FA"/>
                </a:solidFill>
              </a:rPr>
              <a:t>SCHOOL SLIDE</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9096" y="1498673"/>
            <a:ext cx="5947463" cy="4216328"/>
          </a:xfrm>
          <a:prstGeom prst="rect">
            <a:avLst/>
          </a:prstGeom>
        </p:spPr>
      </p:pic>
      <p:cxnSp>
        <p:nvCxnSpPr>
          <p:cNvPr id="15" name="Straight Arrow Connector 14"/>
          <p:cNvCxnSpPr/>
          <p:nvPr/>
        </p:nvCxnSpPr>
        <p:spPr>
          <a:xfrm flipH="1" flipV="1">
            <a:off x="8123647" y="3733800"/>
            <a:ext cx="402912" cy="1981201"/>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7924800" y="5345975"/>
            <a:ext cx="601759" cy="369026"/>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5715000" y="3352800"/>
            <a:ext cx="2622865"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715000" y="4953000"/>
            <a:ext cx="2622865"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70592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2: Techniques</a:t>
            </a:r>
            <a:endParaRPr lang="en-US" b="1" dirty="0"/>
          </a:p>
          <a:p>
            <a:pPr marL="857250" lvl="2"/>
            <a:r>
              <a:rPr lang="en-US" sz="1800" i="1" dirty="0"/>
              <a:t>What our staff uses to help manage student behaviors</a:t>
            </a:r>
          </a:p>
        </p:txBody>
      </p:sp>
    </p:spTree>
    <p:extLst>
      <p:ext uri="{BB962C8B-B14F-4D97-AF65-F5344CB8AC3E}">
        <p14:creationId xmlns:p14="http://schemas.microsoft.com/office/powerpoint/2010/main" val="3124772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3: Bullying</a:t>
            </a:r>
            <a:endParaRPr lang="en-US" b="1" dirty="0"/>
          </a:p>
          <a:p>
            <a:pPr marL="857250" lvl="2"/>
            <a:r>
              <a:rPr lang="en-US" sz="1800" i="1" dirty="0" smtClean="0"/>
              <a:t>How </a:t>
            </a:r>
            <a:r>
              <a:rPr lang="en-US" sz="1800" i="1" dirty="0"/>
              <a:t>often behaviors related to bullying </a:t>
            </a:r>
            <a:r>
              <a:rPr lang="en-US" sz="1800" i="1" dirty="0" smtClean="0"/>
              <a:t>occur  </a:t>
            </a:r>
            <a:endParaRPr lang="en-US" sz="1800" i="1" dirty="0"/>
          </a:p>
        </p:txBody>
      </p:sp>
    </p:spTree>
    <p:extLst>
      <p:ext uri="{BB962C8B-B14F-4D97-AF65-F5344CB8AC3E}">
        <p14:creationId xmlns:p14="http://schemas.microsoft.com/office/powerpoint/2010/main" val="10957594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446550"/>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4: Student Engagement</a:t>
            </a:r>
            <a:endParaRPr lang="en-US" b="1" dirty="0"/>
          </a:p>
          <a:p>
            <a:pPr indent="-57150" algn="ctr"/>
            <a:r>
              <a:rPr lang="en-US" sz="1800" i="1" dirty="0" smtClean="0"/>
              <a:t>How </a:t>
            </a:r>
            <a:r>
              <a:rPr lang="en-US" sz="1800" i="1" dirty="0"/>
              <a:t>students are emotionally, cognitively and </a:t>
            </a:r>
            <a:endParaRPr lang="en-US" sz="1800" i="1" dirty="0" smtClean="0"/>
          </a:p>
          <a:p>
            <a:pPr indent="-57150" algn="ctr"/>
            <a:r>
              <a:rPr lang="en-US" sz="1800" i="1" dirty="0" smtClean="0"/>
              <a:t>behaviorally </a:t>
            </a:r>
            <a:r>
              <a:rPr lang="en-US" sz="1800" i="1" dirty="0"/>
              <a:t>engaged in our </a:t>
            </a:r>
            <a:r>
              <a:rPr lang="en-US" sz="1800" i="1" dirty="0" smtClean="0"/>
              <a:t>school</a:t>
            </a:r>
            <a:endParaRPr lang="en-US" sz="1800" i="1" dirty="0"/>
          </a:p>
        </p:txBody>
      </p:sp>
    </p:spTree>
    <p:extLst>
      <p:ext uri="{BB962C8B-B14F-4D97-AF65-F5344CB8AC3E}">
        <p14:creationId xmlns:p14="http://schemas.microsoft.com/office/powerpoint/2010/main" val="2445623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828836"/>
            <a:ext cx="4572000" cy="1200329"/>
          </a:xfrm>
          <a:prstGeom prst="rect">
            <a:avLst/>
          </a:prstGeom>
        </p:spPr>
        <p:txBody>
          <a:bodyPr>
            <a:spAutoFit/>
          </a:bodyPr>
          <a:lstStyle/>
          <a:p>
            <a:endParaRPr lang="en-US" dirty="0"/>
          </a:p>
          <a:p>
            <a:endParaRPr lang="en-US" dirty="0"/>
          </a:p>
          <a:p>
            <a:endParaRPr lang="en-US" dirty="0"/>
          </a:p>
        </p:txBody>
      </p:sp>
      <p:pic>
        <p:nvPicPr>
          <p:cNvPr id="7" name="Picture 10" descr="C:\Users\pell\AppData\Local\Microsoft\Windows\Temporary Internet Files\Content.IE5\LTKN6RBA\MP900439330[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98373" y="457200"/>
            <a:ext cx="1454227" cy="217164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8" name="Picture 4" descr="C:\Users\pell\AppData\Local\Microsoft\Windows\Temporary Internet Files\Content.IE5\DJKM51T3\MP900446488[1].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87638" y="2949388"/>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9" name="Picture 3" descr="C:\Users\pell\AppData\Local\Microsoft\Windows\Temporary Internet Files\Content.IE5\RO5P3QNL\MP900422591[1].jpg"/>
          <p:cNvPicPr>
            <a:picLocks noChangeAspect="1" noChangeArrowheads="1"/>
          </p:cNvPicPr>
          <p:nvPr/>
        </p:nvPicPr>
        <p:blipFill>
          <a:blip r:embed="rId5">
            <a:duotone>
              <a:prstClr val="black"/>
              <a:schemeClr val="tx2">
                <a:tint val="45000"/>
                <a:satMod val="400000"/>
              </a:schemeClr>
            </a:duotone>
            <a:extLst>
              <a:ext uri="{BEBA8EAE-BF5A-486C-A8C5-ECC9F3942E4B}">
                <a14:imgProps xmlns:a14="http://schemas.microsoft.com/office/drawing/2010/main">
                  <a14:imgLayer r:embed="rId6">
                    <a14:imgEffect>
                      <a14:colorTemperature colorTemp="15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62514" y="4724400"/>
            <a:ext cx="2070254" cy="1379630"/>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58164" y="194394"/>
            <a:ext cx="6846872" cy="1169551"/>
          </a:xfrm>
          <a:prstGeom prst="rect">
            <a:avLst/>
          </a:prstGeom>
          <a:noFill/>
        </p:spPr>
        <p:txBody>
          <a:bodyPr wrap="square" rtlCol="0">
            <a:spAutoFit/>
          </a:bodyPr>
          <a:lstStyle/>
          <a:p>
            <a:pPr algn="ctr"/>
            <a:r>
              <a:rPr lang="en-US" sz="2800" b="1" dirty="0">
                <a:solidFill>
                  <a:srgbClr val="2255FA"/>
                </a:solidFill>
              </a:rPr>
              <a:t>Important </a:t>
            </a:r>
            <a:r>
              <a:rPr lang="en-US" sz="2800" b="1" dirty="0" smtClean="0">
                <a:solidFill>
                  <a:srgbClr val="2255FA"/>
                </a:solidFill>
              </a:rPr>
              <a:t>Results</a:t>
            </a:r>
          </a:p>
          <a:p>
            <a:pPr indent="-57150" algn="ctr"/>
            <a:r>
              <a:rPr lang="en-US" b="1" dirty="0" smtClean="0"/>
              <a:t>PART </a:t>
            </a:r>
            <a:r>
              <a:rPr lang="en-US" b="1" dirty="0"/>
              <a:t>5</a:t>
            </a:r>
            <a:r>
              <a:rPr lang="en-US" b="1" dirty="0" smtClean="0"/>
              <a:t>: Social and Emotional Competencies</a:t>
            </a:r>
            <a:endParaRPr lang="en-US" b="1" dirty="0"/>
          </a:p>
          <a:p>
            <a:pPr indent="-57150" algn="ctr"/>
            <a:r>
              <a:rPr lang="en-US" sz="1800" i="1" dirty="0"/>
              <a:t>To what extent students demonstrate social-emotional skills</a:t>
            </a:r>
          </a:p>
        </p:txBody>
      </p:sp>
    </p:spTree>
    <p:extLst>
      <p:ext uri="{BB962C8B-B14F-4D97-AF65-F5344CB8AC3E}">
        <p14:creationId xmlns:p14="http://schemas.microsoft.com/office/powerpoint/2010/main" val="87530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636494" y="797859"/>
            <a:ext cx="7924800" cy="5287963"/>
          </a:xfrm>
          <a:ln w="38100">
            <a:solidFill>
              <a:schemeClr val="tx1"/>
            </a:solidFill>
          </a:ln>
        </p:spPr>
        <p:txBody>
          <a:bodyPr>
            <a:normAutofit/>
          </a:bodyPr>
          <a:lstStyle/>
          <a:p>
            <a:pPr lvl="2" algn="ctr" eaLnBrk="1" hangingPunct="1">
              <a:buFont typeface="Wingdings" pitchFamily="2" charset="2"/>
              <a:buNone/>
            </a:pPr>
            <a:r>
              <a:rPr lang="en-US" sz="4000" b="1" dirty="0" smtClean="0">
                <a:solidFill>
                  <a:srgbClr val="2255FA"/>
                </a:solidFill>
                <a:latin typeface="Tw Cen MT" panose="020B0602020104020603" pitchFamily="34" charset="0"/>
              </a:rPr>
              <a:t>DISCUSSION</a:t>
            </a:r>
          </a:p>
          <a:p>
            <a:pPr lvl="2" eaLnBrk="1" hangingPunct="1">
              <a:buFont typeface="Wingdings" pitchFamily="2" charset="2"/>
              <a:buNone/>
            </a:pPr>
            <a:endParaRPr lang="en-US" sz="1400" b="1" dirty="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were our </a:t>
            </a:r>
            <a:r>
              <a:rPr lang="en-US" b="1" dirty="0" smtClean="0">
                <a:solidFill>
                  <a:srgbClr val="2255FA"/>
                </a:solidFill>
                <a:latin typeface="Tw Cen MT" panose="020B0602020104020603" pitchFamily="34" charset="0"/>
              </a:rPr>
              <a:t>strengths</a:t>
            </a:r>
            <a:r>
              <a:rPr lang="en-US" b="1" dirty="0" smtClean="0">
                <a:latin typeface="Tw Cen MT" panose="020B0602020104020603" pitchFamily="34" charset="0"/>
              </a:rPr>
              <a:t>?</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t>
            </a:r>
            <a:r>
              <a:rPr lang="en-US" b="1" dirty="0" smtClean="0">
                <a:solidFill>
                  <a:srgbClr val="2255FA"/>
                </a:solidFill>
                <a:latin typeface="Tw Cen MT" panose="020B0602020104020603" pitchFamily="34" charset="0"/>
              </a:rPr>
              <a:t>surprises</a:t>
            </a:r>
            <a:r>
              <a:rPr lang="en-US" b="1" dirty="0" smtClean="0">
                <a:latin typeface="Tw Cen MT" panose="020B0602020104020603" pitchFamily="34" charset="0"/>
              </a:rPr>
              <a:t> were there?</a:t>
            </a:r>
          </a:p>
          <a:p>
            <a:pPr lvl="1">
              <a:buFont typeface="Wingdings" panose="05000000000000000000" pitchFamily="2" charset="2"/>
              <a:buChar char="§"/>
            </a:pPr>
            <a:endParaRPr lang="en-US" b="1" dirty="0" smtClean="0">
              <a:latin typeface="Tw Cen MT" panose="020B0602020104020603" pitchFamily="34" charset="0"/>
            </a:endParaRPr>
          </a:p>
          <a:p>
            <a:pPr lvl="1">
              <a:buFont typeface="Wingdings" panose="05000000000000000000" pitchFamily="2" charset="2"/>
              <a:buChar char="§"/>
            </a:pPr>
            <a:r>
              <a:rPr lang="en-US" b="1" dirty="0" smtClean="0">
                <a:latin typeface="Tw Cen MT" panose="020B0602020104020603" pitchFamily="34" charset="0"/>
              </a:rPr>
              <a:t>What are our </a:t>
            </a:r>
            <a:r>
              <a:rPr lang="en-US" b="1" dirty="0" smtClean="0">
                <a:solidFill>
                  <a:srgbClr val="2255FA"/>
                </a:solidFill>
                <a:latin typeface="Tw Cen MT" panose="020B0602020104020603" pitchFamily="34" charset="0"/>
              </a:rPr>
              <a:t>next steps </a:t>
            </a:r>
            <a:r>
              <a:rPr lang="en-US" b="1" dirty="0" smtClean="0">
                <a:latin typeface="Tw Cen MT" panose="020B0602020104020603" pitchFamily="34" charset="0"/>
              </a:rPr>
              <a:t>in regard to improving school climate, techniques, bullying, student engagement and/or social and emotional competencies?</a:t>
            </a: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extLst>
      <p:ext uri="{BB962C8B-B14F-4D97-AF65-F5344CB8AC3E}">
        <p14:creationId xmlns:p14="http://schemas.microsoft.com/office/powerpoint/2010/main" val="405622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822214" y="304800"/>
            <a:ext cx="7864585" cy="6172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46215" y="2828836"/>
            <a:ext cx="4572000" cy="1200329"/>
          </a:xfrm>
          <a:prstGeom prst="rect">
            <a:avLst/>
          </a:prstGeom>
        </p:spPr>
        <p:txBody>
          <a:bodyPr>
            <a:spAutoFit/>
          </a:bodyPr>
          <a:lstStyle/>
          <a:p>
            <a:endParaRPr lang="en-US" dirty="0"/>
          </a:p>
          <a:p>
            <a:endParaRPr lang="en-US" dirty="0"/>
          </a:p>
          <a:p>
            <a:endParaRPr lang="en-US" dirty="0"/>
          </a:p>
        </p:txBody>
      </p:sp>
      <p:sp>
        <p:nvSpPr>
          <p:cNvPr id="4" name="TextBox 3"/>
          <p:cNvSpPr txBox="1"/>
          <p:nvPr/>
        </p:nvSpPr>
        <p:spPr>
          <a:xfrm>
            <a:off x="1143001" y="1600199"/>
            <a:ext cx="6781799" cy="3847207"/>
          </a:xfrm>
          <a:prstGeom prst="rect">
            <a:avLst/>
          </a:prstGeom>
          <a:noFill/>
        </p:spPr>
        <p:txBody>
          <a:bodyPr wrap="square" rtlCol="0">
            <a:spAutoFit/>
          </a:bodyPr>
          <a:lstStyle/>
          <a:p>
            <a:r>
              <a:rPr lang="en-US" sz="2000" dirty="0" smtClean="0"/>
              <a:t>Find out how we are working on </a:t>
            </a:r>
            <a:r>
              <a:rPr lang="en-US" sz="2000" dirty="0" smtClean="0">
                <a:solidFill>
                  <a:srgbClr val="2255FA"/>
                </a:solidFill>
              </a:rPr>
              <a:t>positive school climate at our school </a:t>
            </a:r>
            <a:r>
              <a:rPr lang="en-US" sz="2000" i="1" dirty="0" smtClean="0"/>
              <a:t> </a:t>
            </a:r>
            <a:r>
              <a:rPr lang="en-US" sz="2000" dirty="0" smtClean="0"/>
              <a:t>at</a:t>
            </a:r>
            <a:r>
              <a:rPr lang="en-US" sz="2000" i="1" dirty="0" smtClean="0"/>
              <a:t> </a:t>
            </a:r>
            <a:r>
              <a:rPr lang="en-US" sz="2000" dirty="0" smtClean="0"/>
              <a:t>our </a:t>
            </a:r>
            <a:r>
              <a:rPr lang="en-US" sz="2000" dirty="0"/>
              <a:t>school’s </a:t>
            </a:r>
            <a:r>
              <a:rPr lang="en-US" sz="2000" dirty="0" smtClean="0"/>
              <a:t>website:  [insert website here] .</a:t>
            </a:r>
            <a:endParaRPr lang="en-US" sz="2000" dirty="0"/>
          </a:p>
          <a:p>
            <a:endParaRPr lang="en-US" sz="2000" dirty="0">
              <a:solidFill>
                <a:srgbClr val="2255FA"/>
              </a:solidFill>
            </a:endParaRPr>
          </a:p>
          <a:p>
            <a:r>
              <a:rPr lang="en-US" sz="2000" dirty="0"/>
              <a:t>Find out </a:t>
            </a:r>
            <a:r>
              <a:rPr lang="en-US" sz="2000" dirty="0" smtClean="0"/>
              <a:t>more about our </a:t>
            </a:r>
            <a:r>
              <a:rPr lang="en-US" sz="2000" dirty="0" smtClean="0">
                <a:solidFill>
                  <a:srgbClr val="2255FA"/>
                </a:solidFill>
              </a:rPr>
              <a:t>district bullying-related policies </a:t>
            </a:r>
            <a:r>
              <a:rPr lang="en-US" sz="2000" dirty="0" smtClean="0"/>
              <a:t>at  </a:t>
            </a:r>
            <a:r>
              <a:rPr lang="en-US" sz="2000" dirty="0"/>
              <a:t>[insert website </a:t>
            </a:r>
            <a:r>
              <a:rPr lang="en-US" sz="2000" dirty="0" smtClean="0"/>
              <a:t>here].</a:t>
            </a:r>
          </a:p>
          <a:p>
            <a:endParaRPr lang="en-US" sz="2000" dirty="0"/>
          </a:p>
          <a:p>
            <a:r>
              <a:rPr lang="en-US" sz="2000" dirty="0" smtClean="0"/>
              <a:t>Find out more about the </a:t>
            </a:r>
            <a:r>
              <a:rPr lang="en-US" sz="2000" dirty="0" smtClean="0">
                <a:solidFill>
                  <a:srgbClr val="2255FA"/>
                </a:solidFill>
              </a:rPr>
              <a:t>Delaware School Climate Survey</a:t>
            </a:r>
            <a:r>
              <a:rPr lang="en-US" sz="2000" i="1" dirty="0" smtClean="0">
                <a:solidFill>
                  <a:srgbClr val="2255FA"/>
                </a:solidFill>
              </a:rPr>
              <a:t> </a:t>
            </a:r>
            <a:r>
              <a:rPr lang="en-US" sz="2000" dirty="0" smtClean="0"/>
              <a:t>at </a:t>
            </a:r>
            <a:r>
              <a:rPr lang="en-US" sz="2000" dirty="0" smtClean="0">
                <a:hlinkClick r:id="rId3"/>
              </a:rPr>
              <a:t>http://delawarepbs.org</a:t>
            </a:r>
            <a:r>
              <a:rPr lang="en-US" sz="2000" dirty="0" smtClean="0"/>
              <a:t> .</a:t>
            </a:r>
          </a:p>
          <a:p>
            <a:endParaRPr lang="en-US" sz="1200" dirty="0"/>
          </a:p>
          <a:p>
            <a:endParaRPr lang="en-US" sz="1200" dirty="0"/>
          </a:p>
          <a:p>
            <a:r>
              <a:rPr lang="en-US" sz="2000" dirty="0" smtClean="0"/>
              <a:t>Find out about parent resources through the Delaware </a:t>
            </a:r>
            <a:r>
              <a:rPr lang="en-US" sz="2000" dirty="0" smtClean="0">
                <a:solidFill>
                  <a:srgbClr val="2255FA"/>
                </a:solidFill>
              </a:rPr>
              <a:t>Parent </a:t>
            </a:r>
            <a:r>
              <a:rPr lang="en-US" sz="2000" dirty="0">
                <a:solidFill>
                  <a:srgbClr val="2255FA"/>
                </a:solidFill>
              </a:rPr>
              <a:t>Information Center </a:t>
            </a:r>
            <a:r>
              <a:rPr lang="en-US" sz="2000" dirty="0" smtClean="0"/>
              <a:t>website at </a:t>
            </a:r>
            <a:r>
              <a:rPr lang="en-US" sz="2000" dirty="0">
                <a:hlinkClick r:id="rId4"/>
              </a:rPr>
              <a:t>http://www.picofdel.org</a:t>
            </a:r>
            <a:r>
              <a:rPr lang="en-US" sz="2000" dirty="0" smtClean="0">
                <a:hlinkClick r:id="rId4"/>
              </a:rPr>
              <a:t>/</a:t>
            </a:r>
            <a:r>
              <a:rPr lang="en-US" sz="2000" dirty="0" smtClean="0"/>
              <a:t> </a:t>
            </a:r>
          </a:p>
        </p:txBody>
      </p:sp>
      <p:sp>
        <p:nvSpPr>
          <p:cNvPr id="5" name="TextBox 4"/>
          <p:cNvSpPr txBox="1"/>
          <p:nvPr/>
        </p:nvSpPr>
        <p:spPr>
          <a:xfrm>
            <a:off x="1295400" y="609600"/>
            <a:ext cx="7010400" cy="584775"/>
          </a:xfrm>
          <a:prstGeom prst="rect">
            <a:avLst/>
          </a:prstGeom>
          <a:noFill/>
        </p:spPr>
        <p:txBody>
          <a:bodyPr wrap="square" rtlCol="0">
            <a:spAutoFit/>
          </a:bodyPr>
          <a:lstStyle/>
          <a:p>
            <a:pPr algn="ctr"/>
            <a:r>
              <a:rPr lang="en-US" sz="3200" b="1" dirty="0" smtClean="0">
                <a:solidFill>
                  <a:srgbClr val="2255FA"/>
                </a:solidFill>
              </a:rPr>
              <a:t>Looking for More Information?</a:t>
            </a:r>
            <a:endParaRPr lang="en-US" sz="3200" b="1" dirty="0">
              <a:solidFill>
                <a:srgbClr val="2255FA"/>
              </a:solidFill>
            </a:endParaRPr>
          </a:p>
        </p:txBody>
      </p:sp>
    </p:spTree>
    <p:extLst>
      <p:ext uri="{BB962C8B-B14F-4D97-AF65-F5344CB8AC3E}">
        <p14:creationId xmlns:p14="http://schemas.microsoft.com/office/powerpoint/2010/main" val="40632306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1.card-images.com/images/products/CD212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33400"/>
            <a:ext cx="4905375" cy="3505967"/>
          </a:xfrm>
          <a:prstGeom prst="rect">
            <a:avLst/>
          </a:prstGeom>
          <a:noFill/>
          <a:extLst>
            <a:ext uri="{909E8E84-426E-40DD-AFC4-6F175D3DCCD1}">
              <a14:hiddenFill xmlns:a14="http://schemas.microsoft.com/office/drawing/2010/main">
                <a:solidFill>
                  <a:srgbClr val="FFFFFF"/>
                </a:solidFill>
              </a14:hiddenFill>
            </a:ext>
          </a:extLst>
        </p:spPr>
      </p:pic>
      <p:sp>
        <p:nvSpPr>
          <p:cNvPr id="50179" name="Rectangle 3"/>
          <p:cNvSpPr>
            <a:spLocks noGrp="1" noChangeArrowheads="1"/>
          </p:cNvSpPr>
          <p:nvPr>
            <p:ph idx="1"/>
          </p:nvPr>
        </p:nvSpPr>
        <p:spPr>
          <a:xfrm>
            <a:off x="609600" y="381001"/>
            <a:ext cx="7924800" cy="5867400"/>
          </a:xfrm>
          <a:ln w="38100">
            <a:solidFill>
              <a:srgbClr val="375BB0"/>
            </a:solidFill>
          </a:ln>
        </p:spPr>
        <p:txBody>
          <a:bodyPr>
            <a:normAutofit lnSpcReduction="10000"/>
          </a:bodyPr>
          <a:lstStyle/>
          <a:p>
            <a:pPr algn="ctr">
              <a:spcBef>
                <a:spcPts val="0"/>
              </a:spcBef>
              <a:buNone/>
            </a:pPr>
            <a:endParaRPr lang="en-US" sz="2800" b="1" dirty="0" smtClean="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b="1" dirty="0">
              <a:solidFill>
                <a:srgbClr val="2255FA"/>
              </a:solidFill>
              <a:latin typeface="Tw Cen MT" panose="020B0602020104020603" pitchFamily="34" charset="0"/>
            </a:endParaRPr>
          </a:p>
          <a:p>
            <a:pPr algn="ctr">
              <a:spcBef>
                <a:spcPts val="0"/>
              </a:spcBef>
              <a:buNone/>
            </a:pPr>
            <a:endParaRPr lang="en-US" b="1" dirty="0" smtClean="0">
              <a:solidFill>
                <a:srgbClr val="2255FA"/>
              </a:solidFill>
              <a:latin typeface="Tw Cen MT" panose="020B0602020104020603" pitchFamily="34" charset="0"/>
            </a:endParaRPr>
          </a:p>
          <a:p>
            <a:pPr algn="ctr">
              <a:spcBef>
                <a:spcPts val="0"/>
              </a:spcBef>
              <a:buNone/>
            </a:pPr>
            <a:endParaRPr lang="en-US" sz="900"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for </a:t>
            </a:r>
            <a:r>
              <a:rPr lang="en-US" b="1" dirty="0">
                <a:solidFill>
                  <a:schemeClr val="accent4">
                    <a:lumMod val="50000"/>
                  </a:schemeClr>
                </a:solidFill>
                <a:latin typeface="Tw Cen MT" panose="020B0602020104020603" pitchFamily="34" charset="0"/>
              </a:rPr>
              <a:t>your </a:t>
            </a:r>
            <a:r>
              <a:rPr lang="en-US" b="1" dirty="0" smtClean="0">
                <a:solidFill>
                  <a:schemeClr val="accent4">
                    <a:lumMod val="50000"/>
                  </a:schemeClr>
                </a:solidFill>
                <a:latin typeface="Tw Cen MT" panose="020B0602020104020603" pitchFamily="34" charset="0"/>
              </a:rPr>
              <a:t>support</a:t>
            </a:r>
            <a:endParaRPr lang="en-US" b="1" dirty="0">
              <a:solidFill>
                <a:schemeClr val="accent4">
                  <a:lumMod val="50000"/>
                </a:schemeClr>
              </a:solidFill>
              <a:latin typeface="Tw Cen MT" panose="020B0602020104020603" pitchFamily="34" charset="0"/>
            </a:endParaRPr>
          </a:p>
          <a:p>
            <a:pPr algn="ctr">
              <a:spcBef>
                <a:spcPts val="0"/>
              </a:spcBef>
              <a:buNone/>
            </a:pPr>
            <a:r>
              <a:rPr lang="en-US" b="1" dirty="0">
                <a:solidFill>
                  <a:schemeClr val="accent4">
                    <a:lumMod val="50000"/>
                  </a:schemeClr>
                </a:solidFill>
                <a:latin typeface="Tw Cen MT" panose="020B0602020104020603" pitchFamily="34" charset="0"/>
              </a:rPr>
              <a:t>now and in the future</a:t>
            </a:r>
          </a:p>
          <a:p>
            <a:pPr algn="ctr">
              <a:spcBef>
                <a:spcPts val="0"/>
              </a:spcBef>
              <a:buNone/>
            </a:pPr>
            <a:r>
              <a:rPr lang="en-US" b="1" dirty="0">
                <a:solidFill>
                  <a:schemeClr val="accent4">
                    <a:lumMod val="50000"/>
                  </a:schemeClr>
                </a:solidFill>
                <a:latin typeface="Tw Cen MT" panose="020B0602020104020603" pitchFamily="34" charset="0"/>
              </a:rPr>
              <a:t>to build positive school climate </a:t>
            </a:r>
            <a:endParaRPr lang="en-US" b="1" dirty="0" smtClean="0">
              <a:solidFill>
                <a:schemeClr val="accent4">
                  <a:lumMod val="50000"/>
                </a:schemeClr>
              </a:solidFill>
              <a:latin typeface="Tw Cen MT" panose="020B0602020104020603" pitchFamily="34" charset="0"/>
            </a:endParaRPr>
          </a:p>
          <a:p>
            <a:pPr algn="ctr">
              <a:spcBef>
                <a:spcPts val="0"/>
              </a:spcBef>
              <a:buNone/>
            </a:pPr>
            <a:r>
              <a:rPr lang="en-US" b="1" dirty="0" smtClean="0">
                <a:solidFill>
                  <a:schemeClr val="accent4">
                    <a:lumMod val="50000"/>
                  </a:schemeClr>
                </a:solidFill>
                <a:latin typeface="Tw Cen MT" panose="020B0602020104020603" pitchFamily="34" charset="0"/>
              </a:rPr>
              <a:t>at </a:t>
            </a:r>
            <a:r>
              <a:rPr lang="en-US" b="1" dirty="0">
                <a:solidFill>
                  <a:schemeClr val="accent4">
                    <a:lumMod val="50000"/>
                  </a:schemeClr>
                </a:solidFill>
                <a:latin typeface="Tw Cen MT" panose="020B0602020104020603" pitchFamily="34" charset="0"/>
              </a:rPr>
              <a:t>our school!</a:t>
            </a:r>
          </a:p>
          <a:p>
            <a:pPr marL="0" lvl="2" indent="0" eaLnBrk="1" hangingPunct="1">
              <a:spcBef>
                <a:spcPts val="0"/>
              </a:spcBef>
              <a:buFont typeface="Wingdings" pitchFamily="2" charset="2"/>
              <a:buNone/>
            </a:pPr>
            <a:endParaRPr lang="en-US" b="1" dirty="0" smtClean="0">
              <a:latin typeface="Tw Cen MT" panose="020B0602020104020603" pitchFamily="34" charset="0"/>
            </a:endParaRPr>
          </a:p>
        </p:txBody>
      </p:sp>
      <p:sp>
        <p:nvSpPr>
          <p:cNvPr id="4" name="Footer Placeholder 4"/>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algn="l" defTabSz="457200" rtl="0" fontAlgn="base">
              <a:spcBef>
                <a:spcPct val="0"/>
              </a:spcBef>
              <a:spcAft>
                <a:spcPct val="0"/>
              </a:spcAft>
              <a:defRPr sz="1200" kern="1200">
                <a:solidFill>
                  <a:schemeClr val="bg1"/>
                </a:solidFill>
                <a:latin typeface="Arial" pitchFamily="34" charset="0"/>
                <a:ea typeface="Geneva"/>
                <a:cs typeface="Geneva"/>
              </a:defRPr>
            </a:lvl1pPr>
            <a:lvl2pPr marL="457200" algn="l" defTabSz="457200" rtl="0" fontAlgn="base">
              <a:spcBef>
                <a:spcPct val="0"/>
              </a:spcBef>
              <a:spcAft>
                <a:spcPct val="0"/>
              </a:spcAft>
              <a:defRPr sz="2400" kern="1200">
                <a:solidFill>
                  <a:schemeClr val="tx1"/>
                </a:solidFill>
                <a:latin typeface="Arial" pitchFamily="34" charset="0"/>
                <a:ea typeface="Geneva"/>
                <a:cs typeface="Geneva"/>
              </a:defRPr>
            </a:lvl2pPr>
            <a:lvl3pPr marL="914400" algn="l" defTabSz="457200" rtl="0" fontAlgn="base">
              <a:spcBef>
                <a:spcPct val="0"/>
              </a:spcBef>
              <a:spcAft>
                <a:spcPct val="0"/>
              </a:spcAft>
              <a:defRPr sz="2400" kern="1200">
                <a:solidFill>
                  <a:schemeClr val="tx1"/>
                </a:solidFill>
                <a:latin typeface="Arial" pitchFamily="34" charset="0"/>
                <a:ea typeface="Geneva"/>
                <a:cs typeface="Geneva"/>
              </a:defRPr>
            </a:lvl3pPr>
            <a:lvl4pPr marL="1371600" algn="l" defTabSz="457200" rtl="0" fontAlgn="base">
              <a:spcBef>
                <a:spcPct val="0"/>
              </a:spcBef>
              <a:spcAft>
                <a:spcPct val="0"/>
              </a:spcAft>
              <a:defRPr sz="2400" kern="1200">
                <a:solidFill>
                  <a:schemeClr val="tx1"/>
                </a:solidFill>
                <a:latin typeface="Arial" pitchFamily="34" charset="0"/>
                <a:ea typeface="Geneva"/>
                <a:cs typeface="Geneva"/>
              </a:defRPr>
            </a:lvl4pPr>
            <a:lvl5pPr marL="1828800" algn="l" defTabSz="457200" rtl="0" fontAlgn="base">
              <a:spcBef>
                <a:spcPct val="0"/>
              </a:spcBef>
              <a:spcAft>
                <a:spcPct val="0"/>
              </a:spcAft>
              <a:defRPr sz="2400" kern="1200">
                <a:solidFill>
                  <a:schemeClr val="tx1"/>
                </a:solidFill>
                <a:latin typeface="Arial" pitchFamily="34" charset="0"/>
                <a:ea typeface="Geneva"/>
                <a:cs typeface="Geneva"/>
              </a:defRPr>
            </a:lvl5pPr>
            <a:lvl6pPr marL="2286000" algn="l" defTabSz="914400" rtl="0" eaLnBrk="1" latinLnBrk="0" hangingPunct="1">
              <a:defRPr sz="2400" kern="1200">
                <a:solidFill>
                  <a:schemeClr val="tx1"/>
                </a:solidFill>
                <a:latin typeface="Arial" pitchFamily="34" charset="0"/>
                <a:ea typeface="Geneva"/>
                <a:cs typeface="Geneva"/>
              </a:defRPr>
            </a:lvl6pPr>
            <a:lvl7pPr marL="2743200" algn="l" defTabSz="914400" rtl="0" eaLnBrk="1" latinLnBrk="0" hangingPunct="1">
              <a:defRPr sz="2400" kern="1200">
                <a:solidFill>
                  <a:schemeClr val="tx1"/>
                </a:solidFill>
                <a:latin typeface="Arial" pitchFamily="34" charset="0"/>
                <a:ea typeface="Geneva"/>
                <a:cs typeface="Geneva"/>
              </a:defRPr>
            </a:lvl7pPr>
            <a:lvl8pPr marL="3200400" algn="l" defTabSz="914400" rtl="0" eaLnBrk="1" latinLnBrk="0" hangingPunct="1">
              <a:defRPr sz="2400" kern="1200">
                <a:solidFill>
                  <a:schemeClr val="tx1"/>
                </a:solidFill>
                <a:latin typeface="Arial" pitchFamily="34" charset="0"/>
                <a:ea typeface="Geneva"/>
                <a:cs typeface="Geneva"/>
              </a:defRPr>
            </a:lvl8pPr>
            <a:lvl9pPr marL="3657600" algn="l" defTabSz="914400" rtl="0" eaLnBrk="1" latinLnBrk="0" hangingPunct="1">
              <a:defRPr sz="2400" kern="1200">
                <a:solidFill>
                  <a:schemeClr val="tx1"/>
                </a:solidFill>
                <a:latin typeface="Arial" pitchFamily="34" charset="0"/>
                <a:ea typeface="Geneva"/>
                <a:cs typeface="Geneva"/>
              </a:defRPr>
            </a:lvl9pPr>
          </a:lstStyle>
          <a:p>
            <a:pPr>
              <a:defRPr/>
            </a:pPr>
            <a:r>
              <a:rPr lang="en-US" dirty="0" smtClean="0"/>
              <a:t>School Climate Workshop, 5/7/13</a:t>
            </a:r>
          </a:p>
          <a:p>
            <a:pPr>
              <a:defRPr/>
            </a:pPr>
            <a:endParaRPr lang="en-US" dirty="0"/>
          </a:p>
        </p:txBody>
      </p:sp>
    </p:spTree>
    <p:extLst>
      <p:ext uri="{BB962C8B-B14F-4D97-AF65-F5344CB8AC3E}">
        <p14:creationId xmlns:p14="http://schemas.microsoft.com/office/powerpoint/2010/main" val="228581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609600"/>
            <a:ext cx="8229600" cy="5287963"/>
          </a:xfrm>
        </p:spPr>
        <p:txBody>
          <a:bodyPr>
            <a:normAutofit fontScale="92500" lnSpcReduction="10000"/>
          </a:bodyPr>
          <a:lstStyle/>
          <a:p>
            <a:pPr algn="ctr" eaLnBrk="1" hangingPunct="1">
              <a:buFont typeface="Wingdings" pitchFamily="2" charset="2"/>
              <a:buNone/>
            </a:pPr>
            <a:endParaRPr lang="en-US" sz="3200" b="1" dirty="0" smtClean="0">
              <a:solidFill>
                <a:schemeClr val="accent4"/>
              </a:solidFill>
              <a:effectLst/>
              <a:latin typeface="Tw Cen MT" panose="020B0602020104020603" pitchFamily="34" charset="0"/>
            </a:endParaRP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Our School’s </a:t>
            </a: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2018-2019 </a:t>
            </a:r>
            <a:endParaRPr lang="en-US" sz="6000" b="1" dirty="0" smtClean="0">
              <a:effectLst>
                <a:outerShdw blurRad="38100" dist="38100" dir="2700000" algn="tl">
                  <a:srgbClr val="000000">
                    <a:alpha val="43137"/>
                  </a:srgbClr>
                </a:outerShdw>
              </a:effectLst>
              <a:latin typeface="Tw Cen MT" panose="020B0602020104020603" pitchFamily="34" charset="0"/>
            </a:endParaRPr>
          </a:p>
          <a:p>
            <a:pPr algn="ctr" eaLnBrk="1" hangingPunct="1">
              <a:spcAft>
                <a:spcPts val="1200"/>
              </a:spcAft>
              <a:buFont typeface="Wingdings" pitchFamily="2" charset="2"/>
              <a:buNone/>
            </a:pPr>
            <a:r>
              <a:rPr lang="en-US" sz="6000" b="1" dirty="0" smtClean="0">
                <a:effectLst>
                  <a:outerShdw blurRad="38100" dist="38100" dir="2700000" algn="tl">
                    <a:srgbClr val="000000">
                      <a:alpha val="43137"/>
                    </a:srgbClr>
                  </a:outerShdw>
                </a:effectLst>
                <a:latin typeface="Tw Cen MT" panose="020B0602020104020603" pitchFamily="34" charset="0"/>
              </a:rPr>
              <a:t>School Climate Data</a:t>
            </a:r>
          </a:p>
          <a:p>
            <a:pPr algn="ctr" eaLnBrk="1" hangingPunct="1">
              <a:spcAft>
                <a:spcPts val="1200"/>
              </a:spcAft>
              <a:buFont typeface="Wingdings" pitchFamily="2" charset="2"/>
              <a:buNone/>
            </a:pPr>
            <a:r>
              <a:rPr lang="en-US" sz="2300" b="1" dirty="0" smtClean="0">
                <a:solidFill>
                  <a:schemeClr val="accent4"/>
                </a:solidFill>
                <a:effectLst>
                  <a:outerShdw blurRad="38100" dist="38100" dir="2700000" algn="tl">
                    <a:srgbClr val="000000">
                      <a:alpha val="43137"/>
                    </a:srgbClr>
                  </a:outerShdw>
                </a:effectLst>
                <a:latin typeface="Tw Cen MT" panose="020B0602020104020603" pitchFamily="34" charset="0"/>
              </a:rPr>
              <a:t>____________________________________________________________</a:t>
            </a:r>
          </a:p>
          <a:p>
            <a:pPr algn="ctr" eaLnBrk="1" hangingPunct="1">
              <a:spcAft>
                <a:spcPts val="1200"/>
              </a:spcAft>
              <a:buFont typeface="Wingdings" pitchFamily="2" charset="2"/>
              <a:buNone/>
            </a:pPr>
            <a:r>
              <a:rPr lang="en-US" sz="4700" b="1" dirty="0" smtClean="0">
                <a:solidFill>
                  <a:srgbClr val="2255FA"/>
                </a:solidFill>
                <a:effectLst>
                  <a:outerShdw blurRad="38100" dist="38100" dir="2700000" algn="tl">
                    <a:srgbClr val="000000">
                      <a:alpha val="43137"/>
                    </a:srgbClr>
                  </a:outerShdw>
                </a:effectLst>
                <a:latin typeface="Tw Cen MT" panose="020B0602020104020603" pitchFamily="34" charset="0"/>
              </a:rPr>
              <a:t>[Add Your School Name Here]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solidFill>
                  <a:srgbClr val="2255FA"/>
                </a:solidFill>
              </a:rPr>
              <a:t>Your Thoughts and Opinions </a:t>
            </a:r>
            <a:br>
              <a:rPr lang="en-US" b="1" dirty="0" smtClean="0">
                <a:solidFill>
                  <a:srgbClr val="2255FA"/>
                </a:solidFill>
              </a:rPr>
            </a:br>
            <a:r>
              <a:rPr lang="en-US" b="1" dirty="0" smtClean="0">
                <a:solidFill>
                  <a:srgbClr val="2255FA"/>
                </a:solidFill>
              </a:rPr>
              <a:t>Matter to Us…</a:t>
            </a:r>
            <a:endParaRPr lang="en-US" b="1" dirty="0">
              <a:solidFill>
                <a:srgbClr val="2255FA"/>
              </a:solidFill>
            </a:endParaRPr>
          </a:p>
        </p:txBody>
      </p:sp>
      <p:sp>
        <p:nvSpPr>
          <p:cNvPr id="3" name="Content Placeholder 2"/>
          <p:cNvSpPr>
            <a:spLocks noGrp="1"/>
          </p:cNvSpPr>
          <p:nvPr>
            <p:ph idx="1"/>
          </p:nvPr>
        </p:nvSpPr>
        <p:spPr>
          <a:xfrm>
            <a:off x="717176" y="1491285"/>
            <a:ext cx="7848600" cy="4525963"/>
          </a:xfrm>
        </p:spPr>
        <p:txBody>
          <a:bodyPr>
            <a:normAutofit/>
          </a:bodyPr>
          <a:lstStyle/>
          <a:p>
            <a:pPr>
              <a:spcBef>
                <a:spcPts val="0"/>
              </a:spcBef>
            </a:pPr>
            <a:r>
              <a:rPr lang="en-US" sz="2400" dirty="0"/>
              <a:t>We </a:t>
            </a:r>
            <a:r>
              <a:rPr lang="en-US" sz="2400" dirty="0" smtClean="0"/>
              <a:t>asked ____ families/parents/guardians to complete this survey </a:t>
            </a:r>
            <a:r>
              <a:rPr lang="en-US" sz="2400" dirty="0"/>
              <a:t>so that we </a:t>
            </a:r>
            <a:r>
              <a:rPr lang="en-US" sz="2400" dirty="0" smtClean="0"/>
              <a:t>could </a:t>
            </a:r>
            <a:r>
              <a:rPr lang="en-US" sz="2400" dirty="0"/>
              <a:t>learn what </a:t>
            </a:r>
            <a:r>
              <a:rPr lang="en-US" sz="2400" dirty="0" smtClean="0"/>
              <a:t>you think </a:t>
            </a:r>
            <a:r>
              <a:rPr lang="en-US" sz="2400" dirty="0"/>
              <a:t>about our school. </a:t>
            </a:r>
            <a:endParaRPr lang="en-US" sz="2400" dirty="0" smtClean="0"/>
          </a:p>
          <a:p>
            <a:pPr marL="0" indent="0">
              <a:spcBef>
                <a:spcPts val="0"/>
              </a:spcBef>
              <a:buNone/>
            </a:pPr>
            <a:r>
              <a:rPr lang="en-US" sz="2400" dirty="0" smtClean="0"/>
              <a:t> </a:t>
            </a:r>
          </a:p>
          <a:p>
            <a:pPr>
              <a:spcBef>
                <a:spcPts val="0"/>
              </a:spcBef>
            </a:pPr>
            <a:r>
              <a:rPr lang="en-US" sz="2400" dirty="0" smtClean="0"/>
              <a:t>We received ___ completed surveys – many thanks to those of you who returned your survey!</a:t>
            </a:r>
          </a:p>
          <a:p>
            <a:pPr>
              <a:spcBef>
                <a:spcPts val="0"/>
              </a:spcBef>
            </a:pPr>
            <a:endParaRPr lang="en-US" sz="2400" dirty="0"/>
          </a:p>
          <a:p>
            <a:pPr>
              <a:spcBef>
                <a:spcPts val="0"/>
              </a:spcBef>
            </a:pPr>
            <a:r>
              <a:rPr lang="en-US" sz="2400" dirty="0" smtClean="0"/>
              <a:t>Your experiences </a:t>
            </a:r>
            <a:r>
              <a:rPr lang="en-US" sz="2400" dirty="0"/>
              <a:t>and opinions will be included in our plans as we build on our strengths and work to make improvements.  </a:t>
            </a:r>
          </a:p>
        </p:txBody>
      </p:sp>
      <p:pic>
        <p:nvPicPr>
          <p:cNvPr id="4" name="Picture 4" descr="C:\Users\pell\AppData\Local\Microsoft\Windows\Temporary Internet Files\Content.IE5\DJKM51T3\MP900446488[1].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705600" y="5257800"/>
            <a:ext cx="2181369" cy="1454246"/>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2050" name="Picture 2" descr="http://poppinsfamilyservices.com/assets/slider/FAMILY.jp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73423" y="5418326"/>
            <a:ext cx="1971219" cy="1307167"/>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pic>
        <p:nvPicPr>
          <p:cNvPr id="2052" name="Picture 4" descr="https://casemed.case.edu/fammed/img/family_131902826.jpg"/>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3429000" y="5322451"/>
            <a:ext cx="2085975" cy="1389595"/>
          </a:xfrm>
          <a:prstGeom prst="rect">
            <a:avLst/>
          </a:prstGeom>
          <a:noFill/>
          <a:ln w="38100">
            <a:solidFill>
              <a:srgbClr val="375BB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27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265741" cy="6200991"/>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228165" y="439235"/>
            <a:ext cx="6781799" cy="461665"/>
          </a:xfrm>
          <a:prstGeom prst="rect">
            <a:avLst/>
          </a:prstGeom>
          <a:solidFill>
            <a:schemeClr val="bg1"/>
          </a:solidFill>
          <a:ln w="38100">
            <a:solidFill>
              <a:schemeClr val="tx1"/>
            </a:solidFill>
          </a:ln>
        </p:spPr>
        <p:txBody>
          <a:bodyPr wrap="square" rtlCol="0">
            <a:spAutoFit/>
          </a:bodyPr>
          <a:lstStyle/>
          <a:p>
            <a:pPr algn="ctr"/>
            <a:r>
              <a:rPr lang="en-US" dirty="0" smtClean="0">
                <a:solidFill>
                  <a:srgbClr val="2255FA"/>
                </a:solidFill>
              </a:rPr>
              <a:t>These are the topics covered in Part 1</a:t>
            </a:r>
            <a:endParaRPr lang="en-US" dirty="0">
              <a:solidFill>
                <a:srgbClr val="2255FA"/>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19200" y="392197"/>
            <a:ext cx="6781799" cy="461665"/>
          </a:xfrm>
          <a:prstGeom prst="rect">
            <a:avLst/>
          </a:prstGeom>
          <a:solidFill>
            <a:schemeClr val="bg1"/>
          </a:solidFill>
          <a:ln w="38100">
            <a:solidFill>
              <a:schemeClr val="tx1"/>
            </a:solidFill>
          </a:ln>
        </p:spPr>
        <p:txBody>
          <a:bodyPr wrap="square" rtlCol="0">
            <a:spAutoFit/>
          </a:bodyPr>
          <a:lstStyle/>
          <a:p>
            <a:pPr algn="ctr"/>
            <a:r>
              <a:rPr lang="en-US" dirty="0" smtClean="0">
                <a:solidFill>
                  <a:srgbClr val="2255FA"/>
                </a:solidFill>
              </a:rPr>
              <a:t>These are the topics covered in Parts 2-5:</a:t>
            </a:r>
            <a:endParaRPr lang="en-US" dirty="0">
              <a:solidFill>
                <a:srgbClr val="2255FA"/>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13539553"/>
              </p:ext>
            </p:extLst>
          </p:nvPr>
        </p:nvGraphicFramePr>
        <p:xfrm>
          <a:off x="685800" y="3945453"/>
          <a:ext cx="2590800" cy="2912547"/>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0000"/>
                    </a:ext>
                  </a:extLst>
                </a:gridCol>
              </a:tblGrid>
              <a:tr h="658097">
                <a:tc>
                  <a:txBody>
                    <a:bodyPr/>
                    <a:lstStyle/>
                    <a:p>
                      <a:pPr algn="ctr"/>
                      <a:r>
                        <a:rPr lang="en-US" sz="1600" dirty="0" smtClean="0">
                          <a:latin typeface="Tw Cen MT" panose="020B0602020104020603" pitchFamily="34" charset="0"/>
                        </a:rPr>
                        <a:t>Part V:</a:t>
                      </a:r>
                      <a:r>
                        <a:rPr lang="en-US" sz="1600" baseline="0" dirty="0" smtClean="0">
                          <a:latin typeface="Tw Cen MT" panose="020B0602020104020603" pitchFamily="34" charset="0"/>
                        </a:rPr>
                        <a:t> Social Emotional Competencies</a:t>
                      </a:r>
                      <a:endParaRPr lang="en-US" sz="1600" dirty="0">
                        <a:latin typeface="Tw Cen MT" panose="020B0602020104020603"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10000"/>
                  </a:ext>
                </a:extLst>
              </a:tr>
              <a:tr h="450890">
                <a:tc>
                  <a:txBody>
                    <a:bodyPr/>
                    <a:lstStyle/>
                    <a:p>
                      <a:pPr algn="ctr"/>
                      <a:r>
                        <a:rPr lang="en-US" b="1" dirty="0" smtClean="0">
                          <a:solidFill>
                            <a:schemeClr val="tx2"/>
                          </a:solidFill>
                          <a:latin typeface="Tw Cen MT" panose="020B0602020104020603" pitchFamily="34" charset="0"/>
                        </a:rPr>
                        <a:t>Student</a:t>
                      </a:r>
                      <a:r>
                        <a:rPr lang="en-US" b="1" baseline="0" dirty="0" smtClean="0">
                          <a:solidFill>
                            <a:schemeClr val="tx2"/>
                          </a:solidFill>
                          <a:latin typeface="Tw Cen MT" panose="020B0602020104020603" pitchFamily="34" charset="0"/>
                        </a:rPr>
                        <a:t> Survey</a:t>
                      </a:r>
                      <a:endParaRPr lang="en-US" b="1"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1"/>
                  </a:ext>
                </a:extLst>
              </a:tr>
              <a:tr h="450890">
                <a:tc>
                  <a:txBody>
                    <a:bodyPr/>
                    <a:lstStyle/>
                    <a:p>
                      <a:pPr algn="ctr"/>
                      <a:r>
                        <a:rPr lang="en-US" sz="1400" b="0" dirty="0" smtClean="0">
                          <a:solidFill>
                            <a:schemeClr val="tx2"/>
                          </a:solidFill>
                          <a:latin typeface="Tw Cen MT" panose="020B0602020104020603" pitchFamily="34" charset="0"/>
                        </a:rPr>
                        <a:t>Responsible Decision-</a:t>
                      </a:r>
                      <a:r>
                        <a:rPr lang="en-US" sz="1400" b="0" baseline="0" dirty="0" smtClean="0">
                          <a:solidFill>
                            <a:schemeClr val="tx2"/>
                          </a:solidFill>
                          <a:latin typeface="Tw Cen MT" panose="020B0602020104020603" pitchFamily="34" charset="0"/>
                        </a:rPr>
                        <a:t>Making</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545795056"/>
                  </a:ext>
                </a:extLst>
              </a:tr>
              <a:tr h="450890">
                <a:tc>
                  <a:txBody>
                    <a:bodyPr/>
                    <a:lstStyle/>
                    <a:p>
                      <a:pPr algn="ctr"/>
                      <a:r>
                        <a:rPr lang="en-US" sz="1400" b="0" dirty="0" smtClean="0">
                          <a:solidFill>
                            <a:schemeClr val="tx2"/>
                          </a:solidFill>
                          <a:latin typeface="Tw Cen MT" panose="020B0602020104020603" pitchFamily="34" charset="0"/>
                        </a:rPr>
                        <a:t>Social</a:t>
                      </a:r>
                      <a:r>
                        <a:rPr lang="en-US" sz="1400" b="0" baseline="0" dirty="0" smtClean="0">
                          <a:solidFill>
                            <a:schemeClr val="tx2"/>
                          </a:solidFill>
                          <a:latin typeface="Tw Cen MT" panose="020B0602020104020603" pitchFamily="34" charset="0"/>
                        </a:rPr>
                        <a:t> Awareness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993660075"/>
                  </a:ext>
                </a:extLst>
              </a:tr>
              <a:tr h="450890">
                <a:tc>
                  <a:txBody>
                    <a:bodyPr/>
                    <a:lstStyle/>
                    <a:p>
                      <a:pPr algn="ctr"/>
                      <a:r>
                        <a:rPr lang="en-US" sz="1400" b="0" dirty="0" smtClean="0">
                          <a:solidFill>
                            <a:schemeClr val="tx2"/>
                          </a:solidFill>
                          <a:latin typeface="Tw Cen MT" panose="020B0602020104020603" pitchFamily="34" charset="0"/>
                        </a:rPr>
                        <a:t>Self-Management</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24405317"/>
                  </a:ext>
                </a:extLst>
              </a:tr>
              <a:tr h="450890">
                <a:tc>
                  <a:txBody>
                    <a:bodyPr/>
                    <a:lstStyle/>
                    <a:p>
                      <a:pPr algn="ctr"/>
                      <a:r>
                        <a:rPr lang="en-US" sz="1400" b="0" dirty="0" smtClean="0">
                          <a:solidFill>
                            <a:schemeClr val="tx2"/>
                          </a:solidFill>
                          <a:latin typeface="Tw Cen MT" panose="020B0602020104020603" pitchFamily="34" charset="0"/>
                        </a:rPr>
                        <a:t>Relationship</a:t>
                      </a:r>
                      <a:r>
                        <a:rPr lang="en-US" sz="1400" b="0" baseline="0" dirty="0" smtClean="0">
                          <a:solidFill>
                            <a:schemeClr val="tx2"/>
                          </a:solidFill>
                          <a:latin typeface="Tw Cen MT" panose="020B0602020104020603" pitchFamily="34" charset="0"/>
                        </a:rPr>
                        <a:t> Skills</a:t>
                      </a:r>
                      <a:endParaRPr lang="en-US" sz="1400" b="0" dirty="0">
                        <a:solidFill>
                          <a:schemeClr val="tx2"/>
                        </a:solidFill>
                        <a:latin typeface="Tw Cen MT" panose="020B0602020104020603"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41780823"/>
                  </a:ext>
                </a:extLst>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4043"/>
            <a:ext cx="5067945" cy="2819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124200"/>
            <a:ext cx="5011849" cy="35960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69591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95935" y="533400"/>
            <a:ext cx="6952129" cy="533400"/>
          </a:xfrm>
        </p:spPr>
        <p:txBody>
          <a:bodyPr>
            <a:normAutofit fontScale="90000"/>
          </a:bodyPr>
          <a:lstStyle/>
          <a:p>
            <a:r>
              <a:rPr lang="en-US" b="1" dirty="0" smtClean="0">
                <a:solidFill>
                  <a:srgbClr val="2255FA"/>
                </a:solidFill>
              </a:rPr>
              <a:t>What is the Delaware School Climate Survey?</a:t>
            </a:r>
            <a:endParaRPr lang="en-US" b="1" dirty="0">
              <a:solidFill>
                <a:srgbClr val="2255FA"/>
              </a:solidFill>
            </a:endParaRPr>
          </a:p>
        </p:txBody>
      </p:sp>
      <p:sp>
        <p:nvSpPr>
          <p:cNvPr id="2" name="Rectangle 1"/>
          <p:cNvSpPr/>
          <p:nvPr/>
        </p:nvSpPr>
        <p:spPr>
          <a:xfrm>
            <a:off x="793341" y="1364188"/>
            <a:ext cx="7830671" cy="5032147"/>
          </a:xfrm>
          <a:prstGeom prst="rect">
            <a:avLst/>
          </a:prstGeom>
          <a:ln w="38100">
            <a:solidFill>
              <a:schemeClr val="tx1"/>
            </a:solidFill>
          </a:ln>
        </p:spPr>
        <p:txBody>
          <a:bodyPr wrap="square">
            <a:spAutoFit/>
          </a:bodyPr>
          <a:lstStyle/>
          <a:p>
            <a:pPr marL="0" indent="0">
              <a:buNone/>
            </a:pPr>
            <a:endParaRPr lang="en-US" sz="900" b="1" dirty="0" smtClean="0"/>
          </a:p>
          <a:p>
            <a:pPr marL="0" indent="0">
              <a:buNone/>
            </a:pPr>
            <a:r>
              <a:rPr lang="en-US" sz="2100" b="1" cap="all" dirty="0" smtClean="0">
                <a:solidFill>
                  <a:srgbClr val="2255FA"/>
                </a:solidFill>
              </a:rPr>
              <a:t>Has 3 versions:</a:t>
            </a:r>
            <a:endParaRPr lang="en-US" sz="900" b="1" dirty="0"/>
          </a:p>
          <a:p>
            <a:pPr marL="400050" lvl="1"/>
            <a:r>
              <a:rPr lang="en-US" sz="2100" b="1" dirty="0" smtClean="0"/>
              <a:t>Student, Staff , and Home</a:t>
            </a:r>
          </a:p>
          <a:p>
            <a:pPr marL="400050" lvl="1"/>
            <a:endParaRPr lang="en-US" sz="900" b="1" dirty="0"/>
          </a:p>
          <a:p>
            <a:pPr marL="0" indent="0">
              <a:buNone/>
            </a:pPr>
            <a:r>
              <a:rPr lang="en-US" sz="2100" b="1" cap="all" dirty="0" smtClean="0">
                <a:solidFill>
                  <a:srgbClr val="2255FA"/>
                </a:solidFill>
              </a:rPr>
              <a:t>Includes 5 sections:</a:t>
            </a:r>
          </a:p>
          <a:p>
            <a:pPr marL="0" indent="0">
              <a:buNone/>
            </a:pPr>
            <a:endParaRPr lang="en-US" sz="900" b="1" dirty="0"/>
          </a:p>
          <a:p>
            <a:pPr marL="857250" lvl="1" indent="-457200">
              <a:buFont typeface="+mj-lt"/>
              <a:buAutoNum type="arabicPeriod"/>
            </a:pPr>
            <a:r>
              <a:rPr lang="en-US" sz="2100" b="1" dirty="0" smtClean="0"/>
              <a:t>School </a:t>
            </a:r>
            <a:r>
              <a:rPr lang="en-US" sz="2100" b="1" dirty="0"/>
              <a:t>Climate </a:t>
            </a:r>
            <a:endParaRPr lang="en-US" sz="2100" b="1" dirty="0" smtClean="0"/>
          </a:p>
          <a:p>
            <a:pPr marL="1200150" lvl="2" indent="-342900">
              <a:buFont typeface="Arial" panose="020B0604020202020204" pitchFamily="34" charset="0"/>
              <a:buChar char="•"/>
            </a:pPr>
            <a:r>
              <a:rPr lang="en-US" sz="1800" i="1" dirty="0"/>
              <a:t>H</a:t>
            </a:r>
            <a:r>
              <a:rPr lang="en-US" sz="1800" i="1" dirty="0" smtClean="0"/>
              <a:t>ow students, staff and families feel when in this school.</a:t>
            </a:r>
          </a:p>
          <a:p>
            <a:pPr marL="857250" lvl="1" indent="-457200">
              <a:buFont typeface="+mj-lt"/>
              <a:buAutoNum type="arabicPeriod"/>
            </a:pPr>
            <a:r>
              <a:rPr lang="en-US" sz="2100" b="1" dirty="0" smtClean="0"/>
              <a:t>Techniques  </a:t>
            </a:r>
          </a:p>
          <a:p>
            <a:pPr marL="1188720" lvl="2" indent="-457200">
              <a:buFont typeface="Arial" panose="020B0604020202020204" pitchFamily="34" charset="0"/>
              <a:buChar char="•"/>
            </a:pPr>
            <a:r>
              <a:rPr lang="en-US" sz="1800" i="1" dirty="0"/>
              <a:t>W</a:t>
            </a:r>
            <a:r>
              <a:rPr lang="en-US" sz="1800" i="1" dirty="0" smtClean="0"/>
              <a:t>hat techniques our staff uses to help manage student behaviors.</a:t>
            </a:r>
            <a:endParaRPr lang="en-US" sz="1800" i="1" dirty="0"/>
          </a:p>
          <a:p>
            <a:pPr marL="857250" lvl="1" indent="-457200">
              <a:buFont typeface="+mj-lt"/>
              <a:buAutoNum type="arabicPeriod"/>
            </a:pPr>
            <a:r>
              <a:rPr lang="en-US" sz="2100" b="1" dirty="0"/>
              <a:t>Bullying </a:t>
            </a:r>
            <a:r>
              <a:rPr lang="en-US" sz="2100" b="1" dirty="0" smtClean="0"/>
              <a:t>Victimization</a:t>
            </a:r>
          </a:p>
          <a:p>
            <a:pPr marL="1314450" lvl="2" indent="-457200">
              <a:buFont typeface="Arial" panose="020B0604020202020204" pitchFamily="34" charset="0"/>
              <a:buChar char="•"/>
            </a:pPr>
            <a:r>
              <a:rPr lang="en-US" sz="1800" i="1" dirty="0" smtClean="0"/>
              <a:t>How often behaviors related to bullying occur.  </a:t>
            </a:r>
            <a:endParaRPr lang="en-US" sz="1800" i="1" dirty="0"/>
          </a:p>
          <a:p>
            <a:pPr marL="857250" lvl="1" indent="-457200">
              <a:buFont typeface="+mj-lt"/>
              <a:buAutoNum type="arabicPeriod"/>
            </a:pPr>
            <a:r>
              <a:rPr lang="en-US" sz="2100" b="1" dirty="0" smtClean="0"/>
              <a:t>Student Engagement</a:t>
            </a:r>
          </a:p>
          <a:p>
            <a:pPr marL="1314450" lvl="2" indent="-457200">
              <a:buFont typeface="Arial" panose="020B0604020202020204" pitchFamily="34" charset="0"/>
              <a:buChar char="•"/>
            </a:pPr>
            <a:r>
              <a:rPr lang="en-US" sz="1800" i="1" dirty="0" smtClean="0"/>
              <a:t>How students are emotionally, cognitively and behaviorally engaged in our school.</a:t>
            </a:r>
          </a:p>
          <a:p>
            <a:pPr marL="857250" lvl="1" indent="-457200">
              <a:buFont typeface="+mj-lt"/>
              <a:buAutoNum type="arabicPeriod"/>
            </a:pPr>
            <a:r>
              <a:rPr lang="en-US" sz="2100" b="1" dirty="0"/>
              <a:t>Social and Emotional </a:t>
            </a:r>
            <a:r>
              <a:rPr lang="en-US" sz="2100" b="1" dirty="0" smtClean="0"/>
              <a:t>Competencies</a:t>
            </a:r>
          </a:p>
          <a:p>
            <a:pPr marL="1314450" lvl="2" indent="-457200">
              <a:buFont typeface="Arial" panose="020B0604020202020204" pitchFamily="34" charset="0"/>
              <a:buChar char="•"/>
            </a:pPr>
            <a:r>
              <a:rPr lang="en-US" sz="1800" i="1" dirty="0" smtClean="0"/>
              <a:t>To </a:t>
            </a:r>
            <a:r>
              <a:rPr lang="en-US" sz="1800" i="1" dirty="0"/>
              <a:t>what extent </a:t>
            </a:r>
            <a:r>
              <a:rPr lang="en-US" sz="1800" i="1" dirty="0" smtClean="0"/>
              <a:t>students demonstrate social-emotional skills.</a:t>
            </a:r>
            <a:endParaRPr lang="en-US" sz="1800" i="1" dirty="0"/>
          </a:p>
        </p:txBody>
      </p:sp>
    </p:spTree>
    <p:extLst>
      <p:ext uri="{BB962C8B-B14F-4D97-AF65-F5344CB8AC3E}">
        <p14:creationId xmlns:p14="http://schemas.microsoft.com/office/powerpoint/2010/main" val="30212965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255FA"/>
                </a:solidFill>
                <a:latin typeface="Tw Cen MT" panose="020B0602020104020603" pitchFamily="34" charset="0"/>
              </a:rPr>
              <a:t>How People Could </a:t>
            </a:r>
            <a:br>
              <a:rPr lang="en-US" b="1" dirty="0" smtClean="0">
                <a:solidFill>
                  <a:srgbClr val="2255FA"/>
                </a:solidFill>
                <a:latin typeface="Tw Cen MT" panose="020B0602020104020603" pitchFamily="34" charset="0"/>
              </a:rPr>
            </a:br>
            <a:r>
              <a:rPr lang="en-US" b="1" dirty="0" smtClean="0">
                <a:solidFill>
                  <a:srgbClr val="2255FA"/>
                </a:solidFill>
                <a:latin typeface="Tw Cen MT" panose="020B0602020104020603" pitchFamily="34" charset="0"/>
              </a:rPr>
              <a:t>Respond to Survey Items</a:t>
            </a:r>
            <a:endParaRPr lang="en-US" b="1" dirty="0">
              <a:solidFill>
                <a:srgbClr val="2255FA"/>
              </a:solidFill>
            </a:endParaRPr>
          </a:p>
        </p:txBody>
      </p:sp>
      <p:sp>
        <p:nvSpPr>
          <p:cNvPr id="3" name="Content Placeholder 2"/>
          <p:cNvSpPr>
            <a:spLocks noGrp="1"/>
          </p:cNvSpPr>
          <p:nvPr>
            <p:ph idx="1"/>
          </p:nvPr>
        </p:nvSpPr>
        <p:spPr>
          <a:xfrm>
            <a:off x="990600" y="1600200"/>
            <a:ext cx="7239000" cy="4953000"/>
          </a:xfrm>
          <a:ln w="38100">
            <a:solidFill>
              <a:schemeClr val="tx1"/>
            </a:solidFill>
          </a:ln>
        </p:spPr>
        <p:txBody>
          <a:bodyPr>
            <a:normAutofit fontScale="47500" lnSpcReduction="20000"/>
          </a:bodyPr>
          <a:lstStyle/>
          <a:p>
            <a:pPr marL="400050" lvl="1" indent="0">
              <a:buNone/>
            </a:pPr>
            <a:endParaRPr lang="en-US" sz="1100" b="1" u="sng" dirty="0" smtClean="0">
              <a:solidFill>
                <a:srgbClr val="2255FA"/>
              </a:solidFill>
            </a:endParaRPr>
          </a:p>
          <a:p>
            <a:pPr marL="400050" lvl="1" indent="0">
              <a:buNone/>
            </a:pPr>
            <a:r>
              <a:rPr lang="en-US" sz="3400" b="1" u="sng" dirty="0" smtClean="0">
                <a:solidFill>
                  <a:srgbClr val="2255FA"/>
                </a:solidFill>
              </a:rPr>
              <a:t>For School Climate, Techniques, Student Engagement</a:t>
            </a:r>
            <a:r>
              <a:rPr lang="en-US" sz="3400" b="1" dirty="0" smtClean="0">
                <a:solidFill>
                  <a:srgbClr val="2255FA"/>
                </a:solidFill>
              </a:rPr>
              <a:t>:</a:t>
            </a:r>
            <a:endParaRPr lang="en-US" sz="3400" b="1" dirty="0">
              <a:solidFill>
                <a:srgbClr val="2255FA"/>
              </a:solidFill>
            </a:endParaRPr>
          </a:p>
          <a:p>
            <a:pPr marL="400050" lvl="1" indent="0">
              <a:buNone/>
            </a:pPr>
            <a:r>
              <a:rPr lang="en-US" sz="3400" dirty="0"/>
              <a:t>1 = Disagree </a:t>
            </a:r>
            <a:r>
              <a:rPr lang="en-US" sz="3400" dirty="0" smtClean="0"/>
              <a:t>a </a:t>
            </a:r>
            <a:r>
              <a:rPr lang="en-US" sz="3400" dirty="0"/>
              <a:t>l</a:t>
            </a:r>
            <a:r>
              <a:rPr lang="en-US" sz="3400" dirty="0" smtClean="0"/>
              <a:t>ot</a:t>
            </a:r>
          </a:p>
          <a:p>
            <a:pPr marL="400050" lvl="1" indent="0">
              <a:buNone/>
            </a:pPr>
            <a:r>
              <a:rPr lang="en-US" sz="3400" dirty="0" smtClean="0"/>
              <a:t>2 </a:t>
            </a:r>
            <a:r>
              <a:rPr lang="en-US" sz="3400" dirty="0"/>
              <a:t>= Disagree, </a:t>
            </a:r>
          </a:p>
          <a:p>
            <a:pPr marL="400050" lvl="1" indent="0">
              <a:buNone/>
            </a:pPr>
            <a:r>
              <a:rPr lang="en-US" sz="3400" dirty="0"/>
              <a:t>3 = </a:t>
            </a:r>
            <a:r>
              <a:rPr lang="en-US" sz="3400" dirty="0" smtClean="0"/>
              <a:t>Agree</a:t>
            </a:r>
          </a:p>
          <a:p>
            <a:pPr marL="400050" lvl="1" indent="0">
              <a:buNone/>
            </a:pPr>
            <a:r>
              <a:rPr lang="en-US" sz="3400" dirty="0" smtClean="0"/>
              <a:t>4 </a:t>
            </a:r>
            <a:r>
              <a:rPr lang="en-US" sz="3400" dirty="0"/>
              <a:t>= Agree </a:t>
            </a:r>
            <a:r>
              <a:rPr lang="en-US" sz="3400" dirty="0" smtClean="0"/>
              <a:t>a </a:t>
            </a:r>
            <a:r>
              <a:rPr lang="en-US" sz="3400" dirty="0"/>
              <a:t>l</a:t>
            </a:r>
            <a:r>
              <a:rPr lang="en-US" sz="3400" dirty="0" smtClean="0"/>
              <a:t>ot</a:t>
            </a:r>
            <a:endParaRPr lang="en-US" sz="3400" dirty="0"/>
          </a:p>
          <a:p>
            <a:pPr marL="400050" lvl="1" indent="0">
              <a:buNone/>
            </a:pPr>
            <a:r>
              <a:rPr lang="en-US" sz="3400" dirty="0"/>
              <a:t> </a:t>
            </a:r>
            <a:endParaRPr lang="en-US" sz="3400" dirty="0" smtClean="0"/>
          </a:p>
          <a:p>
            <a:pPr marL="400050" lvl="1" indent="0">
              <a:buNone/>
            </a:pPr>
            <a:r>
              <a:rPr lang="en-US" sz="3400" b="1" u="sng" dirty="0" smtClean="0">
                <a:solidFill>
                  <a:srgbClr val="2255FA"/>
                </a:solidFill>
              </a:rPr>
              <a:t>For Bullying Victimization</a:t>
            </a:r>
            <a:r>
              <a:rPr lang="en-US" sz="3400" b="1" dirty="0" smtClean="0">
                <a:solidFill>
                  <a:srgbClr val="2255FA"/>
                </a:solidFill>
              </a:rPr>
              <a:t>:</a:t>
            </a:r>
            <a:endParaRPr lang="en-US" sz="3400" b="1" dirty="0">
              <a:solidFill>
                <a:srgbClr val="2255FA"/>
              </a:solidFill>
            </a:endParaRPr>
          </a:p>
          <a:p>
            <a:pPr marL="400050" lvl="1" indent="0">
              <a:buNone/>
            </a:pPr>
            <a:r>
              <a:rPr lang="en-US" sz="3400" dirty="0"/>
              <a:t>1 = Never, </a:t>
            </a:r>
            <a:endParaRPr lang="en-US" sz="3400" dirty="0" smtClean="0"/>
          </a:p>
          <a:p>
            <a:pPr marL="400050" lvl="1" indent="0">
              <a:buNone/>
            </a:pPr>
            <a:r>
              <a:rPr lang="en-US" sz="3400" dirty="0" smtClean="0"/>
              <a:t>2 </a:t>
            </a:r>
            <a:r>
              <a:rPr lang="en-US" sz="3400" dirty="0"/>
              <a:t>= </a:t>
            </a:r>
            <a:r>
              <a:rPr lang="en-US" sz="3400" dirty="0" smtClean="0"/>
              <a:t>Less than once a month, </a:t>
            </a:r>
            <a:endParaRPr lang="en-US" sz="3400" dirty="0"/>
          </a:p>
          <a:p>
            <a:pPr marL="400050" lvl="1" indent="0">
              <a:buNone/>
            </a:pPr>
            <a:r>
              <a:rPr lang="en-US" sz="3400" dirty="0"/>
              <a:t>3 = Once or t</a:t>
            </a:r>
            <a:r>
              <a:rPr lang="en-US" sz="3400" dirty="0" smtClean="0"/>
              <a:t>wice a month</a:t>
            </a:r>
            <a:r>
              <a:rPr lang="en-US" sz="3400" dirty="0"/>
              <a:t>, </a:t>
            </a:r>
          </a:p>
          <a:p>
            <a:pPr marL="400050" lvl="1" indent="0">
              <a:buNone/>
            </a:pPr>
            <a:r>
              <a:rPr lang="en-US" sz="3400" dirty="0"/>
              <a:t>4 = </a:t>
            </a:r>
            <a:r>
              <a:rPr lang="en-US" sz="3400" dirty="0" smtClean="0"/>
              <a:t>Once a week</a:t>
            </a:r>
            <a:r>
              <a:rPr lang="en-US" sz="3400" dirty="0"/>
              <a:t>, </a:t>
            </a:r>
          </a:p>
          <a:p>
            <a:pPr marL="400050" lvl="1" indent="0">
              <a:buNone/>
            </a:pPr>
            <a:r>
              <a:rPr lang="en-US" sz="3400" dirty="0"/>
              <a:t>5 = Several t</a:t>
            </a:r>
            <a:r>
              <a:rPr lang="en-US" sz="3400" dirty="0" smtClean="0"/>
              <a:t>imes a week</a:t>
            </a:r>
            <a:r>
              <a:rPr lang="en-US" sz="3400" dirty="0"/>
              <a:t>, </a:t>
            </a:r>
            <a:endParaRPr lang="en-US" sz="3400" dirty="0" smtClean="0"/>
          </a:p>
          <a:p>
            <a:pPr marL="400050" lvl="1" indent="0">
              <a:buNone/>
            </a:pPr>
            <a:r>
              <a:rPr lang="en-US" sz="3400" dirty="0" smtClean="0"/>
              <a:t>6 </a:t>
            </a:r>
            <a:r>
              <a:rPr lang="en-US" sz="3400" dirty="0"/>
              <a:t>= </a:t>
            </a:r>
            <a:r>
              <a:rPr lang="en-US" sz="3400" dirty="0" smtClean="0"/>
              <a:t>Every day  </a:t>
            </a:r>
          </a:p>
          <a:p>
            <a:pPr marL="400050" lvl="1" indent="0">
              <a:buNone/>
            </a:pPr>
            <a:endParaRPr lang="en-US" sz="3400" dirty="0"/>
          </a:p>
          <a:p>
            <a:pPr marL="400050" lvl="1" indent="0">
              <a:buNone/>
            </a:pPr>
            <a:r>
              <a:rPr lang="en-US" sz="3400" b="1" u="sng" dirty="0">
                <a:solidFill>
                  <a:srgbClr val="2255FA"/>
                </a:solidFill>
              </a:rPr>
              <a:t>For Social and Emotional Competencies Scale</a:t>
            </a:r>
            <a:r>
              <a:rPr lang="en-US" sz="3400" b="1" u="sng" dirty="0" smtClean="0">
                <a:solidFill>
                  <a:srgbClr val="2255FA"/>
                </a:solidFill>
              </a:rPr>
              <a:t>:</a:t>
            </a:r>
          </a:p>
          <a:p>
            <a:pPr marL="400050" lvl="1" indent="0">
              <a:buNone/>
            </a:pPr>
            <a:r>
              <a:rPr lang="en-US" sz="3500" dirty="0" smtClean="0"/>
              <a:t>1= Not like me at all,</a:t>
            </a:r>
          </a:p>
          <a:p>
            <a:pPr marL="400050" lvl="1" indent="0">
              <a:buNone/>
            </a:pPr>
            <a:r>
              <a:rPr lang="en-US" sz="3500" dirty="0" smtClean="0"/>
              <a:t>2= Not much like me,</a:t>
            </a:r>
            <a:endParaRPr lang="en-US" dirty="0"/>
          </a:p>
          <a:p>
            <a:pPr marL="400050" lvl="1" indent="0">
              <a:buNone/>
            </a:pPr>
            <a:r>
              <a:rPr lang="en-US" sz="3500" dirty="0" smtClean="0"/>
              <a:t>3= Somewhat like me,</a:t>
            </a:r>
          </a:p>
          <a:p>
            <a:pPr marL="400050" lvl="1" indent="0">
              <a:buNone/>
            </a:pPr>
            <a:r>
              <a:rPr lang="en-US" sz="3500" dirty="0" smtClean="0"/>
              <a:t>4= Very much like me</a:t>
            </a:r>
            <a:endParaRPr lang="en-US" sz="3500" dirty="0"/>
          </a:p>
        </p:txBody>
      </p:sp>
    </p:spTree>
    <p:extLst>
      <p:ext uri="{BB962C8B-B14F-4D97-AF65-F5344CB8AC3E}">
        <p14:creationId xmlns:p14="http://schemas.microsoft.com/office/powerpoint/2010/main" val="2318369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609600"/>
            <a:ext cx="7696200" cy="54864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981200" y="2209800"/>
            <a:ext cx="5410200" cy="1981200"/>
          </a:xfrm>
        </p:spPr>
        <p:txBody>
          <a:bodyPr>
            <a:normAutofit fontScale="90000"/>
          </a:bodyPr>
          <a:lstStyle/>
          <a:p>
            <a:r>
              <a:rPr lang="en-US" b="1" dirty="0" smtClean="0">
                <a:solidFill>
                  <a:srgbClr val="2255FA"/>
                </a:solidFill>
                <a:latin typeface="Century Gothic" panose="020B0502020202020204" pitchFamily="34" charset="0"/>
              </a:rPr>
              <a:t>The Delaware School Climate Survey</a:t>
            </a:r>
            <a:endParaRPr lang="en-US" b="1" dirty="0">
              <a:solidFill>
                <a:srgbClr val="2255FA"/>
              </a:solidFill>
              <a:latin typeface="Century Gothic" panose="020B0502020202020204" pitchFamily="34" charset="0"/>
            </a:endParaRPr>
          </a:p>
        </p:txBody>
      </p:sp>
      <p:sp>
        <p:nvSpPr>
          <p:cNvPr id="4" name="Cloud Callout 3"/>
          <p:cNvSpPr/>
          <p:nvPr/>
        </p:nvSpPr>
        <p:spPr>
          <a:xfrm>
            <a:off x="152401" y="152400"/>
            <a:ext cx="5486399" cy="1752600"/>
          </a:xfrm>
          <a:prstGeom prst="cloudCallout">
            <a:avLst>
              <a:gd name="adj1" fmla="val 12221"/>
              <a:gd name="adj2" fmla="val 9096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2000" b="1" i="1" dirty="0" smtClean="0">
                <a:solidFill>
                  <a:schemeClr val="tx1"/>
                </a:solidFill>
                <a:latin typeface="+mj-lt"/>
              </a:rPr>
              <a:t>Is it a good tool to help us understand and build positive school climate here? </a:t>
            </a:r>
            <a:endParaRPr lang="en-US" sz="2000" b="1" i="1" dirty="0">
              <a:solidFill>
                <a:schemeClr val="tx1"/>
              </a:solidFill>
              <a:latin typeface="+mj-lt"/>
            </a:endParaRPr>
          </a:p>
        </p:txBody>
      </p:sp>
      <p:sp>
        <p:nvSpPr>
          <p:cNvPr id="5" name="Rounded Rectangular Callout 4"/>
          <p:cNvSpPr/>
          <p:nvPr/>
        </p:nvSpPr>
        <p:spPr>
          <a:xfrm>
            <a:off x="1169894" y="5486400"/>
            <a:ext cx="7619999" cy="838200"/>
          </a:xfrm>
          <a:prstGeom prst="wedgeRoundRectCallout">
            <a:avLst>
              <a:gd name="adj1" fmla="val 1738"/>
              <a:gd name="adj2" fmla="val -251800"/>
              <a:gd name="adj3" fmla="val 16667"/>
            </a:avLst>
          </a:prstGeom>
          <a:solidFill>
            <a:srgbClr val="2255F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E64E"/>
                </a:solidFill>
                <a:latin typeface="+mj-lt"/>
              </a:rPr>
              <a:t>Yes! Thank you (and your child) for completing it </a:t>
            </a:r>
            <a:r>
              <a:rPr lang="en-US" b="1" dirty="0" smtClean="0">
                <a:solidFill>
                  <a:srgbClr val="FFE64E"/>
                </a:solidFill>
                <a:latin typeface="+mj-lt"/>
                <a:sym typeface="Wingdings" panose="05000000000000000000" pitchFamily="2" charset="2"/>
              </a:rPr>
              <a:t></a:t>
            </a:r>
            <a:endParaRPr lang="en-US" dirty="0">
              <a:latin typeface="+mj-lt"/>
            </a:endParaRPr>
          </a:p>
        </p:txBody>
      </p:sp>
    </p:spTree>
    <p:extLst>
      <p:ext uri="{BB962C8B-B14F-4D97-AF65-F5344CB8AC3E}">
        <p14:creationId xmlns:p14="http://schemas.microsoft.com/office/powerpoint/2010/main" val="1389992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682" y="228600"/>
            <a:ext cx="8229600" cy="1143000"/>
          </a:xfrm>
        </p:spPr>
        <p:txBody>
          <a:bodyPr/>
          <a:lstStyle/>
          <a:p>
            <a:r>
              <a:rPr lang="en-US" b="1" dirty="0" smtClean="0">
                <a:solidFill>
                  <a:srgbClr val="2255FA"/>
                </a:solidFill>
              </a:rPr>
              <a:t>Our Results</a:t>
            </a:r>
            <a:endParaRPr lang="en-US" b="1" dirty="0">
              <a:solidFill>
                <a:srgbClr val="2255FA"/>
              </a:solidFill>
            </a:endParaRPr>
          </a:p>
        </p:txBody>
      </p:sp>
      <p:sp>
        <p:nvSpPr>
          <p:cNvPr id="3" name="Content Placeholder 2"/>
          <p:cNvSpPr>
            <a:spLocks noGrp="1"/>
          </p:cNvSpPr>
          <p:nvPr>
            <p:ph idx="1"/>
          </p:nvPr>
        </p:nvSpPr>
        <p:spPr>
          <a:xfrm>
            <a:off x="457200" y="1371600"/>
            <a:ext cx="8229600" cy="5181600"/>
          </a:xfrm>
          <a:ln w="38100">
            <a:solidFill>
              <a:schemeClr val="tx1"/>
            </a:solidFill>
          </a:ln>
        </p:spPr>
        <p:txBody>
          <a:bodyPr>
            <a:normAutofit/>
          </a:bodyPr>
          <a:lstStyle/>
          <a:p>
            <a:pPr marL="0" indent="0">
              <a:buNone/>
            </a:pPr>
            <a:endParaRPr lang="en-US" sz="1100" b="1" dirty="0" smtClean="0"/>
          </a:p>
          <a:p>
            <a:pPr marL="0" indent="0">
              <a:buNone/>
            </a:pPr>
            <a:endParaRPr lang="en-US" sz="2200" b="1" dirty="0"/>
          </a:p>
          <a:p>
            <a:pPr marL="400050" lvl="1" indent="0">
              <a:buNone/>
            </a:pPr>
            <a:r>
              <a:rPr lang="en-US" b="1" dirty="0" smtClean="0"/>
              <a:t>OUR COMMUNITY MEMBERS COMPLETED…</a:t>
            </a:r>
            <a:endParaRPr lang="en-US" sz="1100" b="1" dirty="0" smtClean="0"/>
          </a:p>
          <a:p>
            <a:pPr marL="400050" lvl="1" indent="0">
              <a:buNone/>
            </a:pPr>
            <a:endParaRPr lang="en-US" sz="1100" b="1" dirty="0" smtClean="0"/>
          </a:p>
          <a:p>
            <a:pPr marL="1257300" lvl="2" indent="-457200">
              <a:buFont typeface="Wingdings" panose="05000000000000000000" pitchFamily="2" charset="2"/>
              <a:buChar char="ü"/>
            </a:pPr>
            <a:r>
              <a:rPr lang="en-US" sz="2800" b="1" dirty="0" smtClean="0">
                <a:solidFill>
                  <a:srgbClr val="2255FA"/>
                </a:solidFill>
              </a:rPr>
              <a:t>Part 1: School Climate</a:t>
            </a: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2: </a:t>
            </a:r>
            <a:r>
              <a:rPr lang="en-US" sz="2800" b="1" dirty="0">
                <a:solidFill>
                  <a:srgbClr val="2255FA"/>
                </a:solidFill>
              </a:rPr>
              <a:t>Techniques </a:t>
            </a:r>
            <a:endParaRPr lang="en-US" sz="2800" b="1" dirty="0" smtClean="0">
              <a:solidFill>
                <a:srgbClr val="2255FA"/>
              </a:solidFill>
            </a:endParaRP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3: </a:t>
            </a:r>
            <a:r>
              <a:rPr lang="en-US" sz="2800" b="1" dirty="0">
                <a:solidFill>
                  <a:srgbClr val="2255FA"/>
                </a:solidFill>
              </a:rPr>
              <a:t>Bullying </a:t>
            </a:r>
            <a:r>
              <a:rPr lang="en-US" sz="2800" b="1" dirty="0" smtClean="0">
                <a:solidFill>
                  <a:srgbClr val="2255FA"/>
                </a:solidFill>
              </a:rPr>
              <a:t>Victimization</a:t>
            </a:r>
            <a:endParaRPr lang="en-US" sz="2800" b="1" dirty="0">
              <a:solidFill>
                <a:srgbClr val="2255FA"/>
              </a:solidFill>
            </a:endParaRPr>
          </a:p>
          <a:p>
            <a:pPr marL="1257300" lvl="2" indent="-457200">
              <a:buFont typeface="Wingdings" panose="05000000000000000000" pitchFamily="2" charset="2"/>
              <a:buChar char="ü"/>
            </a:pPr>
            <a:r>
              <a:rPr lang="en-US" sz="2800" b="1" dirty="0">
                <a:solidFill>
                  <a:srgbClr val="2255FA"/>
                </a:solidFill>
              </a:rPr>
              <a:t>Part </a:t>
            </a:r>
            <a:r>
              <a:rPr lang="en-US" sz="2800" b="1" dirty="0" smtClean="0">
                <a:solidFill>
                  <a:srgbClr val="2255FA"/>
                </a:solidFill>
              </a:rPr>
              <a:t>4: Student Engagement</a:t>
            </a:r>
          </a:p>
          <a:p>
            <a:pPr marL="1257300" lvl="2" indent="-457200">
              <a:buFont typeface="Wingdings" panose="05000000000000000000" pitchFamily="2" charset="2"/>
              <a:buChar char="ü"/>
            </a:pPr>
            <a:r>
              <a:rPr lang="en-US" sz="2800" b="1" dirty="0" smtClean="0">
                <a:solidFill>
                  <a:srgbClr val="2255FA"/>
                </a:solidFill>
              </a:rPr>
              <a:t>Part 5: Social and Emotional Competencies</a:t>
            </a:r>
            <a:endParaRPr lang="en-US" sz="2400" b="1" dirty="0" smtClean="0">
              <a:solidFill>
                <a:srgbClr val="2255FA"/>
              </a:solidFill>
            </a:endParaRPr>
          </a:p>
          <a:p>
            <a:pPr marL="457200" indent="-457200">
              <a:buFont typeface="+mj-lt"/>
              <a:buAutoNum type="arabicPeriod"/>
            </a:pPr>
            <a:endParaRPr lang="en-US" sz="2400" b="1" dirty="0"/>
          </a:p>
        </p:txBody>
      </p:sp>
    </p:spTree>
    <p:extLst>
      <p:ext uri="{BB962C8B-B14F-4D97-AF65-F5344CB8AC3E}">
        <p14:creationId xmlns:p14="http://schemas.microsoft.com/office/powerpoint/2010/main" val="1806018773"/>
      </p:ext>
    </p:extLst>
  </p:cSld>
  <p:clrMapOvr>
    <a:masterClrMapping/>
  </p:clrMapOvr>
</p:sld>
</file>

<file path=ppt/theme/theme1.xml><?xml version="1.0" encoding="utf-8"?>
<a:theme xmlns:a="http://schemas.openxmlformats.org/drawingml/2006/main" name="1_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16657</TotalTime>
  <Words>1877</Words>
  <Application>Microsoft Office PowerPoint</Application>
  <PresentationFormat>On-screen Show (4:3)</PresentationFormat>
  <Paragraphs>245</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Bradley Hand ITC</vt:lpstr>
      <vt:lpstr>Calibri</vt:lpstr>
      <vt:lpstr>Century Gothic</vt:lpstr>
      <vt:lpstr>Geneva</vt:lpstr>
      <vt:lpstr>Times New Roman</vt:lpstr>
      <vt:lpstr>Tw Cen MT</vt:lpstr>
      <vt:lpstr>Wingdings</vt:lpstr>
      <vt:lpstr>1_Office Theme</vt:lpstr>
      <vt:lpstr>Sharing Your 18-19  School Climate Data with YOUR FAMILIES</vt:lpstr>
      <vt:lpstr>PowerPoint Presentation</vt:lpstr>
      <vt:lpstr>Your Thoughts and Opinions  Matter to Us…</vt:lpstr>
      <vt:lpstr>PowerPoint Presentation</vt:lpstr>
      <vt:lpstr>PowerPoint Presentation</vt:lpstr>
      <vt:lpstr>What is the Delaware School Climate Survey?</vt:lpstr>
      <vt:lpstr>How People Could  Respond to Survey Items</vt:lpstr>
      <vt:lpstr>The Delaware School Climate Survey</vt:lpstr>
      <vt:lpstr>Our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Delaware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Gail Armstrong</dc:creator>
  <cp:lastModifiedBy>Leary, Jenna</cp:lastModifiedBy>
  <cp:revision>1126</cp:revision>
  <cp:lastPrinted>2015-05-05T17:46:13Z</cp:lastPrinted>
  <dcterms:created xsi:type="dcterms:W3CDTF">2011-05-17T19:55:06Z</dcterms:created>
  <dcterms:modified xsi:type="dcterms:W3CDTF">2019-04-30T16:21:05Z</dcterms:modified>
</cp:coreProperties>
</file>