
<file path=[Content_Types].xml><?xml version="1.0" encoding="utf-8"?>
<Types xmlns="http://schemas.openxmlformats.org/package/2006/content-types">
  <Default Extension="png" ContentType="image/png"/>
  <Default Extension="tmp"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710" r:id="rId1"/>
  </p:sldMasterIdLst>
  <p:notesMasterIdLst>
    <p:notesMasterId r:id="rId162"/>
  </p:notesMasterIdLst>
  <p:sldIdLst>
    <p:sldId id="374" r:id="rId2"/>
    <p:sldId id="259" r:id="rId3"/>
    <p:sldId id="462" r:id="rId4"/>
    <p:sldId id="463" r:id="rId5"/>
    <p:sldId id="261" r:id="rId6"/>
    <p:sldId id="262" r:id="rId7"/>
    <p:sldId id="375" r:id="rId8"/>
    <p:sldId id="376" r:id="rId9"/>
    <p:sldId id="377" r:id="rId10"/>
    <p:sldId id="378" r:id="rId11"/>
    <p:sldId id="379" r:id="rId12"/>
    <p:sldId id="450" r:id="rId13"/>
    <p:sldId id="380" r:id="rId14"/>
    <p:sldId id="381" r:id="rId15"/>
    <p:sldId id="382" r:id="rId16"/>
    <p:sldId id="383" r:id="rId17"/>
    <p:sldId id="384" r:id="rId18"/>
    <p:sldId id="282" r:id="rId19"/>
    <p:sldId id="283" r:id="rId20"/>
    <p:sldId id="385" r:id="rId21"/>
    <p:sldId id="386" r:id="rId22"/>
    <p:sldId id="263" r:id="rId23"/>
    <p:sldId id="264" r:id="rId24"/>
    <p:sldId id="265" r:id="rId25"/>
    <p:sldId id="266" r:id="rId26"/>
    <p:sldId id="270" r:id="rId27"/>
    <p:sldId id="387" r:id="rId28"/>
    <p:sldId id="388" r:id="rId29"/>
    <p:sldId id="451" r:id="rId30"/>
    <p:sldId id="286" r:id="rId31"/>
    <p:sldId id="287" r:id="rId32"/>
    <p:sldId id="288" r:id="rId33"/>
    <p:sldId id="289" r:id="rId34"/>
    <p:sldId id="290" r:id="rId35"/>
    <p:sldId id="291" r:id="rId36"/>
    <p:sldId id="292" r:id="rId37"/>
    <p:sldId id="293" r:id="rId38"/>
    <p:sldId id="294" r:id="rId39"/>
    <p:sldId id="295" r:id="rId40"/>
    <p:sldId id="296" r:id="rId41"/>
    <p:sldId id="297" r:id="rId42"/>
    <p:sldId id="461" r:id="rId43"/>
    <p:sldId id="389" r:id="rId44"/>
    <p:sldId id="298" r:id="rId45"/>
    <p:sldId id="299" r:id="rId46"/>
    <p:sldId id="300" r:id="rId47"/>
    <p:sldId id="390" r:id="rId48"/>
    <p:sldId id="391" r:id="rId49"/>
    <p:sldId id="393" r:id="rId50"/>
    <p:sldId id="394" r:id="rId51"/>
    <p:sldId id="395" r:id="rId52"/>
    <p:sldId id="396" r:id="rId53"/>
    <p:sldId id="397" r:id="rId54"/>
    <p:sldId id="398" r:id="rId55"/>
    <p:sldId id="399" r:id="rId56"/>
    <p:sldId id="400" r:id="rId57"/>
    <p:sldId id="401" r:id="rId58"/>
    <p:sldId id="402" r:id="rId59"/>
    <p:sldId id="403" r:id="rId60"/>
    <p:sldId id="404" r:id="rId61"/>
    <p:sldId id="453" r:id="rId62"/>
    <p:sldId id="405" r:id="rId63"/>
    <p:sldId id="406" r:id="rId64"/>
    <p:sldId id="407" r:id="rId65"/>
    <p:sldId id="408" r:id="rId66"/>
    <p:sldId id="409" r:id="rId67"/>
    <p:sldId id="410" r:id="rId68"/>
    <p:sldId id="411" r:id="rId69"/>
    <p:sldId id="412" r:id="rId70"/>
    <p:sldId id="413" r:id="rId71"/>
    <p:sldId id="414" r:id="rId72"/>
    <p:sldId id="415" r:id="rId73"/>
    <p:sldId id="416" r:id="rId74"/>
    <p:sldId id="417" r:id="rId75"/>
    <p:sldId id="418" r:id="rId76"/>
    <p:sldId id="419" r:id="rId77"/>
    <p:sldId id="420" r:id="rId78"/>
    <p:sldId id="421" r:id="rId79"/>
    <p:sldId id="422" r:id="rId80"/>
    <p:sldId id="423" r:id="rId81"/>
    <p:sldId id="301" r:id="rId82"/>
    <p:sldId id="454" r:id="rId83"/>
    <p:sldId id="302" r:id="rId84"/>
    <p:sldId id="303" r:id="rId85"/>
    <p:sldId id="304" r:id="rId86"/>
    <p:sldId id="305" r:id="rId87"/>
    <p:sldId id="424" r:id="rId88"/>
    <p:sldId id="425" r:id="rId89"/>
    <p:sldId id="426" r:id="rId90"/>
    <p:sldId id="428" r:id="rId91"/>
    <p:sldId id="429" r:id="rId92"/>
    <p:sldId id="430" r:id="rId93"/>
    <p:sldId id="431" r:id="rId94"/>
    <p:sldId id="432" r:id="rId95"/>
    <p:sldId id="433" r:id="rId96"/>
    <p:sldId id="434" r:id="rId97"/>
    <p:sldId id="435" r:id="rId98"/>
    <p:sldId id="436" r:id="rId99"/>
    <p:sldId id="437" r:id="rId100"/>
    <p:sldId id="438" r:id="rId101"/>
    <p:sldId id="439" r:id="rId102"/>
    <p:sldId id="440" r:id="rId103"/>
    <p:sldId id="441" r:id="rId104"/>
    <p:sldId id="442" r:id="rId105"/>
    <p:sldId id="443" r:id="rId106"/>
    <p:sldId id="452" r:id="rId107"/>
    <p:sldId id="327" r:id="rId108"/>
    <p:sldId id="328" r:id="rId109"/>
    <p:sldId id="329" r:id="rId110"/>
    <p:sldId id="330" r:id="rId111"/>
    <p:sldId id="331" r:id="rId112"/>
    <p:sldId id="332" r:id="rId113"/>
    <p:sldId id="333" r:id="rId114"/>
    <p:sldId id="334" r:id="rId115"/>
    <p:sldId id="335" r:id="rId116"/>
    <p:sldId id="449" r:id="rId117"/>
    <p:sldId id="336" r:id="rId118"/>
    <p:sldId id="337" r:id="rId119"/>
    <p:sldId id="338" r:id="rId120"/>
    <p:sldId id="339" r:id="rId121"/>
    <p:sldId id="340" r:id="rId122"/>
    <p:sldId id="341" r:id="rId123"/>
    <p:sldId id="342" r:id="rId124"/>
    <p:sldId id="343" r:id="rId125"/>
    <p:sldId id="344" r:id="rId126"/>
    <p:sldId id="455" r:id="rId127"/>
    <p:sldId id="345" r:id="rId128"/>
    <p:sldId id="346" r:id="rId129"/>
    <p:sldId id="347" r:id="rId130"/>
    <p:sldId id="446" r:id="rId131"/>
    <p:sldId id="447" r:id="rId132"/>
    <p:sldId id="448" r:id="rId133"/>
    <p:sldId id="348" r:id="rId134"/>
    <p:sldId id="349" r:id="rId135"/>
    <p:sldId id="350" r:id="rId136"/>
    <p:sldId id="351" r:id="rId137"/>
    <p:sldId id="352" r:id="rId138"/>
    <p:sldId id="353" r:id="rId139"/>
    <p:sldId id="354" r:id="rId140"/>
    <p:sldId id="355" r:id="rId141"/>
    <p:sldId id="356" r:id="rId142"/>
    <p:sldId id="357" r:id="rId143"/>
    <p:sldId id="358" r:id="rId144"/>
    <p:sldId id="456" r:id="rId145"/>
    <p:sldId id="359" r:id="rId146"/>
    <p:sldId id="360" r:id="rId147"/>
    <p:sldId id="361" r:id="rId148"/>
    <p:sldId id="362" r:id="rId149"/>
    <p:sldId id="457" r:id="rId150"/>
    <p:sldId id="363" r:id="rId151"/>
    <p:sldId id="364" r:id="rId152"/>
    <p:sldId id="365" r:id="rId153"/>
    <p:sldId id="366" r:id="rId154"/>
    <p:sldId id="367" r:id="rId155"/>
    <p:sldId id="458" r:id="rId156"/>
    <p:sldId id="368" r:id="rId157"/>
    <p:sldId id="369" r:id="rId158"/>
    <p:sldId id="370" r:id="rId159"/>
    <p:sldId id="371" r:id="rId160"/>
    <p:sldId id="373" r:id="rId1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21"/>
    <p:restoredTop sz="94428"/>
  </p:normalViewPr>
  <p:slideViewPr>
    <p:cSldViewPr snapToGrid="0" snapToObjects="1">
      <p:cViewPr varScale="1">
        <p:scale>
          <a:sx n="96" d="100"/>
          <a:sy n="96" d="100"/>
        </p:scale>
        <p:origin x="108" y="708"/>
      </p:cViewPr>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theme" Target="theme/theme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841C0D-613E-744F-93D4-69184BFEC8D3}" type="doc">
      <dgm:prSet loTypeId="urn:microsoft.com/office/officeart/2005/8/layout/cycle1" loCatId="" qsTypeId="urn:microsoft.com/office/officeart/2005/8/quickstyle/simple4" qsCatId="simple" csTypeId="urn:microsoft.com/office/officeart/2005/8/colors/accent1_2" csCatId="accent1" phldr="1"/>
      <dgm:spPr/>
      <dgm:t>
        <a:bodyPr/>
        <a:lstStyle/>
        <a:p>
          <a:endParaRPr lang="en-US"/>
        </a:p>
      </dgm:t>
    </dgm:pt>
    <dgm:pt modelId="{4AAC5313-174A-2443-A66B-C7643B1A53F8}">
      <dgm:prSet phldrT="[Text]"/>
      <dgm:spPr>
        <a:ln>
          <a:solidFill>
            <a:schemeClr val="accent1"/>
          </a:solidFill>
        </a:ln>
      </dgm:spPr>
      <dgm:t>
        <a:bodyPr/>
        <a:lstStyle/>
        <a:p>
          <a:r>
            <a:rPr lang="en-US" dirty="0" smtClean="0"/>
            <a:t>Step 1-Develop and use a daily progress monitoring system</a:t>
          </a:r>
          <a:endParaRPr lang="en-US" dirty="0"/>
        </a:p>
      </dgm:t>
    </dgm:pt>
    <dgm:pt modelId="{50D86B0F-B974-5445-A0D9-796B0C5388E1}" type="parTrans" cxnId="{7D2A3766-3D5E-4A4C-8D1E-6C8A41C2F95F}">
      <dgm:prSet/>
      <dgm:spPr/>
      <dgm:t>
        <a:bodyPr/>
        <a:lstStyle/>
        <a:p>
          <a:endParaRPr lang="en-US"/>
        </a:p>
      </dgm:t>
    </dgm:pt>
    <dgm:pt modelId="{83C60878-3EA4-7548-BBCC-8FF7E8B9CDE7}" type="sibTrans" cxnId="{7D2A3766-3D5E-4A4C-8D1E-6C8A41C2F95F}">
      <dgm:prSet/>
      <dgm:spPr/>
      <dgm:t>
        <a:bodyPr/>
        <a:lstStyle/>
        <a:p>
          <a:endParaRPr lang="en-US"/>
        </a:p>
      </dgm:t>
    </dgm:pt>
    <dgm:pt modelId="{12ACA3A6-8549-7F46-BABE-0F3B9DCE085F}">
      <dgm:prSet phldrT="[Text]"/>
      <dgm:spPr>
        <a:ln>
          <a:solidFill>
            <a:schemeClr val="accent1"/>
          </a:solidFill>
        </a:ln>
      </dgm:spPr>
      <dgm:t>
        <a:bodyPr/>
        <a:lstStyle/>
        <a:p>
          <a:r>
            <a:rPr lang="en-US" dirty="0" smtClean="0"/>
            <a:t>Step 2-Analyze</a:t>
          </a:r>
          <a:r>
            <a:rPr lang="en-US" baseline="0" dirty="0" smtClean="0"/>
            <a:t> the problem by conducting an FBA on each target problem behavior</a:t>
          </a:r>
          <a:endParaRPr lang="en-US" dirty="0"/>
        </a:p>
      </dgm:t>
    </dgm:pt>
    <dgm:pt modelId="{DBC048BE-165B-F341-A382-AF5711856C1C}" type="parTrans" cxnId="{7CF1C449-1AE5-7A48-B1C9-C46246103E3E}">
      <dgm:prSet/>
      <dgm:spPr/>
      <dgm:t>
        <a:bodyPr/>
        <a:lstStyle/>
        <a:p>
          <a:endParaRPr lang="en-US"/>
        </a:p>
      </dgm:t>
    </dgm:pt>
    <dgm:pt modelId="{071A11F7-3F0A-214A-A75A-78FCE368CAD2}" type="sibTrans" cxnId="{7CF1C449-1AE5-7A48-B1C9-C46246103E3E}">
      <dgm:prSet/>
      <dgm:spPr/>
      <dgm:t>
        <a:bodyPr/>
        <a:lstStyle/>
        <a:p>
          <a:endParaRPr lang="en-US"/>
        </a:p>
      </dgm:t>
    </dgm:pt>
    <dgm:pt modelId="{360CAF55-116B-B649-8808-9CD2C0931CED}">
      <dgm:prSet phldrT="[Text]"/>
      <dgm:spPr>
        <a:ln>
          <a:solidFill>
            <a:schemeClr val="accent1"/>
          </a:solidFill>
        </a:ln>
      </dgm:spPr>
      <dgm:t>
        <a:bodyPr/>
        <a:lstStyle/>
        <a:p>
          <a:r>
            <a:rPr lang="en-US" dirty="0" smtClean="0"/>
            <a:t>Step 2-Develop a hypothesis</a:t>
          </a:r>
          <a:r>
            <a:rPr lang="en-US" baseline="0" dirty="0" smtClean="0"/>
            <a:t> from synthesized information</a:t>
          </a:r>
          <a:endParaRPr lang="en-US" dirty="0"/>
        </a:p>
      </dgm:t>
    </dgm:pt>
    <dgm:pt modelId="{744B7327-EDCF-BD45-A529-CF5AB3062F27}" type="parTrans" cxnId="{CB44B891-3A1E-DA4E-9716-82A4DAF6E032}">
      <dgm:prSet/>
      <dgm:spPr/>
      <dgm:t>
        <a:bodyPr/>
        <a:lstStyle/>
        <a:p>
          <a:endParaRPr lang="en-US"/>
        </a:p>
      </dgm:t>
    </dgm:pt>
    <dgm:pt modelId="{772179F1-4DF5-E742-80A1-50AA88DCFBFF}" type="sibTrans" cxnId="{CB44B891-3A1E-DA4E-9716-82A4DAF6E032}">
      <dgm:prSet/>
      <dgm:spPr/>
      <dgm:t>
        <a:bodyPr/>
        <a:lstStyle/>
        <a:p>
          <a:endParaRPr lang="en-US"/>
        </a:p>
      </dgm:t>
    </dgm:pt>
    <dgm:pt modelId="{1D15827D-98E0-5D4D-BEDF-D3FADDF9A452}">
      <dgm:prSet phldrT="[Text]"/>
      <dgm:spPr>
        <a:ln>
          <a:solidFill>
            <a:schemeClr val="accent1"/>
          </a:solidFill>
        </a:ln>
      </dgm:spPr>
      <dgm:t>
        <a:bodyPr/>
        <a:lstStyle/>
        <a:p>
          <a:r>
            <a:rPr lang="en-US" dirty="0" smtClean="0"/>
            <a:t>Step 3-Select</a:t>
          </a:r>
          <a:r>
            <a:rPr lang="en-US" baseline="0" dirty="0" smtClean="0"/>
            <a:t> and develop a multi-component intervention plan linked to the hypothesis</a:t>
          </a:r>
          <a:endParaRPr lang="en-US" dirty="0"/>
        </a:p>
      </dgm:t>
    </dgm:pt>
    <dgm:pt modelId="{747D79BB-0E8B-BB4F-822F-08976FECFDEB}" type="parTrans" cxnId="{A3E6C9BA-74DC-0044-B09E-93EE2D26BE7B}">
      <dgm:prSet/>
      <dgm:spPr/>
      <dgm:t>
        <a:bodyPr/>
        <a:lstStyle/>
        <a:p>
          <a:endParaRPr lang="en-US"/>
        </a:p>
      </dgm:t>
    </dgm:pt>
    <dgm:pt modelId="{E4946B07-9690-B14D-9881-F19ADF9136E4}" type="sibTrans" cxnId="{A3E6C9BA-74DC-0044-B09E-93EE2D26BE7B}">
      <dgm:prSet/>
      <dgm:spPr/>
      <dgm:t>
        <a:bodyPr/>
        <a:lstStyle/>
        <a:p>
          <a:endParaRPr lang="en-US"/>
        </a:p>
      </dgm:t>
    </dgm:pt>
    <dgm:pt modelId="{F54C5425-425D-3448-9E75-7AECF952DB7E}">
      <dgm:prSet/>
      <dgm:spPr>
        <a:ln>
          <a:solidFill>
            <a:schemeClr val="accent1"/>
          </a:solidFill>
        </a:ln>
      </dgm:spPr>
      <dgm:t>
        <a:bodyPr/>
        <a:lstStyle/>
        <a:p>
          <a:r>
            <a:rPr lang="en-US" dirty="0" smtClean="0"/>
            <a:t>Step 1-identify, define, and prioritize behaviors</a:t>
          </a:r>
          <a:endParaRPr lang="en-US" dirty="0"/>
        </a:p>
      </dgm:t>
    </dgm:pt>
    <dgm:pt modelId="{0BE4999A-338E-8A40-B950-7D9BE195CD5E}" type="parTrans" cxnId="{CAD3F1D4-1F04-A64D-A2A9-267E2B518879}">
      <dgm:prSet/>
      <dgm:spPr/>
      <dgm:t>
        <a:bodyPr/>
        <a:lstStyle/>
        <a:p>
          <a:endParaRPr lang="en-US"/>
        </a:p>
      </dgm:t>
    </dgm:pt>
    <dgm:pt modelId="{3FF36420-CA39-364A-8201-69EB15687B48}" type="sibTrans" cxnId="{CAD3F1D4-1F04-A64D-A2A9-267E2B518879}">
      <dgm:prSet/>
      <dgm:spPr/>
      <dgm:t>
        <a:bodyPr/>
        <a:lstStyle/>
        <a:p>
          <a:endParaRPr lang="en-US"/>
        </a:p>
      </dgm:t>
    </dgm:pt>
    <dgm:pt modelId="{23E4294E-8F63-5441-BFD0-2FB9F3F88F64}">
      <dgm:prSet/>
      <dgm:spPr>
        <a:ln>
          <a:solidFill>
            <a:schemeClr val="accent1"/>
          </a:solidFill>
        </a:ln>
      </dgm:spPr>
      <dgm:t>
        <a:bodyPr/>
        <a:lstStyle/>
        <a:p>
          <a:r>
            <a:rPr lang="en-US" dirty="0" smtClean="0"/>
            <a:t>Step 3-Coach the teacher to implement the plan and measure fidelity</a:t>
          </a:r>
          <a:endParaRPr lang="en-US" dirty="0"/>
        </a:p>
      </dgm:t>
    </dgm:pt>
    <dgm:pt modelId="{2A013C6F-F068-7048-AE7D-5B5F76D19AA8}" type="parTrans" cxnId="{DD89ED18-C37B-5F44-A01E-65BF6A4C5CAE}">
      <dgm:prSet/>
      <dgm:spPr/>
      <dgm:t>
        <a:bodyPr/>
        <a:lstStyle/>
        <a:p>
          <a:endParaRPr lang="en-US"/>
        </a:p>
      </dgm:t>
    </dgm:pt>
    <dgm:pt modelId="{D79A0A20-8142-2F43-9E95-981E59AB6590}" type="sibTrans" cxnId="{DD89ED18-C37B-5F44-A01E-65BF6A4C5CAE}">
      <dgm:prSet/>
      <dgm:spPr/>
      <dgm:t>
        <a:bodyPr/>
        <a:lstStyle/>
        <a:p>
          <a:endParaRPr lang="en-US"/>
        </a:p>
      </dgm:t>
    </dgm:pt>
    <dgm:pt modelId="{89210370-A648-4441-88A2-A9E3FCC0A958}">
      <dgm:prSet/>
      <dgm:spPr>
        <a:ln>
          <a:solidFill>
            <a:schemeClr val="accent1"/>
          </a:solidFill>
        </a:ln>
      </dgm:spPr>
      <dgm:t>
        <a:bodyPr/>
        <a:lstStyle/>
        <a:p>
          <a:r>
            <a:rPr lang="en-US" dirty="0" smtClean="0"/>
            <a:t>Step 4-Within</a:t>
          </a:r>
          <a:r>
            <a:rPr lang="en-US" baseline="0" dirty="0" smtClean="0"/>
            <a:t> 3 weeks, examine the progress monitoring data and fidelity data and make next-step decisions</a:t>
          </a:r>
          <a:endParaRPr lang="en-US" dirty="0"/>
        </a:p>
      </dgm:t>
    </dgm:pt>
    <dgm:pt modelId="{36297360-D654-B44B-8F61-3CBD35FB6799}" type="parTrans" cxnId="{0B743D25-F88E-D245-B497-FEE9A3415009}">
      <dgm:prSet/>
      <dgm:spPr/>
      <dgm:t>
        <a:bodyPr/>
        <a:lstStyle/>
        <a:p>
          <a:endParaRPr lang="en-US"/>
        </a:p>
      </dgm:t>
    </dgm:pt>
    <dgm:pt modelId="{13F61584-0A5A-9746-8974-35D40D45A5BA}" type="sibTrans" cxnId="{0B743D25-F88E-D245-B497-FEE9A3415009}">
      <dgm:prSet/>
      <dgm:spPr/>
      <dgm:t>
        <a:bodyPr/>
        <a:lstStyle/>
        <a:p>
          <a:endParaRPr lang="en-US"/>
        </a:p>
      </dgm:t>
    </dgm:pt>
    <dgm:pt modelId="{D5E66DDC-C08F-1041-B146-79CE377A4CBE}" type="pres">
      <dgm:prSet presAssocID="{29841C0D-613E-744F-93D4-69184BFEC8D3}" presName="cycle" presStyleCnt="0">
        <dgm:presLayoutVars>
          <dgm:dir/>
          <dgm:resizeHandles val="exact"/>
        </dgm:presLayoutVars>
      </dgm:prSet>
      <dgm:spPr/>
      <dgm:t>
        <a:bodyPr/>
        <a:lstStyle/>
        <a:p>
          <a:endParaRPr lang="en-US"/>
        </a:p>
      </dgm:t>
    </dgm:pt>
    <dgm:pt modelId="{5D1A8577-365E-A343-8F68-E23ADAE55F00}" type="pres">
      <dgm:prSet presAssocID="{4AAC5313-174A-2443-A66B-C7643B1A53F8}" presName="dummy" presStyleCnt="0"/>
      <dgm:spPr/>
    </dgm:pt>
    <dgm:pt modelId="{782D89F2-A4DF-4B49-9CC0-A54485011AC3}" type="pres">
      <dgm:prSet presAssocID="{4AAC5313-174A-2443-A66B-C7643B1A53F8}" presName="node" presStyleLbl="revTx" presStyleIdx="0" presStyleCnt="7">
        <dgm:presLayoutVars>
          <dgm:bulletEnabled val="1"/>
        </dgm:presLayoutVars>
      </dgm:prSet>
      <dgm:spPr/>
      <dgm:t>
        <a:bodyPr/>
        <a:lstStyle/>
        <a:p>
          <a:endParaRPr lang="en-US"/>
        </a:p>
      </dgm:t>
    </dgm:pt>
    <dgm:pt modelId="{4340E6A8-EE0A-1B42-8157-2BC1C18DE6E7}" type="pres">
      <dgm:prSet presAssocID="{83C60878-3EA4-7548-BBCC-8FF7E8B9CDE7}" presName="sibTrans" presStyleLbl="node1" presStyleIdx="0" presStyleCnt="7"/>
      <dgm:spPr/>
      <dgm:t>
        <a:bodyPr/>
        <a:lstStyle/>
        <a:p>
          <a:endParaRPr lang="en-US"/>
        </a:p>
      </dgm:t>
    </dgm:pt>
    <dgm:pt modelId="{B94F2FD9-BDA9-C543-951B-B3FD15C33711}" type="pres">
      <dgm:prSet presAssocID="{12ACA3A6-8549-7F46-BABE-0F3B9DCE085F}" presName="dummy" presStyleCnt="0"/>
      <dgm:spPr/>
    </dgm:pt>
    <dgm:pt modelId="{0D16FBE9-8AD8-6944-97D3-2DA3BEA2FE91}" type="pres">
      <dgm:prSet presAssocID="{12ACA3A6-8549-7F46-BABE-0F3B9DCE085F}" presName="node" presStyleLbl="revTx" presStyleIdx="1" presStyleCnt="7">
        <dgm:presLayoutVars>
          <dgm:bulletEnabled val="1"/>
        </dgm:presLayoutVars>
      </dgm:prSet>
      <dgm:spPr/>
      <dgm:t>
        <a:bodyPr/>
        <a:lstStyle/>
        <a:p>
          <a:endParaRPr lang="en-US"/>
        </a:p>
      </dgm:t>
    </dgm:pt>
    <dgm:pt modelId="{C94CACA3-CAB3-4641-8191-904FA7CAEA91}" type="pres">
      <dgm:prSet presAssocID="{071A11F7-3F0A-214A-A75A-78FCE368CAD2}" presName="sibTrans" presStyleLbl="node1" presStyleIdx="1" presStyleCnt="7"/>
      <dgm:spPr/>
      <dgm:t>
        <a:bodyPr/>
        <a:lstStyle/>
        <a:p>
          <a:endParaRPr lang="en-US"/>
        </a:p>
      </dgm:t>
    </dgm:pt>
    <dgm:pt modelId="{83BE3144-B205-DF41-AF14-BD22797C90EA}" type="pres">
      <dgm:prSet presAssocID="{360CAF55-116B-B649-8808-9CD2C0931CED}" presName="dummy" presStyleCnt="0"/>
      <dgm:spPr/>
    </dgm:pt>
    <dgm:pt modelId="{89579230-0E16-6948-B121-912C99C195CC}" type="pres">
      <dgm:prSet presAssocID="{360CAF55-116B-B649-8808-9CD2C0931CED}" presName="node" presStyleLbl="revTx" presStyleIdx="2" presStyleCnt="7">
        <dgm:presLayoutVars>
          <dgm:bulletEnabled val="1"/>
        </dgm:presLayoutVars>
      </dgm:prSet>
      <dgm:spPr/>
      <dgm:t>
        <a:bodyPr/>
        <a:lstStyle/>
        <a:p>
          <a:endParaRPr lang="en-US"/>
        </a:p>
      </dgm:t>
    </dgm:pt>
    <dgm:pt modelId="{826E698D-A217-D54B-A9AF-7DDA43BEC350}" type="pres">
      <dgm:prSet presAssocID="{772179F1-4DF5-E742-80A1-50AA88DCFBFF}" presName="sibTrans" presStyleLbl="node1" presStyleIdx="2" presStyleCnt="7"/>
      <dgm:spPr/>
      <dgm:t>
        <a:bodyPr/>
        <a:lstStyle/>
        <a:p>
          <a:endParaRPr lang="en-US"/>
        </a:p>
      </dgm:t>
    </dgm:pt>
    <dgm:pt modelId="{7D993A3C-D2A3-E241-842B-CCE8651D341F}" type="pres">
      <dgm:prSet presAssocID="{1D15827D-98E0-5D4D-BEDF-D3FADDF9A452}" presName="dummy" presStyleCnt="0"/>
      <dgm:spPr/>
    </dgm:pt>
    <dgm:pt modelId="{2F029AD6-C390-864A-B89E-34BD88AD1E72}" type="pres">
      <dgm:prSet presAssocID="{1D15827D-98E0-5D4D-BEDF-D3FADDF9A452}" presName="node" presStyleLbl="revTx" presStyleIdx="3" presStyleCnt="7">
        <dgm:presLayoutVars>
          <dgm:bulletEnabled val="1"/>
        </dgm:presLayoutVars>
      </dgm:prSet>
      <dgm:spPr/>
      <dgm:t>
        <a:bodyPr/>
        <a:lstStyle/>
        <a:p>
          <a:endParaRPr lang="en-US"/>
        </a:p>
      </dgm:t>
    </dgm:pt>
    <dgm:pt modelId="{3E6EF63D-3BC9-0544-B0A2-729B8E66F6F1}" type="pres">
      <dgm:prSet presAssocID="{E4946B07-9690-B14D-9881-F19ADF9136E4}" presName="sibTrans" presStyleLbl="node1" presStyleIdx="3" presStyleCnt="7"/>
      <dgm:spPr/>
      <dgm:t>
        <a:bodyPr/>
        <a:lstStyle/>
        <a:p>
          <a:endParaRPr lang="en-US"/>
        </a:p>
      </dgm:t>
    </dgm:pt>
    <dgm:pt modelId="{97579070-C272-954F-A1A1-528DF9C464C5}" type="pres">
      <dgm:prSet presAssocID="{23E4294E-8F63-5441-BFD0-2FB9F3F88F64}" presName="dummy" presStyleCnt="0"/>
      <dgm:spPr/>
    </dgm:pt>
    <dgm:pt modelId="{EEC85A62-9760-8643-BD61-E9326D882A84}" type="pres">
      <dgm:prSet presAssocID="{23E4294E-8F63-5441-BFD0-2FB9F3F88F64}" presName="node" presStyleLbl="revTx" presStyleIdx="4" presStyleCnt="7">
        <dgm:presLayoutVars>
          <dgm:bulletEnabled val="1"/>
        </dgm:presLayoutVars>
      </dgm:prSet>
      <dgm:spPr/>
      <dgm:t>
        <a:bodyPr/>
        <a:lstStyle/>
        <a:p>
          <a:endParaRPr lang="en-US"/>
        </a:p>
      </dgm:t>
    </dgm:pt>
    <dgm:pt modelId="{EEC9DC48-33FB-2541-B1D9-8406406D89F4}" type="pres">
      <dgm:prSet presAssocID="{D79A0A20-8142-2F43-9E95-981E59AB6590}" presName="sibTrans" presStyleLbl="node1" presStyleIdx="4" presStyleCnt="7"/>
      <dgm:spPr/>
      <dgm:t>
        <a:bodyPr/>
        <a:lstStyle/>
        <a:p>
          <a:endParaRPr lang="en-US"/>
        </a:p>
      </dgm:t>
    </dgm:pt>
    <dgm:pt modelId="{DAC6AE32-AEE1-AD43-9B64-BBF73ED57DAC}" type="pres">
      <dgm:prSet presAssocID="{89210370-A648-4441-88A2-A9E3FCC0A958}" presName="dummy" presStyleCnt="0"/>
      <dgm:spPr/>
    </dgm:pt>
    <dgm:pt modelId="{03B76682-70B7-694C-AA97-B3767B1BBE53}" type="pres">
      <dgm:prSet presAssocID="{89210370-A648-4441-88A2-A9E3FCC0A958}" presName="node" presStyleLbl="revTx" presStyleIdx="5" presStyleCnt="7">
        <dgm:presLayoutVars>
          <dgm:bulletEnabled val="1"/>
        </dgm:presLayoutVars>
      </dgm:prSet>
      <dgm:spPr/>
      <dgm:t>
        <a:bodyPr/>
        <a:lstStyle/>
        <a:p>
          <a:endParaRPr lang="en-US"/>
        </a:p>
      </dgm:t>
    </dgm:pt>
    <dgm:pt modelId="{C927025A-755F-5443-B028-E74EF498FD72}" type="pres">
      <dgm:prSet presAssocID="{13F61584-0A5A-9746-8974-35D40D45A5BA}" presName="sibTrans" presStyleLbl="node1" presStyleIdx="5" presStyleCnt="7"/>
      <dgm:spPr/>
      <dgm:t>
        <a:bodyPr/>
        <a:lstStyle/>
        <a:p>
          <a:endParaRPr lang="en-US"/>
        </a:p>
      </dgm:t>
    </dgm:pt>
    <dgm:pt modelId="{A78F31AC-07A2-CC47-93B9-78E9B5EB9D52}" type="pres">
      <dgm:prSet presAssocID="{F54C5425-425D-3448-9E75-7AECF952DB7E}" presName="dummy" presStyleCnt="0"/>
      <dgm:spPr/>
    </dgm:pt>
    <dgm:pt modelId="{8D15C3DB-C490-F24F-A29D-EC955CEA799D}" type="pres">
      <dgm:prSet presAssocID="{F54C5425-425D-3448-9E75-7AECF952DB7E}" presName="node" presStyleLbl="revTx" presStyleIdx="6" presStyleCnt="7">
        <dgm:presLayoutVars>
          <dgm:bulletEnabled val="1"/>
        </dgm:presLayoutVars>
      </dgm:prSet>
      <dgm:spPr/>
      <dgm:t>
        <a:bodyPr/>
        <a:lstStyle/>
        <a:p>
          <a:endParaRPr lang="en-US"/>
        </a:p>
      </dgm:t>
    </dgm:pt>
    <dgm:pt modelId="{E2A07AE7-1E03-6B4C-9C9E-137FCF577E38}" type="pres">
      <dgm:prSet presAssocID="{3FF36420-CA39-364A-8201-69EB15687B48}" presName="sibTrans" presStyleLbl="node1" presStyleIdx="6" presStyleCnt="7"/>
      <dgm:spPr/>
      <dgm:t>
        <a:bodyPr/>
        <a:lstStyle/>
        <a:p>
          <a:endParaRPr lang="en-US"/>
        </a:p>
      </dgm:t>
    </dgm:pt>
  </dgm:ptLst>
  <dgm:cxnLst>
    <dgm:cxn modelId="{CAE73E7B-EA80-414F-A6B9-42B04EE76DEC}" type="presOf" srcId="{772179F1-4DF5-E742-80A1-50AA88DCFBFF}" destId="{826E698D-A217-D54B-A9AF-7DDA43BEC350}" srcOrd="0" destOrd="0" presId="urn:microsoft.com/office/officeart/2005/8/layout/cycle1"/>
    <dgm:cxn modelId="{40E7C72C-30CD-E348-8CD9-2D807800CF44}" type="presOf" srcId="{D79A0A20-8142-2F43-9E95-981E59AB6590}" destId="{EEC9DC48-33FB-2541-B1D9-8406406D89F4}" srcOrd="0" destOrd="0" presId="urn:microsoft.com/office/officeart/2005/8/layout/cycle1"/>
    <dgm:cxn modelId="{CB44B891-3A1E-DA4E-9716-82A4DAF6E032}" srcId="{29841C0D-613E-744F-93D4-69184BFEC8D3}" destId="{360CAF55-116B-B649-8808-9CD2C0931CED}" srcOrd="2" destOrd="0" parTransId="{744B7327-EDCF-BD45-A529-CF5AB3062F27}" sibTransId="{772179F1-4DF5-E742-80A1-50AA88DCFBFF}"/>
    <dgm:cxn modelId="{DD89ED18-C37B-5F44-A01E-65BF6A4C5CAE}" srcId="{29841C0D-613E-744F-93D4-69184BFEC8D3}" destId="{23E4294E-8F63-5441-BFD0-2FB9F3F88F64}" srcOrd="4" destOrd="0" parTransId="{2A013C6F-F068-7048-AE7D-5B5F76D19AA8}" sibTransId="{D79A0A20-8142-2F43-9E95-981E59AB6590}"/>
    <dgm:cxn modelId="{7CF1C449-1AE5-7A48-B1C9-C46246103E3E}" srcId="{29841C0D-613E-744F-93D4-69184BFEC8D3}" destId="{12ACA3A6-8549-7F46-BABE-0F3B9DCE085F}" srcOrd="1" destOrd="0" parTransId="{DBC048BE-165B-F341-A382-AF5711856C1C}" sibTransId="{071A11F7-3F0A-214A-A75A-78FCE368CAD2}"/>
    <dgm:cxn modelId="{A3E6C9BA-74DC-0044-B09E-93EE2D26BE7B}" srcId="{29841C0D-613E-744F-93D4-69184BFEC8D3}" destId="{1D15827D-98E0-5D4D-BEDF-D3FADDF9A452}" srcOrd="3" destOrd="0" parTransId="{747D79BB-0E8B-BB4F-822F-08976FECFDEB}" sibTransId="{E4946B07-9690-B14D-9881-F19ADF9136E4}"/>
    <dgm:cxn modelId="{BE02A0D9-4BA6-AC4E-9512-E05EE3C572ED}" type="presOf" srcId="{071A11F7-3F0A-214A-A75A-78FCE368CAD2}" destId="{C94CACA3-CAB3-4641-8191-904FA7CAEA91}" srcOrd="0" destOrd="0" presId="urn:microsoft.com/office/officeart/2005/8/layout/cycle1"/>
    <dgm:cxn modelId="{1B27BEB1-6B83-5D44-89F1-3045A10CA910}" type="presOf" srcId="{13F61584-0A5A-9746-8974-35D40D45A5BA}" destId="{C927025A-755F-5443-B028-E74EF498FD72}" srcOrd="0" destOrd="0" presId="urn:microsoft.com/office/officeart/2005/8/layout/cycle1"/>
    <dgm:cxn modelId="{CD206CD9-3195-E140-AD72-EAE326148E04}" type="presOf" srcId="{4AAC5313-174A-2443-A66B-C7643B1A53F8}" destId="{782D89F2-A4DF-4B49-9CC0-A54485011AC3}" srcOrd="0" destOrd="0" presId="urn:microsoft.com/office/officeart/2005/8/layout/cycle1"/>
    <dgm:cxn modelId="{D36D30A3-7347-3649-BC7E-2A5B48E7D2C5}" type="presOf" srcId="{12ACA3A6-8549-7F46-BABE-0F3B9DCE085F}" destId="{0D16FBE9-8AD8-6944-97D3-2DA3BEA2FE91}" srcOrd="0" destOrd="0" presId="urn:microsoft.com/office/officeart/2005/8/layout/cycle1"/>
    <dgm:cxn modelId="{0B743D25-F88E-D245-B497-FEE9A3415009}" srcId="{29841C0D-613E-744F-93D4-69184BFEC8D3}" destId="{89210370-A648-4441-88A2-A9E3FCC0A958}" srcOrd="5" destOrd="0" parTransId="{36297360-D654-B44B-8F61-3CBD35FB6799}" sibTransId="{13F61584-0A5A-9746-8974-35D40D45A5BA}"/>
    <dgm:cxn modelId="{4B8603BF-A507-7F44-A518-B42795E6637D}" type="presOf" srcId="{3FF36420-CA39-364A-8201-69EB15687B48}" destId="{E2A07AE7-1E03-6B4C-9C9E-137FCF577E38}" srcOrd="0" destOrd="0" presId="urn:microsoft.com/office/officeart/2005/8/layout/cycle1"/>
    <dgm:cxn modelId="{EFA322CE-4054-DD4C-B2EA-ED0E5278E1A6}" type="presOf" srcId="{83C60878-3EA4-7548-BBCC-8FF7E8B9CDE7}" destId="{4340E6A8-EE0A-1B42-8157-2BC1C18DE6E7}" srcOrd="0" destOrd="0" presId="urn:microsoft.com/office/officeart/2005/8/layout/cycle1"/>
    <dgm:cxn modelId="{7D2A3766-3D5E-4A4C-8D1E-6C8A41C2F95F}" srcId="{29841C0D-613E-744F-93D4-69184BFEC8D3}" destId="{4AAC5313-174A-2443-A66B-C7643B1A53F8}" srcOrd="0" destOrd="0" parTransId="{50D86B0F-B974-5445-A0D9-796B0C5388E1}" sibTransId="{83C60878-3EA4-7548-BBCC-8FF7E8B9CDE7}"/>
    <dgm:cxn modelId="{594B142E-4EC2-4048-9053-31A925932DCB}" type="presOf" srcId="{89210370-A648-4441-88A2-A9E3FCC0A958}" destId="{03B76682-70B7-694C-AA97-B3767B1BBE53}" srcOrd="0" destOrd="0" presId="urn:microsoft.com/office/officeart/2005/8/layout/cycle1"/>
    <dgm:cxn modelId="{D023E8C3-0889-4648-B275-750F570B3B53}" type="presOf" srcId="{F54C5425-425D-3448-9E75-7AECF952DB7E}" destId="{8D15C3DB-C490-F24F-A29D-EC955CEA799D}" srcOrd="0" destOrd="0" presId="urn:microsoft.com/office/officeart/2005/8/layout/cycle1"/>
    <dgm:cxn modelId="{58378A88-4158-D045-8A0C-35DBD255A839}" type="presOf" srcId="{29841C0D-613E-744F-93D4-69184BFEC8D3}" destId="{D5E66DDC-C08F-1041-B146-79CE377A4CBE}" srcOrd="0" destOrd="0" presId="urn:microsoft.com/office/officeart/2005/8/layout/cycle1"/>
    <dgm:cxn modelId="{9BB7449F-63BE-5845-85CD-C735A1A3C7F1}" type="presOf" srcId="{E4946B07-9690-B14D-9881-F19ADF9136E4}" destId="{3E6EF63D-3BC9-0544-B0A2-729B8E66F6F1}" srcOrd="0" destOrd="0" presId="urn:microsoft.com/office/officeart/2005/8/layout/cycle1"/>
    <dgm:cxn modelId="{19489170-B039-9A40-BC63-99043E1B9F6A}" type="presOf" srcId="{23E4294E-8F63-5441-BFD0-2FB9F3F88F64}" destId="{EEC85A62-9760-8643-BD61-E9326D882A84}" srcOrd="0" destOrd="0" presId="urn:microsoft.com/office/officeart/2005/8/layout/cycle1"/>
    <dgm:cxn modelId="{CAD3F1D4-1F04-A64D-A2A9-267E2B518879}" srcId="{29841C0D-613E-744F-93D4-69184BFEC8D3}" destId="{F54C5425-425D-3448-9E75-7AECF952DB7E}" srcOrd="6" destOrd="0" parTransId="{0BE4999A-338E-8A40-B950-7D9BE195CD5E}" sibTransId="{3FF36420-CA39-364A-8201-69EB15687B48}"/>
    <dgm:cxn modelId="{BD1B41D5-81D6-EB4B-AEF8-CEFFC0E4FE3D}" type="presOf" srcId="{1D15827D-98E0-5D4D-BEDF-D3FADDF9A452}" destId="{2F029AD6-C390-864A-B89E-34BD88AD1E72}" srcOrd="0" destOrd="0" presId="urn:microsoft.com/office/officeart/2005/8/layout/cycle1"/>
    <dgm:cxn modelId="{3F356EB9-2121-5F45-8567-9D1D647D8D1A}" type="presOf" srcId="{360CAF55-116B-B649-8808-9CD2C0931CED}" destId="{89579230-0E16-6948-B121-912C99C195CC}" srcOrd="0" destOrd="0" presId="urn:microsoft.com/office/officeart/2005/8/layout/cycle1"/>
    <dgm:cxn modelId="{B533ADB5-A1CB-5042-A306-FB0155B6E259}" type="presParOf" srcId="{D5E66DDC-C08F-1041-B146-79CE377A4CBE}" destId="{5D1A8577-365E-A343-8F68-E23ADAE55F00}" srcOrd="0" destOrd="0" presId="urn:microsoft.com/office/officeart/2005/8/layout/cycle1"/>
    <dgm:cxn modelId="{B04F4D8D-EA92-AA4E-937B-5A97B9B7D070}" type="presParOf" srcId="{D5E66DDC-C08F-1041-B146-79CE377A4CBE}" destId="{782D89F2-A4DF-4B49-9CC0-A54485011AC3}" srcOrd="1" destOrd="0" presId="urn:microsoft.com/office/officeart/2005/8/layout/cycle1"/>
    <dgm:cxn modelId="{9203153A-D5A1-FD46-B459-BA8CDCC42F37}" type="presParOf" srcId="{D5E66DDC-C08F-1041-B146-79CE377A4CBE}" destId="{4340E6A8-EE0A-1B42-8157-2BC1C18DE6E7}" srcOrd="2" destOrd="0" presId="urn:microsoft.com/office/officeart/2005/8/layout/cycle1"/>
    <dgm:cxn modelId="{CCCFC4A1-683D-D748-A701-C159C976FF36}" type="presParOf" srcId="{D5E66DDC-C08F-1041-B146-79CE377A4CBE}" destId="{B94F2FD9-BDA9-C543-951B-B3FD15C33711}" srcOrd="3" destOrd="0" presId="urn:microsoft.com/office/officeart/2005/8/layout/cycle1"/>
    <dgm:cxn modelId="{89D2F816-B8E0-8044-A6EA-82C60EA49C82}" type="presParOf" srcId="{D5E66DDC-C08F-1041-B146-79CE377A4CBE}" destId="{0D16FBE9-8AD8-6944-97D3-2DA3BEA2FE91}" srcOrd="4" destOrd="0" presId="urn:microsoft.com/office/officeart/2005/8/layout/cycle1"/>
    <dgm:cxn modelId="{4301903F-1BBB-C44B-8098-DE1F330778F4}" type="presParOf" srcId="{D5E66DDC-C08F-1041-B146-79CE377A4CBE}" destId="{C94CACA3-CAB3-4641-8191-904FA7CAEA91}" srcOrd="5" destOrd="0" presId="urn:microsoft.com/office/officeart/2005/8/layout/cycle1"/>
    <dgm:cxn modelId="{C16172EE-109A-2148-8C47-1573D910AC1C}" type="presParOf" srcId="{D5E66DDC-C08F-1041-B146-79CE377A4CBE}" destId="{83BE3144-B205-DF41-AF14-BD22797C90EA}" srcOrd="6" destOrd="0" presId="urn:microsoft.com/office/officeart/2005/8/layout/cycle1"/>
    <dgm:cxn modelId="{8409346D-9771-EF4C-8BBC-4F001C89FB2E}" type="presParOf" srcId="{D5E66DDC-C08F-1041-B146-79CE377A4CBE}" destId="{89579230-0E16-6948-B121-912C99C195CC}" srcOrd="7" destOrd="0" presId="urn:microsoft.com/office/officeart/2005/8/layout/cycle1"/>
    <dgm:cxn modelId="{91A1512A-D8FB-E646-BEC4-FEA543FF47F2}" type="presParOf" srcId="{D5E66DDC-C08F-1041-B146-79CE377A4CBE}" destId="{826E698D-A217-D54B-A9AF-7DDA43BEC350}" srcOrd="8" destOrd="0" presId="urn:microsoft.com/office/officeart/2005/8/layout/cycle1"/>
    <dgm:cxn modelId="{42A6E34C-1C2A-6446-A904-AA4D9BE3D6A8}" type="presParOf" srcId="{D5E66DDC-C08F-1041-B146-79CE377A4CBE}" destId="{7D993A3C-D2A3-E241-842B-CCE8651D341F}" srcOrd="9" destOrd="0" presId="urn:microsoft.com/office/officeart/2005/8/layout/cycle1"/>
    <dgm:cxn modelId="{B73B2B91-3850-6C47-BE8C-948E2F37E4BC}" type="presParOf" srcId="{D5E66DDC-C08F-1041-B146-79CE377A4CBE}" destId="{2F029AD6-C390-864A-B89E-34BD88AD1E72}" srcOrd="10" destOrd="0" presId="urn:microsoft.com/office/officeart/2005/8/layout/cycle1"/>
    <dgm:cxn modelId="{7EEBD366-7BBB-374D-B16F-B0CD999B15BA}" type="presParOf" srcId="{D5E66DDC-C08F-1041-B146-79CE377A4CBE}" destId="{3E6EF63D-3BC9-0544-B0A2-729B8E66F6F1}" srcOrd="11" destOrd="0" presId="urn:microsoft.com/office/officeart/2005/8/layout/cycle1"/>
    <dgm:cxn modelId="{FE85F2AC-E67A-D34A-94CF-18EC6B2D5038}" type="presParOf" srcId="{D5E66DDC-C08F-1041-B146-79CE377A4CBE}" destId="{97579070-C272-954F-A1A1-528DF9C464C5}" srcOrd="12" destOrd="0" presId="urn:microsoft.com/office/officeart/2005/8/layout/cycle1"/>
    <dgm:cxn modelId="{45A201FC-569B-F740-8477-90BFBD2F3477}" type="presParOf" srcId="{D5E66DDC-C08F-1041-B146-79CE377A4CBE}" destId="{EEC85A62-9760-8643-BD61-E9326D882A84}" srcOrd="13" destOrd="0" presId="urn:microsoft.com/office/officeart/2005/8/layout/cycle1"/>
    <dgm:cxn modelId="{40228D1A-082B-AE44-A1C7-3A013F73152E}" type="presParOf" srcId="{D5E66DDC-C08F-1041-B146-79CE377A4CBE}" destId="{EEC9DC48-33FB-2541-B1D9-8406406D89F4}" srcOrd="14" destOrd="0" presId="urn:microsoft.com/office/officeart/2005/8/layout/cycle1"/>
    <dgm:cxn modelId="{AE3AD80E-2F08-C346-8241-06A4F587CF7C}" type="presParOf" srcId="{D5E66DDC-C08F-1041-B146-79CE377A4CBE}" destId="{DAC6AE32-AEE1-AD43-9B64-BBF73ED57DAC}" srcOrd="15" destOrd="0" presId="urn:microsoft.com/office/officeart/2005/8/layout/cycle1"/>
    <dgm:cxn modelId="{4AB2116F-6021-D944-B4A5-BAFF8F384158}" type="presParOf" srcId="{D5E66DDC-C08F-1041-B146-79CE377A4CBE}" destId="{03B76682-70B7-694C-AA97-B3767B1BBE53}" srcOrd="16" destOrd="0" presId="urn:microsoft.com/office/officeart/2005/8/layout/cycle1"/>
    <dgm:cxn modelId="{530CFC09-A742-EB47-992F-2B2BB3286849}" type="presParOf" srcId="{D5E66DDC-C08F-1041-B146-79CE377A4CBE}" destId="{C927025A-755F-5443-B028-E74EF498FD72}" srcOrd="17" destOrd="0" presId="urn:microsoft.com/office/officeart/2005/8/layout/cycle1"/>
    <dgm:cxn modelId="{C171C83B-9F61-BA46-AA85-6619677181C3}" type="presParOf" srcId="{D5E66DDC-C08F-1041-B146-79CE377A4CBE}" destId="{A78F31AC-07A2-CC47-93B9-78E9B5EB9D52}" srcOrd="18" destOrd="0" presId="urn:microsoft.com/office/officeart/2005/8/layout/cycle1"/>
    <dgm:cxn modelId="{925568ED-7D41-C446-8215-16F1C34EBC48}" type="presParOf" srcId="{D5E66DDC-C08F-1041-B146-79CE377A4CBE}" destId="{8D15C3DB-C490-F24F-A29D-EC955CEA799D}" srcOrd="19" destOrd="0" presId="urn:microsoft.com/office/officeart/2005/8/layout/cycle1"/>
    <dgm:cxn modelId="{34FBF955-3947-E54E-84A2-D4AFAE489B1B}" type="presParOf" srcId="{D5E66DDC-C08F-1041-B146-79CE377A4CBE}" destId="{E2A07AE7-1E03-6B4C-9C9E-137FCF577E38}" srcOrd="20"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B1E36A8-E57E-A44C-B7C4-D9F3F689E722}" type="doc">
      <dgm:prSet loTypeId="urn:microsoft.com/office/officeart/2005/8/layout/hierarchy1" loCatId="" qsTypeId="urn:microsoft.com/office/officeart/2005/8/quickstyle/simple4" qsCatId="simple" csTypeId="urn:microsoft.com/office/officeart/2005/8/colors/accent2_1" csCatId="accent2" phldr="1"/>
      <dgm:spPr/>
      <dgm:t>
        <a:bodyPr/>
        <a:lstStyle/>
        <a:p>
          <a:endParaRPr lang="en-US"/>
        </a:p>
      </dgm:t>
    </dgm:pt>
    <dgm:pt modelId="{EABD1B5F-AEFF-7848-8FF9-F1A7892A40B7}">
      <dgm:prSet phldrT="[Text]"/>
      <dgm:spPr/>
      <dgm:t>
        <a:bodyPr/>
        <a:lstStyle/>
        <a:p>
          <a:r>
            <a:rPr lang="en-US" dirty="0" smtClean="0"/>
            <a:t>Function</a:t>
          </a:r>
          <a:endParaRPr lang="en-US" dirty="0"/>
        </a:p>
      </dgm:t>
    </dgm:pt>
    <dgm:pt modelId="{577203F2-A698-A04A-8350-80CAAF6AA27A}" type="parTrans" cxnId="{A1421406-0832-9B4B-AC20-4148FB1729E1}">
      <dgm:prSet/>
      <dgm:spPr/>
      <dgm:t>
        <a:bodyPr/>
        <a:lstStyle/>
        <a:p>
          <a:endParaRPr lang="en-US"/>
        </a:p>
      </dgm:t>
    </dgm:pt>
    <dgm:pt modelId="{69F5E9CD-C18C-4C42-BAFA-8C3A07654CCB}" type="sibTrans" cxnId="{A1421406-0832-9B4B-AC20-4148FB1729E1}">
      <dgm:prSet/>
      <dgm:spPr/>
      <dgm:t>
        <a:bodyPr/>
        <a:lstStyle/>
        <a:p>
          <a:endParaRPr lang="en-US"/>
        </a:p>
      </dgm:t>
    </dgm:pt>
    <dgm:pt modelId="{884620E7-A88A-5E46-8A34-D4A6A90E10DA}">
      <dgm:prSet phldrT="[Text]"/>
      <dgm:spPr/>
      <dgm:t>
        <a:bodyPr/>
        <a:lstStyle/>
        <a:p>
          <a:r>
            <a:rPr lang="en-US" dirty="0" smtClean="0"/>
            <a:t>Obtain</a:t>
          </a:r>
          <a:endParaRPr lang="en-US" dirty="0"/>
        </a:p>
      </dgm:t>
    </dgm:pt>
    <dgm:pt modelId="{02679B86-6E1A-444D-A525-6E9D575EDF83}" type="parTrans" cxnId="{5316D9A3-DE69-F749-AA11-4CFD73E748AC}">
      <dgm:prSet/>
      <dgm:spPr/>
      <dgm:t>
        <a:bodyPr/>
        <a:lstStyle/>
        <a:p>
          <a:endParaRPr lang="en-US"/>
        </a:p>
      </dgm:t>
    </dgm:pt>
    <dgm:pt modelId="{AD5C4030-2894-0641-88DC-50E0222FD14F}" type="sibTrans" cxnId="{5316D9A3-DE69-F749-AA11-4CFD73E748AC}">
      <dgm:prSet/>
      <dgm:spPr/>
      <dgm:t>
        <a:bodyPr/>
        <a:lstStyle/>
        <a:p>
          <a:endParaRPr lang="en-US"/>
        </a:p>
      </dgm:t>
    </dgm:pt>
    <dgm:pt modelId="{438022BE-0610-3640-BD94-0084F58BEE2A}">
      <dgm:prSet phldrT="[Text]"/>
      <dgm:spPr/>
      <dgm:t>
        <a:bodyPr/>
        <a:lstStyle/>
        <a:p>
          <a:r>
            <a:rPr lang="en-US" dirty="0" smtClean="0"/>
            <a:t>Attention</a:t>
          </a:r>
          <a:endParaRPr lang="en-US" dirty="0"/>
        </a:p>
      </dgm:t>
    </dgm:pt>
    <dgm:pt modelId="{990FC3AF-51D5-3D42-A48B-94555E7D7701}" type="parTrans" cxnId="{E7E67144-D35F-BF49-96D2-E25961480B4C}">
      <dgm:prSet/>
      <dgm:spPr/>
      <dgm:t>
        <a:bodyPr/>
        <a:lstStyle/>
        <a:p>
          <a:endParaRPr lang="en-US"/>
        </a:p>
      </dgm:t>
    </dgm:pt>
    <dgm:pt modelId="{1E6B6E58-2B62-2B48-B404-15C48B732EBE}" type="sibTrans" cxnId="{E7E67144-D35F-BF49-96D2-E25961480B4C}">
      <dgm:prSet/>
      <dgm:spPr/>
      <dgm:t>
        <a:bodyPr/>
        <a:lstStyle/>
        <a:p>
          <a:endParaRPr lang="en-US"/>
        </a:p>
      </dgm:t>
    </dgm:pt>
    <dgm:pt modelId="{00374E31-8500-D04E-8705-A973618D656A}">
      <dgm:prSet phldrT="[Text]"/>
      <dgm:spPr/>
      <dgm:t>
        <a:bodyPr/>
        <a:lstStyle/>
        <a:p>
          <a:r>
            <a:rPr lang="en-US" dirty="0" smtClean="0"/>
            <a:t>Activities/objects</a:t>
          </a:r>
          <a:endParaRPr lang="en-US" dirty="0"/>
        </a:p>
      </dgm:t>
    </dgm:pt>
    <dgm:pt modelId="{B069A1D7-427D-D945-BD2F-B2B5112D5EF8}" type="parTrans" cxnId="{ADCC1BDC-94F5-154F-977A-C272684ABC5E}">
      <dgm:prSet/>
      <dgm:spPr/>
      <dgm:t>
        <a:bodyPr/>
        <a:lstStyle/>
        <a:p>
          <a:endParaRPr lang="en-US"/>
        </a:p>
      </dgm:t>
    </dgm:pt>
    <dgm:pt modelId="{881B0814-8E71-E849-9206-A1DC9D046C55}" type="sibTrans" cxnId="{ADCC1BDC-94F5-154F-977A-C272684ABC5E}">
      <dgm:prSet/>
      <dgm:spPr/>
      <dgm:t>
        <a:bodyPr/>
        <a:lstStyle/>
        <a:p>
          <a:endParaRPr lang="en-US"/>
        </a:p>
      </dgm:t>
    </dgm:pt>
    <dgm:pt modelId="{6CDA318B-EF30-E84D-9EE8-56B6B11F1639}">
      <dgm:prSet phldrT="[Text]"/>
      <dgm:spPr/>
      <dgm:t>
        <a:bodyPr/>
        <a:lstStyle/>
        <a:p>
          <a:r>
            <a:rPr lang="en-US" dirty="0" smtClean="0"/>
            <a:t>Escape</a:t>
          </a:r>
          <a:endParaRPr lang="en-US" dirty="0"/>
        </a:p>
      </dgm:t>
    </dgm:pt>
    <dgm:pt modelId="{A5B8C4FE-FDE7-3248-B9D3-FDC2C2D6D414}" type="parTrans" cxnId="{8113BBC4-E862-3F4F-BC69-384C9DB8E5FF}">
      <dgm:prSet/>
      <dgm:spPr/>
      <dgm:t>
        <a:bodyPr/>
        <a:lstStyle/>
        <a:p>
          <a:endParaRPr lang="en-US"/>
        </a:p>
      </dgm:t>
    </dgm:pt>
    <dgm:pt modelId="{80E40E96-1ADB-5041-AAC7-991A85249B1D}" type="sibTrans" cxnId="{8113BBC4-E862-3F4F-BC69-384C9DB8E5FF}">
      <dgm:prSet/>
      <dgm:spPr/>
      <dgm:t>
        <a:bodyPr/>
        <a:lstStyle/>
        <a:p>
          <a:endParaRPr lang="en-US"/>
        </a:p>
      </dgm:t>
    </dgm:pt>
    <dgm:pt modelId="{8ABD5299-72ED-AB43-B3B2-77F860EE7D54}">
      <dgm:prSet phldrT="[Text]"/>
      <dgm:spPr/>
      <dgm:t>
        <a:bodyPr/>
        <a:lstStyle/>
        <a:p>
          <a:r>
            <a:rPr lang="en-US" dirty="0" smtClean="0"/>
            <a:t>Attention</a:t>
          </a:r>
          <a:endParaRPr lang="en-US" dirty="0"/>
        </a:p>
      </dgm:t>
    </dgm:pt>
    <dgm:pt modelId="{F7452033-5235-1C4B-8D9A-628FBC0829E8}" type="parTrans" cxnId="{A829D902-706A-B242-B87F-146724A9A4D2}">
      <dgm:prSet/>
      <dgm:spPr/>
      <dgm:t>
        <a:bodyPr/>
        <a:lstStyle/>
        <a:p>
          <a:endParaRPr lang="en-US"/>
        </a:p>
      </dgm:t>
    </dgm:pt>
    <dgm:pt modelId="{0FF58179-334C-5F48-9582-DFCE8E2BA1CF}" type="sibTrans" cxnId="{A829D902-706A-B242-B87F-146724A9A4D2}">
      <dgm:prSet/>
      <dgm:spPr/>
      <dgm:t>
        <a:bodyPr/>
        <a:lstStyle/>
        <a:p>
          <a:endParaRPr lang="en-US"/>
        </a:p>
      </dgm:t>
    </dgm:pt>
    <dgm:pt modelId="{A89F61B3-7BA2-5D48-8168-61D692A2342A}">
      <dgm:prSet/>
      <dgm:spPr/>
      <dgm:t>
        <a:bodyPr/>
        <a:lstStyle/>
        <a:p>
          <a:r>
            <a:rPr lang="en-US" dirty="0" smtClean="0"/>
            <a:t>Sensory </a:t>
          </a:r>
          <a:endParaRPr lang="en-US" dirty="0"/>
        </a:p>
      </dgm:t>
    </dgm:pt>
    <dgm:pt modelId="{B3174119-7115-204A-845F-43C528AA7F57}" type="parTrans" cxnId="{75BDD8B4-CACC-D241-8E89-F613F74F8344}">
      <dgm:prSet/>
      <dgm:spPr/>
      <dgm:t>
        <a:bodyPr/>
        <a:lstStyle/>
        <a:p>
          <a:endParaRPr lang="en-US"/>
        </a:p>
      </dgm:t>
    </dgm:pt>
    <dgm:pt modelId="{E0ABD902-C01A-F64F-A643-DFF1404DD0A3}" type="sibTrans" cxnId="{75BDD8B4-CACC-D241-8E89-F613F74F8344}">
      <dgm:prSet/>
      <dgm:spPr/>
      <dgm:t>
        <a:bodyPr/>
        <a:lstStyle/>
        <a:p>
          <a:endParaRPr lang="en-US"/>
        </a:p>
      </dgm:t>
    </dgm:pt>
    <dgm:pt modelId="{382181CA-AAB2-A04E-8C93-E66F0CE306BC}">
      <dgm:prSet/>
      <dgm:spPr/>
      <dgm:t>
        <a:bodyPr/>
        <a:lstStyle/>
        <a:p>
          <a:r>
            <a:rPr lang="en-US" dirty="0" smtClean="0"/>
            <a:t>Activities/objects</a:t>
          </a:r>
          <a:endParaRPr lang="en-US" dirty="0"/>
        </a:p>
      </dgm:t>
    </dgm:pt>
    <dgm:pt modelId="{755E3627-0C8B-AE41-86FD-2F4C28C043EB}" type="parTrans" cxnId="{761A13EF-1BD6-4C4D-B0C0-A176AC3E41E2}">
      <dgm:prSet/>
      <dgm:spPr/>
      <dgm:t>
        <a:bodyPr/>
        <a:lstStyle/>
        <a:p>
          <a:endParaRPr lang="en-US"/>
        </a:p>
      </dgm:t>
    </dgm:pt>
    <dgm:pt modelId="{22F764DF-0EAD-5E40-B71D-E10D4EE5A6AB}" type="sibTrans" cxnId="{761A13EF-1BD6-4C4D-B0C0-A176AC3E41E2}">
      <dgm:prSet/>
      <dgm:spPr/>
      <dgm:t>
        <a:bodyPr/>
        <a:lstStyle/>
        <a:p>
          <a:endParaRPr lang="en-US"/>
        </a:p>
      </dgm:t>
    </dgm:pt>
    <dgm:pt modelId="{571C1DF0-9D8C-ED47-8166-259A4E4F1E73}">
      <dgm:prSet/>
      <dgm:spPr/>
      <dgm:t>
        <a:bodyPr/>
        <a:lstStyle/>
        <a:p>
          <a:r>
            <a:rPr lang="en-US" dirty="0" smtClean="0"/>
            <a:t>Sensory</a:t>
          </a:r>
          <a:endParaRPr lang="en-US" dirty="0"/>
        </a:p>
      </dgm:t>
    </dgm:pt>
    <dgm:pt modelId="{3E02CE98-C3CA-CA41-BB83-80E95D9872CD}" type="parTrans" cxnId="{B8B4F47B-08CA-0C4B-B630-E8BCC0561A1F}">
      <dgm:prSet/>
      <dgm:spPr/>
      <dgm:t>
        <a:bodyPr/>
        <a:lstStyle/>
        <a:p>
          <a:endParaRPr lang="en-US"/>
        </a:p>
      </dgm:t>
    </dgm:pt>
    <dgm:pt modelId="{23CA2D54-3156-B94C-9166-9FD1DF36D48A}" type="sibTrans" cxnId="{B8B4F47B-08CA-0C4B-B630-E8BCC0561A1F}">
      <dgm:prSet/>
      <dgm:spPr/>
      <dgm:t>
        <a:bodyPr/>
        <a:lstStyle/>
        <a:p>
          <a:endParaRPr lang="en-US"/>
        </a:p>
      </dgm:t>
    </dgm:pt>
    <dgm:pt modelId="{F8C2FDA3-A8A2-B442-A110-81E8EBDF716E}" type="pres">
      <dgm:prSet presAssocID="{9B1E36A8-E57E-A44C-B7C4-D9F3F689E722}" presName="hierChild1" presStyleCnt="0">
        <dgm:presLayoutVars>
          <dgm:chPref val="1"/>
          <dgm:dir/>
          <dgm:animOne val="branch"/>
          <dgm:animLvl val="lvl"/>
          <dgm:resizeHandles/>
        </dgm:presLayoutVars>
      </dgm:prSet>
      <dgm:spPr/>
      <dgm:t>
        <a:bodyPr/>
        <a:lstStyle/>
        <a:p>
          <a:endParaRPr lang="en-US"/>
        </a:p>
      </dgm:t>
    </dgm:pt>
    <dgm:pt modelId="{AFC3B255-04FF-9B4E-A476-0448A12B674B}" type="pres">
      <dgm:prSet presAssocID="{EABD1B5F-AEFF-7848-8FF9-F1A7892A40B7}" presName="hierRoot1" presStyleCnt="0"/>
      <dgm:spPr/>
    </dgm:pt>
    <dgm:pt modelId="{CA288122-5154-FD45-9C3E-143C62C773B3}" type="pres">
      <dgm:prSet presAssocID="{EABD1B5F-AEFF-7848-8FF9-F1A7892A40B7}" presName="composite" presStyleCnt="0"/>
      <dgm:spPr/>
    </dgm:pt>
    <dgm:pt modelId="{0E2193DC-724C-474D-B275-03E214EC960B}" type="pres">
      <dgm:prSet presAssocID="{EABD1B5F-AEFF-7848-8FF9-F1A7892A40B7}" presName="background" presStyleLbl="node0" presStyleIdx="0" presStyleCnt="1"/>
      <dgm:spPr/>
    </dgm:pt>
    <dgm:pt modelId="{6C3E371F-D770-DB41-9BA9-C6B6A288F3B6}" type="pres">
      <dgm:prSet presAssocID="{EABD1B5F-AEFF-7848-8FF9-F1A7892A40B7}" presName="text" presStyleLbl="fgAcc0" presStyleIdx="0" presStyleCnt="1">
        <dgm:presLayoutVars>
          <dgm:chPref val="3"/>
        </dgm:presLayoutVars>
      </dgm:prSet>
      <dgm:spPr/>
      <dgm:t>
        <a:bodyPr/>
        <a:lstStyle/>
        <a:p>
          <a:endParaRPr lang="en-US"/>
        </a:p>
      </dgm:t>
    </dgm:pt>
    <dgm:pt modelId="{833B2AF4-4233-DA4D-8ABE-2B1506BD78F5}" type="pres">
      <dgm:prSet presAssocID="{EABD1B5F-AEFF-7848-8FF9-F1A7892A40B7}" presName="hierChild2" presStyleCnt="0"/>
      <dgm:spPr/>
    </dgm:pt>
    <dgm:pt modelId="{AD368181-57B6-5145-92DB-D651F8C90C61}" type="pres">
      <dgm:prSet presAssocID="{02679B86-6E1A-444D-A525-6E9D575EDF83}" presName="Name10" presStyleLbl="parChTrans1D2" presStyleIdx="0" presStyleCnt="2"/>
      <dgm:spPr/>
      <dgm:t>
        <a:bodyPr/>
        <a:lstStyle/>
        <a:p>
          <a:endParaRPr lang="en-US"/>
        </a:p>
      </dgm:t>
    </dgm:pt>
    <dgm:pt modelId="{9E96D3AA-F7F8-8B47-9AF3-D696DCAE5CFA}" type="pres">
      <dgm:prSet presAssocID="{884620E7-A88A-5E46-8A34-D4A6A90E10DA}" presName="hierRoot2" presStyleCnt="0"/>
      <dgm:spPr/>
    </dgm:pt>
    <dgm:pt modelId="{E004D7B6-E566-1A49-97C2-B43BE6A343F4}" type="pres">
      <dgm:prSet presAssocID="{884620E7-A88A-5E46-8A34-D4A6A90E10DA}" presName="composite2" presStyleCnt="0"/>
      <dgm:spPr/>
    </dgm:pt>
    <dgm:pt modelId="{27FC4F23-FD59-764B-AC2F-23D09ABA078B}" type="pres">
      <dgm:prSet presAssocID="{884620E7-A88A-5E46-8A34-D4A6A90E10DA}" presName="background2" presStyleLbl="node2" presStyleIdx="0" presStyleCnt="2"/>
      <dgm:spPr/>
    </dgm:pt>
    <dgm:pt modelId="{16FDE10C-9AF0-1848-A96D-73E709CB59EB}" type="pres">
      <dgm:prSet presAssocID="{884620E7-A88A-5E46-8A34-D4A6A90E10DA}" presName="text2" presStyleLbl="fgAcc2" presStyleIdx="0" presStyleCnt="2">
        <dgm:presLayoutVars>
          <dgm:chPref val="3"/>
        </dgm:presLayoutVars>
      </dgm:prSet>
      <dgm:spPr/>
      <dgm:t>
        <a:bodyPr/>
        <a:lstStyle/>
        <a:p>
          <a:endParaRPr lang="en-US"/>
        </a:p>
      </dgm:t>
    </dgm:pt>
    <dgm:pt modelId="{9798E8DD-9D3C-AC4E-9347-2AB3DCBBACC6}" type="pres">
      <dgm:prSet presAssocID="{884620E7-A88A-5E46-8A34-D4A6A90E10DA}" presName="hierChild3" presStyleCnt="0"/>
      <dgm:spPr/>
    </dgm:pt>
    <dgm:pt modelId="{2F20FE32-77D9-3F49-AD7A-B54CDDE0FDE5}" type="pres">
      <dgm:prSet presAssocID="{990FC3AF-51D5-3D42-A48B-94555E7D7701}" presName="Name17" presStyleLbl="parChTrans1D3" presStyleIdx="0" presStyleCnt="6"/>
      <dgm:spPr/>
      <dgm:t>
        <a:bodyPr/>
        <a:lstStyle/>
        <a:p>
          <a:endParaRPr lang="en-US"/>
        </a:p>
      </dgm:t>
    </dgm:pt>
    <dgm:pt modelId="{BD3BBA68-79EF-0B4E-AA70-C9393F798DA6}" type="pres">
      <dgm:prSet presAssocID="{438022BE-0610-3640-BD94-0084F58BEE2A}" presName="hierRoot3" presStyleCnt="0"/>
      <dgm:spPr/>
    </dgm:pt>
    <dgm:pt modelId="{111611F8-12B4-8D43-86DA-41640767800F}" type="pres">
      <dgm:prSet presAssocID="{438022BE-0610-3640-BD94-0084F58BEE2A}" presName="composite3" presStyleCnt="0"/>
      <dgm:spPr/>
    </dgm:pt>
    <dgm:pt modelId="{36665EE8-0C91-D447-BC12-20B2A3EB7D12}" type="pres">
      <dgm:prSet presAssocID="{438022BE-0610-3640-BD94-0084F58BEE2A}" presName="background3" presStyleLbl="node3" presStyleIdx="0" presStyleCnt="6"/>
      <dgm:spPr/>
    </dgm:pt>
    <dgm:pt modelId="{7CBD738B-BEE3-D147-AA83-E80DC69D4A2E}" type="pres">
      <dgm:prSet presAssocID="{438022BE-0610-3640-BD94-0084F58BEE2A}" presName="text3" presStyleLbl="fgAcc3" presStyleIdx="0" presStyleCnt="6">
        <dgm:presLayoutVars>
          <dgm:chPref val="3"/>
        </dgm:presLayoutVars>
      </dgm:prSet>
      <dgm:spPr/>
      <dgm:t>
        <a:bodyPr/>
        <a:lstStyle/>
        <a:p>
          <a:endParaRPr lang="en-US"/>
        </a:p>
      </dgm:t>
    </dgm:pt>
    <dgm:pt modelId="{55BBCFBA-C9D7-F74D-8493-834099E07584}" type="pres">
      <dgm:prSet presAssocID="{438022BE-0610-3640-BD94-0084F58BEE2A}" presName="hierChild4" presStyleCnt="0"/>
      <dgm:spPr/>
    </dgm:pt>
    <dgm:pt modelId="{EB967503-858E-E545-A503-5AF63903F6F6}" type="pres">
      <dgm:prSet presAssocID="{B069A1D7-427D-D945-BD2F-B2B5112D5EF8}" presName="Name17" presStyleLbl="parChTrans1D3" presStyleIdx="1" presStyleCnt="6"/>
      <dgm:spPr/>
      <dgm:t>
        <a:bodyPr/>
        <a:lstStyle/>
        <a:p>
          <a:endParaRPr lang="en-US"/>
        </a:p>
      </dgm:t>
    </dgm:pt>
    <dgm:pt modelId="{890A761F-E1B2-F24B-9ED7-A66C471909C1}" type="pres">
      <dgm:prSet presAssocID="{00374E31-8500-D04E-8705-A973618D656A}" presName="hierRoot3" presStyleCnt="0"/>
      <dgm:spPr/>
    </dgm:pt>
    <dgm:pt modelId="{731966C8-BE9B-8843-AE99-90F939BAB822}" type="pres">
      <dgm:prSet presAssocID="{00374E31-8500-D04E-8705-A973618D656A}" presName="composite3" presStyleCnt="0"/>
      <dgm:spPr/>
    </dgm:pt>
    <dgm:pt modelId="{DB7F25B7-D514-F349-87F3-220465FFDEEB}" type="pres">
      <dgm:prSet presAssocID="{00374E31-8500-D04E-8705-A973618D656A}" presName="background3" presStyleLbl="node3" presStyleIdx="1" presStyleCnt="6"/>
      <dgm:spPr/>
    </dgm:pt>
    <dgm:pt modelId="{B49045F0-4956-5F48-BCDA-0699AE76E842}" type="pres">
      <dgm:prSet presAssocID="{00374E31-8500-D04E-8705-A973618D656A}" presName="text3" presStyleLbl="fgAcc3" presStyleIdx="1" presStyleCnt="6">
        <dgm:presLayoutVars>
          <dgm:chPref val="3"/>
        </dgm:presLayoutVars>
      </dgm:prSet>
      <dgm:spPr/>
      <dgm:t>
        <a:bodyPr/>
        <a:lstStyle/>
        <a:p>
          <a:endParaRPr lang="en-US"/>
        </a:p>
      </dgm:t>
    </dgm:pt>
    <dgm:pt modelId="{0EC74C41-282E-274C-88B4-4106A97F67BC}" type="pres">
      <dgm:prSet presAssocID="{00374E31-8500-D04E-8705-A973618D656A}" presName="hierChild4" presStyleCnt="0"/>
      <dgm:spPr/>
    </dgm:pt>
    <dgm:pt modelId="{EF906C83-C1CC-244A-A32B-FBA50FB584CD}" type="pres">
      <dgm:prSet presAssocID="{B3174119-7115-204A-845F-43C528AA7F57}" presName="Name17" presStyleLbl="parChTrans1D3" presStyleIdx="2" presStyleCnt="6"/>
      <dgm:spPr/>
      <dgm:t>
        <a:bodyPr/>
        <a:lstStyle/>
        <a:p>
          <a:endParaRPr lang="en-US"/>
        </a:p>
      </dgm:t>
    </dgm:pt>
    <dgm:pt modelId="{9B5C9729-806C-464F-B2E3-D52E379EB8FC}" type="pres">
      <dgm:prSet presAssocID="{A89F61B3-7BA2-5D48-8168-61D692A2342A}" presName="hierRoot3" presStyleCnt="0"/>
      <dgm:spPr/>
    </dgm:pt>
    <dgm:pt modelId="{7AAB1A14-8C39-4B49-8352-B0C61C24BBB8}" type="pres">
      <dgm:prSet presAssocID="{A89F61B3-7BA2-5D48-8168-61D692A2342A}" presName="composite3" presStyleCnt="0"/>
      <dgm:spPr/>
    </dgm:pt>
    <dgm:pt modelId="{94536D66-7D1B-9547-B5C1-46CA220D472B}" type="pres">
      <dgm:prSet presAssocID="{A89F61B3-7BA2-5D48-8168-61D692A2342A}" presName="background3" presStyleLbl="node3" presStyleIdx="2" presStyleCnt="6"/>
      <dgm:spPr/>
    </dgm:pt>
    <dgm:pt modelId="{3EB726F5-5F32-B245-B33E-87E9AA897DCC}" type="pres">
      <dgm:prSet presAssocID="{A89F61B3-7BA2-5D48-8168-61D692A2342A}" presName="text3" presStyleLbl="fgAcc3" presStyleIdx="2" presStyleCnt="6">
        <dgm:presLayoutVars>
          <dgm:chPref val="3"/>
        </dgm:presLayoutVars>
      </dgm:prSet>
      <dgm:spPr/>
      <dgm:t>
        <a:bodyPr/>
        <a:lstStyle/>
        <a:p>
          <a:endParaRPr lang="en-US"/>
        </a:p>
      </dgm:t>
    </dgm:pt>
    <dgm:pt modelId="{965C66EE-28E4-5D4B-9AF5-AD85642ECF0A}" type="pres">
      <dgm:prSet presAssocID="{A89F61B3-7BA2-5D48-8168-61D692A2342A}" presName="hierChild4" presStyleCnt="0"/>
      <dgm:spPr/>
    </dgm:pt>
    <dgm:pt modelId="{9DBCD170-E748-8249-90DE-6C3BEBB3F04F}" type="pres">
      <dgm:prSet presAssocID="{A5B8C4FE-FDE7-3248-B9D3-FDC2C2D6D414}" presName="Name10" presStyleLbl="parChTrans1D2" presStyleIdx="1" presStyleCnt="2"/>
      <dgm:spPr/>
      <dgm:t>
        <a:bodyPr/>
        <a:lstStyle/>
        <a:p>
          <a:endParaRPr lang="en-US"/>
        </a:p>
      </dgm:t>
    </dgm:pt>
    <dgm:pt modelId="{0256191F-FEC8-DE48-BFF6-09BA9225E126}" type="pres">
      <dgm:prSet presAssocID="{6CDA318B-EF30-E84D-9EE8-56B6B11F1639}" presName="hierRoot2" presStyleCnt="0"/>
      <dgm:spPr/>
    </dgm:pt>
    <dgm:pt modelId="{6157E368-15F7-5742-A77E-D3FFA8612744}" type="pres">
      <dgm:prSet presAssocID="{6CDA318B-EF30-E84D-9EE8-56B6B11F1639}" presName="composite2" presStyleCnt="0"/>
      <dgm:spPr/>
    </dgm:pt>
    <dgm:pt modelId="{88200812-5D4D-9E41-8A2E-FBC69037D6E0}" type="pres">
      <dgm:prSet presAssocID="{6CDA318B-EF30-E84D-9EE8-56B6B11F1639}" presName="background2" presStyleLbl="node2" presStyleIdx="1" presStyleCnt="2"/>
      <dgm:spPr/>
    </dgm:pt>
    <dgm:pt modelId="{70535B31-E62F-8446-BB1E-CEDE229B651D}" type="pres">
      <dgm:prSet presAssocID="{6CDA318B-EF30-E84D-9EE8-56B6B11F1639}" presName="text2" presStyleLbl="fgAcc2" presStyleIdx="1" presStyleCnt="2">
        <dgm:presLayoutVars>
          <dgm:chPref val="3"/>
        </dgm:presLayoutVars>
      </dgm:prSet>
      <dgm:spPr/>
      <dgm:t>
        <a:bodyPr/>
        <a:lstStyle/>
        <a:p>
          <a:endParaRPr lang="en-US"/>
        </a:p>
      </dgm:t>
    </dgm:pt>
    <dgm:pt modelId="{D8D37361-8EF5-784A-93B4-5F5673102C30}" type="pres">
      <dgm:prSet presAssocID="{6CDA318B-EF30-E84D-9EE8-56B6B11F1639}" presName="hierChild3" presStyleCnt="0"/>
      <dgm:spPr/>
    </dgm:pt>
    <dgm:pt modelId="{B3380BC2-17AF-FC48-BFF3-63005D2DE415}" type="pres">
      <dgm:prSet presAssocID="{F7452033-5235-1C4B-8D9A-628FBC0829E8}" presName="Name17" presStyleLbl="parChTrans1D3" presStyleIdx="3" presStyleCnt="6"/>
      <dgm:spPr/>
      <dgm:t>
        <a:bodyPr/>
        <a:lstStyle/>
        <a:p>
          <a:endParaRPr lang="en-US"/>
        </a:p>
      </dgm:t>
    </dgm:pt>
    <dgm:pt modelId="{D1E3FB99-C770-704D-B532-7693CE389587}" type="pres">
      <dgm:prSet presAssocID="{8ABD5299-72ED-AB43-B3B2-77F860EE7D54}" presName="hierRoot3" presStyleCnt="0"/>
      <dgm:spPr/>
    </dgm:pt>
    <dgm:pt modelId="{4CF3BB7C-F7DB-8440-A706-9D742923297C}" type="pres">
      <dgm:prSet presAssocID="{8ABD5299-72ED-AB43-B3B2-77F860EE7D54}" presName="composite3" presStyleCnt="0"/>
      <dgm:spPr/>
    </dgm:pt>
    <dgm:pt modelId="{89D08E7C-A45B-7946-B21C-4B3F26027810}" type="pres">
      <dgm:prSet presAssocID="{8ABD5299-72ED-AB43-B3B2-77F860EE7D54}" presName="background3" presStyleLbl="node3" presStyleIdx="3" presStyleCnt="6"/>
      <dgm:spPr/>
    </dgm:pt>
    <dgm:pt modelId="{FC1AF047-F58E-E54C-8932-B49B11A64E10}" type="pres">
      <dgm:prSet presAssocID="{8ABD5299-72ED-AB43-B3B2-77F860EE7D54}" presName="text3" presStyleLbl="fgAcc3" presStyleIdx="3" presStyleCnt="6">
        <dgm:presLayoutVars>
          <dgm:chPref val="3"/>
        </dgm:presLayoutVars>
      </dgm:prSet>
      <dgm:spPr/>
      <dgm:t>
        <a:bodyPr/>
        <a:lstStyle/>
        <a:p>
          <a:endParaRPr lang="en-US"/>
        </a:p>
      </dgm:t>
    </dgm:pt>
    <dgm:pt modelId="{367870DB-5260-8246-A97A-ED925CF67B04}" type="pres">
      <dgm:prSet presAssocID="{8ABD5299-72ED-AB43-B3B2-77F860EE7D54}" presName="hierChild4" presStyleCnt="0"/>
      <dgm:spPr/>
    </dgm:pt>
    <dgm:pt modelId="{59DC293E-DB40-7347-B4BB-694AF734EA81}" type="pres">
      <dgm:prSet presAssocID="{755E3627-0C8B-AE41-86FD-2F4C28C043EB}" presName="Name17" presStyleLbl="parChTrans1D3" presStyleIdx="4" presStyleCnt="6"/>
      <dgm:spPr/>
      <dgm:t>
        <a:bodyPr/>
        <a:lstStyle/>
        <a:p>
          <a:endParaRPr lang="en-US"/>
        </a:p>
      </dgm:t>
    </dgm:pt>
    <dgm:pt modelId="{98EB93DB-FEE5-A24A-BF61-D5991BF7AA20}" type="pres">
      <dgm:prSet presAssocID="{382181CA-AAB2-A04E-8C93-E66F0CE306BC}" presName="hierRoot3" presStyleCnt="0"/>
      <dgm:spPr/>
    </dgm:pt>
    <dgm:pt modelId="{ADEDDDC8-4A02-E743-BA3B-8E12DB1E04A3}" type="pres">
      <dgm:prSet presAssocID="{382181CA-AAB2-A04E-8C93-E66F0CE306BC}" presName="composite3" presStyleCnt="0"/>
      <dgm:spPr/>
    </dgm:pt>
    <dgm:pt modelId="{249B7FB2-04D6-C441-B631-CF2D5065F039}" type="pres">
      <dgm:prSet presAssocID="{382181CA-AAB2-A04E-8C93-E66F0CE306BC}" presName="background3" presStyleLbl="node3" presStyleIdx="4" presStyleCnt="6"/>
      <dgm:spPr/>
    </dgm:pt>
    <dgm:pt modelId="{F551E63D-650B-2A4E-8E43-424235AA0882}" type="pres">
      <dgm:prSet presAssocID="{382181CA-AAB2-A04E-8C93-E66F0CE306BC}" presName="text3" presStyleLbl="fgAcc3" presStyleIdx="4" presStyleCnt="6">
        <dgm:presLayoutVars>
          <dgm:chPref val="3"/>
        </dgm:presLayoutVars>
      </dgm:prSet>
      <dgm:spPr/>
      <dgm:t>
        <a:bodyPr/>
        <a:lstStyle/>
        <a:p>
          <a:endParaRPr lang="en-US"/>
        </a:p>
      </dgm:t>
    </dgm:pt>
    <dgm:pt modelId="{92574290-0FD9-DF46-B8C5-24C407748754}" type="pres">
      <dgm:prSet presAssocID="{382181CA-AAB2-A04E-8C93-E66F0CE306BC}" presName="hierChild4" presStyleCnt="0"/>
      <dgm:spPr/>
    </dgm:pt>
    <dgm:pt modelId="{01E8949B-A959-F24F-BC85-1DA78B019077}" type="pres">
      <dgm:prSet presAssocID="{3E02CE98-C3CA-CA41-BB83-80E95D9872CD}" presName="Name17" presStyleLbl="parChTrans1D3" presStyleIdx="5" presStyleCnt="6"/>
      <dgm:spPr/>
      <dgm:t>
        <a:bodyPr/>
        <a:lstStyle/>
        <a:p>
          <a:endParaRPr lang="en-US"/>
        </a:p>
      </dgm:t>
    </dgm:pt>
    <dgm:pt modelId="{7627D66D-DB46-B54C-8948-F3B8BE33EBAB}" type="pres">
      <dgm:prSet presAssocID="{571C1DF0-9D8C-ED47-8166-259A4E4F1E73}" presName="hierRoot3" presStyleCnt="0"/>
      <dgm:spPr/>
    </dgm:pt>
    <dgm:pt modelId="{17DAA7AC-E636-7B42-AD8B-1F874B54798C}" type="pres">
      <dgm:prSet presAssocID="{571C1DF0-9D8C-ED47-8166-259A4E4F1E73}" presName="composite3" presStyleCnt="0"/>
      <dgm:spPr/>
    </dgm:pt>
    <dgm:pt modelId="{0D694A16-AF86-A14A-A9D7-E65A4E10A4AA}" type="pres">
      <dgm:prSet presAssocID="{571C1DF0-9D8C-ED47-8166-259A4E4F1E73}" presName="background3" presStyleLbl="node3" presStyleIdx="5" presStyleCnt="6"/>
      <dgm:spPr/>
    </dgm:pt>
    <dgm:pt modelId="{ADA65192-2FCE-3F41-801A-7B93DC512FAE}" type="pres">
      <dgm:prSet presAssocID="{571C1DF0-9D8C-ED47-8166-259A4E4F1E73}" presName="text3" presStyleLbl="fgAcc3" presStyleIdx="5" presStyleCnt="6">
        <dgm:presLayoutVars>
          <dgm:chPref val="3"/>
        </dgm:presLayoutVars>
      </dgm:prSet>
      <dgm:spPr/>
      <dgm:t>
        <a:bodyPr/>
        <a:lstStyle/>
        <a:p>
          <a:endParaRPr lang="en-US"/>
        </a:p>
      </dgm:t>
    </dgm:pt>
    <dgm:pt modelId="{50028813-8BC6-F144-9AFE-62A96C96F409}" type="pres">
      <dgm:prSet presAssocID="{571C1DF0-9D8C-ED47-8166-259A4E4F1E73}" presName="hierChild4" presStyleCnt="0"/>
      <dgm:spPr/>
    </dgm:pt>
  </dgm:ptLst>
  <dgm:cxnLst>
    <dgm:cxn modelId="{B8B4F47B-08CA-0C4B-B630-E8BCC0561A1F}" srcId="{6CDA318B-EF30-E84D-9EE8-56B6B11F1639}" destId="{571C1DF0-9D8C-ED47-8166-259A4E4F1E73}" srcOrd="2" destOrd="0" parTransId="{3E02CE98-C3CA-CA41-BB83-80E95D9872CD}" sibTransId="{23CA2D54-3156-B94C-9166-9FD1DF36D48A}"/>
    <dgm:cxn modelId="{A1421406-0832-9B4B-AC20-4148FB1729E1}" srcId="{9B1E36A8-E57E-A44C-B7C4-D9F3F689E722}" destId="{EABD1B5F-AEFF-7848-8FF9-F1A7892A40B7}" srcOrd="0" destOrd="0" parTransId="{577203F2-A698-A04A-8350-80CAAF6AA27A}" sibTransId="{69F5E9CD-C18C-4C42-BAFA-8C3A07654CCB}"/>
    <dgm:cxn modelId="{A829D902-706A-B242-B87F-146724A9A4D2}" srcId="{6CDA318B-EF30-E84D-9EE8-56B6B11F1639}" destId="{8ABD5299-72ED-AB43-B3B2-77F860EE7D54}" srcOrd="0" destOrd="0" parTransId="{F7452033-5235-1C4B-8D9A-628FBC0829E8}" sibTransId="{0FF58179-334C-5F48-9582-DFCE8E2BA1CF}"/>
    <dgm:cxn modelId="{75BDD8B4-CACC-D241-8E89-F613F74F8344}" srcId="{884620E7-A88A-5E46-8A34-D4A6A90E10DA}" destId="{A89F61B3-7BA2-5D48-8168-61D692A2342A}" srcOrd="2" destOrd="0" parTransId="{B3174119-7115-204A-845F-43C528AA7F57}" sibTransId="{E0ABD902-C01A-F64F-A643-DFF1404DD0A3}"/>
    <dgm:cxn modelId="{4CE593EB-E19D-8D41-8811-A245B117AACE}" type="presOf" srcId="{F7452033-5235-1C4B-8D9A-628FBC0829E8}" destId="{B3380BC2-17AF-FC48-BFF3-63005D2DE415}" srcOrd="0" destOrd="0" presId="urn:microsoft.com/office/officeart/2005/8/layout/hierarchy1"/>
    <dgm:cxn modelId="{F3E6425C-9D5F-E74D-A361-DFAEF7D8AE90}" type="presOf" srcId="{00374E31-8500-D04E-8705-A973618D656A}" destId="{B49045F0-4956-5F48-BCDA-0699AE76E842}" srcOrd="0" destOrd="0" presId="urn:microsoft.com/office/officeart/2005/8/layout/hierarchy1"/>
    <dgm:cxn modelId="{43254C7A-61F8-3B40-8462-9ECDFCF93153}" type="presOf" srcId="{B069A1D7-427D-D945-BD2F-B2B5112D5EF8}" destId="{EB967503-858E-E545-A503-5AF63903F6F6}" srcOrd="0" destOrd="0" presId="urn:microsoft.com/office/officeart/2005/8/layout/hierarchy1"/>
    <dgm:cxn modelId="{8113BBC4-E862-3F4F-BC69-384C9DB8E5FF}" srcId="{EABD1B5F-AEFF-7848-8FF9-F1A7892A40B7}" destId="{6CDA318B-EF30-E84D-9EE8-56B6B11F1639}" srcOrd="1" destOrd="0" parTransId="{A5B8C4FE-FDE7-3248-B9D3-FDC2C2D6D414}" sibTransId="{80E40E96-1ADB-5041-AAC7-991A85249B1D}"/>
    <dgm:cxn modelId="{5316D9A3-DE69-F749-AA11-4CFD73E748AC}" srcId="{EABD1B5F-AEFF-7848-8FF9-F1A7892A40B7}" destId="{884620E7-A88A-5E46-8A34-D4A6A90E10DA}" srcOrd="0" destOrd="0" parTransId="{02679B86-6E1A-444D-A525-6E9D575EDF83}" sibTransId="{AD5C4030-2894-0641-88DC-50E0222FD14F}"/>
    <dgm:cxn modelId="{54D69DFF-6E8B-A14D-B800-F08EDA5978A6}" type="presOf" srcId="{571C1DF0-9D8C-ED47-8166-259A4E4F1E73}" destId="{ADA65192-2FCE-3F41-801A-7B93DC512FAE}" srcOrd="0" destOrd="0" presId="urn:microsoft.com/office/officeart/2005/8/layout/hierarchy1"/>
    <dgm:cxn modelId="{3543DD32-2EB5-A64A-9019-1F40E6C775D8}" type="presOf" srcId="{A5B8C4FE-FDE7-3248-B9D3-FDC2C2D6D414}" destId="{9DBCD170-E748-8249-90DE-6C3BEBB3F04F}" srcOrd="0" destOrd="0" presId="urn:microsoft.com/office/officeart/2005/8/layout/hierarchy1"/>
    <dgm:cxn modelId="{918642CF-375F-E446-854B-593A49BAF7C4}" type="presOf" srcId="{755E3627-0C8B-AE41-86FD-2F4C28C043EB}" destId="{59DC293E-DB40-7347-B4BB-694AF734EA81}" srcOrd="0" destOrd="0" presId="urn:microsoft.com/office/officeart/2005/8/layout/hierarchy1"/>
    <dgm:cxn modelId="{D2EBEE42-2F79-2743-A80D-4C4B7C4FE107}" type="presOf" srcId="{B3174119-7115-204A-845F-43C528AA7F57}" destId="{EF906C83-C1CC-244A-A32B-FBA50FB584CD}" srcOrd="0" destOrd="0" presId="urn:microsoft.com/office/officeart/2005/8/layout/hierarchy1"/>
    <dgm:cxn modelId="{A2200D92-08CF-FA4D-A63E-E29A90CD2349}" type="presOf" srcId="{9B1E36A8-E57E-A44C-B7C4-D9F3F689E722}" destId="{F8C2FDA3-A8A2-B442-A110-81E8EBDF716E}" srcOrd="0" destOrd="0" presId="urn:microsoft.com/office/officeart/2005/8/layout/hierarchy1"/>
    <dgm:cxn modelId="{0C2B26CE-CDCA-9B47-9671-7E3E73722C01}" type="presOf" srcId="{990FC3AF-51D5-3D42-A48B-94555E7D7701}" destId="{2F20FE32-77D9-3F49-AD7A-B54CDDE0FDE5}" srcOrd="0" destOrd="0" presId="urn:microsoft.com/office/officeart/2005/8/layout/hierarchy1"/>
    <dgm:cxn modelId="{1DC7F852-1C46-4A4B-AA6C-441E3DCA2284}" type="presOf" srcId="{3E02CE98-C3CA-CA41-BB83-80E95D9872CD}" destId="{01E8949B-A959-F24F-BC85-1DA78B019077}" srcOrd="0" destOrd="0" presId="urn:microsoft.com/office/officeart/2005/8/layout/hierarchy1"/>
    <dgm:cxn modelId="{E7E67144-D35F-BF49-96D2-E25961480B4C}" srcId="{884620E7-A88A-5E46-8A34-D4A6A90E10DA}" destId="{438022BE-0610-3640-BD94-0084F58BEE2A}" srcOrd="0" destOrd="0" parTransId="{990FC3AF-51D5-3D42-A48B-94555E7D7701}" sibTransId="{1E6B6E58-2B62-2B48-B404-15C48B732EBE}"/>
    <dgm:cxn modelId="{3A11C7AA-DE4E-CA44-B79C-E148C6856860}" type="presOf" srcId="{884620E7-A88A-5E46-8A34-D4A6A90E10DA}" destId="{16FDE10C-9AF0-1848-A96D-73E709CB59EB}" srcOrd="0" destOrd="0" presId="urn:microsoft.com/office/officeart/2005/8/layout/hierarchy1"/>
    <dgm:cxn modelId="{8681A5F1-5098-4C4C-AC07-819BD5719D4A}" type="presOf" srcId="{382181CA-AAB2-A04E-8C93-E66F0CE306BC}" destId="{F551E63D-650B-2A4E-8E43-424235AA0882}" srcOrd="0" destOrd="0" presId="urn:microsoft.com/office/officeart/2005/8/layout/hierarchy1"/>
    <dgm:cxn modelId="{F0ECEA3F-AF38-124D-AF96-336C5D5BEA2D}" type="presOf" srcId="{438022BE-0610-3640-BD94-0084F58BEE2A}" destId="{7CBD738B-BEE3-D147-AA83-E80DC69D4A2E}" srcOrd="0" destOrd="0" presId="urn:microsoft.com/office/officeart/2005/8/layout/hierarchy1"/>
    <dgm:cxn modelId="{A48877AA-140A-2940-BE84-0B80DE5B216D}" type="presOf" srcId="{02679B86-6E1A-444D-A525-6E9D575EDF83}" destId="{AD368181-57B6-5145-92DB-D651F8C90C61}" srcOrd="0" destOrd="0" presId="urn:microsoft.com/office/officeart/2005/8/layout/hierarchy1"/>
    <dgm:cxn modelId="{761A13EF-1BD6-4C4D-B0C0-A176AC3E41E2}" srcId="{6CDA318B-EF30-E84D-9EE8-56B6B11F1639}" destId="{382181CA-AAB2-A04E-8C93-E66F0CE306BC}" srcOrd="1" destOrd="0" parTransId="{755E3627-0C8B-AE41-86FD-2F4C28C043EB}" sibTransId="{22F764DF-0EAD-5E40-B71D-E10D4EE5A6AB}"/>
    <dgm:cxn modelId="{5D6B8028-5CC6-6F4D-B9E9-2AD74839F0AE}" type="presOf" srcId="{6CDA318B-EF30-E84D-9EE8-56B6B11F1639}" destId="{70535B31-E62F-8446-BB1E-CEDE229B651D}" srcOrd="0" destOrd="0" presId="urn:microsoft.com/office/officeart/2005/8/layout/hierarchy1"/>
    <dgm:cxn modelId="{C71E038A-2432-8143-8968-67665848BE3D}" type="presOf" srcId="{8ABD5299-72ED-AB43-B3B2-77F860EE7D54}" destId="{FC1AF047-F58E-E54C-8932-B49B11A64E10}" srcOrd="0" destOrd="0" presId="urn:microsoft.com/office/officeart/2005/8/layout/hierarchy1"/>
    <dgm:cxn modelId="{36429DD6-B387-2947-8578-653F22FB9C5D}" type="presOf" srcId="{EABD1B5F-AEFF-7848-8FF9-F1A7892A40B7}" destId="{6C3E371F-D770-DB41-9BA9-C6B6A288F3B6}" srcOrd="0" destOrd="0" presId="urn:microsoft.com/office/officeart/2005/8/layout/hierarchy1"/>
    <dgm:cxn modelId="{ADCC1BDC-94F5-154F-977A-C272684ABC5E}" srcId="{884620E7-A88A-5E46-8A34-D4A6A90E10DA}" destId="{00374E31-8500-D04E-8705-A973618D656A}" srcOrd="1" destOrd="0" parTransId="{B069A1D7-427D-D945-BD2F-B2B5112D5EF8}" sibTransId="{881B0814-8E71-E849-9206-A1DC9D046C55}"/>
    <dgm:cxn modelId="{E9608C39-016A-5042-973E-97D6A1DC7AAD}" type="presOf" srcId="{A89F61B3-7BA2-5D48-8168-61D692A2342A}" destId="{3EB726F5-5F32-B245-B33E-87E9AA897DCC}" srcOrd="0" destOrd="0" presId="urn:microsoft.com/office/officeart/2005/8/layout/hierarchy1"/>
    <dgm:cxn modelId="{A4635B49-E9B8-CE47-9266-FFD683A8C614}" type="presParOf" srcId="{F8C2FDA3-A8A2-B442-A110-81E8EBDF716E}" destId="{AFC3B255-04FF-9B4E-A476-0448A12B674B}" srcOrd="0" destOrd="0" presId="urn:microsoft.com/office/officeart/2005/8/layout/hierarchy1"/>
    <dgm:cxn modelId="{A7520F48-C95B-0A4E-8AF1-F5AE7B9E64FB}" type="presParOf" srcId="{AFC3B255-04FF-9B4E-A476-0448A12B674B}" destId="{CA288122-5154-FD45-9C3E-143C62C773B3}" srcOrd="0" destOrd="0" presId="urn:microsoft.com/office/officeart/2005/8/layout/hierarchy1"/>
    <dgm:cxn modelId="{BAB73B35-699E-1143-8778-8B5D147C5EDE}" type="presParOf" srcId="{CA288122-5154-FD45-9C3E-143C62C773B3}" destId="{0E2193DC-724C-474D-B275-03E214EC960B}" srcOrd="0" destOrd="0" presId="urn:microsoft.com/office/officeart/2005/8/layout/hierarchy1"/>
    <dgm:cxn modelId="{AD184F93-0DB5-B041-A330-845A2F13AD7E}" type="presParOf" srcId="{CA288122-5154-FD45-9C3E-143C62C773B3}" destId="{6C3E371F-D770-DB41-9BA9-C6B6A288F3B6}" srcOrd="1" destOrd="0" presId="urn:microsoft.com/office/officeart/2005/8/layout/hierarchy1"/>
    <dgm:cxn modelId="{FD0BA195-1FAA-E646-A232-EE2A54F269F7}" type="presParOf" srcId="{AFC3B255-04FF-9B4E-A476-0448A12B674B}" destId="{833B2AF4-4233-DA4D-8ABE-2B1506BD78F5}" srcOrd="1" destOrd="0" presId="urn:microsoft.com/office/officeart/2005/8/layout/hierarchy1"/>
    <dgm:cxn modelId="{F97652C0-FE90-5C42-A3B1-283EF31C56C8}" type="presParOf" srcId="{833B2AF4-4233-DA4D-8ABE-2B1506BD78F5}" destId="{AD368181-57B6-5145-92DB-D651F8C90C61}" srcOrd="0" destOrd="0" presId="urn:microsoft.com/office/officeart/2005/8/layout/hierarchy1"/>
    <dgm:cxn modelId="{CB9D52DF-9BF0-4341-8880-7392B022AFE2}" type="presParOf" srcId="{833B2AF4-4233-DA4D-8ABE-2B1506BD78F5}" destId="{9E96D3AA-F7F8-8B47-9AF3-D696DCAE5CFA}" srcOrd="1" destOrd="0" presId="urn:microsoft.com/office/officeart/2005/8/layout/hierarchy1"/>
    <dgm:cxn modelId="{7E9E1C51-3BFB-AD40-B043-1C04B7F263C2}" type="presParOf" srcId="{9E96D3AA-F7F8-8B47-9AF3-D696DCAE5CFA}" destId="{E004D7B6-E566-1A49-97C2-B43BE6A343F4}" srcOrd="0" destOrd="0" presId="urn:microsoft.com/office/officeart/2005/8/layout/hierarchy1"/>
    <dgm:cxn modelId="{3B07779A-833D-D644-8C6D-A768672E5123}" type="presParOf" srcId="{E004D7B6-E566-1A49-97C2-B43BE6A343F4}" destId="{27FC4F23-FD59-764B-AC2F-23D09ABA078B}" srcOrd="0" destOrd="0" presId="urn:microsoft.com/office/officeart/2005/8/layout/hierarchy1"/>
    <dgm:cxn modelId="{25EF5C34-0F7E-FC4B-8913-1946537B9050}" type="presParOf" srcId="{E004D7B6-E566-1A49-97C2-B43BE6A343F4}" destId="{16FDE10C-9AF0-1848-A96D-73E709CB59EB}" srcOrd="1" destOrd="0" presId="urn:microsoft.com/office/officeart/2005/8/layout/hierarchy1"/>
    <dgm:cxn modelId="{64D2509B-1BA5-E44F-BF63-EC7B2040AD5B}" type="presParOf" srcId="{9E96D3AA-F7F8-8B47-9AF3-D696DCAE5CFA}" destId="{9798E8DD-9D3C-AC4E-9347-2AB3DCBBACC6}" srcOrd="1" destOrd="0" presId="urn:microsoft.com/office/officeart/2005/8/layout/hierarchy1"/>
    <dgm:cxn modelId="{181F2A61-86A8-EA43-8AB4-115B33052EF9}" type="presParOf" srcId="{9798E8DD-9D3C-AC4E-9347-2AB3DCBBACC6}" destId="{2F20FE32-77D9-3F49-AD7A-B54CDDE0FDE5}" srcOrd="0" destOrd="0" presId="urn:microsoft.com/office/officeart/2005/8/layout/hierarchy1"/>
    <dgm:cxn modelId="{AD0F5686-9312-864E-A6A0-3585E7E66C22}" type="presParOf" srcId="{9798E8DD-9D3C-AC4E-9347-2AB3DCBBACC6}" destId="{BD3BBA68-79EF-0B4E-AA70-C9393F798DA6}" srcOrd="1" destOrd="0" presId="urn:microsoft.com/office/officeart/2005/8/layout/hierarchy1"/>
    <dgm:cxn modelId="{F44F305B-6614-3A47-945E-5709354E0A12}" type="presParOf" srcId="{BD3BBA68-79EF-0B4E-AA70-C9393F798DA6}" destId="{111611F8-12B4-8D43-86DA-41640767800F}" srcOrd="0" destOrd="0" presId="urn:microsoft.com/office/officeart/2005/8/layout/hierarchy1"/>
    <dgm:cxn modelId="{9DF561FE-61FB-4E45-8A27-34DE68F5A000}" type="presParOf" srcId="{111611F8-12B4-8D43-86DA-41640767800F}" destId="{36665EE8-0C91-D447-BC12-20B2A3EB7D12}" srcOrd="0" destOrd="0" presId="urn:microsoft.com/office/officeart/2005/8/layout/hierarchy1"/>
    <dgm:cxn modelId="{E8987CA9-7EEA-5742-8FB0-A79627A5E47F}" type="presParOf" srcId="{111611F8-12B4-8D43-86DA-41640767800F}" destId="{7CBD738B-BEE3-D147-AA83-E80DC69D4A2E}" srcOrd="1" destOrd="0" presId="urn:microsoft.com/office/officeart/2005/8/layout/hierarchy1"/>
    <dgm:cxn modelId="{B7A01AFE-0C8E-0943-B110-46E844BA16FF}" type="presParOf" srcId="{BD3BBA68-79EF-0B4E-AA70-C9393F798DA6}" destId="{55BBCFBA-C9D7-F74D-8493-834099E07584}" srcOrd="1" destOrd="0" presId="urn:microsoft.com/office/officeart/2005/8/layout/hierarchy1"/>
    <dgm:cxn modelId="{4BAF4FF5-0AFE-FF4E-B2A8-6E46591DE6AD}" type="presParOf" srcId="{9798E8DD-9D3C-AC4E-9347-2AB3DCBBACC6}" destId="{EB967503-858E-E545-A503-5AF63903F6F6}" srcOrd="2" destOrd="0" presId="urn:microsoft.com/office/officeart/2005/8/layout/hierarchy1"/>
    <dgm:cxn modelId="{A3044765-D1BE-EA4A-A82C-DCAA8B7E8CFC}" type="presParOf" srcId="{9798E8DD-9D3C-AC4E-9347-2AB3DCBBACC6}" destId="{890A761F-E1B2-F24B-9ED7-A66C471909C1}" srcOrd="3" destOrd="0" presId="urn:microsoft.com/office/officeart/2005/8/layout/hierarchy1"/>
    <dgm:cxn modelId="{52C464FB-783B-0040-97C7-C40EAA2E2C27}" type="presParOf" srcId="{890A761F-E1B2-F24B-9ED7-A66C471909C1}" destId="{731966C8-BE9B-8843-AE99-90F939BAB822}" srcOrd="0" destOrd="0" presId="urn:microsoft.com/office/officeart/2005/8/layout/hierarchy1"/>
    <dgm:cxn modelId="{12A88683-FC2F-3E4B-8E26-29F4D074D118}" type="presParOf" srcId="{731966C8-BE9B-8843-AE99-90F939BAB822}" destId="{DB7F25B7-D514-F349-87F3-220465FFDEEB}" srcOrd="0" destOrd="0" presId="urn:microsoft.com/office/officeart/2005/8/layout/hierarchy1"/>
    <dgm:cxn modelId="{45C816A9-1A10-504E-8574-A52D696BAEA1}" type="presParOf" srcId="{731966C8-BE9B-8843-AE99-90F939BAB822}" destId="{B49045F0-4956-5F48-BCDA-0699AE76E842}" srcOrd="1" destOrd="0" presId="urn:microsoft.com/office/officeart/2005/8/layout/hierarchy1"/>
    <dgm:cxn modelId="{B5C33FA4-03A3-EE43-A005-796745707DEC}" type="presParOf" srcId="{890A761F-E1B2-F24B-9ED7-A66C471909C1}" destId="{0EC74C41-282E-274C-88B4-4106A97F67BC}" srcOrd="1" destOrd="0" presId="urn:microsoft.com/office/officeart/2005/8/layout/hierarchy1"/>
    <dgm:cxn modelId="{83887535-80E2-8D44-AD1B-F7492AE1E35D}" type="presParOf" srcId="{9798E8DD-9D3C-AC4E-9347-2AB3DCBBACC6}" destId="{EF906C83-C1CC-244A-A32B-FBA50FB584CD}" srcOrd="4" destOrd="0" presId="urn:microsoft.com/office/officeart/2005/8/layout/hierarchy1"/>
    <dgm:cxn modelId="{FDE7246D-2B5C-0744-BEA8-A7D6A0E4B6BF}" type="presParOf" srcId="{9798E8DD-9D3C-AC4E-9347-2AB3DCBBACC6}" destId="{9B5C9729-806C-464F-B2E3-D52E379EB8FC}" srcOrd="5" destOrd="0" presId="urn:microsoft.com/office/officeart/2005/8/layout/hierarchy1"/>
    <dgm:cxn modelId="{ABC8907A-9AEB-C042-8194-ABBC2A71A476}" type="presParOf" srcId="{9B5C9729-806C-464F-B2E3-D52E379EB8FC}" destId="{7AAB1A14-8C39-4B49-8352-B0C61C24BBB8}" srcOrd="0" destOrd="0" presId="urn:microsoft.com/office/officeart/2005/8/layout/hierarchy1"/>
    <dgm:cxn modelId="{FA92B2A1-C10D-3246-A6B9-14AA4A542930}" type="presParOf" srcId="{7AAB1A14-8C39-4B49-8352-B0C61C24BBB8}" destId="{94536D66-7D1B-9547-B5C1-46CA220D472B}" srcOrd="0" destOrd="0" presId="urn:microsoft.com/office/officeart/2005/8/layout/hierarchy1"/>
    <dgm:cxn modelId="{962F041D-AE00-1246-96D8-993D8F57C4BE}" type="presParOf" srcId="{7AAB1A14-8C39-4B49-8352-B0C61C24BBB8}" destId="{3EB726F5-5F32-B245-B33E-87E9AA897DCC}" srcOrd="1" destOrd="0" presId="urn:microsoft.com/office/officeart/2005/8/layout/hierarchy1"/>
    <dgm:cxn modelId="{856DA2C6-1DCC-C049-ACD0-2FF422409C6B}" type="presParOf" srcId="{9B5C9729-806C-464F-B2E3-D52E379EB8FC}" destId="{965C66EE-28E4-5D4B-9AF5-AD85642ECF0A}" srcOrd="1" destOrd="0" presId="urn:microsoft.com/office/officeart/2005/8/layout/hierarchy1"/>
    <dgm:cxn modelId="{42FF4D13-A1EA-944A-90B8-2B64074669CB}" type="presParOf" srcId="{833B2AF4-4233-DA4D-8ABE-2B1506BD78F5}" destId="{9DBCD170-E748-8249-90DE-6C3BEBB3F04F}" srcOrd="2" destOrd="0" presId="urn:microsoft.com/office/officeart/2005/8/layout/hierarchy1"/>
    <dgm:cxn modelId="{EE7CF8BF-42E1-2942-B9E4-351F1F65F411}" type="presParOf" srcId="{833B2AF4-4233-DA4D-8ABE-2B1506BD78F5}" destId="{0256191F-FEC8-DE48-BFF6-09BA9225E126}" srcOrd="3" destOrd="0" presId="urn:microsoft.com/office/officeart/2005/8/layout/hierarchy1"/>
    <dgm:cxn modelId="{5BABEC30-3CD2-F040-8490-334E98BDE345}" type="presParOf" srcId="{0256191F-FEC8-DE48-BFF6-09BA9225E126}" destId="{6157E368-15F7-5742-A77E-D3FFA8612744}" srcOrd="0" destOrd="0" presId="urn:microsoft.com/office/officeart/2005/8/layout/hierarchy1"/>
    <dgm:cxn modelId="{0EC486F2-681F-7144-AE63-9CBCAAEAE823}" type="presParOf" srcId="{6157E368-15F7-5742-A77E-D3FFA8612744}" destId="{88200812-5D4D-9E41-8A2E-FBC69037D6E0}" srcOrd="0" destOrd="0" presId="urn:microsoft.com/office/officeart/2005/8/layout/hierarchy1"/>
    <dgm:cxn modelId="{04969A44-37F9-D84E-A6CC-02B70D50C4A9}" type="presParOf" srcId="{6157E368-15F7-5742-A77E-D3FFA8612744}" destId="{70535B31-E62F-8446-BB1E-CEDE229B651D}" srcOrd="1" destOrd="0" presId="urn:microsoft.com/office/officeart/2005/8/layout/hierarchy1"/>
    <dgm:cxn modelId="{CE1733AD-AD36-BE42-B921-6D2A1DE07181}" type="presParOf" srcId="{0256191F-FEC8-DE48-BFF6-09BA9225E126}" destId="{D8D37361-8EF5-784A-93B4-5F5673102C30}" srcOrd="1" destOrd="0" presId="urn:microsoft.com/office/officeart/2005/8/layout/hierarchy1"/>
    <dgm:cxn modelId="{53E5EB56-D358-8A49-B423-516A25A91F2C}" type="presParOf" srcId="{D8D37361-8EF5-784A-93B4-5F5673102C30}" destId="{B3380BC2-17AF-FC48-BFF3-63005D2DE415}" srcOrd="0" destOrd="0" presId="urn:microsoft.com/office/officeart/2005/8/layout/hierarchy1"/>
    <dgm:cxn modelId="{1B56BB43-E809-204B-B571-B36925AA093E}" type="presParOf" srcId="{D8D37361-8EF5-784A-93B4-5F5673102C30}" destId="{D1E3FB99-C770-704D-B532-7693CE389587}" srcOrd="1" destOrd="0" presId="urn:microsoft.com/office/officeart/2005/8/layout/hierarchy1"/>
    <dgm:cxn modelId="{5E5235C9-EA30-5540-B975-20B0491D43C7}" type="presParOf" srcId="{D1E3FB99-C770-704D-B532-7693CE389587}" destId="{4CF3BB7C-F7DB-8440-A706-9D742923297C}" srcOrd="0" destOrd="0" presId="urn:microsoft.com/office/officeart/2005/8/layout/hierarchy1"/>
    <dgm:cxn modelId="{1198F1AD-00FD-9245-A022-A0AE063BF39E}" type="presParOf" srcId="{4CF3BB7C-F7DB-8440-A706-9D742923297C}" destId="{89D08E7C-A45B-7946-B21C-4B3F26027810}" srcOrd="0" destOrd="0" presId="urn:microsoft.com/office/officeart/2005/8/layout/hierarchy1"/>
    <dgm:cxn modelId="{4F545586-9861-054F-80E9-659A04DF4127}" type="presParOf" srcId="{4CF3BB7C-F7DB-8440-A706-9D742923297C}" destId="{FC1AF047-F58E-E54C-8932-B49B11A64E10}" srcOrd="1" destOrd="0" presId="urn:microsoft.com/office/officeart/2005/8/layout/hierarchy1"/>
    <dgm:cxn modelId="{C546DD62-DA74-FD4D-8F23-E09FDF780F29}" type="presParOf" srcId="{D1E3FB99-C770-704D-B532-7693CE389587}" destId="{367870DB-5260-8246-A97A-ED925CF67B04}" srcOrd="1" destOrd="0" presId="urn:microsoft.com/office/officeart/2005/8/layout/hierarchy1"/>
    <dgm:cxn modelId="{C5E7A23D-2B80-4B4C-BB6B-BD2D30574B4A}" type="presParOf" srcId="{D8D37361-8EF5-784A-93B4-5F5673102C30}" destId="{59DC293E-DB40-7347-B4BB-694AF734EA81}" srcOrd="2" destOrd="0" presId="urn:microsoft.com/office/officeart/2005/8/layout/hierarchy1"/>
    <dgm:cxn modelId="{C413B760-0409-EF4C-94B9-B374491328C8}" type="presParOf" srcId="{D8D37361-8EF5-784A-93B4-5F5673102C30}" destId="{98EB93DB-FEE5-A24A-BF61-D5991BF7AA20}" srcOrd="3" destOrd="0" presId="urn:microsoft.com/office/officeart/2005/8/layout/hierarchy1"/>
    <dgm:cxn modelId="{1D35C9D3-6686-C64C-BAD4-40B19B900624}" type="presParOf" srcId="{98EB93DB-FEE5-A24A-BF61-D5991BF7AA20}" destId="{ADEDDDC8-4A02-E743-BA3B-8E12DB1E04A3}" srcOrd="0" destOrd="0" presId="urn:microsoft.com/office/officeart/2005/8/layout/hierarchy1"/>
    <dgm:cxn modelId="{21ABA510-731E-774B-9D0F-97924B61ECDA}" type="presParOf" srcId="{ADEDDDC8-4A02-E743-BA3B-8E12DB1E04A3}" destId="{249B7FB2-04D6-C441-B631-CF2D5065F039}" srcOrd="0" destOrd="0" presId="urn:microsoft.com/office/officeart/2005/8/layout/hierarchy1"/>
    <dgm:cxn modelId="{5ABC09A9-1BF0-9F45-B285-314A814F3234}" type="presParOf" srcId="{ADEDDDC8-4A02-E743-BA3B-8E12DB1E04A3}" destId="{F551E63D-650B-2A4E-8E43-424235AA0882}" srcOrd="1" destOrd="0" presId="urn:microsoft.com/office/officeart/2005/8/layout/hierarchy1"/>
    <dgm:cxn modelId="{3D3E7BCA-34B6-9D4B-8D40-C1D88F68686B}" type="presParOf" srcId="{98EB93DB-FEE5-A24A-BF61-D5991BF7AA20}" destId="{92574290-0FD9-DF46-B8C5-24C407748754}" srcOrd="1" destOrd="0" presId="urn:microsoft.com/office/officeart/2005/8/layout/hierarchy1"/>
    <dgm:cxn modelId="{155EBEA6-40E9-EB4C-931B-53C87B1A8F19}" type="presParOf" srcId="{D8D37361-8EF5-784A-93B4-5F5673102C30}" destId="{01E8949B-A959-F24F-BC85-1DA78B019077}" srcOrd="4" destOrd="0" presId="urn:microsoft.com/office/officeart/2005/8/layout/hierarchy1"/>
    <dgm:cxn modelId="{4196105C-6F1A-BE4A-95D9-878590D641D4}" type="presParOf" srcId="{D8D37361-8EF5-784A-93B4-5F5673102C30}" destId="{7627D66D-DB46-B54C-8948-F3B8BE33EBAB}" srcOrd="5" destOrd="0" presId="urn:microsoft.com/office/officeart/2005/8/layout/hierarchy1"/>
    <dgm:cxn modelId="{24B8CBA3-493A-EA40-933F-63F1DAC009A1}" type="presParOf" srcId="{7627D66D-DB46-B54C-8948-F3B8BE33EBAB}" destId="{17DAA7AC-E636-7B42-AD8B-1F874B54798C}" srcOrd="0" destOrd="0" presId="urn:microsoft.com/office/officeart/2005/8/layout/hierarchy1"/>
    <dgm:cxn modelId="{A936C1EF-48BA-AA44-BED0-4CD153185A2D}" type="presParOf" srcId="{17DAA7AC-E636-7B42-AD8B-1F874B54798C}" destId="{0D694A16-AF86-A14A-A9D7-E65A4E10A4AA}" srcOrd="0" destOrd="0" presId="urn:microsoft.com/office/officeart/2005/8/layout/hierarchy1"/>
    <dgm:cxn modelId="{5A8496F8-A6AC-D14F-B329-0DAC97E36448}" type="presParOf" srcId="{17DAA7AC-E636-7B42-AD8B-1F874B54798C}" destId="{ADA65192-2FCE-3F41-801A-7B93DC512FAE}" srcOrd="1" destOrd="0" presId="urn:microsoft.com/office/officeart/2005/8/layout/hierarchy1"/>
    <dgm:cxn modelId="{87F075F8-8A0E-504E-A80A-4E37D3850B65}" type="presParOf" srcId="{7627D66D-DB46-B54C-8948-F3B8BE33EBAB}" destId="{50028813-8BC6-F144-9AFE-62A96C96F409}"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D89F2-A4DF-4B49-9CC0-A54485011AC3}">
      <dsp:nvSpPr>
        <dsp:cNvPr id="0" name=""/>
        <dsp:cNvSpPr/>
      </dsp:nvSpPr>
      <dsp:spPr>
        <a:xfrm>
          <a:off x="4883616" y="655"/>
          <a:ext cx="1013742" cy="101374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Step 1-Develop and use a daily progress monitoring system</a:t>
          </a:r>
          <a:endParaRPr lang="en-US" sz="1100" kern="1200" dirty="0"/>
        </a:p>
      </dsp:txBody>
      <dsp:txXfrm>
        <a:off x="4883616" y="655"/>
        <a:ext cx="1013742" cy="1013742"/>
      </dsp:txXfrm>
    </dsp:sp>
    <dsp:sp modelId="{4340E6A8-EE0A-1B42-8157-2BC1C18DE6E7}">
      <dsp:nvSpPr>
        <dsp:cNvPr id="0" name=""/>
        <dsp:cNvSpPr/>
      </dsp:nvSpPr>
      <dsp:spPr>
        <a:xfrm>
          <a:off x="1715955" y="54382"/>
          <a:ext cx="5254888" cy="5254888"/>
        </a:xfrm>
        <a:prstGeom prst="circularArrow">
          <a:avLst>
            <a:gd name="adj1" fmla="val 3762"/>
            <a:gd name="adj2" fmla="val 234709"/>
            <a:gd name="adj3" fmla="val 19827505"/>
            <a:gd name="adj4" fmla="val 18605071"/>
            <a:gd name="adj5" fmla="val 4389"/>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D16FBE9-8AD8-6944-97D3-2DA3BEA2FE91}">
      <dsp:nvSpPr>
        <dsp:cNvPr id="0" name=""/>
        <dsp:cNvSpPr/>
      </dsp:nvSpPr>
      <dsp:spPr>
        <a:xfrm>
          <a:off x="6189313" y="1637947"/>
          <a:ext cx="1013742" cy="101374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Step 2-Analyze</a:t>
          </a:r>
          <a:r>
            <a:rPr lang="en-US" sz="1100" kern="1200" baseline="0" dirty="0" smtClean="0"/>
            <a:t> the problem by conducting an FBA on each target problem behavior</a:t>
          </a:r>
          <a:endParaRPr lang="en-US" sz="1100" kern="1200" dirty="0"/>
        </a:p>
      </dsp:txBody>
      <dsp:txXfrm>
        <a:off x="6189313" y="1637947"/>
        <a:ext cx="1013742" cy="1013742"/>
      </dsp:txXfrm>
    </dsp:sp>
    <dsp:sp modelId="{C94CACA3-CAB3-4641-8191-904FA7CAEA91}">
      <dsp:nvSpPr>
        <dsp:cNvPr id="0" name=""/>
        <dsp:cNvSpPr/>
      </dsp:nvSpPr>
      <dsp:spPr>
        <a:xfrm>
          <a:off x="1715955" y="54382"/>
          <a:ext cx="5254888" cy="5254888"/>
        </a:xfrm>
        <a:prstGeom prst="circularArrow">
          <a:avLst>
            <a:gd name="adj1" fmla="val 3762"/>
            <a:gd name="adj2" fmla="val 234709"/>
            <a:gd name="adj3" fmla="val 1230621"/>
            <a:gd name="adj4" fmla="val 21557069"/>
            <a:gd name="adj5" fmla="val 4389"/>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9579230-0E16-6948-B121-912C99C195CC}">
      <dsp:nvSpPr>
        <dsp:cNvPr id="0" name=""/>
        <dsp:cNvSpPr/>
      </dsp:nvSpPr>
      <dsp:spPr>
        <a:xfrm>
          <a:off x="5723315" y="3679618"/>
          <a:ext cx="1013742" cy="101374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Step 2-Develop a hypothesis</a:t>
          </a:r>
          <a:r>
            <a:rPr lang="en-US" sz="1100" kern="1200" baseline="0" dirty="0" smtClean="0"/>
            <a:t> from synthesized information</a:t>
          </a:r>
          <a:endParaRPr lang="en-US" sz="1100" kern="1200" dirty="0"/>
        </a:p>
      </dsp:txBody>
      <dsp:txXfrm>
        <a:off x="5723315" y="3679618"/>
        <a:ext cx="1013742" cy="1013742"/>
      </dsp:txXfrm>
    </dsp:sp>
    <dsp:sp modelId="{826E698D-A217-D54B-A9AF-7DDA43BEC350}">
      <dsp:nvSpPr>
        <dsp:cNvPr id="0" name=""/>
        <dsp:cNvSpPr/>
      </dsp:nvSpPr>
      <dsp:spPr>
        <a:xfrm>
          <a:off x="1715955" y="54382"/>
          <a:ext cx="5254888" cy="5254888"/>
        </a:xfrm>
        <a:prstGeom prst="circularArrow">
          <a:avLst>
            <a:gd name="adj1" fmla="val 3762"/>
            <a:gd name="adj2" fmla="val 234709"/>
            <a:gd name="adj3" fmla="val 4437833"/>
            <a:gd name="adj4" fmla="val 3307457"/>
            <a:gd name="adj5" fmla="val 4389"/>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2F029AD6-C390-864A-B89E-34BD88AD1E72}">
      <dsp:nvSpPr>
        <dsp:cNvPr id="0" name=""/>
        <dsp:cNvSpPr/>
      </dsp:nvSpPr>
      <dsp:spPr>
        <a:xfrm>
          <a:off x="3836528" y="4588246"/>
          <a:ext cx="1013742" cy="101374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Step 3-Select</a:t>
          </a:r>
          <a:r>
            <a:rPr lang="en-US" sz="1100" kern="1200" baseline="0" dirty="0" smtClean="0"/>
            <a:t> and develop a multi-component intervention plan linked to the hypothesis</a:t>
          </a:r>
          <a:endParaRPr lang="en-US" sz="1100" kern="1200" dirty="0"/>
        </a:p>
      </dsp:txBody>
      <dsp:txXfrm>
        <a:off x="3836528" y="4588246"/>
        <a:ext cx="1013742" cy="1013742"/>
      </dsp:txXfrm>
    </dsp:sp>
    <dsp:sp modelId="{3E6EF63D-3BC9-0544-B0A2-729B8E66F6F1}">
      <dsp:nvSpPr>
        <dsp:cNvPr id="0" name=""/>
        <dsp:cNvSpPr/>
      </dsp:nvSpPr>
      <dsp:spPr>
        <a:xfrm>
          <a:off x="1715955" y="54382"/>
          <a:ext cx="5254888" cy="5254888"/>
        </a:xfrm>
        <a:prstGeom prst="circularArrow">
          <a:avLst>
            <a:gd name="adj1" fmla="val 3762"/>
            <a:gd name="adj2" fmla="val 234709"/>
            <a:gd name="adj3" fmla="val 7257834"/>
            <a:gd name="adj4" fmla="val 6127458"/>
            <a:gd name="adj5" fmla="val 4389"/>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EEC85A62-9760-8643-BD61-E9326D882A84}">
      <dsp:nvSpPr>
        <dsp:cNvPr id="0" name=""/>
        <dsp:cNvSpPr/>
      </dsp:nvSpPr>
      <dsp:spPr>
        <a:xfrm>
          <a:off x="1949741" y="3679618"/>
          <a:ext cx="1013742" cy="101374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Step 3-Coach the teacher to implement the plan and measure fidelity</a:t>
          </a:r>
          <a:endParaRPr lang="en-US" sz="1100" kern="1200" dirty="0"/>
        </a:p>
      </dsp:txBody>
      <dsp:txXfrm>
        <a:off x="1949741" y="3679618"/>
        <a:ext cx="1013742" cy="1013742"/>
      </dsp:txXfrm>
    </dsp:sp>
    <dsp:sp modelId="{EEC9DC48-33FB-2541-B1D9-8406406D89F4}">
      <dsp:nvSpPr>
        <dsp:cNvPr id="0" name=""/>
        <dsp:cNvSpPr/>
      </dsp:nvSpPr>
      <dsp:spPr>
        <a:xfrm>
          <a:off x="1715955" y="54382"/>
          <a:ext cx="5254888" cy="5254888"/>
        </a:xfrm>
        <a:prstGeom prst="circularArrow">
          <a:avLst>
            <a:gd name="adj1" fmla="val 3762"/>
            <a:gd name="adj2" fmla="val 234709"/>
            <a:gd name="adj3" fmla="val 10608222"/>
            <a:gd name="adj4" fmla="val 9334671"/>
            <a:gd name="adj5" fmla="val 4389"/>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03B76682-70B7-694C-AA97-B3767B1BBE53}">
      <dsp:nvSpPr>
        <dsp:cNvPr id="0" name=""/>
        <dsp:cNvSpPr/>
      </dsp:nvSpPr>
      <dsp:spPr>
        <a:xfrm>
          <a:off x="1483743" y="1637947"/>
          <a:ext cx="1013742" cy="101374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Step 4-Within</a:t>
          </a:r>
          <a:r>
            <a:rPr lang="en-US" sz="1100" kern="1200" baseline="0" dirty="0" smtClean="0"/>
            <a:t> 3 weeks, examine the progress monitoring data and fidelity data and make next-step decisions</a:t>
          </a:r>
          <a:endParaRPr lang="en-US" sz="1100" kern="1200" dirty="0"/>
        </a:p>
      </dsp:txBody>
      <dsp:txXfrm>
        <a:off x="1483743" y="1637947"/>
        <a:ext cx="1013742" cy="1013742"/>
      </dsp:txXfrm>
    </dsp:sp>
    <dsp:sp modelId="{C927025A-755F-5443-B028-E74EF498FD72}">
      <dsp:nvSpPr>
        <dsp:cNvPr id="0" name=""/>
        <dsp:cNvSpPr/>
      </dsp:nvSpPr>
      <dsp:spPr>
        <a:xfrm>
          <a:off x="1715955" y="54382"/>
          <a:ext cx="5254888" cy="5254888"/>
        </a:xfrm>
        <a:prstGeom prst="circularArrow">
          <a:avLst>
            <a:gd name="adj1" fmla="val 3762"/>
            <a:gd name="adj2" fmla="val 234709"/>
            <a:gd name="adj3" fmla="val 13560220"/>
            <a:gd name="adj4" fmla="val 12337786"/>
            <a:gd name="adj5" fmla="val 4389"/>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8D15C3DB-C490-F24F-A29D-EC955CEA799D}">
      <dsp:nvSpPr>
        <dsp:cNvPr id="0" name=""/>
        <dsp:cNvSpPr/>
      </dsp:nvSpPr>
      <dsp:spPr>
        <a:xfrm>
          <a:off x="2789440" y="655"/>
          <a:ext cx="1013742" cy="1013742"/>
        </a:xfrm>
        <a:prstGeom prst="rect">
          <a:avLst/>
        </a:prstGeom>
        <a:noFill/>
        <a:ln>
          <a:solidFill>
            <a:schemeClr val="accent1"/>
          </a:solidFill>
        </a:ln>
        <a:effectLst/>
      </dsp:spPr>
      <dsp:style>
        <a:lnRef idx="0">
          <a:scrgbClr r="0" g="0" b="0"/>
        </a:lnRef>
        <a:fillRef idx="0">
          <a:scrgbClr r="0" g="0" b="0"/>
        </a:fillRef>
        <a:effectRef idx="0">
          <a:scrgbClr r="0" g="0" b="0"/>
        </a:effectRef>
        <a:fontRef idx="minor"/>
      </dsp:style>
      <dsp:txBody>
        <a:bodyPr spcFirstLastPara="0" vert="horz" wrap="square" lIns="13970" tIns="13970" rIns="13970" bIns="13970" numCol="1" spcCol="1270" anchor="ctr" anchorCtr="0">
          <a:noAutofit/>
        </a:bodyPr>
        <a:lstStyle/>
        <a:p>
          <a:pPr lvl="0" algn="ctr" defTabSz="488950">
            <a:lnSpc>
              <a:spcPct val="90000"/>
            </a:lnSpc>
            <a:spcBef>
              <a:spcPct val="0"/>
            </a:spcBef>
            <a:spcAft>
              <a:spcPct val="35000"/>
            </a:spcAft>
          </a:pPr>
          <a:r>
            <a:rPr lang="en-US" sz="1100" kern="1200" dirty="0" smtClean="0"/>
            <a:t>Step 1-identify, define, and prioritize behaviors</a:t>
          </a:r>
          <a:endParaRPr lang="en-US" sz="1100" kern="1200" dirty="0"/>
        </a:p>
      </dsp:txBody>
      <dsp:txXfrm>
        <a:off x="2789440" y="655"/>
        <a:ext cx="1013742" cy="1013742"/>
      </dsp:txXfrm>
    </dsp:sp>
    <dsp:sp modelId="{E2A07AE7-1E03-6B4C-9C9E-137FCF577E38}">
      <dsp:nvSpPr>
        <dsp:cNvPr id="0" name=""/>
        <dsp:cNvSpPr/>
      </dsp:nvSpPr>
      <dsp:spPr>
        <a:xfrm>
          <a:off x="1715955" y="54382"/>
          <a:ext cx="5254888" cy="5254888"/>
        </a:xfrm>
        <a:prstGeom prst="circularArrow">
          <a:avLst>
            <a:gd name="adj1" fmla="val 3762"/>
            <a:gd name="adj2" fmla="val 234709"/>
            <a:gd name="adj3" fmla="val 16741409"/>
            <a:gd name="adj4" fmla="val 15423882"/>
            <a:gd name="adj5" fmla="val 4389"/>
          </a:avLst>
        </a:prstGeom>
        <a:gradFill rotWithShape="0">
          <a:gsLst>
            <a:gs pos="0">
              <a:schemeClr val="accent1">
                <a:hueOff val="0"/>
                <a:satOff val="0"/>
                <a:lumOff val="0"/>
                <a:alphaOff val="0"/>
                <a:tint val="100000"/>
                <a:shade val="85000"/>
                <a:satMod val="100000"/>
                <a:lumMod val="100000"/>
              </a:schemeClr>
            </a:gs>
            <a:gs pos="100000">
              <a:schemeClr val="accen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E8949B-A959-F24F-BC85-1DA78B019077}">
      <dsp:nvSpPr>
        <dsp:cNvPr id="0" name=""/>
        <dsp:cNvSpPr/>
      </dsp:nvSpPr>
      <dsp:spPr>
        <a:xfrm>
          <a:off x="8860219" y="2628887"/>
          <a:ext cx="2009205" cy="478099"/>
        </a:xfrm>
        <a:custGeom>
          <a:avLst/>
          <a:gdLst/>
          <a:ahLst/>
          <a:cxnLst/>
          <a:rect l="0" t="0" r="0" b="0"/>
          <a:pathLst>
            <a:path>
              <a:moveTo>
                <a:pt x="0" y="0"/>
              </a:moveTo>
              <a:lnTo>
                <a:pt x="0" y="325810"/>
              </a:lnTo>
              <a:lnTo>
                <a:pt x="2009205" y="325810"/>
              </a:lnTo>
              <a:lnTo>
                <a:pt x="2009205" y="478099"/>
              </a:lnTo>
            </a:path>
          </a:pathLst>
        </a:cu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59DC293E-DB40-7347-B4BB-694AF734EA81}">
      <dsp:nvSpPr>
        <dsp:cNvPr id="0" name=""/>
        <dsp:cNvSpPr/>
      </dsp:nvSpPr>
      <dsp:spPr>
        <a:xfrm>
          <a:off x="8814499" y="2628887"/>
          <a:ext cx="91440" cy="478099"/>
        </a:xfrm>
        <a:custGeom>
          <a:avLst/>
          <a:gdLst/>
          <a:ahLst/>
          <a:cxnLst/>
          <a:rect l="0" t="0" r="0" b="0"/>
          <a:pathLst>
            <a:path>
              <a:moveTo>
                <a:pt x="45720" y="0"/>
              </a:moveTo>
              <a:lnTo>
                <a:pt x="45720" y="478099"/>
              </a:lnTo>
            </a:path>
          </a:pathLst>
        </a:cu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B3380BC2-17AF-FC48-BFF3-63005D2DE415}">
      <dsp:nvSpPr>
        <dsp:cNvPr id="0" name=""/>
        <dsp:cNvSpPr/>
      </dsp:nvSpPr>
      <dsp:spPr>
        <a:xfrm>
          <a:off x="6851013" y="2628887"/>
          <a:ext cx="2009205" cy="478099"/>
        </a:xfrm>
        <a:custGeom>
          <a:avLst/>
          <a:gdLst/>
          <a:ahLst/>
          <a:cxnLst/>
          <a:rect l="0" t="0" r="0" b="0"/>
          <a:pathLst>
            <a:path>
              <a:moveTo>
                <a:pt x="2009205" y="0"/>
              </a:moveTo>
              <a:lnTo>
                <a:pt x="2009205" y="325810"/>
              </a:lnTo>
              <a:lnTo>
                <a:pt x="0" y="325810"/>
              </a:lnTo>
              <a:lnTo>
                <a:pt x="0" y="478099"/>
              </a:lnTo>
            </a:path>
          </a:pathLst>
        </a:cu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9DBCD170-E748-8249-90DE-6C3BEBB3F04F}">
      <dsp:nvSpPr>
        <dsp:cNvPr id="0" name=""/>
        <dsp:cNvSpPr/>
      </dsp:nvSpPr>
      <dsp:spPr>
        <a:xfrm>
          <a:off x="5846410" y="1106914"/>
          <a:ext cx="3013808" cy="478099"/>
        </a:xfrm>
        <a:custGeom>
          <a:avLst/>
          <a:gdLst/>
          <a:ahLst/>
          <a:cxnLst/>
          <a:rect l="0" t="0" r="0" b="0"/>
          <a:pathLst>
            <a:path>
              <a:moveTo>
                <a:pt x="0" y="0"/>
              </a:moveTo>
              <a:lnTo>
                <a:pt x="0" y="325810"/>
              </a:lnTo>
              <a:lnTo>
                <a:pt x="3013808" y="325810"/>
              </a:lnTo>
              <a:lnTo>
                <a:pt x="3013808" y="478099"/>
              </a:lnTo>
            </a:path>
          </a:pathLst>
        </a:custGeom>
        <a:noFill/>
        <a:ln w="9525"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F906C83-C1CC-244A-A32B-FBA50FB584CD}">
      <dsp:nvSpPr>
        <dsp:cNvPr id="0" name=""/>
        <dsp:cNvSpPr/>
      </dsp:nvSpPr>
      <dsp:spPr>
        <a:xfrm>
          <a:off x="2832602" y="2628887"/>
          <a:ext cx="2009205" cy="478099"/>
        </a:xfrm>
        <a:custGeom>
          <a:avLst/>
          <a:gdLst/>
          <a:ahLst/>
          <a:cxnLst/>
          <a:rect l="0" t="0" r="0" b="0"/>
          <a:pathLst>
            <a:path>
              <a:moveTo>
                <a:pt x="0" y="0"/>
              </a:moveTo>
              <a:lnTo>
                <a:pt x="0" y="325810"/>
              </a:lnTo>
              <a:lnTo>
                <a:pt x="2009205" y="325810"/>
              </a:lnTo>
              <a:lnTo>
                <a:pt x="2009205" y="478099"/>
              </a:lnTo>
            </a:path>
          </a:pathLst>
        </a:cu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B967503-858E-E545-A503-5AF63903F6F6}">
      <dsp:nvSpPr>
        <dsp:cNvPr id="0" name=""/>
        <dsp:cNvSpPr/>
      </dsp:nvSpPr>
      <dsp:spPr>
        <a:xfrm>
          <a:off x="2786882" y="2628887"/>
          <a:ext cx="91440" cy="478099"/>
        </a:xfrm>
        <a:custGeom>
          <a:avLst/>
          <a:gdLst/>
          <a:ahLst/>
          <a:cxnLst/>
          <a:rect l="0" t="0" r="0" b="0"/>
          <a:pathLst>
            <a:path>
              <a:moveTo>
                <a:pt x="45720" y="0"/>
              </a:moveTo>
              <a:lnTo>
                <a:pt x="45720" y="478099"/>
              </a:lnTo>
            </a:path>
          </a:pathLst>
        </a:cu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2F20FE32-77D9-3F49-AD7A-B54CDDE0FDE5}">
      <dsp:nvSpPr>
        <dsp:cNvPr id="0" name=""/>
        <dsp:cNvSpPr/>
      </dsp:nvSpPr>
      <dsp:spPr>
        <a:xfrm>
          <a:off x="823397" y="2628887"/>
          <a:ext cx="2009205" cy="478099"/>
        </a:xfrm>
        <a:custGeom>
          <a:avLst/>
          <a:gdLst/>
          <a:ahLst/>
          <a:cxnLst/>
          <a:rect l="0" t="0" r="0" b="0"/>
          <a:pathLst>
            <a:path>
              <a:moveTo>
                <a:pt x="2009205" y="0"/>
              </a:moveTo>
              <a:lnTo>
                <a:pt x="2009205" y="325810"/>
              </a:lnTo>
              <a:lnTo>
                <a:pt x="0" y="325810"/>
              </a:lnTo>
              <a:lnTo>
                <a:pt x="0" y="478099"/>
              </a:lnTo>
            </a:path>
          </a:pathLst>
        </a:custGeom>
        <a:noFill/>
        <a:ln w="9525" cap="flat" cmpd="sng" algn="ctr">
          <a:solidFill>
            <a:schemeClr val="accent2">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AD368181-57B6-5145-92DB-D651F8C90C61}">
      <dsp:nvSpPr>
        <dsp:cNvPr id="0" name=""/>
        <dsp:cNvSpPr/>
      </dsp:nvSpPr>
      <dsp:spPr>
        <a:xfrm>
          <a:off x="2832602" y="1106914"/>
          <a:ext cx="3013808" cy="478099"/>
        </a:xfrm>
        <a:custGeom>
          <a:avLst/>
          <a:gdLst/>
          <a:ahLst/>
          <a:cxnLst/>
          <a:rect l="0" t="0" r="0" b="0"/>
          <a:pathLst>
            <a:path>
              <a:moveTo>
                <a:pt x="3013808" y="0"/>
              </a:moveTo>
              <a:lnTo>
                <a:pt x="3013808" y="325810"/>
              </a:lnTo>
              <a:lnTo>
                <a:pt x="0" y="325810"/>
              </a:lnTo>
              <a:lnTo>
                <a:pt x="0" y="478099"/>
              </a:lnTo>
            </a:path>
          </a:pathLst>
        </a:custGeom>
        <a:noFill/>
        <a:ln w="9525" cap="flat" cmpd="sng" algn="ctr">
          <a:solidFill>
            <a:schemeClr val="accent2">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E2193DC-724C-474D-B275-03E214EC960B}">
      <dsp:nvSpPr>
        <dsp:cNvPr id="0" name=""/>
        <dsp:cNvSpPr/>
      </dsp:nvSpPr>
      <dsp:spPr>
        <a:xfrm>
          <a:off x="5024463" y="63040"/>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6C3E371F-D770-DB41-9BA9-C6B6A288F3B6}">
      <dsp:nvSpPr>
        <dsp:cNvPr id="0" name=""/>
        <dsp:cNvSpPr/>
      </dsp:nvSpPr>
      <dsp:spPr>
        <a:xfrm>
          <a:off x="5207118" y="236562"/>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Function</a:t>
          </a:r>
          <a:endParaRPr lang="en-US" sz="1700" kern="1200" dirty="0"/>
        </a:p>
      </dsp:txBody>
      <dsp:txXfrm>
        <a:off x="5237692" y="267136"/>
        <a:ext cx="1582747" cy="982725"/>
      </dsp:txXfrm>
    </dsp:sp>
    <dsp:sp modelId="{27FC4F23-FD59-764B-AC2F-23D09ABA078B}">
      <dsp:nvSpPr>
        <dsp:cNvPr id="0" name=""/>
        <dsp:cNvSpPr/>
      </dsp:nvSpPr>
      <dsp:spPr>
        <a:xfrm>
          <a:off x="2010655" y="1585013"/>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16FDE10C-9AF0-1848-A96D-73E709CB59EB}">
      <dsp:nvSpPr>
        <dsp:cNvPr id="0" name=""/>
        <dsp:cNvSpPr/>
      </dsp:nvSpPr>
      <dsp:spPr>
        <a:xfrm>
          <a:off x="2193310" y="1758535"/>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Obtain</a:t>
          </a:r>
          <a:endParaRPr lang="en-US" sz="1700" kern="1200" dirty="0"/>
        </a:p>
      </dsp:txBody>
      <dsp:txXfrm>
        <a:off x="2223884" y="1789109"/>
        <a:ext cx="1582747" cy="982725"/>
      </dsp:txXfrm>
    </dsp:sp>
    <dsp:sp modelId="{36665EE8-0C91-D447-BC12-20B2A3EB7D12}">
      <dsp:nvSpPr>
        <dsp:cNvPr id="0" name=""/>
        <dsp:cNvSpPr/>
      </dsp:nvSpPr>
      <dsp:spPr>
        <a:xfrm>
          <a:off x="1449" y="3106986"/>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7CBD738B-BEE3-D147-AA83-E80DC69D4A2E}">
      <dsp:nvSpPr>
        <dsp:cNvPr id="0" name=""/>
        <dsp:cNvSpPr/>
      </dsp:nvSpPr>
      <dsp:spPr>
        <a:xfrm>
          <a:off x="184104" y="3280508"/>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Attention</a:t>
          </a:r>
          <a:endParaRPr lang="en-US" sz="1700" kern="1200" dirty="0"/>
        </a:p>
      </dsp:txBody>
      <dsp:txXfrm>
        <a:off x="214678" y="3311082"/>
        <a:ext cx="1582747" cy="982725"/>
      </dsp:txXfrm>
    </dsp:sp>
    <dsp:sp modelId="{DB7F25B7-D514-F349-87F3-220465FFDEEB}">
      <dsp:nvSpPr>
        <dsp:cNvPr id="0" name=""/>
        <dsp:cNvSpPr/>
      </dsp:nvSpPr>
      <dsp:spPr>
        <a:xfrm>
          <a:off x="2010655" y="3106986"/>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B49045F0-4956-5F48-BCDA-0699AE76E842}">
      <dsp:nvSpPr>
        <dsp:cNvPr id="0" name=""/>
        <dsp:cNvSpPr/>
      </dsp:nvSpPr>
      <dsp:spPr>
        <a:xfrm>
          <a:off x="2193310" y="3280508"/>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Activities/objects</a:t>
          </a:r>
          <a:endParaRPr lang="en-US" sz="1700" kern="1200" dirty="0"/>
        </a:p>
      </dsp:txBody>
      <dsp:txXfrm>
        <a:off x="2223884" y="3311082"/>
        <a:ext cx="1582747" cy="982725"/>
      </dsp:txXfrm>
    </dsp:sp>
    <dsp:sp modelId="{94536D66-7D1B-9547-B5C1-46CA220D472B}">
      <dsp:nvSpPr>
        <dsp:cNvPr id="0" name=""/>
        <dsp:cNvSpPr/>
      </dsp:nvSpPr>
      <dsp:spPr>
        <a:xfrm>
          <a:off x="4019860" y="3106986"/>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3EB726F5-5F32-B245-B33E-87E9AA897DCC}">
      <dsp:nvSpPr>
        <dsp:cNvPr id="0" name=""/>
        <dsp:cNvSpPr/>
      </dsp:nvSpPr>
      <dsp:spPr>
        <a:xfrm>
          <a:off x="4202515" y="3280508"/>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Sensory </a:t>
          </a:r>
          <a:endParaRPr lang="en-US" sz="1700" kern="1200" dirty="0"/>
        </a:p>
      </dsp:txBody>
      <dsp:txXfrm>
        <a:off x="4233089" y="3311082"/>
        <a:ext cx="1582747" cy="982725"/>
      </dsp:txXfrm>
    </dsp:sp>
    <dsp:sp modelId="{88200812-5D4D-9E41-8A2E-FBC69037D6E0}">
      <dsp:nvSpPr>
        <dsp:cNvPr id="0" name=""/>
        <dsp:cNvSpPr/>
      </dsp:nvSpPr>
      <dsp:spPr>
        <a:xfrm>
          <a:off x="8038271" y="1585013"/>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70535B31-E62F-8446-BB1E-CEDE229B651D}">
      <dsp:nvSpPr>
        <dsp:cNvPr id="0" name=""/>
        <dsp:cNvSpPr/>
      </dsp:nvSpPr>
      <dsp:spPr>
        <a:xfrm>
          <a:off x="8220926" y="1758535"/>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Escape</a:t>
          </a:r>
          <a:endParaRPr lang="en-US" sz="1700" kern="1200" dirty="0"/>
        </a:p>
      </dsp:txBody>
      <dsp:txXfrm>
        <a:off x="8251500" y="1789109"/>
        <a:ext cx="1582747" cy="982725"/>
      </dsp:txXfrm>
    </dsp:sp>
    <dsp:sp modelId="{89D08E7C-A45B-7946-B21C-4B3F26027810}">
      <dsp:nvSpPr>
        <dsp:cNvPr id="0" name=""/>
        <dsp:cNvSpPr/>
      </dsp:nvSpPr>
      <dsp:spPr>
        <a:xfrm>
          <a:off x="6029066" y="3106986"/>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C1AF047-F58E-E54C-8932-B49B11A64E10}">
      <dsp:nvSpPr>
        <dsp:cNvPr id="0" name=""/>
        <dsp:cNvSpPr/>
      </dsp:nvSpPr>
      <dsp:spPr>
        <a:xfrm>
          <a:off x="6211721" y="3280508"/>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Attention</a:t>
          </a:r>
          <a:endParaRPr lang="en-US" sz="1700" kern="1200" dirty="0"/>
        </a:p>
      </dsp:txBody>
      <dsp:txXfrm>
        <a:off x="6242295" y="3311082"/>
        <a:ext cx="1582747" cy="982725"/>
      </dsp:txXfrm>
    </dsp:sp>
    <dsp:sp modelId="{249B7FB2-04D6-C441-B631-CF2D5065F039}">
      <dsp:nvSpPr>
        <dsp:cNvPr id="0" name=""/>
        <dsp:cNvSpPr/>
      </dsp:nvSpPr>
      <dsp:spPr>
        <a:xfrm>
          <a:off x="8038271" y="3106986"/>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F551E63D-650B-2A4E-8E43-424235AA0882}">
      <dsp:nvSpPr>
        <dsp:cNvPr id="0" name=""/>
        <dsp:cNvSpPr/>
      </dsp:nvSpPr>
      <dsp:spPr>
        <a:xfrm>
          <a:off x="8220926" y="3280508"/>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Activities/objects</a:t>
          </a:r>
          <a:endParaRPr lang="en-US" sz="1700" kern="1200" dirty="0"/>
        </a:p>
      </dsp:txBody>
      <dsp:txXfrm>
        <a:off x="8251500" y="3311082"/>
        <a:ext cx="1582747" cy="982725"/>
      </dsp:txXfrm>
    </dsp:sp>
    <dsp:sp modelId="{0D694A16-AF86-A14A-A9D7-E65A4E10A4AA}">
      <dsp:nvSpPr>
        <dsp:cNvPr id="0" name=""/>
        <dsp:cNvSpPr/>
      </dsp:nvSpPr>
      <dsp:spPr>
        <a:xfrm>
          <a:off x="10047476" y="3106986"/>
          <a:ext cx="1643895" cy="1043873"/>
        </a:xfrm>
        <a:prstGeom prst="roundRect">
          <a:avLst>
            <a:gd name="adj" fmla="val 10000"/>
          </a:avLst>
        </a:prstGeom>
        <a:gradFill rotWithShape="0">
          <a:gsLst>
            <a:gs pos="0">
              <a:schemeClr val="lt1">
                <a:hueOff val="0"/>
                <a:satOff val="0"/>
                <a:lumOff val="0"/>
                <a:alphaOff val="0"/>
                <a:tint val="100000"/>
                <a:shade val="85000"/>
                <a:satMod val="100000"/>
                <a:lumMod val="100000"/>
              </a:schemeClr>
            </a:gs>
            <a:gs pos="100000">
              <a:schemeClr val="lt1">
                <a:hueOff val="0"/>
                <a:satOff val="0"/>
                <a:lumOff val="0"/>
                <a:alphaOff val="0"/>
                <a:tint val="90000"/>
                <a:shade val="100000"/>
                <a:satMod val="150000"/>
                <a:lumMod val="100000"/>
              </a:schemeClr>
            </a:gs>
          </a:gsLst>
          <a:path path="circle">
            <a:fillToRect l="100000" t="100000" r="100000" b="100000"/>
          </a:path>
        </a:gradFill>
        <a:ln>
          <a:noFill/>
        </a:ln>
        <a:effectLst>
          <a:outerShdw blurRad="50800" dist="12700" dir="5400000" algn="ctr" rotWithShape="0">
            <a:srgbClr val="000000">
              <a:alpha val="50000"/>
            </a:srgbClr>
          </a:outerShdw>
        </a:effectLst>
      </dsp:spPr>
      <dsp:style>
        <a:lnRef idx="0">
          <a:scrgbClr r="0" g="0" b="0"/>
        </a:lnRef>
        <a:fillRef idx="3">
          <a:scrgbClr r="0" g="0" b="0"/>
        </a:fillRef>
        <a:effectRef idx="2">
          <a:scrgbClr r="0" g="0" b="0"/>
        </a:effectRef>
        <a:fontRef idx="minor">
          <a:schemeClr val="lt1"/>
        </a:fontRef>
      </dsp:style>
    </dsp:sp>
    <dsp:sp modelId="{ADA65192-2FCE-3F41-801A-7B93DC512FAE}">
      <dsp:nvSpPr>
        <dsp:cNvPr id="0" name=""/>
        <dsp:cNvSpPr/>
      </dsp:nvSpPr>
      <dsp:spPr>
        <a:xfrm>
          <a:off x="10230131" y="3280508"/>
          <a:ext cx="1643895" cy="1043873"/>
        </a:xfrm>
        <a:prstGeom prst="roundRect">
          <a:avLst>
            <a:gd name="adj" fmla="val 10000"/>
          </a:avLst>
        </a:prstGeom>
        <a:solidFill>
          <a:schemeClr val="accent2">
            <a:alpha val="9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kern="1200" dirty="0" smtClean="0"/>
            <a:t>Sensory</a:t>
          </a:r>
          <a:endParaRPr lang="en-US" sz="1700" kern="1200" dirty="0"/>
        </a:p>
      </dsp:txBody>
      <dsp:txXfrm>
        <a:off x="10260705" y="3311082"/>
        <a:ext cx="1582747" cy="982725"/>
      </dsp:txXfrm>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0E3BA3D-B366-FF42-8A98-F1DFDFA39A2C}" type="datetimeFigureOut">
              <a:rPr lang="en-US" smtClean="0"/>
              <a:t>1/3/2018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66F7094-D53A-754F-838A-18DCA9D81DF5}" type="slidenum">
              <a:rPr lang="en-US" smtClean="0"/>
              <a:t>‹#›</a:t>
            </a:fld>
            <a:endParaRPr lang="en-US"/>
          </a:p>
        </p:txBody>
      </p:sp>
    </p:spTree>
    <p:extLst>
      <p:ext uri="{BB962C8B-B14F-4D97-AF65-F5344CB8AC3E}">
        <p14:creationId xmlns:p14="http://schemas.microsoft.com/office/powerpoint/2010/main" val="9692338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a:t>
            </a:fld>
            <a:endParaRPr lang="en-US"/>
          </a:p>
        </p:txBody>
      </p:sp>
    </p:spTree>
    <p:extLst>
      <p:ext uri="{BB962C8B-B14F-4D97-AF65-F5344CB8AC3E}">
        <p14:creationId xmlns:p14="http://schemas.microsoft.com/office/powerpoint/2010/main" val="18682627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a:t>
            </a:fld>
            <a:endParaRPr lang="en-US"/>
          </a:p>
        </p:txBody>
      </p:sp>
    </p:spTree>
    <p:extLst>
      <p:ext uri="{BB962C8B-B14F-4D97-AF65-F5344CB8AC3E}">
        <p14:creationId xmlns:p14="http://schemas.microsoft.com/office/powerpoint/2010/main" val="154107264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100</a:t>
            </a:fld>
            <a:endParaRPr lang="en-US"/>
          </a:p>
        </p:txBody>
      </p:sp>
    </p:spTree>
    <p:extLst>
      <p:ext uri="{BB962C8B-B14F-4D97-AF65-F5344CB8AC3E}">
        <p14:creationId xmlns:p14="http://schemas.microsoft.com/office/powerpoint/2010/main" val="71150611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101</a:t>
            </a:fld>
            <a:endParaRPr lang="en-US"/>
          </a:p>
        </p:txBody>
      </p:sp>
    </p:spTree>
    <p:extLst>
      <p:ext uri="{BB962C8B-B14F-4D97-AF65-F5344CB8AC3E}">
        <p14:creationId xmlns:p14="http://schemas.microsoft.com/office/powerpoint/2010/main" val="109439553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102</a:t>
            </a:fld>
            <a:endParaRPr lang="en-US"/>
          </a:p>
        </p:txBody>
      </p:sp>
    </p:spTree>
    <p:extLst>
      <p:ext uri="{BB962C8B-B14F-4D97-AF65-F5344CB8AC3E}">
        <p14:creationId xmlns:p14="http://schemas.microsoft.com/office/powerpoint/2010/main" val="30835380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103</a:t>
            </a:fld>
            <a:endParaRPr lang="en-US"/>
          </a:p>
        </p:txBody>
      </p:sp>
    </p:spTree>
    <p:extLst>
      <p:ext uri="{BB962C8B-B14F-4D97-AF65-F5344CB8AC3E}">
        <p14:creationId xmlns:p14="http://schemas.microsoft.com/office/powerpoint/2010/main" val="62434361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104</a:t>
            </a:fld>
            <a:endParaRPr lang="en-US"/>
          </a:p>
        </p:txBody>
      </p:sp>
    </p:spTree>
    <p:extLst>
      <p:ext uri="{BB962C8B-B14F-4D97-AF65-F5344CB8AC3E}">
        <p14:creationId xmlns:p14="http://schemas.microsoft.com/office/powerpoint/2010/main" val="73807167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105</a:t>
            </a:fld>
            <a:endParaRPr lang="en-US"/>
          </a:p>
        </p:txBody>
      </p:sp>
    </p:spTree>
    <p:extLst>
      <p:ext uri="{BB962C8B-B14F-4D97-AF65-F5344CB8AC3E}">
        <p14:creationId xmlns:p14="http://schemas.microsoft.com/office/powerpoint/2010/main" val="9051302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106</a:t>
            </a:fld>
            <a:endParaRPr lang="en-US"/>
          </a:p>
        </p:txBody>
      </p:sp>
    </p:spTree>
    <p:extLst>
      <p:ext uri="{BB962C8B-B14F-4D97-AF65-F5344CB8AC3E}">
        <p14:creationId xmlns:p14="http://schemas.microsoft.com/office/powerpoint/2010/main" val="18977257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107</a:t>
            </a:fld>
            <a:endParaRPr lang="en-US"/>
          </a:p>
        </p:txBody>
      </p:sp>
    </p:spTree>
    <p:extLst>
      <p:ext uri="{BB962C8B-B14F-4D97-AF65-F5344CB8AC3E}">
        <p14:creationId xmlns:p14="http://schemas.microsoft.com/office/powerpoint/2010/main" val="64985753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108</a:t>
            </a:fld>
            <a:endParaRPr lang="en-US"/>
          </a:p>
        </p:txBody>
      </p:sp>
    </p:spTree>
    <p:extLst>
      <p:ext uri="{BB962C8B-B14F-4D97-AF65-F5344CB8AC3E}">
        <p14:creationId xmlns:p14="http://schemas.microsoft.com/office/powerpoint/2010/main" val="53711682"/>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109</a:t>
            </a:fld>
            <a:endParaRPr lang="en-US"/>
          </a:p>
        </p:txBody>
      </p:sp>
    </p:spTree>
    <p:extLst>
      <p:ext uri="{BB962C8B-B14F-4D97-AF65-F5344CB8AC3E}">
        <p14:creationId xmlns:p14="http://schemas.microsoft.com/office/powerpoint/2010/main" val="78910763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a:t>
            </a:fld>
            <a:endParaRPr lang="en-US"/>
          </a:p>
        </p:txBody>
      </p:sp>
    </p:spTree>
    <p:extLst>
      <p:ext uri="{BB962C8B-B14F-4D97-AF65-F5344CB8AC3E}">
        <p14:creationId xmlns:p14="http://schemas.microsoft.com/office/powerpoint/2010/main" val="759401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110</a:t>
            </a:fld>
            <a:endParaRPr lang="en-US"/>
          </a:p>
        </p:txBody>
      </p:sp>
    </p:spTree>
    <p:extLst>
      <p:ext uri="{BB962C8B-B14F-4D97-AF65-F5344CB8AC3E}">
        <p14:creationId xmlns:p14="http://schemas.microsoft.com/office/powerpoint/2010/main" val="1820484413"/>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111</a:t>
            </a:fld>
            <a:endParaRPr lang="en-US"/>
          </a:p>
        </p:txBody>
      </p:sp>
    </p:spTree>
    <p:extLst>
      <p:ext uri="{BB962C8B-B14F-4D97-AF65-F5344CB8AC3E}">
        <p14:creationId xmlns:p14="http://schemas.microsoft.com/office/powerpoint/2010/main" val="168201048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112</a:t>
            </a:fld>
            <a:endParaRPr lang="en-US"/>
          </a:p>
        </p:txBody>
      </p:sp>
    </p:spTree>
    <p:extLst>
      <p:ext uri="{BB962C8B-B14F-4D97-AF65-F5344CB8AC3E}">
        <p14:creationId xmlns:p14="http://schemas.microsoft.com/office/powerpoint/2010/main" val="7544186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113</a:t>
            </a:fld>
            <a:endParaRPr lang="en-US"/>
          </a:p>
        </p:txBody>
      </p:sp>
    </p:spTree>
    <p:extLst>
      <p:ext uri="{BB962C8B-B14F-4D97-AF65-F5344CB8AC3E}">
        <p14:creationId xmlns:p14="http://schemas.microsoft.com/office/powerpoint/2010/main" val="93609013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114</a:t>
            </a:fld>
            <a:endParaRPr lang="en-US"/>
          </a:p>
        </p:txBody>
      </p:sp>
    </p:spTree>
    <p:extLst>
      <p:ext uri="{BB962C8B-B14F-4D97-AF65-F5344CB8AC3E}">
        <p14:creationId xmlns:p14="http://schemas.microsoft.com/office/powerpoint/2010/main" val="4016506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115</a:t>
            </a:fld>
            <a:endParaRPr lang="en-US"/>
          </a:p>
        </p:txBody>
      </p:sp>
    </p:spTree>
    <p:extLst>
      <p:ext uri="{BB962C8B-B14F-4D97-AF65-F5344CB8AC3E}">
        <p14:creationId xmlns:p14="http://schemas.microsoft.com/office/powerpoint/2010/main" val="100056529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116</a:t>
            </a:fld>
            <a:endParaRPr lang="en-US"/>
          </a:p>
        </p:txBody>
      </p:sp>
    </p:spTree>
    <p:extLst>
      <p:ext uri="{BB962C8B-B14F-4D97-AF65-F5344CB8AC3E}">
        <p14:creationId xmlns:p14="http://schemas.microsoft.com/office/powerpoint/2010/main" val="170392344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117</a:t>
            </a:fld>
            <a:endParaRPr lang="en-US"/>
          </a:p>
        </p:txBody>
      </p:sp>
    </p:spTree>
    <p:extLst>
      <p:ext uri="{BB962C8B-B14F-4D97-AF65-F5344CB8AC3E}">
        <p14:creationId xmlns:p14="http://schemas.microsoft.com/office/powerpoint/2010/main" val="114684014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118</a:t>
            </a:fld>
            <a:endParaRPr lang="en-US"/>
          </a:p>
        </p:txBody>
      </p:sp>
    </p:spTree>
    <p:extLst>
      <p:ext uri="{BB962C8B-B14F-4D97-AF65-F5344CB8AC3E}">
        <p14:creationId xmlns:p14="http://schemas.microsoft.com/office/powerpoint/2010/main" val="1276534769"/>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119</a:t>
            </a:fld>
            <a:endParaRPr lang="en-US"/>
          </a:p>
        </p:txBody>
      </p:sp>
    </p:spTree>
    <p:extLst>
      <p:ext uri="{BB962C8B-B14F-4D97-AF65-F5344CB8AC3E}">
        <p14:creationId xmlns:p14="http://schemas.microsoft.com/office/powerpoint/2010/main" val="1358229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a:t>
            </a:fld>
            <a:endParaRPr lang="en-US"/>
          </a:p>
        </p:txBody>
      </p:sp>
    </p:spTree>
    <p:extLst>
      <p:ext uri="{BB962C8B-B14F-4D97-AF65-F5344CB8AC3E}">
        <p14:creationId xmlns:p14="http://schemas.microsoft.com/office/powerpoint/2010/main" val="93104131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120</a:t>
            </a:fld>
            <a:endParaRPr lang="en-US"/>
          </a:p>
        </p:txBody>
      </p:sp>
    </p:spTree>
    <p:extLst>
      <p:ext uri="{BB962C8B-B14F-4D97-AF65-F5344CB8AC3E}">
        <p14:creationId xmlns:p14="http://schemas.microsoft.com/office/powerpoint/2010/main" val="4526161"/>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121</a:t>
            </a:fld>
            <a:endParaRPr lang="en-US"/>
          </a:p>
        </p:txBody>
      </p:sp>
    </p:spTree>
    <p:extLst>
      <p:ext uri="{BB962C8B-B14F-4D97-AF65-F5344CB8AC3E}">
        <p14:creationId xmlns:p14="http://schemas.microsoft.com/office/powerpoint/2010/main" val="90926028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122</a:t>
            </a:fld>
            <a:endParaRPr lang="en-US"/>
          </a:p>
        </p:txBody>
      </p:sp>
    </p:spTree>
    <p:extLst>
      <p:ext uri="{BB962C8B-B14F-4D97-AF65-F5344CB8AC3E}">
        <p14:creationId xmlns:p14="http://schemas.microsoft.com/office/powerpoint/2010/main" val="44392752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123</a:t>
            </a:fld>
            <a:endParaRPr lang="en-US"/>
          </a:p>
        </p:txBody>
      </p:sp>
    </p:spTree>
    <p:extLst>
      <p:ext uri="{BB962C8B-B14F-4D97-AF65-F5344CB8AC3E}">
        <p14:creationId xmlns:p14="http://schemas.microsoft.com/office/powerpoint/2010/main" val="731672576"/>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124</a:t>
            </a:fld>
            <a:endParaRPr lang="en-US"/>
          </a:p>
        </p:txBody>
      </p:sp>
    </p:spTree>
    <p:extLst>
      <p:ext uri="{BB962C8B-B14F-4D97-AF65-F5344CB8AC3E}">
        <p14:creationId xmlns:p14="http://schemas.microsoft.com/office/powerpoint/2010/main" val="729622110"/>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125</a:t>
            </a:fld>
            <a:endParaRPr lang="en-US"/>
          </a:p>
        </p:txBody>
      </p:sp>
    </p:spTree>
    <p:extLst>
      <p:ext uri="{BB962C8B-B14F-4D97-AF65-F5344CB8AC3E}">
        <p14:creationId xmlns:p14="http://schemas.microsoft.com/office/powerpoint/2010/main" val="627178400"/>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126</a:t>
            </a:fld>
            <a:endParaRPr lang="en-US"/>
          </a:p>
        </p:txBody>
      </p:sp>
    </p:spTree>
    <p:extLst>
      <p:ext uri="{BB962C8B-B14F-4D97-AF65-F5344CB8AC3E}">
        <p14:creationId xmlns:p14="http://schemas.microsoft.com/office/powerpoint/2010/main" val="1137629324"/>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127</a:t>
            </a:fld>
            <a:endParaRPr lang="en-US"/>
          </a:p>
        </p:txBody>
      </p:sp>
    </p:spTree>
    <p:extLst>
      <p:ext uri="{BB962C8B-B14F-4D97-AF65-F5344CB8AC3E}">
        <p14:creationId xmlns:p14="http://schemas.microsoft.com/office/powerpoint/2010/main" val="108913922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128</a:t>
            </a:fld>
            <a:endParaRPr lang="en-US"/>
          </a:p>
        </p:txBody>
      </p:sp>
    </p:spTree>
    <p:extLst>
      <p:ext uri="{BB962C8B-B14F-4D97-AF65-F5344CB8AC3E}">
        <p14:creationId xmlns:p14="http://schemas.microsoft.com/office/powerpoint/2010/main" val="12381161"/>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129</a:t>
            </a:fld>
            <a:endParaRPr lang="en-US"/>
          </a:p>
        </p:txBody>
      </p:sp>
    </p:spTree>
    <p:extLst>
      <p:ext uri="{BB962C8B-B14F-4D97-AF65-F5344CB8AC3E}">
        <p14:creationId xmlns:p14="http://schemas.microsoft.com/office/powerpoint/2010/main" val="19317428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a:t>
            </a:fld>
            <a:endParaRPr lang="en-US"/>
          </a:p>
        </p:txBody>
      </p:sp>
    </p:spTree>
    <p:extLst>
      <p:ext uri="{BB962C8B-B14F-4D97-AF65-F5344CB8AC3E}">
        <p14:creationId xmlns:p14="http://schemas.microsoft.com/office/powerpoint/2010/main" val="144557958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130</a:t>
            </a:fld>
            <a:endParaRPr lang="en-US"/>
          </a:p>
        </p:txBody>
      </p:sp>
    </p:spTree>
    <p:extLst>
      <p:ext uri="{BB962C8B-B14F-4D97-AF65-F5344CB8AC3E}">
        <p14:creationId xmlns:p14="http://schemas.microsoft.com/office/powerpoint/2010/main" val="11437163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131</a:t>
            </a:fld>
            <a:endParaRPr lang="en-US"/>
          </a:p>
        </p:txBody>
      </p:sp>
    </p:spTree>
    <p:extLst>
      <p:ext uri="{BB962C8B-B14F-4D97-AF65-F5344CB8AC3E}">
        <p14:creationId xmlns:p14="http://schemas.microsoft.com/office/powerpoint/2010/main" val="314721416"/>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132</a:t>
            </a:fld>
            <a:endParaRPr lang="en-US"/>
          </a:p>
        </p:txBody>
      </p:sp>
    </p:spTree>
    <p:extLst>
      <p:ext uri="{BB962C8B-B14F-4D97-AF65-F5344CB8AC3E}">
        <p14:creationId xmlns:p14="http://schemas.microsoft.com/office/powerpoint/2010/main" val="270616151"/>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133</a:t>
            </a:fld>
            <a:endParaRPr lang="en-US"/>
          </a:p>
        </p:txBody>
      </p:sp>
    </p:spTree>
    <p:extLst>
      <p:ext uri="{BB962C8B-B14F-4D97-AF65-F5344CB8AC3E}">
        <p14:creationId xmlns:p14="http://schemas.microsoft.com/office/powerpoint/2010/main" val="2022769158"/>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134</a:t>
            </a:fld>
            <a:endParaRPr lang="en-US"/>
          </a:p>
        </p:txBody>
      </p:sp>
    </p:spTree>
    <p:extLst>
      <p:ext uri="{BB962C8B-B14F-4D97-AF65-F5344CB8AC3E}">
        <p14:creationId xmlns:p14="http://schemas.microsoft.com/office/powerpoint/2010/main" val="201510649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135</a:t>
            </a:fld>
            <a:endParaRPr lang="en-US"/>
          </a:p>
        </p:txBody>
      </p:sp>
    </p:spTree>
    <p:extLst>
      <p:ext uri="{BB962C8B-B14F-4D97-AF65-F5344CB8AC3E}">
        <p14:creationId xmlns:p14="http://schemas.microsoft.com/office/powerpoint/2010/main" val="2077765082"/>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136</a:t>
            </a:fld>
            <a:endParaRPr lang="en-US"/>
          </a:p>
        </p:txBody>
      </p:sp>
    </p:spTree>
    <p:extLst>
      <p:ext uri="{BB962C8B-B14F-4D97-AF65-F5344CB8AC3E}">
        <p14:creationId xmlns:p14="http://schemas.microsoft.com/office/powerpoint/2010/main" val="76614930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137</a:t>
            </a:fld>
            <a:endParaRPr lang="en-US"/>
          </a:p>
        </p:txBody>
      </p:sp>
    </p:spTree>
    <p:extLst>
      <p:ext uri="{BB962C8B-B14F-4D97-AF65-F5344CB8AC3E}">
        <p14:creationId xmlns:p14="http://schemas.microsoft.com/office/powerpoint/2010/main" val="35945533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138</a:t>
            </a:fld>
            <a:endParaRPr lang="en-US"/>
          </a:p>
        </p:txBody>
      </p:sp>
    </p:spTree>
    <p:extLst>
      <p:ext uri="{BB962C8B-B14F-4D97-AF65-F5344CB8AC3E}">
        <p14:creationId xmlns:p14="http://schemas.microsoft.com/office/powerpoint/2010/main" val="49434994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139</a:t>
            </a:fld>
            <a:endParaRPr lang="en-US"/>
          </a:p>
        </p:txBody>
      </p:sp>
    </p:spTree>
    <p:extLst>
      <p:ext uri="{BB962C8B-B14F-4D97-AF65-F5344CB8AC3E}">
        <p14:creationId xmlns:p14="http://schemas.microsoft.com/office/powerpoint/2010/main" val="20728294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a:t>
            </a:fld>
            <a:endParaRPr lang="en-US"/>
          </a:p>
        </p:txBody>
      </p:sp>
    </p:spTree>
    <p:extLst>
      <p:ext uri="{BB962C8B-B14F-4D97-AF65-F5344CB8AC3E}">
        <p14:creationId xmlns:p14="http://schemas.microsoft.com/office/powerpoint/2010/main" val="137356977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140</a:t>
            </a:fld>
            <a:endParaRPr lang="en-US"/>
          </a:p>
        </p:txBody>
      </p:sp>
    </p:spTree>
    <p:extLst>
      <p:ext uri="{BB962C8B-B14F-4D97-AF65-F5344CB8AC3E}">
        <p14:creationId xmlns:p14="http://schemas.microsoft.com/office/powerpoint/2010/main" val="1564676446"/>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141</a:t>
            </a:fld>
            <a:endParaRPr lang="en-US"/>
          </a:p>
        </p:txBody>
      </p:sp>
    </p:spTree>
    <p:extLst>
      <p:ext uri="{BB962C8B-B14F-4D97-AF65-F5344CB8AC3E}">
        <p14:creationId xmlns:p14="http://schemas.microsoft.com/office/powerpoint/2010/main" val="157977040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142</a:t>
            </a:fld>
            <a:endParaRPr lang="en-US"/>
          </a:p>
        </p:txBody>
      </p:sp>
    </p:spTree>
    <p:extLst>
      <p:ext uri="{BB962C8B-B14F-4D97-AF65-F5344CB8AC3E}">
        <p14:creationId xmlns:p14="http://schemas.microsoft.com/office/powerpoint/2010/main" val="186090258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143</a:t>
            </a:fld>
            <a:endParaRPr lang="en-US"/>
          </a:p>
        </p:txBody>
      </p:sp>
    </p:spTree>
    <p:extLst>
      <p:ext uri="{BB962C8B-B14F-4D97-AF65-F5344CB8AC3E}">
        <p14:creationId xmlns:p14="http://schemas.microsoft.com/office/powerpoint/2010/main" val="237961608"/>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144</a:t>
            </a:fld>
            <a:endParaRPr lang="en-US"/>
          </a:p>
        </p:txBody>
      </p:sp>
    </p:spTree>
    <p:extLst>
      <p:ext uri="{BB962C8B-B14F-4D97-AF65-F5344CB8AC3E}">
        <p14:creationId xmlns:p14="http://schemas.microsoft.com/office/powerpoint/2010/main" val="806194942"/>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145</a:t>
            </a:fld>
            <a:endParaRPr lang="en-US"/>
          </a:p>
        </p:txBody>
      </p:sp>
    </p:spTree>
    <p:extLst>
      <p:ext uri="{BB962C8B-B14F-4D97-AF65-F5344CB8AC3E}">
        <p14:creationId xmlns:p14="http://schemas.microsoft.com/office/powerpoint/2010/main" val="1244061271"/>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146</a:t>
            </a:fld>
            <a:endParaRPr lang="en-US"/>
          </a:p>
        </p:txBody>
      </p:sp>
    </p:spTree>
    <p:extLst>
      <p:ext uri="{BB962C8B-B14F-4D97-AF65-F5344CB8AC3E}">
        <p14:creationId xmlns:p14="http://schemas.microsoft.com/office/powerpoint/2010/main" val="10369945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147</a:t>
            </a:fld>
            <a:endParaRPr lang="en-US"/>
          </a:p>
        </p:txBody>
      </p:sp>
    </p:spTree>
    <p:extLst>
      <p:ext uri="{BB962C8B-B14F-4D97-AF65-F5344CB8AC3E}">
        <p14:creationId xmlns:p14="http://schemas.microsoft.com/office/powerpoint/2010/main" val="193685013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148</a:t>
            </a:fld>
            <a:endParaRPr lang="en-US"/>
          </a:p>
        </p:txBody>
      </p:sp>
    </p:spTree>
    <p:extLst>
      <p:ext uri="{BB962C8B-B14F-4D97-AF65-F5344CB8AC3E}">
        <p14:creationId xmlns:p14="http://schemas.microsoft.com/office/powerpoint/2010/main" val="1083013684"/>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149</a:t>
            </a:fld>
            <a:endParaRPr lang="en-US"/>
          </a:p>
        </p:txBody>
      </p:sp>
    </p:spTree>
    <p:extLst>
      <p:ext uri="{BB962C8B-B14F-4D97-AF65-F5344CB8AC3E}">
        <p14:creationId xmlns:p14="http://schemas.microsoft.com/office/powerpoint/2010/main" val="13959501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a:t>
            </a:fld>
            <a:endParaRPr lang="en-US"/>
          </a:p>
        </p:txBody>
      </p:sp>
    </p:spTree>
    <p:extLst>
      <p:ext uri="{BB962C8B-B14F-4D97-AF65-F5344CB8AC3E}">
        <p14:creationId xmlns:p14="http://schemas.microsoft.com/office/powerpoint/2010/main" val="13803678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150</a:t>
            </a:fld>
            <a:endParaRPr lang="en-US"/>
          </a:p>
        </p:txBody>
      </p:sp>
    </p:spTree>
    <p:extLst>
      <p:ext uri="{BB962C8B-B14F-4D97-AF65-F5344CB8AC3E}">
        <p14:creationId xmlns:p14="http://schemas.microsoft.com/office/powerpoint/2010/main" val="1121291388"/>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151</a:t>
            </a:fld>
            <a:endParaRPr lang="en-US"/>
          </a:p>
        </p:txBody>
      </p:sp>
    </p:spTree>
    <p:extLst>
      <p:ext uri="{BB962C8B-B14F-4D97-AF65-F5344CB8AC3E}">
        <p14:creationId xmlns:p14="http://schemas.microsoft.com/office/powerpoint/2010/main" val="137535569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152</a:t>
            </a:fld>
            <a:endParaRPr lang="en-US"/>
          </a:p>
        </p:txBody>
      </p:sp>
    </p:spTree>
    <p:extLst>
      <p:ext uri="{BB962C8B-B14F-4D97-AF65-F5344CB8AC3E}">
        <p14:creationId xmlns:p14="http://schemas.microsoft.com/office/powerpoint/2010/main" val="8912232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153</a:t>
            </a:fld>
            <a:endParaRPr lang="en-US"/>
          </a:p>
        </p:txBody>
      </p:sp>
    </p:spTree>
    <p:extLst>
      <p:ext uri="{BB962C8B-B14F-4D97-AF65-F5344CB8AC3E}">
        <p14:creationId xmlns:p14="http://schemas.microsoft.com/office/powerpoint/2010/main" val="1082881544"/>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154</a:t>
            </a:fld>
            <a:endParaRPr lang="en-US"/>
          </a:p>
        </p:txBody>
      </p:sp>
    </p:spTree>
    <p:extLst>
      <p:ext uri="{BB962C8B-B14F-4D97-AF65-F5344CB8AC3E}">
        <p14:creationId xmlns:p14="http://schemas.microsoft.com/office/powerpoint/2010/main" val="66201683"/>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155</a:t>
            </a:fld>
            <a:endParaRPr lang="en-US"/>
          </a:p>
        </p:txBody>
      </p:sp>
    </p:spTree>
    <p:extLst>
      <p:ext uri="{BB962C8B-B14F-4D97-AF65-F5344CB8AC3E}">
        <p14:creationId xmlns:p14="http://schemas.microsoft.com/office/powerpoint/2010/main" val="255157035"/>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156</a:t>
            </a:fld>
            <a:endParaRPr lang="en-US"/>
          </a:p>
        </p:txBody>
      </p:sp>
    </p:spTree>
    <p:extLst>
      <p:ext uri="{BB962C8B-B14F-4D97-AF65-F5344CB8AC3E}">
        <p14:creationId xmlns:p14="http://schemas.microsoft.com/office/powerpoint/2010/main" val="2046927833"/>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157</a:t>
            </a:fld>
            <a:endParaRPr lang="en-US"/>
          </a:p>
        </p:txBody>
      </p:sp>
    </p:spTree>
    <p:extLst>
      <p:ext uri="{BB962C8B-B14F-4D97-AF65-F5344CB8AC3E}">
        <p14:creationId xmlns:p14="http://schemas.microsoft.com/office/powerpoint/2010/main" val="28064291"/>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158</a:t>
            </a:fld>
            <a:endParaRPr lang="en-US"/>
          </a:p>
        </p:txBody>
      </p:sp>
    </p:spTree>
    <p:extLst>
      <p:ext uri="{BB962C8B-B14F-4D97-AF65-F5344CB8AC3E}">
        <p14:creationId xmlns:p14="http://schemas.microsoft.com/office/powerpoint/2010/main" val="1377620144"/>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159</a:t>
            </a:fld>
            <a:endParaRPr lang="en-US"/>
          </a:p>
        </p:txBody>
      </p:sp>
    </p:spTree>
    <p:extLst>
      <p:ext uri="{BB962C8B-B14F-4D97-AF65-F5344CB8AC3E}">
        <p14:creationId xmlns:p14="http://schemas.microsoft.com/office/powerpoint/2010/main" val="16405619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16</a:t>
            </a:fld>
            <a:endParaRPr lang="en-US"/>
          </a:p>
        </p:txBody>
      </p:sp>
    </p:spTree>
    <p:extLst>
      <p:ext uri="{BB962C8B-B14F-4D97-AF65-F5344CB8AC3E}">
        <p14:creationId xmlns:p14="http://schemas.microsoft.com/office/powerpoint/2010/main" val="701973963"/>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160</a:t>
            </a:fld>
            <a:endParaRPr lang="en-US"/>
          </a:p>
        </p:txBody>
      </p:sp>
    </p:spTree>
    <p:extLst>
      <p:ext uri="{BB962C8B-B14F-4D97-AF65-F5344CB8AC3E}">
        <p14:creationId xmlns:p14="http://schemas.microsoft.com/office/powerpoint/2010/main" val="13813262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17</a:t>
            </a:fld>
            <a:endParaRPr lang="en-US"/>
          </a:p>
        </p:txBody>
      </p:sp>
    </p:spTree>
    <p:extLst>
      <p:ext uri="{BB962C8B-B14F-4D97-AF65-F5344CB8AC3E}">
        <p14:creationId xmlns:p14="http://schemas.microsoft.com/office/powerpoint/2010/main" val="19487231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5345" name="Rectangle 1"/>
          <p:cNvSpPr>
            <a:spLocks noGrp="1" noRot="1" noChangeAspect="1" noChangeArrowheads="1" noTextEdit="1"/>
          </p:cNvSpPr>
          <p:nvPr>
            <p:ph type="sldImg"/>
          </p:nvPr>
        </p:nvSpPr>
        <p:spPr bwMode="auto">
          <a:xfrm>
            <a:off x="692150" y="692150"/>
            <a:ext cx="5405438" cy="3041650"/>
          </a:xfrm>
          <a:prstGeom prst="rect">
            <a:avLst/>
          </a:prstGeom>
          <a:solidFill>
            <a:srgbClr val="FFFFFF"/>
          </a:solidFill>
          <a:ln>
            <a:solidFill>
              <a:srgbClr val="000000"/>
            </a:solidFill>
            <a:miter lim="800000"/>
            <a:headEnd/>
            <a:tailEnd/>
          </a:ln>
        </p:spPr>
      </p:sp>
      <p:sp>
        <p:nvSpPr>
          <p:cNvPr id="185346" name="Text Box 2"/>
          <p:cNvSpPr txBox="1">
            <a:spLocks noGrp="1" noChangeArrowheads="1"/>
          </p:cNvSpPr>
          <p:nvPr>
            <p:ph type="body" idx="1"/>
          </p:nvPr>
        </p:nvSpPr>
        <p:spPr bwMode="auto">
          <a:xfrm>
            <a:off x="914401" y="3810001"/>
            <a:ext cx="5029200" cy="266216"/>
          </a:xfrm>
          <a:prstGeom prst="rect">
            <a:avLst/>
          </a:prstGeom>
          <a:solidFill>
            <a:srgbClr val="FFFFFF"/>
          </a:solidFill>
          <a:ln w="57240">
            <a:solidFill>
              <a:srgbClr val="000000"/>
            </a:solidFill>
            <a:miter lim="800000"/>
            <a:headEnd/>
            <a:tailEnd/>
          </a:ln>
        </p:spPr>
        <p:txBody>
          <a:bodyPr lIns="89989" tIns="46794" rIns="89989" bIns="46794">
            <a:spAutoFit/>
          </a:bodyPr>
          <a:lstStyle/>
          <a:p>
            <a:pPr marL="231748" indent="-231748">
              <a:lnSpc>
                <a:spcPct val="93000"/>
              </a:lnSpc>
              <a:spcBef>
                <a:spcPts val="450"/>
              </a:spcBef>
              <a:tabLst>
                <a:tab pos="231748" algn="l"/>
                <a:tab pos="688894" algn="l"/>
                <a:tab pos="1146039" algn="l"/>
                <a:tab pos="1603186" algn="l"/>
                <a:tab pos="2060332" algn="l"/>
                <a:tab pos="2517477" algn="l"/>
                <a:tab pos="2974623" algn="l"/>
                <a:tab pos="3431770" algn="l"/>
                <a:tab pos="3888915" algn="l"/>
                <a:tab pos="4346061" algn="l"/>
                <a:tab pos="4803208" algn="l"/>
                <a:tab pos="5260353" algn="l"/>
                <a:tab pos="5717499" algn="l"/>
                <a:tab pos="6174645" algn="l"/>
                <a:tab pos="6631791" algn="l"/>
                <a:tab pos="7088937" algn="l"/>
                <a:tab pos="7546083" algn="l"/>
                <a:tab pos="8003229" algn="l"/>
                <a:tab pos="8460375" algn="l"/>
                <a:tab pos="8917521" algn="l"/>
                <a:tab pos="9374667" algn="l"/>
              </a:tabLst>
            </a:pPr>
            <a:endParaRPr lang="en-GB" dirty="0">
              <a:latin typeface="Arial" pitchFamily="34" charset="0"/>
              <a:cs typeface="Lucida Sans Unicode" pitchFamily="34" charset="0"/>
            </a:endParaRPr>
          </a:p>
        </p:txBody>
      </p:sp>
    </p:spTree>
    <p:extLst>
      <p:ext uri="{BB962C8B-B14F-4D97-AF65-F5344CB8AC3E}">
        <p14:creationId xmlns:p14="http://schemas.microsoft.com/office/powerpoint/2010/main" val="18421777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p>
            <a:fld id="{4FA0F246-097A-4742-9027-52FCD0AF81AC}" type="slidenum">
              <a:rPr lang="en-US" altLang="en-US"/>
              <a:pPr/>
              <a:t>19</a:t>
            </a:fld>
            <a:endParaRPr lang="en-US" altLang="en-US"/>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endParaRPr lang="en-US" smtClean="0"/>
          </a:p>
        </p:txBody>
      </p:sp>
    </p:spTree>
    <p:extLst>
      <p:ext uri="{BB962C8B-B14F-4D97-AF65-F5344CB8AC3E}">
        <p14:creationId xmlns:p14="http://schemas.microsoft.com/office/powerpoint/2010/main" val="1012712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2</a:t>
            </a:fld>
            <a:endParaRPr lang="en-US"/>
          </a:p>
        </p:txBody>
      </p:sp>
    </p:spTree>
    <p:extLst>
      <p:ext uri="{BB962C8B-B14F-4D97-AF65-F5344CB8AC3E}">
        <p14:creationId xmlns:p14="http://schemas.microsoft.com/office/powerpoint/2010/main" val="9452294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20</a:t>
            </a:fld>
            <a:endParaRPr lang="en-US"/>
          </a:p>
        </p:txBody>
      </p:sp>
    </p:spTree>
    <p:extLst>
      <p:ext uri="{BB962C8B-B14F-4D97-AF65-F5344CB8AC3E}">
        <p14:creationId xmlns:p14="http://schemas.microsoft.com/office/powerpoint/2010/main" val="9172177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21</a:t>
            </a:fld>
            <a:endParaRPr lang="en-US"/>
          </a:p>
        </p:txBody>
      </p:sp>
    </p:spTree>
    <p:extLst>
      <p:ext uri="{BB962C8B-B14F-4D97-AF65-F5344CB8AC3E}">
        <p14:creationId xmlns:p14="http://schemas.microsoft.com/office/powerpoint/2010/main" val="10418287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22</a:t>
            </a:fld>
            <a:endParaRPr lang="en-US"/>
          </a:p>
        </p:txBody>
      </p:sp>
    </p:spTree>
    <p:extLst>
      <p:ext uri="{BB962C8B-B14F-4D97-AF65-F5344CB8AC3E}">
        <p14:creationId xmlns:p14="http://schemas.microsoft.com/office/powerpoint/2010/main" val="1680691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23</a:t>
            </a:fld>
            <a:endParaRPr lang="en-US"/>
          </a:p>
        </p:txBody>
      </p:sp>
    </p:spTree>
    <p:extLst>
      <p:ext uri="{BB962C8B-B14F-4D97-AF65-F5344CB8AC3E}">
        <p14:creationId xmlns:p14="http://schemas.microsoft.com/office/powerpoint/2010/main" val="15346063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21" name="Rectangle 1"/>
          <p:cNvSpPr>
            <a:spLocks noGrp="1" noRot="1" noChangeAspect="1" noChangeArrowheads="1" noTextEdit="1"/>
          </p:cNvSpPr>
          <p:nvPr>
            <p:ph type="sldImg"/>
          </p:nvPr>
        </p:nvSpPr>
        <p:spPr bwMode="auto">
          <a:xfrm>
            <a:off x="631825" y="692150"/>
            <a:ext cx="5676900" cy="3194050"/>
          </a:xfrm>
          <a:prstGeom prst="rect">
            <a:avLst/>
          </a:prstGeom>
          <a:solidFill>
            <a:srgbClr val="FFFFFF"/>
          </a:solidFill>
          <a:ln>
            <a:solidFill>
              <a:srgbClr val="000000"/>
            </a:solidFill>
            <a:miter lim="800000"/>
            <a:headEnd/>
            <a:tailEnd/>
          </a:ln>
        </p:spPr>
      </p:sp>
      <p:sp>
        <p:nvSpPr>
          <p:cNvPr id="184322" name="Text Box 2"/>
          <p:cNvSpPr txBox="1">
            <a:spLocks noGrp="1" noChangeArrowheads="1"/>
          </p:cNvSpPr>
          <p:nvPr>
            <p:ph type="body" idx="1"/>
          </p:nvPr>
        </p:nvSpPr>
        <p:spPr bwMode="auto">
          <a:xfrm>
            <a:off x="914401" y="4038601"/>
            <a:ext cx="5029200" cy="266216"/>
          </a:xfrm>
          <a:prstGeom prst="rect">
            <a:avLst/>
          </a:prstGeom>
          <a:solidFill>
            <a:srgbClr val="FFFFFF"/>
          </a:solidFill>
          <a:ln w="57240">
            <a:solidFill>
              <a:srgbClr val="000000"/>
            </a:solidFill>
            <a:miter lim="800000"/>
            <a:headEnd/>
            <a:tailEnd/>
          </a:ln>
        </p:spPr>
        <p:txBody>
          <a:bodyPr lIns="89989" tIns="46794" rIns="89989" bIns="46794">
            <a:spAutoFit/>
          </a:bodyPr>
          <a:lstStyle/>
          <a:p>
            <a:pPr marL="231748" indent="-231748">
              <a:lnSpc>
                <a:spcPct val="93000"/>
              </a:lnSpc>
              <a:spcBef>
                <a:spcPts val="450"/>
              </a:spcBef>
              <a:tabLst>
                <a:tab pos="231748" algn="l"/>
                <a:tab pos="688894" algn="l"/>
                <a:tab pos="1146039" algn="l"/>
                <a:tab pos="1603186" algn="l"/>
                <a:tab pos="2060332" algn="l"/>
                <a:tab pos="2517477" algn="l"/>
                <a:tab pos="2974623" algn="l"/>
                <a:tab pos="3431770" algn="l"/>
                <a:tab pos="3888915" algn="l"/>
                <a:tab pos="4346061" algn="l"/>
                <a:tab pos="4803208" algn="l"/>
                <a:tab pos="5260353" algn="l"/>
                <a:tab pos="5717499" algn="l"/>
                <a:tab pos="6174645" algn="l"/>
                <a:tab pos="6631791" algn="l"/>
                <a:tab pos="7088937" algn="l"/>
                <a:tab pos="7546083" algn="l"/>
                <a:tab pos="8003229" algn="l"/>
                <a:tab pos="8460375" algn="l"/>
                <a:tab pos="8917521" algn="l"/>
                <a:tab pos="9374667" algn="l"/>
              </a:tabLst>
            </a:pPr>
            <a:endParaRPr lang="en-GB" dirty="0">
              <a:latin typeface="Arial" pitchFamily="34" charset="0"/>
              <a:cs typeface="Lucida Sans Unicode" pitchFamily="34" charset="0"/>
            </a:endParaRPr>
          </a:p>
        </p:txBody>
      </p:sp>
    </p:spTree>
    <p:extLst>
      <p:ext uri="{BB962C8B-B14F-4D97-AF65-F5344CB8AC3E}">
        <p14:creationId xmlns:p14="http://schemas.microsoft.com/office/powerpoint/2010/main" val="16795293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25</a:t>
            </a:fld>
            <a:endParaRPr lang="en-US"/>
          </a:p>
        </p:txBody>
      </p:sp>
    </p:spTree>
    <p:extLst>
      <p:ext uri="{BB962C8B-B14F-4D97-AF65-F5344CB8AC3E}">
        <p14:creationId xmlns:p14="http://schemas.microsoft.com/office/powerpoint/2010/main" val="8508449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2363" cy="3489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A2EB34-BDAC-4BDB-A754-AC7E39FBE31A}" type="slidenum">
              <a:rPr lang="en-US" altLang="en-US" smtClean="0"/>
              <a:pPr>
                <a:defRPr/>
              </a:pPr>
              <a:t>26</a:t>
            </a:fld>
            <a:endParaRPr lang="en-US" altLang="en-US"/>
          </a:p>
        </p:txBody>
      </p:sp>
    </p:spTree>
    <p:extLst>
      <p:ext uri="{BB962C8B-B14F-4D97-AF65-F5344CB8AC3E}">
        <p14:creationId xmlns:p14="http://schemas.microsoft.com/office/powerpoint/2010/main" val="8633358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27</a:t>
            </a:fld>
            <a:endParaRPr lang="en-US"/>
          </a:p>
        </p:txBody>
      </p:sp>
    </p:spTree>
    <p:extLst>
      <p:ext uri="{BB962C8B-B14F-4D97-AF65-F5344CB8AC3E}">
        <p14:creationId xmlns:p14="http://schemas.microsoft.com/office/powerpoint/2010/main" val="15822155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28</a:t>
            </a:fld>
            <a:endParaRPr lang="en-US"/>
          </a:p>
        </p:txBody>
      </p:sp>
    </p:spTree>
    <p:extLst>
      <p:ext uri="{BB962C8B-B14F-4D97-AF65-F5344CB8AC3E}">
        <p14:creationId xmlns:p14="http://schemas.microsoft.com/office/powerpoint/2010/main" val="59749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29</a:t>
            </a:fld>
            <a:endParaRPr lang="en-US"/>
          </a:p>
        </p:txBody>
      </p:sp>
    </p:spTree>
    <p:extLst>
      <p:ext uri="{BB962C8B-B14F-4D97-AF65-F5344CB8AC3E}">
        <p14:creationId xmlns:p14="http://schemas.microsoft.com/office/powerpoint/2010/main" val="1636350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charset="-128"/>
              </a:rPr>
              <a:t>General use graphics to be customized according to your poll’s instructions</a:t>
            </a: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fld id="{DB1A1BE3-21DA-8744-928E-BDA7D9C91855}" type="slidenum">
              <a:rPr lang="en-US" altLang="en-US">
                <a:latin typeface="Calibri" charset="0"/>
              </a:rPr>
              <a:pPr/>
              <a:t>3</a:t>
            </a:fld>
            <a:endParaRPr lang="en-US" altLang="en-US">
              <a:latin typeface="Calibri" charset="0"/>
            </a:endParaRPr>
          </a:p>
        </p:txBody>
      </p:sp>
    </p:spTree>
    <p:extLst>
      <p:ext uri="{BB962C8B-B14F-4D97-AF65-F5344CB8AC3E}">
        <p14:creationId xmlns:p14="http://schemas.microsoft.com/office/powerpoint/2010/main" val="595464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30</a:t>
            </a:fld>
            <a:endParaRPr lang="en-US"/>
          </a:p>
        </p:txBody>
      </p:sp>
    </p:spTree>
    <p:extLst>
      <p:ext uri="{BB962C8B-B14F-4D97-AF65-F5344CB8AC3E}">
        <p14:creationId xmlns:p14="http://schemas.microsoft.com/office/powerpoint/2010/main" val="152272513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is the most appropriate functional equivalent replacement behavior based on the function of Dexter's behavior?</a:t>
            </a:r>
          </a:p>
          <a:p>
            <a:r>
              <a:rPr lang="en-US" smtClean="0"/>
              <a:t>https://www.polleverywhere.com/multiple_choice_polls/3nW41fbTYy8mBeH</a:t>
            </a:r>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31</a:t>
            </a:fld>
            <a:endParaRPr lang="en-US"/>
          </a:p>
        </p:txBody>
      </p:sp>
    </p:spTree>
    <p:extLst>
      <p:ext uri="{BB962C8B-B14F-4D97-AF65-F5344CB8AC3E}">
        <p14:creationId xmlns:p14="http://schemas.microsoft.com/office/powerpoint/2010/main" val="144260232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32</a:t>
            </a:fld>
            <a:endParaRPr lang="en-US"/>
          </a:p>
        </p:txBody>
      </p:sp>
    </p:spTree>
    <p:extLst>
      <p:ext uri="{BB962C8B-B14F-4D97-AF65-F5344CB8AC3E}">
        <p14:creationId xmlns:p14="http://schemas.microsoft.com/office/powerpoint/2010/main" val="8786554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What is the most appropriate alternative skill (desired) replacement behavior that best matches Dexter's hypothesis and context?</a:t>
            </a:r>
          </a:p>
          <a:p>
            <a:r>
              <a:rPr lang="en-US" smtClean="0"/>
              <a:t>https://www.polleverywhere.com/multiple_choice_polls/kSZ00FKam2OPr9h</a:t>
            </a:r>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33</a:t>
            </a:fld>
            <a:endParaRPr lang="en-US"/>
          </a:p>
        </p:txBody>
      </p:sp>
    </p:spTree>
    <p:extLst>
      <p:ext uri="{BB962C8B-B14F-4D97-AF65-F5344CB8AC3E}">
        <p14:creationId xmlns:p14="http://schemas.microsoft.com/office/powerpoint/2010/main" val="13960907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34</a:t>
            </a:fld>
            <a:endParaRPr lang="en-US"/>
          </a:p>
        </p:txBody>
      </p:sp>
    </p:spTree>
    <p:extLst>
      <p:ext uri="{BB962C8B-B14F-4D97-AF65-F5344CB8AC3E}">
        <p14:creationId xmlns:p14="http://schemas.microsoft.com/office/powerpoint/2010/main" val="146405355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35</a:t>
            </a:fld>
            <a:endParaRPr lang="en-US"/>
          </a:p>
        </p:txBody>
      </p:sp>
    </p:spTree>
    <p:extLst>
      <p:ext uri="{BB962C8B-B14F-4D97-AF65-F5344CB8AC3E}">
        <p14:creationId xmlns:p14="http://schemas.microsoft.com/office/powerpoint/2010/main" val="48045475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36</a:t>
            </a:fld>
            <a:endParaRPr lang="en-US"/>
          </a:p>
        </p:txBody>
      </p:sp>
    </p:spTree>
    <p:extLst>
      <p:ext uri="{BB962C8B-B14F-4D97-AF65-F5344CB8AC3E}">
        <p14:creationId xmlns:p14="http://schemas.microsoft.com/office/powerpoint/2010/main" val="464504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Select the functionally equivalent reinforcement intervention that best matches Dexter's hypothesis.</a:t>
            </a:r>
          </a:p>
          <a:p>
            <a:r>
              <a:rPr lang="en-US" smtClean="0"/>
              <a:t>https://www.polleverywhere.com/multiple_choice_polls/cEpTxefoaMz6W3M</a:t>
            </a:r>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37</a:t>
            </a:fld>
            <a:endParaRPr lang="en-US"/>
          </a:p>
        </p:txBody>
      </p:sp>
    </p:spTree>
    <p:extLst>
      <p:ext uri="{BB962C8B-B14F-4D97-AF65-F5344CB8AC3E}">
        <p14:creationId xmlns:p14="http://schemas.microsoft.com/office/powerpoint/2010/main" val="211006683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38</a:t>
            </a:fld>
            <a:endParaRPr lang="en-US"/>
          </a:p>
        </p:txBody>
      </p:sp>
    </p:spTree>
    <p:extLst>
      <p:ext uri="{BB962C8B-B14F-4D97-AF65-F5344CB8AC3E}">
        <p14:creationId xmlns:p14="http://schemas.microsoft.com/office/powerpoint/2010/main" val="8180913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Select the best reinforcement intervention for Dexter's alternative behavior-being engaged. Consider Dexter's function.</a:t>
            </a:r>
          </a:p>
          <a:p>
            <a:r>
              <a:rPr lang="en-US" smtClean="0"/>
              <a:t>https://www.polleverywhere.com/multiple_choice_polls/ISavxobqQwM49k8</a:t>
            </a:r>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39</a:t>
            </a:fld>
            <a:endParaRPr lang="en-US"/>
          </a:p>
        </p:txBody>
      </p:sp>
    </p:spTree>
    <p:extLst>
      <p:ext uri="{BB962C8B-B14F-4D97-AF65-F5344CB8AC3E}">
        <p14:creationId xmlns:p14="http://schemas.microsoft.com/office/powerpoint/2010/main" val="9405752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765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ea typeface="MS PGothic" charset="-128"/>
              </a:rPr>
              <a:t>Example instruction slide for using web voting</a:t>
            </a:r>
          </a:p>
        </p:txBody>
      </p:sp>
      <p:sp>
        <p:nvSpPr>
          <p:cNvPr id="2765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charset="0"/>
                <a:ea typeface="MS PGothic" charset="-128"/>
              </a:defRPr>
            </a:lvl1pPr>
            <a:lvl2pPr marL="742950" indent="-285750">
              <a:defRPr>
                <a:solidFill>
                  <a:schemeClr val="tx1"/>
                </a:solidFill>
                <a:latin typeface="Arial" charset="0"/>
                <a:ea typeface="MS PGothic" charset="-128"/>
              </a:defRPr>
            </a:lvl2pPr>
            <a:lvl3pPr marL="1143000" indent="-228600">
              <a:defRPr>
                <a:solidFill>
                  <a:schemeClr val="tx1"/>
                </a:solidFill>
                <a:latin typeface="Arial" charset="0"/>
                <a:ea typeface="MS PGothic" charset="-128"/>
              </a:defRPr>
            </a:lvl3pPr>
            <a:lvl4pPr marL="1600200" indent="-228600">
              <a:defRPr>
                <a:solidFill>
                  <a:schemeClr val="tx1"/>
                </a:solidFill>
                <a:latin typeface="Arial" charset="0"/>
                <a:ea typeface="MS PGothic" charset="-128"/>
              </a:defRPr>
            </a:lvl4pPr>
            <a:lvl5pPr marL="2057400" indent="-228600">
              <a:defRPr>
                <a:solidFill>
                  <a:schemeClr val="tx1"/>
                </a:solidFill>
                <a:latin typeface="Arial" charset="0"/>
                <a:ea typeface="MS PGothic" charset="-128"/>
              </a:defRPr>
            </a:lvl5pPr>
            <a:lvl6pPr marL="2514600" indent="-228600" defTabSz="457200" eaLnBrk="0" fontAlgn="base" hangingPunct="0">
              <a:spcBef>
                <a:spcPct val="0"/>
              </a:spcBef>
              <a:spcAft>
                <a:spcPct val="0"/>
              </a:spcAft>
              <a:defRPr>
                <a:solidFill>
                  <a:schemeClr val="tx1"/>
                </a:solidFill>
                <a:latin typeface="Arial" charset="0"/>
                <a:ea typeface="MS PGothic" charset="-128"/>
              </a:defRPr>
            </a:lvl6pPr>
            <a:lvl7pPr marL="2971800" indent="-228600" defTabSz="457200" eaLnBrk="0" fontAlgn="base" hangingPunct="0">
              <a:spcBef>
                <a:spcPct val="0"/>
              </a:spcBef>
              <a:spcAft>
                <a:spcPct val="0"/>
              </a:spcAft>
              <a:defRPr>
                <a:solidFill>
                  <a:schemeClr val="tx1"/>
                </a:solidFill>
                <a:latin typeface="Arial" charset="0"/>
                <a:ea typeface="MS PGothic" charset="-128"/>
              </a:defRPr>
            </a:lvl7pPr>
            <a:lvl8pPr marL="3429000" indent="-228600" defTabSz="457200" eaLnBrk="0" fontAlgn="base" hangingPunct="0">
              <a:spcBef>
                <a:spcPct val="0"/>
              </a:spcBef>
              <a:spcAft>
                <a:spcPct val="0"/>
              </a:spcAft>
              <a:defRPr>
                <a:solidFill>
                  <a:schemeClr val="tx1"/>
                </a:solidFill>
                <a:latin typeface="Arial" charset="0"/>
                <a:ea typeface="MS PGothic" charset="-128"/>
              </a:defRPr>
            </a:lvl8pPr>
            <a:lvl9pPr marL="3886200" indent="-228600" defTabSz="457200" eaLnBrk="0" fontAlgn="base" hangingPunct="0">
              <a:spcBef>
                <a:spcPct val="0"/>
              </a:spcBef>
              <a:spcAft>
                <a:spcPct val="0"/>
              </a:spcAft>
              <a:defRPr>
                <a:solidFill>
                  <a:schemeClr val="tx1"/>
                </a:solidFill>
                <a:latin typeface="Arial" charset="0"/>
                <a:ea typeface="MS PGothic" charset="-128"/>
              </a:defRPr>
            </a:lvl9pPr>
          </a:lstStyle>
          <a:p>
            <a:fld id="{C736E38F-FB05-7144-B0CF-2073A78594EE}" type="slidenum">
              <a:rPr lang="en-US" altLang="en-US">
                <a:latin typeface="Calibri" charset="0"/>
              </a:rPr>
              <a:pPr/>
              <a:t>4</a:t>
            </a:fld>
            <a:endParaRPr lang="en-US" altLang="en-US">
              <a:latin typeface="Calibri" charset="0"/>
            </a:endParaRPr>
          </a:p>
        </p:txBody>
      </p:sp>
    </p:spTree>
    <p:extLst>
      <p:ext uri="{BB962C8B-B14F-4D97-AF65-F5344CB8AC3E}">
        <p14:creationId xmlns:p14="http://schemas.microsoft.com/office/powerpoint/2010/main" val="12227818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40</a:t>
            </a:fld>
            <a:endParaRPr lang="en-US"/>
          </a:p>
        </p:txBody>
      </p:sp>
    </p:spTree>
    <p:extLst>
      <p:ext uri="{BB962C8B-B14F-4D97-AF65-F5344CB8AC3E}">
        <p14:creationId xmlns:p14="http://schemas.microsoft.com/office/powerpoint/2010/main" val="14712298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41</a:t>
            </a:fld>
            <a:endParaRPr lang="en-US"/>
          </a:p>
        </p:txBody>
      </p:sp>
    </p:spTree>
    <p:extLst>
      <p:ext uri="{BB962C8B-B14F-4D97-AF65-F5344CB8AC3E}">
        <p14:creationId xmlns:p14="http://schemas.microsoft.com/office/powerpoint/2010/main" val="8333269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Select the Responding to Problem Behavior intervention that best matches the hypothesis and function of problem behavior and considers Dexter's replacement behavior.</a:t>
            </a:r>
          </a:p>
          <a:p>
            <a:r>
              <a:rPr lang="en-US" smtClean="0"/>
              <a:t>https://www.polleverywhere.com/multiple_choice_polls/hSBRGUWxy3MEcoz</a:t>
            </a:r>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42</a:t>
            </a:fld>
            <a:endParaRPr lang="en-US"/>
          </a:p>
        </p:txBody>
      </p:sp>
    </p:spTree>
    <p:extLst>
      <p:ext uri="{BB962C8B-B14F-4D97-AF65-F5344CB8AC3E}">
        <p14:creationId xmlns:p14="http://schemas.microsoft.com/office/powerpoint/2010/main" val="153130721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43</a:t>
            </a:fld>
            <a:endParaRPr lang="en-US"/>
          </a:p>
        </p:txBody>
      </p:sp>
    </p:spTree>
    <p:extLst>
      <p:ext uri="{BB962C8B-B14F-4D97-AF65-F5344CB8AC3E}">
        <p14:creationId xmlns:p14="http://schemas.microsoft.com/office/powerpoint/2010/main" val="14643624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eaLnBrk="0" hangingPunct="0">
              <a:spcBef>
                <a:spcPct val="0"/>
              </a:spcBef>
            </a:pPr>
            <a:fld id="{2E0EAEDC-920D-44BC-8A1A-3C28F0419EBF}" type="slidenum">
              <a:rPr lang="en-US" altLang="en-US" smtClean="0">
                <a:latin typeface="Bookman Old Style" panose="02050604050505020204" pitchFamily="18" charset="0"/>
              </a:rPr>
              <a:pPr eaLnBrk="0" hangingPunct="0">
                <a:spcBef>
                  <a:spcPct val="0"/>
                </a:spcBef>
              </a:pPr>
              <a:t>44</a:t>
            </a:fld>
            <a:endParaRPr lang="en-US" altLang="en-US" smtClean="0">
              <a:latin typeface="Bookman Old Style" panose="02050604050505020204" pitchFamily="18" charset="0"/>
            </a:endParaRPr>
          </a:p>
        </p:txBody>
      </p:sp>
      <p:sp>
        <p:nvSpPr>
          <p:cNvPr id="151555" name="Rectangle 7"/>
          <p:cNvSpPr txBox="1">
            <a:spLocks noGrp="1" noChangeArrowheads="1"/>
          </p:cNvSpPr>
          <p:nvPr/>
        </p:nvSpPr>
        <p:spPr bwMode="auto">
          <a:xfrm>
            <a:off x="3978275" y="8840788"/>
            <a:ext cx="3043238" cy="46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3316" tIns="46659" rIns="93316" bIns="46659" anchor="b"/>
          <a:lstStyle>
            <a:lvl1pPr defTabSz="933450">
              <a:spcBef>
                <a:spcPct val="30000"/>
              </a:spcBef>
              <a:defRPr sz="1200">
                <a:solidFill>
                  <a:schemeClr val="tx1"/>
                </a:solidFill>
                <a:latin typeface="Arial" panose="020B0604020202020204" pitchFamily="34" charset="0"/>
                <a:ea typeface="MS PGothic" panose="020B0600070205080204" pitchFamily="34" charset="-128"/>
              </a:defRPr>
            </a:lvl1pPr>
            <a:lvl2pPr marL="742950" indent="-285750" defTabSz="933450">
              <a:spcBef>
                <a:spcPct val="30000"/>
              </a:spcBef>
              <a:defRPr sz="1200">
                <a:solidFill>
                  <a:schemeClr val="tx1"/>
                </a:solidFill>
                <a:latin typeface="Arial" panose="020B0604020202020204" pitchFamily="34" charset="0"/>
                <a:ea typeface="MS PGothic" panose="020B0600070205080204" pitchFamily="34" charset="-128"/>
              </a:defRPr>
            </a:lvl2pPr>
            <a:lvl3pPr marL="1143000" indent="-228600" defTabSz="933450">
              <a:spcBef>
                <a:spcPct val="30000"/>
              </a:spcBef>
              <a:defRPr sz="1200">
                <a:solidFill>
                  <a:schemeClr val="tx1"/>
                </a:solidFill>
                <a:latin typeface="Arial" panose="020B0604020202020204" pitchFamily="34" charset="0"/>
                <a:ea typeface="MS PGothic" panose="020B0600070205080204" pitchFamily="34" charset="-128"/>
              </a:defRPr>
            </a:lvl3pPr>
            <a:lvl4pPr marL="1600200" indent="-228600" defTabSz="933450">
              <a:spcBef>
                <a:spcPct val="30000"/>
              </a:spcBef>
              <a:defRPr sz="1200">
                <a:solidFill>
                  <a:schemeClr val="tx1"/>
                </a:solidFill>
                <a:latin typeface="Arial" panose="020B0604020202020204" pitchFamily="34" charset="0"/>
                <a:ea typeface="MS PGothic" panose="020B0600070205080204" pitchFamily="34" charset="-128"/>
              </a:defRPr>
            </a:lvl4pPr>
            <a:lvl5pPr marL="2057400" indent="-228600" defTabSz="933450">
              <a:spcBef>
                <a:spcPct val="30000"/>
              </a:spcBef>
              <a:defRPr sz="1200">
                <a:solidFill>
                  <a:schemeClr val="tx1"/>
                </a:solidFill>
                <a:latin typeface="Arial" panose="020B0604020202020204" pitchFamily="34" charset="0"/>
                <a:ea typeface="MS PGothic" panose="020B0600070205080204" pitchFamily="34" charset="-128"/>
              </a:defRPr>
            </a:lvl5pPr>
            <a:lvl6pPr marL="25146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6pPr>
            <a:lvl7pPr marL="29718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7pPr>
            <a:lvl8pPr marL="34290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8pPr>
            <a:lvl9pPr marL="3886200" indent="-228600" defTabSz="933450" eaLnBrk="0" fontAlgn="base" hangingPunct="0">
              <a:spcBef>
                <a:spcPct val="30000"/>
              </a:spcBef>
              <a:spcAft>
                <a:spcPct val="0"/>
              </a:spcAft>
              <a:defRPr sz="1200">
                <a:solidFill>
                  <a:schemeClr val="tx1"/>
                </a:solidFill>
                <a:latin typeface="Arial" panose="020B0604020202020204" pitchFamily="34" charset="0"/>
                <a:ea typeface="MS PGothic" panose="020B0600070205080204" pitchFamily="34" charset="-128"/>
              </a:defRPr>
            </a:lvl9pPr>
          </a:lstStyle>
          <a:p>
            <a:pPr algn="r" eaLnBrk="1" hangingPunct="1">
              <a:spcBef>
                <a:spcPct val="0"/>
              </a:spcBef>
            </a:pPr>
            <a:fld id="{C608811E-EA7E-45E9-AEA1-D5BB66997337}" type="slidenum">
              <a:rPr lang="en-US" altLang="en-US"/>
              <a:pPr algn="r" eaLnBrk="1" hangingPunct="1">
                <a:spcBef>
                  <a:spcPct val="0"/>
                </a:spcBef>
              </a:pPr>
              <a:t>44</a:t>
            </a:fld>
            <a:endParaRPr lang="en-US" altLang="en-US"/>
          </a:p>
        </p:txBody>
      </p:sp>
      <p:sp>
        <p:nvSpPr>
          <p:cNvPr id="151556" name="Rectangle 2"/>
          <p:cNvSpPr>
            <a:spLocks noGrp="1" noRot="1" noChangeAspect="1" noChangeArrowheads="1" noTextEdit="1"/>
          </p:cNvSpPr>
          <p:nvPr>
            <p:ph type="sldImg"/>
          </p:nvPr>
        </p:nvSpPr>
        <p:spPr>
          <a:xfrm>
            <a:off x="409575" y="698500"/>
            <a:ext cx="6202363" cy="3489325"/>
          </a:xfrm>
          <a:ln/>
        </p:spPr>
      </p:sp>
      <p:sp>
        <p:nvSpPr>
          <p:cNvPr id="15155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19537676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45</a:t>
            </a:fld>
            <a:endParaRPr lang="en-US"/>
          </a:p>
        </p:txBody>
      </p:sp>
    </p:spTree>
    <p:extLst>
      <p:ext uri="{BB962C8B-B14F-4D97-AF65-F5344CB8AC3E}">
        <p14:creationId xmlns:p14="http://schemas.microsoft.com/office/powerpoint/2010/main" val="1985539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9575" y="698500"/>
            <a:ext cx="6202363" cy="34893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6AA2EB34-BDAC-4BDB-A754-AC7E39FBE31A}" type="slidenum">
              <a:rPr lang="en-US" altLang="en-US" smtClean="0"/>
              <a:pPr>
                <a:defRPr/>
              </a:pPr>
              <a:t>46</a:t>
            </a:fld>
            <a:endParaRPr lang="en-US" altLang="en-US"/>
          </a:p>
        </p:txBody>
      </p:sp>
    </p:spTree>
    <p:extLst>
      <p:ext uri="{BB962C8B-B14F-4D97-AF65-F5344CB8AC3E}">
        <p14:creationId xmlns:p14="http://schemas.microsoft.com/office/powerpoint/2010/main" val="125771023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47</a:t>
            </a:fld>
            <a:endParaRPr lang="en-US"/>
          </a:p>
        </p:txBody>
      </p:sp>
    </p:spTree>
    <p:extLst>
      <p:ext uri="{BB962C8B-B14F-4D97-AF65-F5344CB8AC3E}">
        <p14:creationId xmlns:p14="http://schemas.microsoft.com/office/powerpoint/2010/main" val="13763798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48</a:t>
            </a:fld>
            <a:endParaRPr lang="en-US"/>
          </a:p>
        </p:txBody>
      </p:sp>
    </p:spTree>
    <p:extLst>
      <p:ext uri="{BB962C8B-B14F-4D97-AF65-F5344CB8AC3E}">
        <p14:creationId xmlns:p14="http://schemas.microsoft.com/office/powerpoint/2010/main" val="1219405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49</a:t>
            </a:fld>
            <a:endParaRPr lang="en-US"/>
          </a:p>
        </p:txBody>
      </p:sp>
    </p:spTree>
    <p:extLst>
      <p:ext uri="{BB962C8B-B14F-4D97-AF65-F5344CB8AC3E}">
        <p14:creationId xmlns:p14="http://schemas.microsoft.com/office/powerpoint/2010/main" val="7549035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5</a:t>
            </a:fld>
            <a:endParaRPr lang="en-US"/>
          </a:p>
        </p:txBody>
      </p:sp>
    </p:spTree>
    <p:extLst>
      <p:ext uri="{BB962C8B-B14F-4D97-AF65-F5344CB8AC3E}">
        <p14:creationId xmlns:p14="http://schemas.microsoft.com/office/powerpoint/2010/main" val="176918210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50</a:t>
            </a:fld>
            <a:endParaRPr lang="en-US"/>
          </a:p>
        </p:txBody>
      </p:sp>
    </p:spTree>
    <p:extLst>
      <p:ext uri="{BB962C8B-B14F-4D97-AF65-F5344CB8AC3E}">
        <p14:creationId xmlns:p14="http://schemas.microsoft.com/office/powerpoint/2010/main" val="33133468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51</a:t>
            </a:fld>
            <a:endParaRPr lang="en-US"/>
          </a:p>
        </p:txBody>
      </p:sp>
    </p:spTree>
    <p:extLst>
      <p:ext uri="{BB962C8B-B14F-4D97-AF65-F5344CB8AC3E}">
        <p14:creationId xmlns:p14="http://schemas.microsoft.com/office/powerpoint/2010/main" val="31702135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52</a:t>
            </a:fld>
            <a:endParaRPr lang="en-US"/>
          </a:p>
        </p:txBody>
      </p:sp>
    </p:spTree>
    <p:extLst>
      <p:ext uri="{BB962C8B-B14F-4D97-AF65-F5344CB8AC3E}">
        <p14:creationId xmlns:p14="http://schemas.microsoft.com/office/powerpoint/2010/main" val="27093485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53</a:t>
            </a:fld>
            <a:endParaRPr lang="en-US"/>
          </a:p>
        </p:txBody>
      </p:sp>
    </p:spTree>
    <p:extLst>
      <p:ext uri="{BB962C8B-B14F-4D97-AF65-F5344CB8AC3E}">
        <p14:creationId xmlns:p14="http://schemas.microsoft.com/office/powerpoint/2010/main" val="9368099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54</a:t>
            </a:fld>
            <a:endParaRPr lang="en-US"/>
          </a:p>
        </p:txBody>
      </p:sp>
    </p:spTree>
    <p:extLst>
      <p:ext uri="{BB962C8B-B14F-4D97-AF65-F5344CB8AC3E}">
        <p14:creationId xmlns:p14="http://schemas.microsoft.com/office/powerpoint/2010/main" val="176236475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55</a:t>
            </a:fld>
            <a:endParaRPr lang="en-US"/>
          </a:p>
        </p:txBody>
      </p:sp>
    </p:spTree>
    <p:extLst>
      <p:ext uri="{BB962C8B-B14F-4D97-AF65-F5344CB8AC3E}">
        <p14:creationId xmlns:p14="http://schemas.microsoft.com/office/powerpoint/2010/main" val="196999466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56</a:t>
            </a:fld>
            <a:endParaRPr lang="en-US"/>
          </a:p>
        </p:txBody>
      </p:sp>
    </p:spTree>
    <p:extLst>
      <p:ext uri="{BB962C8B-B14F-4D97-AF65-F5344CB8AC3E}">
        <p14:creationId xmlns:p14="http://schemas.microsoft.com/office/powerpoint/2010/main" val="19449992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57</a:t>
            </a:fld>
            <a:endParaRPr lang="en-US"/>
          </a:p>
        </p:txBody>
      </p:sp>
    </p:spTree>
    <p:extLst>
      <p:ext uri="{BB962C8B-B14F-4D97-AF65-F5344CB8AC3E}">
        <p14:creationId xmlns:p14="http://schemas.microsoft.com/office/powerpoint/2010/main" val="60677390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58</a:t>
            </a:fld>
            <a:endParaRPr lang="en-US"/>
          </a:p>
        </p:txBody>
      </p:sp>
    </p:spTree>
    <p:extLst>
      <p:ext uri="{BB962C8B-B14F-4D97-AF65-F5344CB8AC3E}">
        <p14:creationId xmlns:p14="http://schemas.microsoft.com/office/powerpoint/2010/main" val="17966653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fld id="{45A07C55-C510-49D2-9349-7F38AAD12E60}" type="slidenum">
              <a:rPr lang="en-US">
                <a:solidFill>
                  <a:prstClr val="black"/>
                </a:solidFill>
              </a:rPr>
              <a:pPr/>
              <a:t>59</a:t>
            </a:fld>
            <a:endParaRPr lang="en-US">
              <a:solidFill>
                <a:prstClr val="black"/>
              </a:solidFill>
            </a:endParaRPr>
          </a:p>
        </p:txBody>
      </p:sp>
      <p:sp>
        <p:nvSpPr>
          <p:cNvPr id="230402" name="Rectangle 2050"/>
          <p:cNvSpPr>
            <a:spLocks noGrp="1" noRot="1" noChangeAspect="1" noChangeArrowheads="1" noTextEdit="1"/>
          </p:cNvSpPr>
          <p:nvPr>
            <p:ph type="sldImg"/>
          </p:nvPr>
        </p:nvSpPr>
        <p:spPr>
          <a:ln/>
        </p:spPr>
      </p:sp>
      <p:sp>
        <p:nvSpPr>
          <p:cNvPr id="230403" name="Rectangle 2051"/>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1442563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6</a:t>
            </a:fld>
            <a:endParaRPr lang="en-US"/>
          </a:p>
        </p:txBody>
      </p:sp>
    </p:spTree>
    <p:extLst>
      <p:ext uri="{BB962C8B-B14F-4D97-AF65-F5344CB8AC3E}">
        <p14:creationId xmlns:p14="http://schemas.microsoft.com/office/powerpoint/2010/main" val="5850455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60</a:t>
            </a:fld>
            <a:endParaRPr lang="en-US"/>
          </a:p>
        </p:txBody>
      </p:sp>
    </p:spTree>
    <p:extLst>
      <p:ext uri="{BB962C8B-B14F-4D97-AF65-F5344CB8AC3E}">
        <p14:creationId xmlns:p14="http://schemas.microsoft.com/office/powerpoint/2010/main" val="78746438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61</a:t>
            </a:fld>
            <a:endParaRPr lang="en-US"/>
          </a:p>
        </p:txBody>
      </p:sp>
    </p:spTree>
    <p:extLst>
      <p:ext uri="{BB962C8B-B14F-4D97-AF65-F5344CB8AC3E}">
        <p14:creationId xmlns:p14="http://schemas.microsoft.com/office/powerpoint/2010/main" val="21197026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62</a:t>
            </a:fld>
            <a:endParaRPr lang="en-US"/>
          </a:p>
        </p:txBody>
      </p:sp>
    </p:spTree>
    <p:extLst>
      <p:ext uri="{BB962C8B-B14F-4D97-AF65-F5344CB8AC3E}">
        <p14:creationId xmlns:p14="http://schemas.microsoft.com/office/powerpoint/2010/main" val="123685713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63</a:t>
            </a:fld>
            <a:endParaRPr lang="en-US"/>
          </a:p>
        </p:txBody>
      </p:sp>
    </p:spTree>
    <p:extLst>
      <p:ext uri="{BB962C8B-B14F-4D97-AF65-F5344CB8AC3E}">
        <p14:creationId xmlns:p14="http://schemas.microsoft.com/office/powerpoint/2010/main" val="21613137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64</a:t>
            </a:fld>
            <a:endParaRPr lang="en-US"/>
          </a:p>
        </p:txBody>
      </p:sp>
    </p:spTree>
    <p:extLst>
      <p:ext uri="{BB962C8B-B14F-4D97-AF65-F5344CB8AC3E}">
        <p14:creationId xmlns:p14="http://schemas.microsoft.com/office/powerpoint/2010/main" val="112510532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18E8692-1753-4F74-97BE-3BEDEA96E07E}" type="slidenum">
              <a:rPr lang="en-US"/>
              <a:pPr/>
              <a:t>65</a:t>
            </a:fld>
            <a:endParaRPr lang="en-US"/>
          </a:p>
        </p:txBody>
      </p:sp>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a:xfrm>
            <a:off x="914607" y="4342778"/>
            <a:ext cx="5028787" cy="4115111"/>
          </a:xfrm>
        </p:spPr>
        <p:txBody>
          <a:bodyPr/>
          <a:lstStyle/>
          <a:p>
            <a:endParaRPr lang="en-US"/>
          </a:p>
        </p:txBody>
      </p:sp>
    </p:spTree>
    <p:extLst>
      <p:ext uri="{BB962C8B-B14F-4D97-AF65-F5344CB8AC3E}">
        <p14:creationId xmlns:p14="http://schemas.microsoft.com/office/powerpoint/2010/main" val="7793290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66</a:t>
            </a:fld>
            <a:endParaRPr lang="en-US"/>
          </a:p>
        </p:txBody>
      </p:sp>
    </p:spTree>
    <p:extLst>
      <p:ext uri="{BB962C8B-B14F-4D97-AF65-F5344CB8AC3E}">
        <p14:creationId xmlns:p14="http://schemas.microsoft.com/office/powerpoint/2010/main" val="10516014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4130" name="Rectangle 2"/>
          <p:cNvSpPr>
            <a:spLocks noGrp="1" noRot="1" noChangeAspect="1" noChangeArrowheads="1" noTextEdit="1"/>
          </p:cNvSpPr>
          <p:nvPr>
            <p:ph type="sldImg"/>
          </p:nvPr>
        </p:nvSpPr>
        <p:spPr bwMode="auto">
          <a:xfrm>
            <a:off x="382588" y="685800"/>
            <a:ext cx="6092825" cy="3427413"/>
          </a:xfrm>
          <a:prstGeom prst="rect">
            <a:avLst/>
          </a:prstGeom>
          <a:solidFill>
            <a:srgbClr val="FFFFFF"/>
          </a:solidFill>
          <a:ln>
            <a:solidFill>
              <a:srgbClr val="000000"/>
            </a:solidFill>
            <a:miter lim="800000"/>
            <a:headEnd/>
            <a:tailEnd/>
          </a:ln>
        </p:spPr>
      </p:sp>
      <p:sp>
        <p:nvSpPr>
          <p:cNvPr id="944131" name="Rectangle 3"/>
          <p:cNvSpPr>
            <a:spLocks noGrp="1" noChangeArrowheads="1"/>
          </p:cNvSpPr>
          <p:nvPr>
            <p:ph type="body" idx="1"/>
          </p:nvPr>
        </p:nvSpPr>
        <p:spPr bwMode="auto">
          <a:xfrm>
            <a:off x="914401" y="4343520"/>
            <a:ext cx="5029200" cy="4114246"/>
          </a:xfrm>
          <a:prstGeom prst="rect">
            <a:avLst/>
          </a:prstGeom>
          <a:solidFill>
            <a:srgbClr val="FFFFFF"/>
          </a:solidFill>
          <a:ln>
            <a:solidFill>
              <a:srgbClr val="000000"/>
            </a:solidFill>
            <a:miter lim="800000"/>
            <a:headEnd/>
            <a:tailEnd/>
          </a:ln>
        </p:spPr>
        <p:txBody>
          <a:bodyPr lIns="91423" tIns="45712" rIns="91423" bIns="45712"/>
          <a:lstStyle/>
          <a:p>
            <a:endParaRPr lang="en-US" dirty="0"/>
          </a:p>
        </p:txBody>
      </p:sp>
    </p:spTree>
    <p:extLst>
      <p:ext uri="{BB962C8B-B14F-4D97-AF65-F5344CB8AC3E}">
        <p14:creationId xmlns:p14="http://schemas.microsoft.com/office/powerpoint/2010/main" val="22694855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68</a:t>
            </a:fld>
            <a:endParaRPr lang="en-US"/>
          </a:p>
        </p:txBody>
      </p:sp>
    </p:spTree>
    <p:extLst>
      <p:ext uri="{BB962C8B-B14F-4D97-AF65-F5344CB8AC3E}">
        <p14:creationId xmlns:p14="http://schemas.microsoft.com/office/powerpoint/2010/main" val="47439902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69</a:t>
            </a:fld>
            <a:endParaRPr lang="en-US"/>
          </a:p>
        </p:txBody>
      </p:sp>
    </p:spTree>
    <p:extLst>
      <p:ext uri="{BB962C8B-B14F-4D97-AF65-F5344CB8AC3E}">
        <p14:creationId xmlns:p14="http://schemas.microsoft.com/office/powerpoint/2010/main" val="17651155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a:t>
            </a:fld>
            <a:endParaRPr lang="en-US"/>
          </a:p>
        </p:txBody>
      </p:sp>
    </p:spTree>
    <p:extLst>
      <p:ext uri="{BB962C8B-B14F-4D97-AF65-F5344CB8AC3E}">
        <p14:creationId xmlns:p14="http://schemas.microsoft.com/office/powerpoint/2010/main" val="110651329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70</a:t>
            </a:fld>
            <a:endParaRPr lang="en-US"/>
          </a:p>
        </p:txBody>
      </p:sp>
    </p:spTree>
    <p:extLst>
      <p:ext uri="{BB962C8B-B14F-4D97-AF65-F5344CB8AC3E}">
        <p14:creationId xmlns:p14="http://schemas.microsoft.com/office/powerpoint/2010/main" val="957293719"/>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71</a:t>
            </a:fld>
            <a:endParaRPr lang="en-US"/>
          </a:p>
        </p:txBody>
      </p:sp>
    </p:spTree>
    <p:extLst>
      <p:ext uri="{BB962C8B-B14F-4D97-AF65-F5344CB8AC3E}">
        <p14:creationId xmlns:p14="http://schemas.microsoft.com/office/powerpoint/2010/main" val="28805190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72</a:t>
            </a:fld>
            <a:endParaRPr lang="en-US"/>
          </a:p>
        </p:txBody>
      </p:sp>
    </p:spTree>
    <p:extLst>
      <p:ext uri="{BB962C8B-B14F-4D97-AF65-F5344CB8AC3E}">
        <p14:creationId xmlns:p14="http://schemas.microsoft.com/office/powerpoint/2010/main" val="86029422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340" eaLnBrk="0" hangingPunct="0">
              <a:defRPr sz="2400">
                <a:solidFill>
                  <a:schemeClr val="tx1"/>
                </a:solidFill>
                <a:latin typeface="Arial" charset="0"/>
                <a:ea typeface="ＭＳ Ｐゴシック" charset="0"/>
                <a:cs typeface="ＭＳ Ｐゴシック" charset="0"/>
              </a:defRPr>
            </a:lvl1pPr>
            <a:lvl2pPr marL="742862" indent="-285716" defTabSz="933340" eaLnBrk="0" hangingPunct="0">
              <a:defRPr sz="2400">
                <a:solidFill>
                  <a:schemeClr val="tx1"/>
                </a:solidFill>
                <a:latin typeface="Arial" charset="0"/>
                <a:ea typeface="ＭＳ Ｐゴシック" charset="0"/>
              </a:defRPr>
            </a:lvl2pPr>
            <a:lvl3pPr marL="1142865" indent="-228573" defTabSz="933340" eaLnBrk="0" hangingPunct="0">
              <a:defRPr sz="2400">
                <a:solidFill>
                  <a:schemeClr val="tx1"/>
                </a:solidFill>
                <a:latin typeface="Arial" charset="0"/>
                <a:ea typeface="ＭＳ Ｐゴシック" charset="0"/>
              </a:defRPr>
            </a:lvl3pPr>
            <a:lvl4pPr marL="1600011" indent="-228573" defTabSz="933340" eaLnBrk="0" hangingPunct="0">
              <a:defRPr sz="2400">
                <a:solidFill>
                  <a:schemeClr val="tx1"/>
                </a:solidFill>
                <a:latin typeface="Arial" charset="0"/>
                <a:ea typeface="ＭＳ Ｐゴシック" charset="0"/>
              </a:defRPr>
            </a:lvl4pPr>
            <a:lvl5pPr marL="2057157" indent="-228573" defTabSz="933340" eaLnBrk="0" hangingPunct="0">
              <a:defRPr sz="2400">
                <a:solidFill>
                  <a:schemeClr val="tx1"/>
                </a:solidFill>
                <a:latin typeface="Arial" charset="0"/>
                <a:ea typeface="ＭＳ Ｐゴシック" charset="0"/>
              </a:defRPr>
            </a:lvl5pPr>
            <a:lvl6pPr marL="2514303" indent="-228573" defTabSz="933340" eaLnBrk="0" fontAlgn="base" hangingPunct="0">
              <a:spcBef>
                <a:spcPct val="0"/>
              </a:spcBef>
              <a:spcAft>
                <a:spcPct val="0"/>
              </a:spcAft>
              <a:defRPr sz="2400">
                <a:solidFill>
                  <a:schemeClr val="tx1"/>
                </a:solidFill>
                <a:latin typeface="Arial" charset="0"/>
                <a:ea typeface="ＭＳ Ｐゴシック" charset="0"/>
              </a:defRPr>
            </a:lvl6pPr>
            <a:lvl7pPr marL="2971448" indent="-228573" defTabSz="933340" eaLnBrk="0" fontAlgn="base" hangingPunct="0">
              <a:spcBef>
                <a:spcPct val="0"/>
              </a:spcBef>
              <a:spcAft>
                <a:spcPct val="0"/>
              </a:spcAft>
              <a:defRPr sz="2400">
                <a:solidFill>
                  <a:schemeClr val="tx1"/>
                </a:solidFill>
                <a:latin typeface="Arial" charset="0"/>
                <a:ea typeface="ＭＳ Ｐゴシック" charset="0"/>
              </a:defRPr>
            </a:lvl7pPr>
            <a:lvl8pPr marL="3428594" indent="-228573" defTabSz="933340" eaLnBrk="0" fontAlgn="base" hangingPunct="0">
              <a:spcBef>
                <a:spcPct val="0"/>
              </a:spcBef>
              <a:spcAft>
                <a:spcPct val="0"/>
              </a:spcAft>
              <a:defRPr sz="2400">
                <a:solidFill>
                  <a:schemeClr val="tx1"/>
                </a:solidFill>
                <a:latin typeface="Arial" charset="0"/>
                <a:ea typeface="ＭＳ Ｐゴシック" charset="0"/>
              </a:defRPr>
            </a:lvl8pPr>
            <a:lvl9pPr marL="3885741" indent="-228573" defTabSz="93334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88C5E35D-7E1D-D240-AB4C-752A4B462183}" type="slidenum">
              <a:rPr lang="en-US" sz="1200">
                <a:latin typeface="Calibri" charset="0"/>
              </a:rPr>
              <a:pPr eaLnBrk="1" hangingPunct="1"/>
              <a:t>73</a:t>
            </a:fld>
            <a:endParaRPr lang="en-US" sz="1200">
              <a:latin typeface="Calibri" charset="0"/>
            </a:endParaRPr>
          </a:p>
        </p:txBody>
      </p:sp>
      <p:sp>
        <p:nvSpPr>
          <p:cNvPr id="139266" name="Rectangle 2"/>
          <p:cNvSpPr>
            <a:spLocks noGrp="1" noRot="1" noChangeAspect="1" noChangeArrowheads="1" noTextEdit="1"/>
          </p:cNvSpPr>
          <p:nvPr>
            <p:ph type="sldImg"/>
          </p:nvPr>
        </p:nvSpPr>
        <p:spPr>
          <a:xfrm>
            <a:off x="409575" y="698500"/>
            <a:ext cx="6202363" cy="3489325"/>
          </a:xfrm>
          <a:ln/>
        </p:spPr>
      </p:sp>
      <p:sp>
        <p:nvSpPr>
          <p:cNvPr id="139267" name="Rectangle 3"/>
          <p:cNvSpPr>
            <a:spLocks noGrp="1" noChangeArrowheads="1"/>
          </p:cNvSpPr>
          <p:nvPr>
            <p:ph type="body" idx="1"/>
          </p:nvPr>
        </p:nvSpPr>
        <p:spPr>
          <a:xfrm>
            <a:off x="936626" y="4421189"/>
            <a:ext cx="5149850" cy="4189412"/>
          </a:xfrm>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spcBef>
                <a:spcPct val="0"/>
              </a:spcBef>
            </a:pPr>
            <a:endParaRPr lang="en-US"/>
          </a:p>
        </p:txBody>
      </p:sp>
    </p:spTree>
    <p:extLst>
      <p:ext uri="{BB962C8B-B14F-4D97-AF65-F5344CB8AC3E}">
        <p14:creationId xmlns:p14="http://schemas.microsoft.com/office/powerpoint/2010/main" val="95317252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74</a:t>
            </a:fld>
            <a:endParaRPr lang="en-US"/>
          </a:p>
        </p:txBody>
      </p:sp>
    </p:spTree>
    <p:extLst>
      <p:ext uri="{BB962C8B-B14F-4D97-AF65-F5344CB8AC3E}">
        <p14:creationId xmlns:p14="http://schemas.microsoft.com/office/powerpoint/2010/main" val="21051279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75</a:t>
            </a:fld>
            <a:endParaRPr lang="en-US"/>
          </a:p>
        </p:txBody>
      </p:sp>
    </p:spTree>
    <p:extLst>
      <p:ext uri="{BB962C8B-B14F-4D97-AF65-F5344CB8AC3E}">
        <p14:creationId xmlns:p14="http://schemas.microsoft.com/office/powerpoint/2010/main" val="10927242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76</a:t>
            </a:fld>
            <a:endParaRPr lang="en-US"/>
          </a:p>
        </p:txBody>
      </p:sp>
    </p:spTree>
    <p:extLst>
      <p:ext uri="{BB962C8B-B14F-4D97-AF65-F5344CB8AC3E}">
        <p14:creationId xmlns:p14="http://schemas.microsoft.com/office/powerpoint/2010/main" val="13669036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77</a:t>
            </a:fld>
            <a:endParaRPr lang="en-US"/>
          </a:p>
        </p:txBody>
      </p:sp>
    </p:spTree>
    <p:extLst>
      <p:ext uri="{BB962C8B-B14F-4D97-AF65-F5344CB8AC3E}">
        <p14:creationId xmlns:p14="http://schemas.microsoft.com/office/powerpoint/2010/main" val="169486187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78</a:t>
            </a:fld>
            <a:endParaRPr lang="en-US"/>
          </a:p>
        </p:txBody>
      </p:sp>
    </p:spTree>
    <p:extLst>
      <p:ext uri="{BB962C8B-B14F-4D97-AF65-F5344CB8AC3E}">
        <p14:creationId xmlns:p14="http://schemas.microsoft.com/office/powerpoint/2010/main" val="132047293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79</a:t>
            </a:fld>
            <a:endParaRPr lang="en-US"/>
          </a:p>
        </p:txBody>
      </p:sp>
    </p:spTree>
    <p:extLst>
      <p:ext uri="{BB962C8B-B14F-4D97-AF65-F5344CB8AC3E}">
        <p14:creationId xmlns:p14="http://schemas.microsoft.com/office/powerpoint/2010/main" val="10925432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F611FAA-8C8A-41B7-AC53-179E4475B871}" type="slidenum">
              <a:rPr lang="en-US" smtClean="0"/>
              <a:t>8</a:t>
            </a:fld>
            <a:endParaRPr lang="en-US"/>
          </a:p>
        </p:txBody>
      </p:sp>
    </p:spTree>
    <p:extLst>
      <p:ext uri="{BB962C8B-B14F-4D97-AF65-F5344CB8AC3E}">
        <p14:creationId xmlns:p14="http://schemas.microsoft.com/office/powerpoint/2010/main" val="785851039"/>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80</a:t>
            </a:fld>
            <a:endParaRPr lang="en-US"/>
          </a:p>
        </p:txBody>
      </p:sp>
    </p:spTree>
    <p:extLst>
      <p:ext uri="{BB962C8B-B14F-4D97-AF65-F5344CB8AC3E}">
        <p14:creationId xmlns:p14="http://schemas.microsoft.com/office/powerpoint/2010/main" val="138869988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4B9537A-E438-49E3-B5B2-81254A606308}" type="slidenum">
              <a:rPr lang="en-US" smtClean="0"/>
              <a:t>81</a:t>
            </a:fld>
            <a:endParaRPr lang="en-US"/>
          </a:p>
        </p:txBody>
      </p:sp>
    </p:spTree>
    <p:extLst>
      <p:ext uri="{BB962C8B-B14F-4D97-AF65-F5344CB8AC3E}">
        <p14:creationId xmlns:p14="http://schemas.microsoft.com/office/powerpoint/2010/main" val="114219331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82</a:t>
            </a:fld>
            <a:endParaRPr lang="en-US"/>
          </a:p>
        </p:txBody>
      </p:sp>
    </p:spTree>
    <p:extLst>
      <p:ext uri="{BB962C8B-B14F-4D97-AF65-F5344CB8AC3E}">
        <p14:creationId xmlns:p14="http://schemas.microsoft.com/office/powerpoint/2010/main" val="102665798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1:  </a:t>
            </a:r>
            <a:r>
              <a:rPr lang="en-US" i="1" dirty="0" smtClean="0"/>
              <a:t>BST is a process used in behavioral analysis for teaching new skills</a:t>
            </a:r>
          </a:p>
          <a:p>
            <a:r>
              <a:rPr lang="en-US" i="1" dirty="0" smtClean="0"/>
              <a:t>Bullets 2 &amp; 3:  It is systematic and includes 4 components</a:t>
            </a:r>
          </a:p>
          <a:p>
            <a:endParaRPr lang="en-US" i="1" dirty="0" smtClean="0"/>
          </a:p>
          <a:p>
            <a:r>
              <a:rPr lang="en-US" i="1" dirty="0" smtClean="0"/>
              <a:t>Click for the figure:</a:t>
            </a:r>
          </a:p>
          <a:p>
            <a:endParaRPr lang="en-US" i="1" dirty="0"/>
          </a:p>
          <a:p>
            <a:r>
              <a:rPr lang="en-US" i="1" dirty="0" smtClean="0"/>
              <a:t>The iterative process or cycle includes 4 steps.  Instruction, modeling, rehearsal, and feedback.  The process repeats until the skill is mastered.</a:t>
            </a:r>
            <a:endParaRPr lang="en-US" i="1" dirty="0"/>
          </a:p>
        </p:txBody>
      </p:sp>
      <p:sp>
        <p:nvSpPr>
          <p:cNvPr id="4" name="Slide Number Placeholder 3"/>
          <p:cNvSpPr>
            <a:spLocks noGrp="1"/>
          </p:cNvSpPr>
          <p:nvPr>
            <p:ph type="sldNum" sz="quarter" idx="10"/>
          </p:nvPr>
        </p:nvSpPr>
        <p:spPr/>
        <p:txBody>
          <a:bodyPr/>
          <a:lstStyle/>
          <a:p>
            <a:fld id="{769EFBD9-176E-2940-A4F4-F4292DD54623}" type="slidenum">
              <a:rPr lang="en-US" smtClean="0"/>
              <a:t>83</a:t>
            </a:fld>
            <a:endParaRPr lang="en-US"/>
          </a:p>
        </p:txBody>
      </p:sp>
    </p:spTree>
    <p:extLst>
      <p:ext uri="{BB962C8B-B14F-4D97-AF65-F5344CB8AC3E}">
        <p14:creationId xmlns:p14="http://schemas.microsoft.com/office/powerpoint/2010/main" val="7752956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Bullet 1:  Instruction-</a:t>
            </a:r>
            <a:r>
              <a:rPr lang="en-US" i="1" dirty="0" smtClean="0"/>
              <a:t>This is usually an explanation or a PPT or a didactic lesson. It provides the description of the skill that is to be taught and why the skill is important as well as when to use the skill.</a:t>
            </a:r>
          </a:p>
          <a:p>
            <a:endParaRPr lang="en-US" i="1" dirty="0"/>
          </a:p>
          <a:p>
            <a:r>
              <a:rPr lang="en-US" i="1" dirty="0" smtClean="0"/>
              <a:t>Bullet 2: Modeling-in BST, the coach models the skill to be implemented</a:t>
            </a:r>
          </a:p>
          <a:p>
            <a:endParaRPr lang="en-US" i="1" dirty="0"/>
          </a:p>
          <a:p>
            <a:r>
              <a:rPr lang="en-US" i="1" dirty="0" smtClean="0"/>
              <a:t>Bullet 3:  Rehearsal-The </a:t>
            </a:r>
            <a:r>
              <a:rPr lang="en-US" i="1" dirty="0" err="1" smtClean="0"/>
              <a:t>coachee</a:t>
            </a:r>
            <a:r>
              <a:rPr lang="en-US" i="1" dirty="0" smtClean="0"/>
              <a:t> is then provided opportunities to practice the skill. This is typically a role play scenario.</a:t>
            </a:r>
          </a:p>
          <a:p>
            <a:endParaRPr lang="en-US" i="1" dirty="0"/>
          </a:p>
          <a:p>
            <a:r>
              <a:rPr lang="en-US" i="1" dirty="0" smtClean="0"/>
              <a:t>Bullet 4:  Feedback-after rehearsal the coach provides feedback to the </a:t>
            </a:r>
            <a:r>
              <a:rPr lang="en-US" i="1" dirty="0" err="1" smtClean="0"/>
              <a:t>coachee</a:t>
            </a:r>
            <a:r>
              <a:rPr lang="en-US" i="1" dirty="0" smtClean="0"/>
              <a:t> on the rehearsal.  Typically the coach starts with the positives and then goes on to error correction procedures such as explaining and modeling again for any skills not performed.</a:t>
            </a:r>
            <a:endParaRPr lang="en-US" i="1" dirty="0"/>
          </a:p>
          <a:p>
            <a:endParaRPr lang="en-US" i="1" dirty="0" smtClean="0"/>
          </a:p>
          <a:p>
            <a:r>
              <a:rPr lang="en-US" i="1" dirty="0" smtClean="0"/>
              <a:t>Bullet 5:  the cycle is repeated through rehearsal and feedback until the goal is met.</a:t>
            </a:r>
          </a:p>
          <a:p>
            <a:endParaRPr lang="en-US" i="1" dirty="0"/>
          </a:p>
          <a:p>
            <a:r>
              <a:rPr lang="en-US" i="1" dirty="0" smtClean="0"/>
              <a:t>Bullet 6:  The skill is then performed on the job/authentic setting so that it is generalized.  The coach, if possible, is present when the on-the-job performance is implemented.</a:t>
            </a:r>
            <a:endParaRPr lang="en-US" dirty="0"/>
          </a:p>
        </p:txBody>
      </p:sp>
      <p:sp>
        <p:nvSpPr>
          <p:cNvPr id="4" name="Slide Number Placeholder 3"/>
          <p:cNvSpPr>
            <a:spLocks noGrp="1"/>
          </p:cNvSpPr>
          <p:nvPr>
            <p:ph type="sldNum" sz="quarter" idx="10"/>
          </p:nvPr>
        </p:nvSpPr>
        <p:spPr/>
        <p:txBody>
          <a:bodyPr/>
          <a:lstStyle/>
          <a:p>
            <a:fld id="{769EFBD9-176E-2940-A4F4-F4292DD54623}" type="slidenum">
              <a:rPr lang="en-US" smtClean="0"/>
              <a:t>84</a:t>
            </a:fld>
            <a:endParaRPr lang="en-US"/>
          </a:p>
        </p:txBody>
      </p:sp>
    </p:spTree>
    <p:extLst>
      <p:ext uri="{BB962C8B-B14F-4D97-AF65-F5344CB8AC3E}">
        <p14:creationId xmlns:p14="http://schemas.microsoft.com/office/powerpoint/2010/main" val="7822510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375787" cy="4492727"/>
          </a:xfrm>
        </p:spPr>
        <p:txBody>
          <a:bodyPr/>
          <a:lstStyle/>
          <a:p>
            <a:r>
              <a:rPr lang="en-US" dirty="0" smtClean="0"/>
              <a:t>Explain the cycle of Practice-based coaching</a:t>
            </a:r>
          </a:p>
          <a:p>
            <a:endParaRPr lang="en-US" dirty="0"/>
          </a:p>
          <a:p>
            <a:r>
              <a:rPr lang="en-US" dirty="0" smtClean="0"/>
              <a:t>First bullet-it is a true collaborative partnership between the coach and the person being coached</a:t>
            </a:r>
          </a:p>
          <a:p>
            <a:endParaRPr lang="en-US" dirty="0"/>
          </a:p>
          <a:p>
            <a:r>
              <a:rPr lang="en-US" dirty="0" smtClean="0"/>
              <a:t>Second bullet-click 4x:</a:t>
            </a:r>
          </a:p>
          <a:p>
            <a:endParaRPr lang="en-US" dirty="0" smtClean="0"/>
          </a:p>
          <a:p>
            <a:r>
              <a:rPr lang="en-US" i="1" dirty="0" smtClean="0"/>
              <a:t>The components of the coaching cycle (an iterative process) initiates with identifying the goals of the coaching with the </a:t>
            </a:r>
            <a:r>
              <a:rPr lang="en-US" i="1" dirty="0" err="1" smtClean="0"/>
              <a:t>coachee</a:t>
            </a:r>
            <a:r>
              <a:rPr lang="en-US" i="1" dirty="0" smtClean="0"/>
              <a:t> and beginning to develop activities to achieve the goals</a:t>
            </a:r>
          </a:p>
          <a:p>
            <a:r>
              <a:rPr lang="en-US" i="1" dirty="0" smtClean="0"/>
              <a:t>Active coaching includes observations that are focused; that is, there is a structure and a purpose for every observation.  Several formats of observations can occur.  Early in the process, the coach may be modeling steps of the FBA/BIP process with a team. The </a:t>
            </a:r>
            <a:r>
              <a:rPr lang="en-US" i="1" dirty="0" err="1" smtClean="0"/>
              <a:t>coachee</a:t>
            </a:r>
            <a:r>
              <a:rPr lang="en-US" i="1" dirty="0" smtClean="0"/>
              <a:t> will be observing the coach and the coach will have provided the </a:t>
            </a:r>
            <a:r>
              <a:rPr lang="en-US" i="1" dirty="0" err="1" smtClean="0"/>
              <a:t>coachee</a:t>
            </a:r>
            <a:r>
              <a:rPr lang="en-US" i="1" dirty="0" smtClean="0"/>
              <a:t> with behaviors, skills, etc. that the </a:t>
            </a:r>
            <a:r>
              <a:rPr lang="en-US" i="1" dirty="0" err="1" smtClean="0"/>
              <a:t>coachee</a:t>
            </a:r>
            <a:r>
              <a:rPr lang="en-US" i="1" dirty="0" smtClean="0"/>
              <a:t> should be watching for. In some cases, the </a:t>
            </a:r>
            <a:r>
              <a:rPr lang="en-US" i="1" dirty="0" err="1" smtClean="0"/>
              <a:t>coachee</a:t>
            </a:r>
            <a:r>
              <a:rPr lang="en-US" i="1" dirty="0" smtClean="0"/>
              <a:t> can have a structured observation form/tool for observing.  The coach can then observe the </a:t>
            </a:r>
            <a:r>
              <a:rPr lang="en-US" i="1" dirty="0" err="1" smtClean="0"/>
              <a:t>coachee</a:t>
            </a:r>
            <a:r>
              <a:rPr lang="en-US" i="1" dirty="0" smtClean="0"/>
              <a:t> performing similar steps as the </a:t>
            </a:r>
            <a:r>
              <a:rPr lang="en-US" i="1" dirty="0" err="1" smtClean="0"/>
              <a:t>coachee</a:t>
            </a:r>
            <a:r>
              <a:rPr lang="en-US" i="1" dirty="0" smtClean="0"/>
              <a:t> feels more competent.</a:t>
            </a:r>
          </a:p>
          <a:p>
            <a:r>
              <a:rPr lang="en-US" i="1" dirty="0" smtClean="0"/>
              <a:t>At the end of each observation, there is time for reflection and feedback.  This reflection can occur immediately after the observation or when it is the best time for the </a:t>
            </a:r>
            <a:r>
              <a:rPr lang="en-US" i="1" dirty="0" err="1" smtClean="0"/>
              <a:t>coachee</a:t>
            </a:r>
            <a:r>
              <a:rPr lang="en-US" i="1" dirty="0" smtClean="0"/>
              <a:t> to talk with the coach.  This can be done face-to-face or using technology if the follow-up meeting occurs on a day that the coach is not on-site.</a:t>
            </a:r>
            <a:endParaRPr lang="en-US" i="1" dirty="0"/>
          </a:p>
        </p:txBody>
      </p:sp>
      <p:sp>
        <p:nvSpPr>
          <p:cNvPr id="4" name="Slide Number Placeholder 3"/>
          <p:cNvSpPr>
            <a:spLocks noGrp="1"/>
          </p:cNvSpPr>
          <p:nvPr>
            <p:ph type="sldNum" sz="quarter" idx="10"/>
          </p:nvPr>
        </p:nvSpPr>
        <p:spPr/>
        <p:txBody>
          <a:bodyPr/>
          <a:lstStyle/>
          <a:p>
            <a:fld id="{769EFBD9-176E-2940-A4F4-F4292DD54623}" type="slidenum">
              <a:rPr lang="en-US" smtClean="0"/>
              <a:t>85</a:t>
            </a:fld>
            <a:endParaRPr lang="en-US"/>
          </a:p>
        </p:txBody>
      </p:sp>
    </p:spTree>
    <p:extLst>
      <p:ext uri="{BB962C8B-B14F-4D97-AF65-F5344CB8AC3E}">
        <p14:creationId xmlns:p14="http://schemas.microsoft.com/office/powerpoint/2010/main" val="162471634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Let’s compare the 2 models.</a:t>
            </a:r>
          </a:p>
          <a:p>
            <a:endParaRPr lang="en-US" i="1" dirty="0"/>
          </a:p>
          <a:p>
            <a:r>
              <a:rPr lang="en-US" i="1" dirty="0" smtClean="0"/>
              <a:t>They are more similar than different.  They share a cyclical process for teaching new skills.  The primary difference are that PBC is designed to be a collaboration between adults while BST focuses more on a specific target skill that is being broken into core components and taught. PBC starts with a collaborative agreement on the targets and develops an action plan for achieving the goals.</a:t>
            </a:r>
          </a:p>
          <a:p>
            <a:endParaRPr lang="en-US" i="1" dirty="0"/>
          </a:p>
          <a:p>
            <a:r>
              <a:rPr lang="en-US" i="1" dirty="0" smtClean="0"/>
              <a:t>The other primary difference is that PBC is designed to be an on-the-job (job-embedded) process while BST is designed to do role-plays outside of the job first.  However, proponents of BST do recommend that as much of the process should be implemented on-the-job or “in-situ”.</a:t>
            </a:r>
            <a:endParaRPr lang="en-US" i="1" dirty="0"/>
          </a:p>
        </p:txBody>
      </p:sp>
      <p:sp>
        <p:nvSpPr>
          <p:cNvPr id="4" name="Slide Number Placeholder 3"/>
          <p:cNvSpPr>
            <a:spLocks noGrp="1"/>
          </p:cNvSpPr>
          <p:nvPr>
            <p:ph type="sldNum" sz="quarter" idx="10"/>
          </p:nvPr>
        </p:nvSpPr>
        <p:spPr/>
        <p:txBody>
          <a:bodyPr/>
          <a:lstStyle/>
          <a:p>
            <a:fld id="{769EFBD9-176E-2940-A4F4-F4292DD54623}" type="slidenum">
              <a:rPr lang="en-US" smtClean="0"/>
              <a:t>86</a:t>
            </a:fld>
            <a:endParaRPr lang="en-US"/>
          </a:p>
        </p:txBody>
      </p:sp>
    </p:spTree>
    <p:extLst>
      <p:ext uri="{BB962C8B-B14F-4D97-AF65-F5344CB8AC3E}">
        <p14:creationId xmlns:p14="http://schemas.microsoft.com/office/powerpoint/2010/main" val="53646633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87</a:t>
            </a:fld>
            <a:endParaRPr lang="en-US"/>
          </a:p>
        </p:txBody>
      </p:sp>
    </p:spTree>
    <p:extLst>
      <p:ext uri="{BB962C8B-B14F-4D97-AF65-F5344CB8AC3E}">
        <p14:creationId xmlns:p14="http://schemas.microsoft.com/office/powerpoint/2010/main" val="96502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88</a:t>
            </a:fld>
            <a:endParaRPr lang="en-US"/>
          </a:p>
        </p:txBody>
      </p:sp>
    </p:spTree>
    <p:extLst>
      <p:ext uri="{BB962C8B-B14F-4D97-AF65-F5344CB8AC3E}">
        <p14:creationId xmlns:p14="http://schemas.microsoft.com/office/powerpoint/2010/main" val="113047822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89</a:t>
            </a:fld>
            <a:endParaRPr lang="en-US"/>
          </a:p>
        </p:txBody>
      </p:sp>
    </p:spTree>
    <p:extLst>
      <p:ext uri="{BB962C8B-B14F-4D97-AF65-F5344CB8AC3E}">
        <p14:creationId xmlns:p14="http://schemas.microsoft.com/office/powerpoint/2010/main" val="11597025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a:t>
            </a:fld>
            <a:endParaRPr lang="en-US"/>
          </a:p>
        </p:txBody>
      </p:sp>
    </p:spTree>
    <p:extLst>
      <p:ext uri="{BB962C8B-B14F-4D97-AF65-F5344CB8AC3E}">
        <p14:creationId xmlns:p14="http://schemas.microsoft.com/office/powerpoint/2010/main" val="210796565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90</a:t>
            </a:fld>
            <a:endParaRPr lang="en-US"/>
          </a:p>
        </p:txBody>
      </p:sp>
    </p:spTree>
    <p:extLst>
      <p:ext uri="{BB962C8B-B14F-4D97-AF65-F5344CB8AC3E}">
        <p14:creationId xmlns:p14="http://schemas.microsoft.com/office/powerpoint/2010/main" val="55944659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91</a:t>
            </a:fld>
            <a:endParaRPr lang="en-US"/>
          </a:p>
        </p:txBody>
      </p:sp>
    </p:spTree>
    <p:extLst>
      <p:ext uri="{BB962C8B-B14F-4D97-AF65-F5344CB8AC3E}">
        <p14:creationId xmlns:p14="http://schemas.microsoft.com/office/powerpoint/2010/main" val="93543156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92</a:t>
            </a:fld>
            <a:endParaRPr lang="en-US"/>
          </a:p>
        </p:txBody>
      </p:sp>
    </p:spTree>
    <p:extLst>
      <p:ext uri="{BB962C8B-B14F-4D97-AF65-F5344CB8AC3E}">
        <p14:creationId xmlns:p14="http://schemas.microsoft.com/office/powerpoint/2010/main" val="7051646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93</a:t>
            </a:fld>
            <a:endParaRPr lang="en-US"/>
          </a:p>
        </p:txBody>
      </p:sp>
    </p:spTree>
    <p:extLst>
      <p:ext uri="{BB962C8B-B14F-4D97-AF65-F5344CB8AC3E}">
        <p14:creationId xmlns:p14="http://schemas.microsoft.com/office/powerpoint/2010/main" val="190667053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94</a:t>
            </a:fld>
            <a:endParaRPr lang="en-US"/>
          </a:p>
        </p:txBody>
      </p:sp>
    </p:spTree>
    <p:extLst>
      <p:ext uri="{BB962C8B-B14F-4D97-AF65-F5344CB8AC3E}">
        <p14:creationId xmlns:p14="http://schemas.microsoft.com/office/powerpoint/2010/main" val="66061717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95</a:t>
            </a:fld>
            <a:endParaRPr lang="en-US"/>
          </a:p>
        </p:txBody>
      </p:sp>
    </p:spTree>
    <p:extLst>
      <p:ext uri="{BB962C8B-B14F-4D97-AF65-F5344CB8AC3E}">
        <p14:creationId xmlns:p14="http://schemas.microsoft.com/office/powerpoint/2010/main" val="50242204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96</a:t>
            </a:fld>
            <a:endParaRPr lang="en-US"/>
          </a:p>
        </p:txBody>
      </p:sp>
    </p:spTree>
    <p:extLst>
      <p:ext uri="{BB962C8B-B14F-4D97-AF65-F5344CB8AC3E}">
        <p14:creationId xmlns:p14="http://schemas.microsoft.com/office/powerpoint/2010/main" val="30155989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97</a:t>
            </a:fld>
            <a:endParaRPr lang="en-US"/>
          </a:p>
        </p:txBody>
      </p:sp>
    </p:spTree>
    <p:extLst>
      <p:ext uri="{BB962C8B-B14F-4D97-AF65-F5344CB8AC3E}">
        <p14:creationId xmlns:p14="http://schemas.microsoft.com/office/powerpoint/2010/main" val="25566431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98</a:t>
            </a:fld>
            <a:endParaRPr lang="en-US"/>
          </a:p>
        </p:txBody>
      </p:sp>
    </p:spTree>
    <p:extLst>
      <p:ext uri="{BB962C8B-B14F-4D97-AF65-F5344CB8AC3E}">
        <p14:creationId xmlns:p14="http://schemas.microsoft.com/office/powerpoint/2010/main" val="198276417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66F7094-D53A-754F-838A-18DCA9D81DF5}" type="slidenum">
              <a:rPr lang="en-US" smtClean="0"/>
              <a:t>99</a:t>
            </a:fld>
            <a:endParaRPr lang="en-US"/>
          </a:p>
        </p:txBody>
      </p:sp>
    </p:spTree>
    <p:extLst>
      <p:ext uri="{BB962C8B-B14F-4D97-AF65-F5344CB8AC3E}">
        <p14:creationId xmlns:p14="http://schemas.microsoft.com/office/powerpoint/2010/main" val="18136546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08B9EBBA-996F-894A-B54A-D6246ED52CEA}" type="datetimeFigureOut">
              <a:rPr lang="en-US" smtClean="0"/>
              <a:pPr/>
              <a:t>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9863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26684" y="301625"/>
            <a:ext cx="9751483"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1826684" y="1827213"/>
            <a:ext cx="9751483" cy="4114800"/>
          </a:xfrm>
        </p:spPr>
        <p:txBody>
          <a:bodyPr/>
          <a:lstStyle/>
          <a:p>
            <a:pPr lvl="0"/>
            <a:endParaRPr lang="en-US" noProof="0"/>
          </a:p>
        </p:txBody>
      </p:sp>
      <p:sp>
        <p:nvSpPr>
          <p:cNvPr id="4" name="Rectangle 8"/>
          <p:cNvSpPr>
            <a:spLocks noGrp="1" noChangeArrowheads="1"/>
          </p:cNvSpPr>
          <p:nvPr>
            <p:ph type="dt" sz="half" idx="10"/>
          </p:nvPr>
        </p:nvSpPr>
        <p:spPr>
          <a:ln/>
        </p:spPr>
        <p:txBody>
          <a:bodyPr/>
          <a:lstStyle>
            <a:lvl1pPr>
              <a:defRPr/>
            </a:lvl1pPr>
          </a:lstStyle>
          <a:p>
            <a:pPr>
              <a:defRPr/>
            </a:pPr>
            <a:fld id="{B7FED704-2E38-40BB-AA39-F53E98171597}" type="datetime1">
              <a:rPr lang="en-US" smtClean="0">
                <a:solidFill>
                  <a:srgbClr val="FFFFFF">
                    <a:lumMod val="65000"/>
                  </a:srgbClr>
                </a:solidFill>
              </a:rPr>
              <a:pPr>
                <a:defRPr/>
              </a:pPr>
              <a:t>1/3/2018</a:t>
            </a:fld>
            <a:endParaRPr lang="en-US">
              <a:solidFill>
                <a:srgbClr val="FFFFFF">
                  <a:lumMod val="65000"/>
                </a:srgbClr>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FFFFFF">
                  <a:lumMod val="65000"/>
                </a:srgbClr>
              </a:solidFill>
            </a:endParaRPr>
          </a:p>
        </p:txBody>
      </p:sp>
    </p:spTree>
    <p:extLst>
      <p:ext uri="{BB962C8B-B14F-4D97-AF65-F5344CB8AC3E}">
        <p14:creationId xmlns:p14="http://schemas.microsoft.com/office/powerpoint/2010/main" val="831878201"/>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Title - Top">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1100667" y="722865"/>
            <a:ext cx="9990667" cy="1277389"/>
          </a:xfrm>
        </p:spPr>
        <p:txBody>
          <a:bodyPr>
            <a:normAutofit/>
          </a:bodyPr>
          <a:lstStyle>
            <a:lvl1pPr>
              <a:defRPr sz="6400"/>
            </a:lvl1pPr>
          </a:lstStyle>
          <a:p>
            <a:r>
              <a:rPr lang="en-US"/>
              <a:t>Title Text</a:t>
            </a:r>
          </a:p>
        </p:txBody>
      </p:sp>
    </p:spTree>
    <p:extLst>
      <p:ext uri="{BB962C8B-B14F-4D97-AF65-F5344CB8AC3E}">
        <p14:creationId xmlns:p14="http://schemas.microsoft.com/office/powerpoint/2010/main" val="12583822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B3A1323-8D79-1946-B0D7-40001CF92E9D}" type="datetimeFigureOut">
              <a:rPr lang="en-US" smtClean="0"/>
              <a:pPr/>
              <a:t>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smtClean="0"/>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1/3/2018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smtClean="0"/>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1/3/2018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1/3/2018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1/3/2018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smtClean="0"/>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1/3/2018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8C79C5D-2A6F-F04D-97DA-BEF2467B64E4}" type="datetimeFigureOut">
              <a:rPr lang="en-US" smtClean="0"/>
              <a:pPr/>
              <a:t>1/3/2018</a:t>
            </a:fld>
            <a:endParaRPr lang="en-US" dirty="0"/>
          </a:p>
        </p:txBody>
      </p:sp>
      <p:sp>
        <p:nvSpPr>
          <p:cNvPr id="6" name="Footer Placeholder 5"/>
          <p:cNvSpPr>
            <a:spLocks noGrp="1"/>
          </p:cNvSpPr>
          <p:nvPr>
            <p:ph type="ftr" sz="quarter" idx="11"/>
          </p:nvPr>
        </p:nvSpPr>
        <p:spPr/>
        <p:txBody>
          <a:bodyPr/>
          <a:lstStyle/>
          <a:p>
            <a:r>
              <a:rPr lang="en-US" smtClean="0"/>
              <a:t>
              </a:t>
            </a:r>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09B482E8-6E0E-1B4F-B1FD-C69DB9E858D9}" type="datetimeFigureOut">
              <a:rPr lang="en-US" smtClean="0"/>
              <a:pPr/>
              <a:t>1/3/2018</a:t>
            </a:fld>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57F1E4F-1CFF-5643-939E-217C01CDF565}" type="slidenum">
              <a:rPr lang="en-US" smtClean="0"/>
              <a:pPr/>
              <a:t>‹#›</a:t>
            </a:fld>
            <a:endParaRPr lang="en-US"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92815056"/>
      </p:ext>
    </p:extLst>
  </p:cSld>
  <p:clrMap bg1="lt1" tx1="dk1" bg2="lt2" tx2="dk2" accent1="accent1" accent2="accent2" accent3="accent3" accent4="accent4" accent5="accent5" accent6="accent6" hlink="hlink" folHlink="folHlink"/>
  <p:sldLayoutIdLst>
    <p:sldLayoutId id="2147484711" r:id="rId1"/>
    <p:sldLayoutId id="2147484712" r:id="rId2"/>
    <p:sldLayoutId id="2147484713" r:id="rId3"/>
    <p:sldLayoutId id="2147484714" r:id="rId4"/>
    <p:sldLayoutId id="2147484715" r:id="rId5"/>
    <p:sldLayoutId id="2147484716" r:id="rId6"/>
    <p:sldLayoutId id="2147484717" r:id="rId7"/>
    <p:sldLayoutId id="2147484718" r:id="rId8"/>
    <p:sldLayoutId id="2147484719" r:id="rId9"/>
    <p:sldLayoutId id="2147484720" r:id="rId10"/>
    <p:sldLayoutId id="2147484721" r:id="rId11"/>
    <p:sldLayoutId id="2147484722" r:id="rId12"/>
    <p:sldLayoutId id="2147484723" r:id="rId13"/>
    <p:sldLayoutId id="2147484724" r:id="rId14"/>
  </p:sldLayoutIdLst>
  <p:hf sldNum="0" hdr="0" ftr="0" dt="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hyperlink" Target="mailto:iovannone@usf.edu"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3.xml"/><Relationship Id="rId1" Type="http://schemas.openxmlformats.org/officeDocument/2006/relationships/slideLayout" Target="../slideLayouts/slideLayout6.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5.xml"/><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6.xml"/><Relationship Id="rId1" Type="http://schemas.openxmlformats.org/officeDocument/2006/relationships/slideLayout" Target="../slideLayouts/slideLayout2.xml"/><Relationship Id="rId4" Type="http://schemas.openxmlformats.org/officeDocument/2006/relationships/image" Target="cid:0ae024cd-e04f-454d-962e-9627c8f23c92" TargetMode="Externa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12.xml"/><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PTR%20Consulting/Anchorage/Fidelity%20samples/Mason/Intervention%20Plan--RM.doc"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3.xml"/></Relationships>
</file>

<file path=ppt/slides/_rels/slide1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31.xml"/><Relationship Id="rId1" Type="http://schemas.openxmlformats.org/officeDocument/2006/relationships/slideLayout" Target="../slideLayouts/slideLayout6.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3.xml"/></Relationships>
</file>

<file path=ppt/slides/_rels/slide134.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hyperlink" Target="https://www.anxietybc.com/anxiety-PDF-documents"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41.tmp"/><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37.xml"/><Relationship Id="rId1" Type="http://schemas.openxmlformats.org/officeDocument/2006/relationships/slideLayout" Target="../slideLayouts/slideLayout6.xml"/></Relationships>
</file>

<file path=ppt/slides/_rels/slide138.xml.rels><?xml version="1.0" encoding="UTF-8" standalone="yes"?>
<Relationships xmlns="http://schemas.openxmlformats.org/package/2006/relationships"><Relationship Id="rId3" Type="http://schemas.openxmlformats.org/officeDocument/2006/relationships/image" Target="../media/image43.tmp"/><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3" Type="http://schemas.openxmlformats.org/officeDocument/2006/relationships/image" Target="../media/image44.tmp"/><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45.tmp"/><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tmp"/><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tmp"/><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8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5.xml"/></Relationships>
</file>

<file path=ppt/slides/_rels/slide9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95.xml"/><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1235" name="Rectangle 3"/>
          <p:cNvSpPr>
            <a:spLocks noGrp="1" noChangeArrowheads="1"/>
          </p:cNvSpPr>
          <p:nvPr>
            <p:ph type="ctrTitle"/>
          </p:nvPr>
        </p:nvSpPr>
        <p:spPr>
          <a:xfrm>
            <a:off x="0" y="4558035"/>
            <a:ext cx="7772400" cy="1463040"/>
          </a:xfrm>
        </p:spPr>
        <p:txBody>
          <a:bodyPr/>
          <a:lstStyle/>
          <a:p>
            <a:r>
              <a:rPr lang="en-US" smtClean="0"/>
              <a:t>Advanced PTR/Behavior</a:t>
            </a:r>
            <a:br>
              <a:rPr lang="en-US" smtClean="0"/>
            </a:br>
            <a:r>
              <a:rPr lang="en-US" smtClean="0"/>
              <a:t>Interventions</a:t>
            </a:r>
            <a:endParaRPr lang="en-US" dirty="0"/>
          </a:p>
        </p:txBody>
      </p:sp>
      <p:sp>
        <p:nvSpPr>
          <p:cNvPr id="2" name="Subtitle 1"/>
          <p:cNvSpPr>
            <a:spLocks noGrp="1"/>
          </p:cNvSpPr>
          <p:nvPr>
            <p:ph type="subTitle" idx="1"/>
          </p:nvPr>
        </p:nvSpPr>
        <p:spPr>
          <a:xfrm>
            <a:off x="8493370" y="4558035"/>
            <a:ext cx="3200400" cy="1463040"/>
          </a:xfrm>
        </p:spPr>
        <p:txBody>
          <a:bodyPr/>
          <a:lstStyle/>
          <a:p>
            <a:r>
              <a:rPr lang="en-US" smtClean="0"/>
              <a:t>Rose </a:t>
            </a:r>
            <a:r>
              <a:rPr lang="en-US" dirty="0" err="1" smtClean="0"/>
              <a:t>Iovannone</a:t>
            </a:r>
            <a:r>
              <a:rPr lang="en-US" dirty="0" smtClean="0"/>
              <a:t>, Ph.D., BCBA-D</a:t>
            </a:r>
          </a:p>
          <a:p>
            <a:r>
              <a:rPr lang="en-US" dirty="0" smtClean="0"/>
              <a:t>University of South Florida</a:t>
            </a:r>
          </a:p>
          <a:p>
            <a:r>
              <a:rPr lang="en-US" dirty="0" smtClean="0">
                <a:hlinkClick r:id="rId3"/>
              </a:rPr>
              <a:t>iovannone@usf.edu</a:t>
            </a:r>
            <a:endParaRPr lang="en-US" dirty="0" smtClean="0"/>
          </a:p>
          <a:p>
            <a:r>
              <a:rPr lang="en-US" dirty="0" smtClean="0"/>
              <a:t>813-974-1696</a:t>
            </a:r>
            <a:endParaRPr lang="en-US" dirty="0"/>
          </a:p>
        </p:txBody>
      </p:sp>
      <p:pic>
        <p:nvPicPr>
          <p:cNvPr id="4" name="Picture 10"/>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067801" y="5934075"/>
            <a:ext cx="2447925"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5" name="Picture 5" descr="head_logo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7555" y="6260123"/>
            <a:ext cx="2085975" cy="5143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382090"/>
      </p:ext>
    </p:extLst>
  </p:cSld>
  <p:clrMapOvr>
    <a:masterClrMapping/>
  </p:clrMapOvr>
  <p:transition>
    <p:random/>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PTR Model</a:t>
            </a:r>
            <a:endParaRPr lang="en-US" dirty="0"/>
          </a:p>
        </p:txBody>
      </p:sp>
      <p:graphicFrame>
        <p:nvGraphicFramePr>
          <p:cNvPr id="4" name="Diagram 3"/>
          <p:cNvGraphicFramePr/>
          <p:nvPr>
            <p:extLst/>
          </p:nvPr>
        </p:nvGraphicFramePr>
        <p:xfrm>
          <a:off x="1828801" y="1179155"/>
          <a:ext cx="8686799" cy="560264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Rectangle 4"/>
          <p:cNvSpPr/>
          <p:nvPr/>
        </p:nvSpPr>
        <p:spPr>
          <a:xfrm>
            <a:off x="5211415" y="2667000"/>
            <a:ext cx="2223391" cy="2362200"/>
          </a:xfrm>
          <a:prstGeom prst="rect">
            <a:avLst/>
          </a:prstGeom>
          <a:solidFill>
            <a:schemeClr val="tx2">
              <a:lumMod val="60000"/>
              <a:lumOff val="40000"/>
            </a:schemeClr>
          </a:solid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900" u="sng" dirty="0">
                <a:solidFill>
                  <a:schemeClr val="bg1"/>
                </a:solidFill>
              </a:rPr>
              <a:t>Student-Centered Team</a:t>
            </a:r>
          </a:p>
          <a:p>
            <a:pPr marL="160735" indent="-160735" algn="ctr">
              <a:buFont typeface="Arial" charset="0"/>
              <a:buChar char="•"/>
            </a:pPr>
            <a:r>
              <a:rPr lang="en-US" sz="900" dirty="0">
                <a:solidFill>
                  <a:schemeClr val="bg1"/>
                </a:solidFill>
              </a:rPr>
              <a:t>Facilitator</a:t>
            </a:r>
          </a:p>
          <a:p>
            <a:pPr marL="160735" indent="-160735" algn="ctr">
              <a:buFont typeface="Arial" charset="0"/>
              <a:buChar char="•"/>
            </a:pPr>
            <a:r>
              <a:rPr lang="en-US" sz="900" dirty="0">
                <a:solidFill>
                  <a:schemeClr val="bg1"/>
                </a:solidFill>
              </a:rPr>
              <a:t>Member(s) who know student</a:t>
            </a:r>
          </a:p>
          <a:p>
            <a:pPr marL="160735" indent="-160735" algn="ctr">
              <a:buFont typeface="Arial" charset="0"/>
              <a:buChar char="•"/>
            </a:pPr>
            <a:r>
              <a:rPr lang="en-US" sz="900" dirty="0">
                <a:solidFill>
                  <a:schemeClr val="bg1"/>
                </a:solidFill>
              </a:rPr>
              <a:t>Member(s) who know school/district</a:t>
            </a:r>
          </a:p>
        </p:txBody>
      </p:sp>
      <p:cxnSp>
        <p:nvCxnSpPr>
          <p:cNvPr id="6" name="Straight Arrow Connector 5"/>
          <p:cNvCxnSpPr/>
          <p:nvPr/>
        </p:nvCxnSpPr>
        <p:spPr>
          <a:xfrm flipH="1">
            <a:off x="5410200" y="1828800"/>
            <a:ext cx="31264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784064" y="1706912"/>
            <a:ext cx="776271" cy="507831"/>
          </a:xfrm>
          <a:prstGeom prst="rect">
            <a:avLst/>
          </a:prstGeom>
          <a:noFill/>
        </p:spPr>
        <p:txBody>
          <a:bodyPr wrap="square" rtlCol="0">
            <a:spAutoFit/>
          </a:bodyPr>
          <a:lstStyle/>
          <a:p>
            <a:r>
              <a:rPr lang="en-US" sz="1350" dirty="0"/>
              <a:t>Start here</a:t>
            </a:r>
          </a:p>
        </p:txBody>
      </p:sp>
    </p:spTree>
    <p:extLst>
      <p:ext uri="{BB962C8B-B14F-4D97-AF65-F5344CB8AC3E}">
        <p14:creationId xmlns:p14="http://schemas.microsoft.com/office/powerpoint/2010/main" val="1030940482"/>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
            </a:r>
            <a:br>
              <a:rPr lang="en-US" smtClean="0"/>
            </a:br>
            <a:r>
              <a:rPr lang="en-US" smtClean="0"/>
              <a:t>Primary Decisions</a:t>
            </a:r>
            <a:br>
              <a:rPr lang="en-US" smtClean="0"/>
            </a:br>
            <a:r>
              <a:rPr lang="en-US" smtClean="0"/>
              <a:t/>
            </a:r>
            <a:br>
              <a:rPr lang="en-US" smtClean="0"/>
            </a:br>
            <a:endParaRPr lang="en-US" dirty="0"/>
          </a:p>
        </p:txBody>
      </p:sp>
      <p:sp>
        <p:nvSpPr>
          <p:cNvPr id="3" name="Content Placeholder 2"/>
          <p:cNvSpPr>
            <a:spLocks noGrp="1"/>
          </p:cNvSpPr>
          <p:nvPr>
            <p:ph idx="1"/>
          </p:nvPr>
        </p:nvSpPr>
        <p:spPr>
          <a:xfrm>
            <a:off x="1024128" y="1615440"/>
            <a:ext cx="9720073" cy="4023360"/>
          </a:xfrm>
        </p:spPr>
        <p:txBody>
          <a:bodyPr>
            <a:noAutofit/>
          </a:bodyPr>
          <a:lstStyle/>
          <a:p>
            <a:r>
              <a:rPr lang="en-US" sz="2400" dirty="0" smtClean="0"/>
              <a:t>If Fidelity scores are inadequate, determine the reasons (intervention too difficult, not feasible, not described adequately….)</a:t>
            </a:r>
          </a:p>
          <a:p>
            <a:pPr lvl="1"/>
            <a:r>
              <a:rPr lang="en-US" dirty="0" smtClean="0"/>
              <a:t>Retrain/coach the teacher/implementer</a:t>
            </a:r>
          </a:p>
          <a:p>
            <a:pPr lvl="1"/>
            <a:r>
              <a:rPr lang="en-US" dirty="0" smtClean="0"/>
              <a:t>Modify the interventions so that they are feasible, simpler</a:t>
            </a:r>
          </a:p>
          <a:p>
            <a:pPr lvl="1"/>
            <a:r>
              <a:rPr lang="en-US" dirty="0" smtClean="0"/>
              <a:t>Select different interventions that match the hypothesis </a:t>
            </a:r>
          </a:p>
          <a:p>
            <a:r>
              <a:rPr lang="en-US" sz="2400" dirty="0" smtClean="0"/>
              <a:t>If fidelity is adequate, view student outcomes (decision contingent upon outcome trend)</a:t>
            </a:r>
          </a:p>
          <a:p>
            <a:pPr lvl="1"/>
            <a:r>
              <a:rPr lang="en-US" dirty="0" smtClean="0"/>
              <a:t>Maintain intervention</a:t>
            </a:r>
          </a:p>
          <a:p>
            <a:pPr lvl="1"/>
            <a:r>
              <a:rPr lang="en-US" dirty="0" smtClean="0"/>
              <a:t>Intensify intervention</a:t>
            </a:r>
          </a:p>
          <a:p>
            <a:pPr lvl="1"/>
            <a:r>
              <a:rPr lang="en-US" dirty="0" smtClean="0"/>
              <a:t>Modify intervention</a:t>
            </a:r>
          </a:p>
          <a:p>
            <a:pPr lvl="1"/>
            <a:r>
              <a:rPr lang="en-US" dirty="0" smtClean="0"/>
              <a:t>Fade intervention components</a:t>
            </a:r>
          </a:p>
          <a:p>
            <a:pPr lvl="1"/>
            <a:r>
              <a:rPr lang="en-US" dirty="0" smtClean="0"/>
              <a:t>Shape behavior outcomes to become closer approximations of desired behavior</a:t>
            </a:r>
          </a:p>
          <a:p>
            <a:pPr lvl="1"/>
            <a:r>
              <a:rPr lang="en-US" dirty="0" smtClean="0"/>
              <a:t>Expand the intervention (additional people, additional settings or routines)</a:t>
            </a:r>
          </a:p>
          <a:p>
            <a:pPr lvl="1"/>
            <a:r>
              <a:rPr lang="en-US" dirty="0" smtClean="0"/>
              <a:t>Conduct another FBA if hypothesis is suspect, team has new data, or context has changed</a:t>
            </a:r>
            <a:endParaRPr lang="en-US" dirty="0"/>
          </a:p>
        </p:txBody>
      </p:sp>
    </p:spTree>
    <p:extLst>
      <p:ext uri="{BB962C8B-B14F-4D97-AF65-F5344CB8AC3E}">
        <p14:creationId xmlns:p14="http://schemas.microsoft.com/office/powerpoint/2010/main" val="24966423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0"/>
          <p:cNvSpPr>
            <a:spLocks noChangeArrowheads="1"/>
          </p:cNvSpPr>
          <p:nvPr/>
        </p:nvSpPr>
        <p:spPr bwMode="auto">
          <a:xfrm>
            <a:off x="1524001" y="43934"/>
            <a:ext cx="6463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fontAlgn="base">
              <a:spcBef>
                <a:spcPct val="0"/>
              </a:spcBef>
              <a:spcAft>
                <a:spcPct val="0"/>
              </a:spcAft>
            </a:pPr>
            <a:endParaRPr lang="en-US">
              <a:solidFill>
                <a:prstClr val="black"/>
              </a:solidFill>
              <a:latin typeface="Arial" pitchFamily="34" charset="0"/>
              <a:cs typeface="Arial" pitchFamily="34" charset="0"/>
            </a:endParaRPr>
          </a:p>
        </p:txBody>
      </p:sp>
      <p:sp>
        <p:nvSpPr>
          <p:cNvPr id="6" name="Rectangle 30"/>
          <p:cNvSpPr>
            <a:spLocks noChangeArrowheads="1"/>
          </p:cNvSpPr>
          <p:nvPr/>
        </p:nvSpPr>
        <p:spPr bwMode="auto">
          <a:xfrm>
            <a:off x="1524001" y="501134"/>
            <a:ext cx="646331" cy="36933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indent="457200" fontAlgn="base">
              <a:spcBef>
                <a:spcPct val="0"/>
              </a:spcBef>
              <a:spcAft>
                <a:spcPct val="0"/>
              </a:spcAft>
            </a:pPr>
            <a:endParaRPr lang="en-US">
              <a:solidFill>
                <a:prstClr val="black"/>
              </a:solidFill>
              <a:latin typeface="Arial" pitchFamily="34" charset="0"/>
              <a:cs typeface="Arial" pitchFamily="34" charset="0"/>
            </a:endParaRPr>
          </a:p>
        </p:txBody>
      </p:sp>
      <p:pic>
        <p:nvPicPr>
          <p:cNvPr id="2" name="Picture 1" descr="Reviewed Chapter 6 090116- DRAFT-Rose take 2 - Word"/>
          <p:cNvPicPr>
            <a:picLocks noChangeAspect="1"/>
          </p:cNvPicPr>
          <p:nvPr/>
        </p:nvPicPr>
        <p:blipFill rotWithShape="1">
          <a:blip r:embed="rId3">
            <a:extLst>
              <a:ext uri="{28A0092B-C50C-407E-A947-70E740481C1C}">
                <a14:useLocalDpi xmlns:a14="http://schemas.microsoft.com/office/drawing/2010/main" val="0"/>
              </a:ext>
            </a:extLst>
          </a:blip>
          <a:srcRect l="33334" t="33470" r="32500" b="3164"/>
          <a:stretch/>
        </p:blipFill>
        <p:spPr>
          <a:xfrm>
            <a:off x="2514600" y="76201"/>
            <a:ext cx="8595360" cy="6582937"/>
          </a:xfrm>
          <a:prstGeom prst="rect">
            <a:avLst/>
          </a:prstGeom>
        </p:spPr>
      </p:pic>
    </p:spTree>
    <p:extLst>
      <p:ext uri="{BB962C8B-B14F-4D97-AF65-F5344CB8AC3E}">
        <p14:creationId xmlns:p14="http://schemas.microsoft.com/office/powerpoint/2010/main" val="207126866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Scenario—Please vote</a:t>
            </a:r>
            <a:endParaRPr lang="en-US" dirty="0"/>
          </a:p>
        </p:txBody>
      </p:sp>
      <p:sp>
        <p:nvSpPr>
          <p:cNvPr id="3" name="Content Placeholder 2"/>
          <p:cNvSpPr>
            <a:spLocks noGrp="1"/>
          </p:cNvSpPr>
          <p:nvPr>
            <p:ph idx="1"/>
          </p:nvPr>
        </p:nvSpPr>
        <p:spPr>
          <a:xfrm>
            <a:off x="856488" y="1783080"/>
            <a:ext cx="9720073" cy="4023360"/>
          </a:xfrm>
        </p:spPr>
        <p:txBody>
          <a:bodyPr>
            <a:noAutofit/>
          </a:bodyPr>
          <a:lstStyle/>
          <a:p>
            <a:r>
              <a:rPr lang="en-US" sz="2800" dirty="0" smtClean="0"/>
              <a:t>Fidelity outcomes are adequate</a:t>
            </a:r>
          </a:p>
          <a:p>
            <a:r>
              <a:rPr lang="en-US" sz="2800" dirty="0" smtClean="0"/>
              <a:t>Student outcomes show behavior goals are not moving toward desired directions (e.g., problem behavior is at same or increased level, replacement behavior has not improved)</a:t>
            </a:r>
          </a:p>
          <a:p>
            <a:r>
              <a:rPr lang="en-US" sz="2800" dirty="0" smtClean="0"/>
              <a:t>Decisions?</a:t>
            </a:r>
          </a:p>
          <a:p>
            <a:pPr marL="1188720" lvl="2" indent="-514350">
              <a:buFont typeface="+mj-lt"/>
              <a:buAutoNum type="alphaUcPeriod"/>
            </a:pPr>
            <a:r>
              <a:rPr lang="en-US" sz="1800" dirty="0" smtClean="0"/>
              <a:t>Address fidelity</a:t>
            </a:r>
          </a:p>
          <a:p>
            <a:pPr marL="1188720" lvl="2" indent="-514350">
              <a:buFont typeface="+mj-lt"/>
              <a:buAutoNum type="alphaUcPeriod"/>
            </a:pPr>
            <a:r>
              <a:rPr lang="en-US" sz="1800" dirty="0" smtClean="0"/>
              <a:t>Maintain intervention</a:t>
            </a:r>
          </a:p>
          <a:p>
            <a:pPr marL="1188720" lvl="2" indent="-514350">
              <a:buFont typeface="+mj-lt"/>
              <a:buAutoNum type="alphaUcPeriod"/>
            </a:pPr>
            <a:r>
              <a:rPr lang="en-US" sz="1800" dirty="0" smtClean="0"/>
              <a:t>Intensify intervention</a:t>
            </a:r>
          </a:p>
          <a:p>
            <a:pPr marL="1188720" lvl="2" indent="-514350">
              <a:buFont typeface="+mj-lt"/>
              <a:buAutoNum type="alphaUcPeriod"/>
            </a:pPr>
            <a:r>
              <a:rPr lang="en-US" sz="1800" dirty="0" smtClean="0"/>
              <a:t>Modify intervention</a:t>
            </a:r>
          </a:p>
          <a:p>
            <a:pPr marL="1188720" lvl="2" indent="-514350">
              <a:buFont typeface="+mj-lt"/>
              <a:buAutoNum type="alphaUcPeriod"/>
            </a:pPr>
            <a:r>
              <a:rPr lang="en-US" sz="1800" dirty="0" smtClean="0"/>
              <a:t>Fade intervention components</a:t>
            </a:r>
          </a:p>
          <a:p>
            <a:pPr marL="1188720" lvl="2" indent="-514350">
              <a:buFont typeface="+mj-lt"/>
              <a:buAutoNum type="alphaUcPeriod"/>
            </a:pPr>
            <a:r>
              <a:rPr lang="en-US" sz="1800" dirty="0" smtClean="0"/>
              <a:t>Shape behavior outcomes to become closer approximations of desired behavior</a:t>
            </a:r>
          </a:p>
          <a:p>
            <a:pPr marL="1188720" lvl="2" indent="-514350">
              <a:buFont typeface="+mj-lt"/>
              <a:buAutoNum type="alphaUcPeriod"/>
            </a:pPr>
            <a:r>
              <a:rPr lang="en-US" sz="1800" dirty="0" smtClean="0"/>
              <a:t>Expand the intervention (additional people, additional settings or routines)</a:t>
            </a:r>
          </a:p>
        </p:txBody>
      </p:sp>
    </p:spTree>
    <p:extLst>
      <p:ext uri="{BB962C8B-B14F-4D97-AF65-F5344CB8AC3E}">
        <p14:creationId xmlns:p14="http://schemas.microsoft.com/office/powerpoint/2010/main" val="11025852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5" name="Picture 109"/>
          <p:cNvPicPr>
            <a:picLocks noChangeAspect="1" noChangeArrowheads="1"/>
          </p:cNvPicPr>
          <p:nvPr/>
        </p:nvPicPr>
        <p:blipFill rotWithShape="1">
          <a:blip r:embed="rId3">
            <a:extLst>
              <a:ext uri="{28A0092B-C50C-407E-A947-70E740481C1C}">
                <a14:useLocalDpi xmlns:a14="http://schemas.microsoft.com/office/drawing/2010/main" val="0"/>
              </a:ext>
            </a:extLst>
          </a:blip>
          <a:srcRect l="60252" t="31865" r="3405" b="27587"/>
          <a:stretch/>
        </p:blipFill>
        <p:spPr bwMode="auto">
          <a:xfrm>
            <a:off x="1572358" y="1258371"/>
            <a:ext cx="8471322" cy="3352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116" name="TextBox 115"/>
          <p:cNvSpPr txBox="1"/>
          <p:nvPr/>
        </p:nvSpPr>
        <p:spPr>
          <a:xfrm>
            <a:off x="1981200" y="4572001"/>
            <a:ext cx="8166522" cy="1200329"/>
          </a:xfrm>
          <a:prstGeom prst="rect">
            <a:avLst/>
          </a:prstGeom>
          <a:noFill/>
        </p:spPr>
        <p:txBody>
          <a:bodyPr wrap="square" rtlCol="0">
            <a:spAutoFit/>
          </a:bodyPr>
          <a:lstStyle/>
          <a:p>
            <a:r>
              <a:rPr lang="en-US" dirty="0"/>
              <a:t>Fidelity Scores:  </a:t>
            </a:r>
          </a:p>
          <a:p>
            <a:r>
              <a:rPr lang="en-US" dirty="0"/>
              <a:t>Self Assessments—10/9 = 100%, 10/12 = 90% , 10/17 = 94%, 10/19= 89%</a:t>
            </a:r>
          </a:p>
          <a:p>
            <a:r>
              <a:rPr lang="en-US" dirty="0"/>
              <a:t>Fidelity Observations—10/3 = 92%; 10/15 = 93%</a:t>
            </a:r>
          </a:p>
          <a:p>
            <a:endParaRPr lang="en-US" dirty="0"/>
          </a:p>
        </p:txBody>
      </p:sp>
      <p:sp>
        <p:nvSpPr>
          <p:cNvPr id="117" name="TextBox 116"/>
          <p:cNvSpPr txBox="1"/>
          <p:nvPr/>
        </p:nvSpPr>
        <p:spPr>
          <a:xfrm>
            <a:off x="1828800" y="922565"/>
            <a:ext cx="8166522" cy="369332"/>
          </a:xfrm>
          <a:prstGeom prst="rect">
            <a:avLst/>
          </a:prstGeom>
          <a:noFill/>
        </p:spPr>
        <p:txBody>
          <a:bodyPr wrap="square" rtlCol="0">
            <a:spAutoFit/>
          </a:bodyPr>
          <a:lstStyle/>
          <a:p>
            <a:r>
              <a:rPr lang="en-US" dirty="0"/>
              <a:t>		Baseline				Intervention</a:t>
            </a:r>
          </a:p>
        </p:txBody>
      </p:sp>
    </p:spTree>
    <p:extLst>
      <p:ext uri="{BB962C8B-B14F-4D97-AF65-F5344CB8AC3E}">
        <p14:creationId xmlns:p14="http://schemas.microsoft.com/office/powerpoint/2010/main" val="513167279"/>
      </p:ext>
    </p:extLst>
  </p:cSld>
  <p:clrMapOvr>
    <a:masterClrMapping/>
  </p:clrMapOvr>
  <p:transition spd="med">
    <p:fade thruBlk="1"/>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Scenario</a:t>
            </a:r>
            <a:endParaRPr lang="en-US" dirty="0"/>
          </a:p>
        </p:txBody>
      </p:sp>
      <p:sp>
        <p:nvSpPr>
          <p:cNvPr id="6" name="Content Placeholder 5"/>
          <p:cNvSpPr>
            <a:spLocks noGrp="1"/>
          </p:cNvSpPr>
          <p:nvPr>
            <p:ph idx="1"/>
          </p:nvPr>
        </p:nvSpPr>
        <p:spPr>
          <a:xfrm>
            <a:off x="1024127" y="2084832"/>
            <a:ext cx="10893553" cy="3965448"/>
          </a:xfrm>
        </p:spPr>
        <p:txBody>
          <a:bodyPr>
            <a:noAutofit/>
          </a:bodyPr>
          <a:lstStyle/>
          <a:p>
            <a:r>
              <a:rPr lang="en-US" sz="2800" dirty="0" smtClean="0"/>
              <a:t>Same student outcomes</a:t>
            </a:r>
          </a:p>
          <a:p>
            <a:r>
              <a:rPr lang="en-US" sz="2800" dirty="0" smtClean="0"/>
              <a:t>Fidelity outcomes inadequate</a:t>
            </a:r>
          </a:p>
          <a:p>
            <a:r>
              <a:rPr lang="en-US" sz="2800" dirty="0"/>
              <a:t>Decisions</a:t>
            </a:r>
            <a:r>
              <a:rPr lang="en-US" sz="2800" dirty="0" smtClean="0"/>
              <a:t>? Please Vote:</a:t>
            </a:r>
            <a:endParaRPr lang="en-US" sz="2800" dirty="0"/>
          </a:p>
          <a:p>
            <a:pPr marL="788670" lvl="1" indent="-514350">
              <a:buFont typeface="+mj-lt"/>
              <a:buAutoNum type="alphaUcPeriod"/>
            </a:pPr>
            <a:r>
              <a:rPr lang="en-US" sz="2400" dirty="0"/>
              <a:t>Address fidelity</a:t>
            </a:r>
          </a:p>
          <a:p>
            <a:pPr marL="788670" lvl="1" indent="-514350">
              <a:buFont typeface="+mj-lt"/>
              <a:buAutoNum type="alphaUcPeriod"/>
            </a:pPr>
            <a:r>
              <a:rPr lang="en-US" sz="2400" dirty="0"/>
              <a:t>Maintain intervention</a:t>
            </a:r>
          </a:p>
          <a:p>
            <a:pPr marL="788670" lvl="1" indent="-514350">
              <a:buFont typeface="+mj-lt"/>
              <a:buAutoNum type="alphaUcPeriod"/>
            </a:pPr>
            <a:r>
              <a:rPr lang="en-US" sz="2400" dirty="0"/>
              <a:t>Intensify intervention</a:t>
            </a:r>
          </a:p>
          <a:p>
            <a:pPr marL="788670" lvl="1" indent="-514350">
              <a:buFont typeface="+mj-lt"/>
              <a:buAutoNum type="alphaUcPeriod"/>
            </a:pPr>
            <a:r>
              <a:rPr lang="en-US" sz="2400" dirty="0"/>
              <a:t>Modify intervention</a:t>
            </a:r>
          </a:p>
          <a:p>
            <a:pPr marL="788670" lvl="1" indent="-514350">
              <a:buFont typeface="+mj-lt"/>
              <a:buAutoNum type="alphaUcPeriod"/>
            </a:pPr>
            <a:r>
              <a:rPr lang="en-US" sz="2400" dirty="0"/>
              <a:t>Fade intervention components</a:t>
            </a:r>
          </a:p>
          <a:p>
            <a:pPr marL="788670" lvl="1" indent="-514350">
              <a:buFont typeface="+mj-lt"/>
              <a:buAutoNum type="alphaUcPeriod"/>
            </a:pPr>
            <a:r>
              <a:rPr lang="en-US" sz="2400" dirty="0"/>
              <a:t>Shape behavior outcomes to become closer approximations of desired behavior</a:t>
            </a:r>
          </a:p>
          <a:p>
            <a:pPr marL="788670" lvl="1" indent="-514350">
              <a:buFont typeface="+mj-lt"/>
              <a:buAutoNum type="alphaUcPeriod"/>
            </a:pPr>
            <a:r>
              <a:rPr lang="en-US" sz="2400" dirty="0"/>
              <a:t>Expand the intervention (additional people, additional settings or routines)</a:t>
            </a:r>
          </a:p>
          <a:p>
            <a:endParaRPr lang="en-US" sz="2800" dirty="0"/>
          </a:p>
        </p:txBody>
      </p:sp>
    </p:spTree>
    <p:extLst>
      <p:ext uri="{BB962C8B-B14F-4D97-AF65-F5344CB8AC3E}">
        <p14:creationId xmlns:p14="http://schemas.microsoft.com/office/powerpoint/2010/main" val="5081318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4555" t="24423" r="8344" b="43785"/>
          <a:stretch/>
        </p:blipFill>
        <p:spPr bwMode="auto">
          <a:xfrm>
            <a:off x="1528176" y="228600"/>
            <a:ext cx="8972889" cy="3733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52600" y="4191000"/>
            <a:ext cx="8748464" cy="1477328"/>
          </a:xfrm>
          <a:prstGeom prst="rect">
            <a:avLst/>
          </a:prstGeom>
          <a:noFill/>
        </p:spPr>
        <p:txBody>
          <a:bodyPr wrap="square" rtlCol="0">
            <a:spAutoFit/>
          </a:bodyPr>
          <a:lstStyle/>
          <a:p>
            <a:r>
              <a:rPr lang="en-US" dirty="0"/>
              <a:t>Fidelity Scores:  </a:t>
            </a:r>
          </a:p>
          <a:p>
            <a:r>
              <a:rPr lang="en-US" dirty="0"/>
              <a:t>Self Assessments—10/9 = 79%, 10/12 = 82% , 10/17 = 74%, 10/19= 69%</a:t>
            </a:r>
          </a:p>
          <a:p>
            <a:r>
              <a:rPr lang="en-US" dirty="0"/>
              <a:t>Fidelity Observations—10/11 = 72%; 10/15 = 53%</a:t>
            </a:r>
          </a:p>
          <a:p>
            <a:endParaRPr lang="en-US" dirty="0"/>
          </a:p>
          <a:p>
            <a:endParaRPr lang="en-US" dirty="0"/>
          </a:p>
        </p:txBody>
      </p:sp>
    </p:spTree>
    <p:extLst>
      <p:ext uri="{BB962C8B-B14F-4D97-AF65-F5344CB8AC3E}">
        <p14:creationId xmlns:p14="http://schemas.microsoft.com/office/powerpoint/2010/main" val="1776198935"/>
      </p:ext>
    </p:extLst>
  </p:cSld>
  <p:clrMapOvr>
    <a:masterClrMapping/>
  </p:clrMapOvr>
  <p:transition spd="med">
    <p:fade thruBlk="1"/>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Questions?</a:t>
            </a:r>
            <a:endParaRPr lang="en-US" dirty="0"/>
          </a:p>
        </p:txBody>
      </p:sp>
      <p:pic>
        <p:nvPicPr>
          <p:cNvPr id="5" name="Content Placeholder 4" descr="cid:0ae024cd-e04f-454d-962e-9627c8f23c92"/>
          <p:cNvPicPr>
            <a:picLocks noGrp="1"/>
          </p:cNvPicPr>
          <p:nvPr>
            <p:ph idx="1"/>
          </p:nvPr>
        </p:nvPicPr>
        <p:blipFill>
          <a:blip r:embed="rId3" r:link="rId4">
            <a:extLst>
              <a:ext uri="{28A0092B-C50C-407E-A947-70E740481C1C}">
                <a14:useLocalDpi xmlns:a14="http://schemas.microsoft.com/office/drawing/2010/main" val="0"/>
              </a:ext>
            </a:extLst>
          </a:blip>
          <a:srcRect/>
          <a:stretch>
            <a:fillRect/>
          </a:stretch>
        </p:blipFill>
        <p:spPr bwMode="auto">
          <a:xfrm>
            <a:off x="885666" y="1965960"/>
            <a:ext cx="7724934" cy="4434840"/>
          </a:xfrm>
          <a:prstGeom prst="rect">
            <a:avLst/>
          </a:prstGeom>
          <a:noFill/>
          <a:ln>
            <a:noFill/>
          </a:ln>
        </p:spPr>
      </p:pic>
    </p:spTree>
    <p:extLst>
      <p:ext uri="{BB962C8B-B14F-4D97-AF65-F5344CB8AC3E}">
        <p14:creationId xmlns:p14="http://schemas.microsoft.com/office/powerpoint/2010/main" val="116252553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smtClean="0"/>
              <a:t>FBAs and BIPs for Students with Internalizing Behaviors</a:t>
            </a:r>
            <a:endParaRPr lang="en-US" dirty="0"/>
          </a:p>
        </p:txBody>
      </p:sp>
    </p:spTree>
    <p:extLst>
      <p:ext uri="{BB962C8B-B14F-4D97-AF65-F5344CB8AC3E}">
        <p14:creationId xmlns:p14="http://schemas.microsoft.com/office/powerpoint/2010/main" val="155000990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a:t>
            </a:r>
            <a:endParaRPr lang="en-US" dirty="0"/>
          </a:p>
        </p:txBody>
      </p:sp>
      <p:sp>
        <p:nvSpPr>
          <p:cNvPr id="3" name="Content Placeholder 2"/>
          <p:cNvSpPr>
            <a:spLocks noGrp="1"/>
          </p:cNvSpPr>
          <p:nvPr>
            <p:ph idx="1"/>
          </p:nvPr>
        </p:nvSpPr>
        <p:spPr/>
        <p:txBody>
          <a:bodyPr>
            <a:normAutofit/>
          </a:bodyPr>
          <a:lstStyle/>
          <a:p>
            <a:pPr>
              <a:buFont typeface="Wingdings" charset="2"/>
              <a:buChar char="v"/>
            </a:pPr>
            <a:r>
              <a:rPr lang="en-US" sz="3600" dirty="0" smtClean="0"/>
              <a:t>Functional thinking for students who have anxiety disorders</a:t>
            </a:r>
          </a:p>
          <a:p>
            <a:pPr>
              <a:buFont typeface="Wingdings" charset="2"/>
              <a:buChar char="v"/>
            </a:pPr>
            <a:r>
              <a:rPr lang="en-US" sz="3600" dirty="0" smtClean="0"/>
              <a:t>Functional thinking for students who have school-refusal behaviors</a:t>
            </a:r>
          </a:p>
        </p:txBody>
      </p:sp>
    </p:spTree>
    <p:extLst>
      <p:ext uri="{BB962C8B-B14F-4D97-AF65-F5344CB8AC3E}">
        <p14:creationId xmlns:p14="http://schemas.microsoft.com/office/powerpoint/2010/main" val="2039784804"/>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Objectives</a:t>
            </a:r>
            <a:endParaRPr lang="en-US" dirty="0"/>
          </a:p>
        </p:txBody>
      </p:sp>
      <p:sp>
        <p:nvSpPr>
          <p:cNvPr id="3" name="Content Placeholder 2"/>
          <p:cNvSpPr>
            <a:spLocks noGrp="1"/>
          </p:cNvSpPr>
          <p:nvPr>
            <p:ph idx="1"/>
          </p:nvPr>
        </p:nvSpPr>
        <p:spPr/>
        <p:txBody>
          <a:bodyPr>
            <a:normAutofit/>
          </a:bodyPr>
          <a:lstStyle/>
          <a:p>
            <a:r>
              <a:rPr lang="en-US" sz="3200" dirty="0" smtClean="0"/>
              <a:t>Participants will:</a:t>
            </a:r>
          </a:p>
          <a:p>
            <a:pPr lvl="1"/>
            <a:r>
              <a:rPr lang="en-US" sz="2800" dirty="0" smtClean="0"/>
              <a:t>Describe how to functionally approach internalizing behaviors </a:t>
            </a:r>
          </a:p>
          <a:p>
            <a:pPr lvl="1"/>
            <a:r>
              <a:rPr lang="en-US" sz="2800" dirty="0" smtClean="0"/>
              <a:t>Develop hypotheses based on ABC information</a:t>
            </a:r>
          </a:p>
          <a:p>
            <a:pPr lvl="1"/>
            <a:r>
              <a:rPr lang="en-US" sz="2800" dirty="0" smtClean="0"/>
              <a:t>Develop ideas for strategies to address hypotheses</a:t>
            </a:r>
            <a:endParaRPr lang="en-US" sz="2800" dirty="0"/>
          </a:p>
        </p:txBody>
      </p:sp>
    </p:spTree>
    <p:extLst>
      <p:ext uri="{BB962C8B-B14F-4D97-AF65-F5344CB8AC3E}">
        <p14:creationId xmlns:p14="http://schemas.microsoft.com/office/powerpoint/2010/main" val="2342601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Step 3 Behavior Interventions</a:t>
            </a:r>
            <a:endParaRPr lang="en-US" dirty="0"/>
          </a:p>
        </p:txBody>
      </p:sp>
    </p:spTree>
    <p:extLst>
      <p:ext uri="{BB962C8B-B14F-4D97-AF65-F5344CB8AC3E}">
        <p14:creationId xmlns:p14="http://schemas.microsoft.com/office/powerpoint/2010/main" val="1118616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Students with Anxiety Disorders</a:t>
            </a:r>
            <a:endParaRPr lang="en-US" dirty="0"/>
          </a:p>
        </p:txBody>
      </p:sp>
    </p:spTree>
    <p:extLst>
      <p:ext uri="{BB962C8B-B14F-4D97-AF65-F5344CB8AC3E}">
        <p14:creationId xmlns:p14="http://schemas.microsoft.com/office/powerpoint/2010/main" val="87231188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Need</a:t>
            </a:r>
            <a:endParaRPr lang="en-US" dirty="0"/>
          </a:p>
        </p:txBody>
      </p:sp>
      <p:sp>
        <p:nvSpPr>
          <p:cNvPr id="3" name="Content Placeholder 2"/>
          <p:cNvSpPr>
            <a:spLocks noGrp="1"/>
          </p:cNvSpPr>
          <p:nvPr>
            <p:ph idx="1"/>
          </p:nvPr>
        </p:nvSpPr>
        <p:spPr>
          <a:xfrm>
            <a:off x="1024128" y="2286000"/>
            <a:ext cx="10802112" cy="4373880"/>
          </a:xfrm>
        </p:spPr>
        <p:txBody>
          <a:bodyPr>
            <a:noAutofit/>
          </a:bodyPr>
          <a:lstStyle/>
          <a:p>
            <a:r>
              <a:rPr lang="en-US" sz="2400" dirty="0" smtClean="0"/>
              <a:t>Anxiety Disorders—Any type</a:t>
            </a:r>
          </a:p>
          <a:p>
            <a:pPr lvl="1"/>
            <a:r>
              <a:rPr lang="en-US" dirty="0" smtClean="0"/>
              <a:t>According to National Institute of Mental Health (NIMH, 2010), 232% of 13-18 year olds have an anxiety disorder and 5.9% have a “severe” anxiety disorder</a:t>
            </a:r>
          </a:p>
          <a:p>
            <a:pPr lvl="1"/>
            <a:r>
              <a:rPr lang="en-US" dirty="0" smtClean="0"/>
              <a:t>Anxiety is not considered a disorder unless it is excessive, negatively impacts daily life, and the person experiencing it has difficulty controlling it</a:t>
            </a:r>
          </a:p>
          <a:p>
            <a:pPr lvl="1"/>
            <a:r>
              <a:rPr lang="en-US" dirty="0" smtClean="0"/>
              <a:t>Anxiety includes generalized anxiety disorder, post-traumatic stress disorder, obsessive-compulsive disorder, panic disorders and specific phobias)</a:t>
            </a:r>
          </a:p>
          <a:p>
            <a:r>
              <a:rPr lang="en-US" sz="2400" dirty="0" smtClean="0"/>
              <a:t>Mood Disorders-Any type</a:t>
            </a:r>
          </a:p>
          <a:p>
            <a:pPr lvl="1"/>
            <a:r>
              <a:rPr lang="en-US" dirty="0" smtClean="0"/>
              <a:t>Primarily affects a person’s persistent emotional state or mood</a:t>
            </a:r>
          </a:p>
          <a:p>
            <a:pPr lvl="1"/>
            <a:r>
              <a:rPr lang="en-US" dirty="0" smtClean="0"/>
              <a:t>Includes major depressive disorder, dysthymic disorder, and/or bipolar disorder</a:t>
            </a:r>
          </a:p>
          <a:p>
            <a:pPr lvl="1"/>
            <a:r>
              <a:rPr lang="en-US" dirty="0" smtClean="0"/>
              <a:t>According to NIMH, 14% of 13-18 year olds have a mood disorder with 4.7% having a severe mood disorder</a:t>
            </a:r>
          </a:p>
          <a:p>
            <a:pPr lvl="1"/>
            <a:r>
              <a:rPr lang="en-US" dirty="0" smtClean="0"/>
              <a:t>NIMH estimates that 3.7% of children between ages of 8-15 have a mood disorder</a:t>
            </a:r>
          </a:p>
          <a:p>
            <a:pPr lvl="2"/>
            <a:r>
              <a:rPr lang="en-US" dirty="0" smtClean="0"/>
              <a:t>Prevalence is higher in females than males</a:t>
            </a:r>
          </a:p>
          <a:p>
            <a:pPr lvl="1"/>
            <a:endParaRPr lang="en-US" dirty="0" smtClean="0"/>
          </a:p>
        </p:txBody>
      </p:sp>
    </p:spTree>
    <p:extLst>
      <p:ext uri="{BB962C8B-B14F-4D97-AF65-F5344CB8AC3E}">
        <p14:creationId xmlns:p14="http://schemas.microsoft.com/office/powerpoint/2010/main" val="7506035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Need</a:t>
            </a:r>
            <a:endParaRPr lang="en-US" dirty="0"/>
          </a:p>
        </p:txBody>
      </p:sp>
      <p:sp>
        <p:nvSpPr>
          <p:cNvPr id="3" name="Content Placeholder 2"/>
          <p:cNvSpPr>
            <a:spLocks noGrp="1"/>
          </p:cNvSpPr>
          <p:nvPr>
            <p:ph sz="half" idx="1"/>
          </p:nvPr>
        </p:nvSpPr>
        <p:spPr/>
        <p:txBody>
          <a:bodyPr>
            <a:normAutofit/>
          </a:bodyPr>
          <a:lstStyle/>
          <a:p>
            <a:r>
              <a:rPr lang="en-US" dirty="0" smtClean="0"/>
              <a:t>According to NIMH, approximately half (50.6%) of children (8-15 years of age) with mental disorders received treatment for their disorder last year</a:t>
            </a:r>
          </a:p>
          <a:p>
            <a:r>
              <a:rPr lang="en-US" dirty="0" smtClean="0"/>
              <a:t>Children with anxiety disorders least likely to receive treatment</a:t>
            </a:r>
          </a:p>
          <a:p>
            <a:pPr lvl="1"/>
            <a:r>
              <a:rPr lang="en-US" dirty="0" smtClean="0"/>
              <a:t>*Data from National Health and Nutrition Examination Survey (NHANES)</a:t>
            </a:r>
          </a:p>
          <a:p>
            <a:r>
              <a:rPr lang="en-US" dirty="0" smtClean="0"/>
              <a:t>School systems have become the primary mechanism for students receiving supports for mental health conditions</a:t>
            </a:r>
            <a:endParaRPr lang="en-US" dirty="0"/>
          </a:p>
        </p:txBody>
      </p:sp>
      <p:pic>
        <p:nvPicPr>
          <p:cNvPr id="4" name="Picture 3" descr="NIMH » Use of Mental Health Services and Treatment Among Children - Mozilla Firefox"/>
          <p:cNvPicPr>
            <a:picLocks noChangeAspect="1"/>
          </p:cNvPicPr>
          <p:nvPr/>
        </p:nvPicPr>
        <p:blipFill rotWithShape="1">
          <a:blip r:embed="rId3">
            <a:extLst>
              <a:ext uri="{28A0092B-C50C-407E-A947-70E740481C1C}">
                <a14:useLocalDpi xmlns:a14="http://schemas.microsoft.com/office/drawing/2010/main" val="0"/>
              </a:ext>
            </a:extLst>
          </a:blip>
          <a:srcRect l="30790" t="21914" r="12110" b="1122"/>
          <a:stretch/>
        </p:blipFill>
        <p:spPr>
          <a:xfrm>
            <a:off x="6319262" y="528843"/>
            <a:ext cx="5662379" cy="6124615"/>
          </a:xfrm>
          <a:prstGeom prst="rect">
            <a:avLst/>
          </a:prstGeom>
        </p:spPr>
      </p:pic>
    </p:spTree>
    <p:extLst>
      <p:ext uri="{BB962C8B-B14F-4D97-AF65-F5344CB8AC3E}">
        <p14:creationId xmlns:p14="http://schemas.microsoft.com/office/powerpoint/2010/main" val="96646888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Changing Dynamics in Student Population</a:t>
            </a:r>
            <a:endParaRPr lang="en-US" dirty="0"/>
          </a:p>
        </p:txBody>
      </p:sp>
      <p:sp>
        <p:nvSpPr>
          <p:cNvPr id="6" name="Content Placeholder 5"/>
          <p:cNvSpPr>
            <a:spLocks noGrp="1"/>
          </p:cNvSpPr>
          <p:nvPr>
            <p:ph idx="1"/>
          </p:nvPr>
        </p:nvSpPr>
        <p:spPr>
          <a:xfrm>
            <a:off x="1024127" y="1798320"/>
            <a:ext cx="9720073" cy="4023360"/>
          </a:xfrm>
        </p:spPr>
        <p:txBody>
          <a:bodyPr>
            <a:noAutofit/>
          </a:bodyPr>
          <a:lstStyle/>
          <a:p>
            <a:r>
              <a:rPr lang="en-US" sz="2400" dirty="0" smtClean="0"/>
              <a:t>According to Van Acker, R., children and youth are experiencing increased exposure to risk factors for development of emotional and mental health disorders</a:t>
            </a:r>
          </a:p>
          <a:p>
            <a:pPr lvl="1"/>
            <a:r>
              <a:rPr lang="en-US" sz="2000" dirty="0" smtClean="0"/>
              <a:t>Poverty</a:t>
            </a:r>
          </a:p>
          <a:p>
            <a:pPr lvl="1"/>
            <a:r>
              <a:rPr lang="en-US" sz="2000" dirty="0" smtClean="0"/>
              <a:t>Minimal parent education</a:t>
            </a:r>
          </a:p>
          <a:p>
            <a:pPr lvl="1"/>
            <a:r>
              <a:rPr lang="en-US" sz="2000" dirty="0" smtClean="0"/>
              <a:t>Marital discord and/or family dysfunction</a:t>
            </a:r>
          </a:p>
          <a:p>
            <a:pPr lvl="1"/>
            <a:r>
              <a:rPr lang="en-US" sz="2000" dirty="0" smtClean="0"/>
              <a:t>Ineffective parenting</a:t>
            </a:r>
          </a:p>
          <a:p>
            <a:pPr lvl="1"/>
            <a:r>
              <a:rPr lang="en-US" sz="2000" dirty="0" smtClean="0"/>
              <a:t>Coercive discipline</a:t>
            </a:r>
          </a:p>
          <a:p>
            <a:pPr lvl="1"/>
            <a:r>
              <a:rPr lang="en-US" sz="2000" dirty="0" smtClean="0"/>
              <a:t>Child maltreatment (abuse and neglect)</a:t>
            </a:r>
          </a:p>
          <a:p>
            <a:pPr lvl="1"/>
            <a:r>
              <a:rPr lang="en-US" sz="2000" dirty="0" smtClean="0"/>
              <a:t>Poor physical health of child or parent</a:t>
            </a:r>
          </a:p>
          <a:p>
            <a:pPr lvl="1"/>
            <a:r>
              <a:rPr lang="en-US" sz="2000" dirty="0" smtClean="0"/>
              <a:t>Parental mental illness</a:t>
            </a:r>
          </a:p>
          <a:p>
            <a:pPr lvl="1"/>
            <a:r>
              <a:rPr lang="en-US" sz="2000" dirty="0" smtClean="0"/>
              <a:t>School failure</a:t>
            </a:r>
          </a:p>
          <a:p>
            <a:pPr lvl="1"/>
            <a:r>
              <a:rPr lang="en-US" sz="2000" dirty="0" smtClean="0"/>
              <a:t>Social rejection or isolation from peers</a:t>
            </a:r>
          </a:p>
          <a:p>
            <a:pPr lvl="1"/>
            <a:r>
              <a:rPr lang="en-US" sz="2000" dirty="0" smtClean="0"/>
              <a:t>Lack of meaningful interaction with an adult mentor or significant adult</a:t>
            </a:r>
            <a:endParaRPr lang="en-US" sz="2000" dirty="0"/>
          </a:p>
        </p:txBody>
      </p:sp>
    </p:spTree>
    <p:extLst>
      <p:ext uri="{BB962C8B-B14F-4D97-AF65-F5344CB8AC3E}">
        <p14:creationId xmlns:p14="http://schemas.microsoft.com/office/powerpoint/2010/main" val="202379516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As a result….</a:t>
            </a:r>
            <a:endParaRPr lang="en-US" dirty="0"/>
          </a:p>
        </p:txBody>
      </p:sp>
      <p:sp>
        <p:nvSpPr>
          <p:cNvPr id="6" name="Content Placeholder 5"/>
          <p:cNvSpPr>
            <a:spLocks noGrp="1"/>
          </p:cNvSpPr>
          <p:nvPr>
            <p:ph idx="1"/>
          </p:nvPr>
        </p:nvSpPr>
        <p:spPr/>
        <p:txBody>
          <a:bodyPr>
            <a:normAutofit/>
          </a:bodyPr>
          <a:lstStyle/>
          <a:p>
            <a:r>
              <a:rPr lang="en-US" sz="2800" dirty="0" smtClean="0"/>
              <a:t>School personnel are being called upon to have a greater understanding of the conditions</a:t>
            </a:r>
          </a:p>
          <a:p>
            <a:r>
              <a:rPr lang="en-US" sz="2800" dirty="0" smtClean="0"/>
              <a:t>School personnel are being called upon to implement interventions that are evidence-based</a:t>
            </a:r>
            <a:endParaRPr lang="en-US" sz="2800" dirty="0"/>
          </a:p>
        </p:txBody>
      </p:sp>
    </p:spTree>
    <p:extLst>
      <p:ext uri="{BB962C8B-B14F-4D97-AF65-F5344CB8AC3E}">
        <p14:creationId xmlns:p14="http://schemas.microsoft.com/office/powerpoint/2010/main" val="207928654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Reasons Schools Should Address Students’ Mental Health Needs</a:t>
            </a:r>
            <a:endParaRPr lang="en-US" dirty="0"/>
          </a:p>
        </p:txBody>
      </p:sp>
      <p:sp>
        <p:nvSpPr>
          <p:cNvPr id="3" name="Content Placeholder 2"/>
          <p:cNvSpPr>
            <a:spLocks noGrp="1"/>
          </p:cNvSpPr>
          <p:nvPr>
            <p:ph idx="1"/>
          </p:nvPr>
        </p:nvSpPr>
        <p:spPr/>
        <p:txBody>
          <a:bodyPr>
            <a:normAutofit/>
          </a:bodyPr>
          <a:lstStyle/>
          <a:p>
            <a:r>
              <a:rPr lang="en-US" sz="2800" dirty="0" smtClean="0"/>
              <a:t>Mental health is correlated with students’ social/emotional and academic outcomes</a:t>
            </a:r>
          </a:p>
          <a:p>
            <a:r>
              <a:rPr lang="en-US" sz="2800" dirty="0" smtClean="0"/>
              <a:t>Children and youth spend the majority of their waking hours in school</a:t>
            </a:r>
          </a:p>
          <a:p>
            <a:r>
              <a:rPr lang="en-US" sz="2800" dirty="0" smtClean="0"/>
              <a:t>Children and youth do not leave emotional and mental health needs outside of the school entrance when they arrive</a:t>
            </a:r>
          </a:p>
          <a:p>
            <a:r>
              <a:rPr lang="en-US" sz="2800" dirty="0" smtClean="0"/>
              <a:t>Schools remain the only mandated ‘no-reject’ service agency</a:t>
            </a:r>
          </a:p>
        </p:txBody>
      </p:sp>
    </p:spTree>
    <p:extLst>
      <p:ext uri="{BB962C8B-B14F-4D97-AF65-F5344CB8AC3E}">
        <p14:creationId xmlns:p14="http://schemas.microsoft.com/office/powerpoint/2010/main" val="56762460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Anxiety Symptoms</a:t>
            </a:r>
            <a:endParaRPr lang="en-US" dirty="0"/>
          </a:p>
        </p:txBody>
      </p:sp>
      <p:sp>
        <p:nvSpPr>
          <p:cNvPr id="3" name="Content Placeholder 2"/>
          <p:cNvSpPr>
            <a:spLocks noGrp="1"/>
          </p:cNvSpPr>
          <p:nvPr>
            <p:ph idx="1"/>
          </p:nvPr>
        </p:nvSpPr>
        <p:spPr/>
        <p:txBody>
          <a:bodyPr>
            <a:noAutofit/>
          </a:bodyPr>
          <a:lstStyle/>
          <a:p>
            <a:r>
              <a:rPr lang="en-US" sz="2800" dirty="0" smtClean="0"/>
              <a:t>Variable (Weir, 2017)</a:t>
            </a:r>
          </a:p>
          <a:p>
            <a:r>
              <a:rPr lang="en-US" sz="2800" dirty="0" smtClean="0"/>
              <a:t>Include</a:t>
            </a:r>
          </a:p>
          <a:p>
            <a:pPr lvl="1"/>
            <a:r>
              <a:rPr lang="en-US" sz="2400" dirty="0" smtClean="0"/>
              <a:t>Overall worrying</a:t>
            </a:r>
          </a:p>
          <a:p>
            <a:pPr lvl="1"/>
            <a:r>
              <a:rPr lang="en-US" sz="2400" dirty="0" smtClean="0"/>
              <a:t>Physical symptoms (headaches, stomachaches)</a:t>
            </a:r>
          </a:p>
          <a:p>
            <a:pPr lvl="1"/>
            <a:r>
              <a:rPr lang="en-US" sz="2400" dirty="0" smtClean="0"/>
              <a:t>Intense social phobias preventing from doing activities</a:t>
            </a:r>
          </a:p>
          <a:p>
            <a:pPr lvl="2"/>
            <a:r>
              <a:rPr lang="en-US" sz="1800" dirty="0" smtClean="0"/>
              <a:t>Attending parties</a:t>
            </a:r>
          </a:p>
          <a:p>
            <a:pPr lvl="2"/>
            <a:r>
              <a:rPr lang="en-US" sz="1800" dirty="0" smtClean="0"/>
              <a:t>Participating in extracurricular activities</a:t>
            </a:r>
          </a:p>
          <a:p>
            <a:pPr lvl="1"/>
            <a:r>
              <a:rPr lang="en-US" sz="2400" dirty="0" smtClean="0"/>
              <a:t>Specific phobias</a:t>
            </a:r>
          </a:p>
          <a:p>
            <a:pPr lvl="2"/>
            <a:r>
              <a:rPr lang="en-US" sz="1800" dirty="0" smtClean="0"/>
              <a:t>Fear of the dark</a:t>
            </a:r>
          </a:p>
          <a:p>
            <a:pPr lvl="2"/>
            <a:r>
              <a:rPr lang="en-US" sz="1800" dirty="0" smtClean="0"/>
              <a:t>Fear of dogs</a:t>
            </a:r>
          </a:p>
          <a:p>
            <a:pPr lvl="1"/>
            <a:r>
              <a:rPr lang="en-US" sz="2400" dirty="0" smtClean="0"/>
              <a:t>Obsessive compulsions</a:t>
            </a:r>
            <a:endParaRPr lang="en-US" sz="2400" dirty="0"/>
          </a:p>
        </p:txBody>
      </p:sp>
    </p:spTree>
    <p:extLst>
      <p:ext uri="{BB962C8B-B14F-4D97-AF65-F5344CB8AC3E}">
        <p14:creationId xmlns:p14="http://schemas.microsoft.com/office/powerpoint/2010/main" val="145404287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r>
              <a:rPr lang="en-US" dirty="0" smtClean="0"/>
              <a:t>Functional Behavior Assessments and Function-linked BIPs for Anxiety</a:t>
            </a:r>
            <a:endParaRPr lang="en-US" dirty="0"/>
          </a:p>
        </p:txBody>
      </p:sp>
    </p:spTree>
    <p:extLst>
      <p:ext uri="{BB962C8B-B14F-4D97-AF65-F5344CB8AC3E}">
        <p14:creationId xmlns:p14="http://schemas.microsoft.com/office/powerpoint/2010/main" val="94437626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Anxiety and FBAs</a:t>
            </a:r>
            <a:endParaRPr lang="en-US" dirty="0"/>
          </a:p>
        </p:txBody>
      </p:sp>
      <p:sp>
        <p:nvSpPr>
          <p:cNvPr id="3" name="Content Placeholder 2"/>
          <p:cNvSpPr>
            <a:spLocks noGrp="1"/>
          </p:cNvSpPr>
          <p:nvPr>
            <p:ph idx="1"/>
          </p:nvPr>
        </p:nvSpPr>
        <p:spPr>
          <a:xfrm>
            <a:off x="1024127" y="1737360"/>
            <a:ext cx="10817353" cy="4937760"/>
          </a:xfrm>
        </p:spPr>
        <p:txBody>
          <a:bodyPr>
            <a:noAutofit/>
          </a:bodyPr>
          <a:lstStyle/>
          <a:p>
            <a:r>
              <a:rPr lang="en-US" sz="1800" dirty="0" smtClean="0"/>
              <a:t>Core behavioral principle-Behaviors don’t happen “out of the blue”</a:t>
            </a:r>
          </a:p>
          <a:p>
            <a:r>
              <a:rPr lang="en-US" sz="1800" dirty="0" smtClean="0"/>
              <a:t>FBAs can help teams understand what triggers anxiety (internal behavior) and how anxiety can exacerbate other externalizing behaviors</a:t>
            </a:r>
          </a:p>
          <a:p>
            <a:r>
              <a:rPr lang="en-US" sz="1800" dirty="0" smtClean="0"/>
              <a:t>Allows the team to develop a precise BIP to address the triggers that predict anxiety, develop replacement behaviors to be taught to the student when antecedents are present, and reinforce students with alleviation of anxiety</a:t>
            </a:r>
          </a:p>
          <a:p>
            <a:r>
              <a:rPr lang="en-US" sz="1800" dirty="0" smtClean="0"/>
              <a:t>Anxiety may be considered a ‘setting event’, making individuals more likely to display problem behavior when they are feeling anxious (e.g., student with ASD is feeling anxious and when asked to do homework, a non-preferred task, while feeling anxious, he is more likely to engage in self-injury, e.g. punching himself in the face with his fist).</a:t>
            </a:r>
          </a:p>
          <a:p>
            <a:r>
              <a:rPr lang="en-US" sz="1800" dirty="0" smtClean="0"/>
              <a:t>Anxiety may also function as an immediate trigger to problem behavior (e.g., a student is feeling anxious and punches himself in the face to reduce the anxiety).</a:t>
            </a:r>
          </a:p>
          <a:p>
            <a:r>
              <a:rPr lang="en-US" sz="1800" dirty="0" smtClean="0"/>
              <a:t>Thus, students may engage in problem behavior for the functions of:</a:t>
            </a:r>
          </a:p>
          <a:p>
            <a:pPr lvl="1"/>
            <a:r>
              <a:rPr lang="en-US" sz="1600" dirty="0" smtClean="0"/>
              <a:t>Reduce anxiety by escaping/avoiding an anxiety-provoking situation (negative reinforcement)</a:t>
            </a:r>
          </a:p>
          <a:p>
            <a:pPr lvl="1"/>
            <a:r>
              <a:rPr lang="en-US" sz="1600" dirty="0" smtClean="0"/>
              <a:t>Access reassurance, comfort, or self-soothing stimuli (positive reinforcement)</a:t>
            </a:r>
          </a:p>
          <a:p>
            <a:pPr lvl="1"/>
            <a:r>
              <a:rPr lang="en-US" sz="1600" dirty="0" smtClean="0"/>
              <a:t>Can be multi-functional</a:t>
            </a:r>
          </a:p>
          <a:p>
            <a:endParaRPr lang="en-US" sz="1800" dirty="0"/>
          </a:p>
        </p:txBody>
      </p:sp>
    </p:spTree>
    <p:extLst>
      <p:ext uri="{BB962C8B-B14F-4D97-AF65-F5344CB8AC3E}">
        <p14:creationId xmlns:p14="http://schemas.microsoft.com/office/powerpoint/2010/main" val="80183650"/>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a:t>
            </a:r>
            <a:endParaRPr lang="en-US" dirty="0"/>
          </a:p>
        </p:txBody>
      </p:sp>
      <p:sp>
        <p:nvSpPr>
          <p:cNvPr id="3" name="Content Placeholder 2"/>
          <p:cNvSpPr>
            <a:spLocks noGrp="1"/>
          </p:cNvSpPr>
          <p:nvPr>
            <p:ph idx="1"/>
          </p:nvPr>
        </p:nvSpPr>
        <p:spPr>
          <a:xfrm>
            <a:off x="1024127" y="1859280"/>
            <a:ext cx="9720073" cy="4023360"/>
          </a:xfrm>
        </p:spPr>
        <p:txBody>
          <a:bodyPr>
            <a:noAutofit/>
          </a:bodyPr>
          <a:lstStyle/>
          <a:p>
            <a:r>
              <a:rPr lang="en-US" sz="3200" dirty="0" smtClean="0"/>
              <a:t>Quentin</a:t>
            </a:r>
          </a:p>
          <a:p>
            <a:pPr lvl="1"/>
            <a:r>
              <a:rPr lang="en-US" sz="2800" dirty="0" smtClean="0"/>
              <a:t>Fifth grade student with anxiety</a:t>
            </a:r>
          </a:p>
          <a:p>
            <a:pPr lvl="1"/>
            <a:r>
              <a:rPr lang="en-US" sz="2800" dirty="0" smtClean="0"/>
              <a:t>Writing is a non-preferred task</a:t>
            </a:r>
          </a:p>
          <a:p>
            <a:pPr lvl="2"/>
            <a:r>
              <a:rPr lang="en-US" sz="2000" dirty="0" smtClean="0"/>
              <a:t>Writing is difficult at a fifth grade level-specifically when task requires inferential thinking</a:t>
            </a:r>
          </a:p>
          <a:p>
            <a:pPr lvl="2"/>
            <a:r>
              <a:rPr lang="en-US" sz="2000" dirty="0" smtClean="0"/>
              <a:t>Sometimes, when writing is assigned Quentin will engage in the task and complete the assignment</a:t>
            </a:r>
          </a:p>
          <a:p>
            <a:pPr lvl="2"/>
            <a:r>
              <a:rPr lang="en-US" sz="2000" dirty="0" smtClean="0"/>
              <a:t>Other days, Quentin will engage in off-task behaviors (e.g., tap peers on the shoulders to talk to them, leave seat and walk around the room, break pencil, ask to go to the restroom or nurse)</a:t>
            </a:r>
          </a:p>
          <a:p>
            <a:pPr lvl="3"/>
            <a:r>
              <a:rPr lang="en-US" sz="2000" dirty="0" smtClean="0"/>
              <a:t>On those days, Quentin will perform problem behaviors during tasks that he likes</a:t>
            </a:r>
          </a:p>
          <a:p>
            <a:pPr lvl="2"/>
            <a:r>
              <a:rPr lang="en-US" sz="2000" dirty="0" smtClean="0"/>
              <a:t>Teacher states behavior seems to occur “out of the blue”</a:t>
            </a:r>
          </a:p>
          <a:p>
            <a:pPr lvl="1"/>
            <a:r>
              <a:rPr lang="en-US" sz="2800" dirty="0" smtClean="0"/>
              <a:t>In this case, Quentin may be experiencing high anxiety on the day of the problem behaviors.</a:t>
            </a:r>
            <a:endParaRPr lang="en-US" sz="2800" dirty="0"/>
          </a:p>
        </p:txBody>
      </p:sp>
    </p:spTree>
    <p:extLst>
      <p:ext uri="{BB962C8B-B14F-4D97-AF65-F5344CB8AC3E}">
        <p14:creationId xmlns:p14="http://schemas.microsoft.com/office/powerpoint/2010/main" val="11743588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The Acting-Out Cycle</a:t>
            </a:r>
            <a:endParaRPr lang="en-US" dirty="0"/>
          </a:p>
        </p:txBody>
      </p:sp>
      <p:pic>
        <p:nvPicPr>
          <p:cNvPr id="5" name="Picture 4"/>
          <p:cNvPicPr>
            <a:picLocks noChangeAspect="1"/>
          </p:cNvPicPr>
          <p:nvPr/>
        </p:nvPicPr>
        <p:blipFill>
          <a:blip r:embed="rId3"/>
          <a:stretch>
            <a:fillRect/>
          </a:stretch>
        </p:blipFill>
        <p:spPr>
          <a:xfrm>
            <a:off x="1243011" y="1828800"/>
            <a:ext cx="8686801" cy="4169664"/>
          </a:xfrm>
          <a:prstGeom prst="rect">
            <a:avLst/>
          </a:prstGeom>
        </p:spPr>
      </p:pic>
      <p:cxnSp>
        <p:nvCxnSpPr>
          <p:cNvPr id="7" name="Straight Arrow Connector 6"/>
          <p:cNvCxnSpPr/>
          <p:nvPr/>
        </p:nvCxnSpPr>
        <p:spPr>
          <a:xfrm>
            <a:off x="1758769" y="3583735"/>
            <a:ext cx="832339" cy="621323"/>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623924" y="2670985"/>
            <a:ext cx="976159" cy="1223412"/>
          </a:xfrm>
          <a:prstGeom prst="rect">
            <a:avLst/>
          </a:prstGeom>
          <a:noFill/>
        </p:spPr>
        <p:txBody>
          <a:bodyPr wrap="square" rtlCol="0">
            <a:spAutoFit/>
          </a:bodyPr>
          <a:lstStyle/>
          <a:p>
            <a:r>
              <a:rPr lang="en-US" sz="1050" dirty="0" smtClean="0"/>
              <a:t>FBA identifies this; BIP developed </a:t>
            </a:r>
            <a:r>
              <a:rPr lang="en-US" sz="1050" smtClean="0"/>
              <a:t>to implement here!</a:t>
            </a:r>
            <a:endParaRPr lang="en-US" sz="1050" dirty="0"/>
          </a:p>
        </p:txBody>
      </p:sp>
    </p:spTree>
    <p:extLst>
      <p:ext uri="{BB962C8B-B14F-4D97-AF65-F5344CB8AC3E}">
        <p14:creationId xmlns:p14="http://schemas.microsoft.com/office/powerpoint/2010/main" val="882301411"/>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Anxiety Fluctuation</a:t>
            </a:r>
            <a:endParaRPr lang="en-US" dirty="0"/>
          </a:p>
        </p:txBody>
      </p:sp>
      <p:sp>
        <p:nvSpPr>
          <p:cNvPr id="3" name="Content Placeholder 2"/>
          <p:cNvSpPr>
            <a:spLocks noGrp="1"/>
          </p:cNvSpPr>
          <p:nvPr>
            <p:ph idx="1"/>
          </p:nvPr>
        </p:nvSpPr>
        <p:spPr/>
        <p:txBody>
          <a:bodyPr>
            <a:normAutofit/>
          </a:bodyPr>
          <a:lstStyle/>
          <a:p>
            <a:r>
              <a:rPr lang="en-US" sz="3200" dirty="0" smtClean="0"/>
              <a:t>Quinn’s behavior may be attributed to fluctuating anxiety</a:t>
            </a:r>
          </a:p>
          <a:p>
            <a:pPr lvl="1"/>
            <a:r>
              <a:rPr lang="en-US" sz="2800" dirty="0" smtClean="0"/>
              <a:t>Behaviors that have inconsistent patterns</a:t>
            </a:r>
          </a:p>
          <a:p>
            <a:r>
              <a:rPr lang="en-US" sz="3200" dirty="0" smtClean="0"/>
              <a:t>Anxiety can be considered as a “hidden disability”-inconsistent and erratic nature of anxiety related behavior</a:t>
            </a:r>
          </a:p>
          <a:p>
            <a:r>
              <a:rPr lang="en-US" sz="3200" dirty="0" smtClean="0"/>
              <a:t>Shaken soda can analogy</a:t>
            </a:r>
            <a:endParaRPr lang="en-US" sz="3200" dirty="0"/>
          </a:p>
        </p:txBody>
      </p:sp>
    </p:spTree>
    <p:extLst>
      <p:ext uri="{BB962C8B-B14F-4D97-AF65-F5344CB8AC3E}">
        <p14:creationId xmlns:p14="http://schemas.microsoft.com/office/powerpoint/2010/main" val="207499703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Some Skills for Students with Anxiety</a:t>
            </a:r>
            <a:endParaRPr lang="en-US" dirty="0"/>
          </a:p>
        </p:txBody>
      </p:sp>
      <p:sp>
        <p:nvSpPr>
          <p:cNvPr id="3" name="Content Placeholder 2"/>
          <p:cNvSpPr>
            <a:spLocks noGrp="1"/>
          </p:cNvSpPr>
          <p:nvPr>
            <p:ph idx="1"/>
          </p:nvPr>
        </p:nvSpPr>
        <p:spPr/>
        <p:txBody>
          <a:bodyPr>
            <a:normAutofit/>
          </a:bodyPr>
          <a:lstStyle/>
          <a:p>
            <a:r>
              <a:rPr lang="en-US" sz="3200" dirty="0" smtClean="0"/>
              <a:t>Self-regulation-calm self</a:t>
            </a:r>
          </a:p>
          <a:p>
            <a:r>
              <a:rPr lang="en-US" sz="3200" dirty="0" smtClean="0"/>
              <a:t>Thought stopping/thought interruption-positive psychology-replacing negative thoughts with positive replacement thoughts</a:t>
            </a:r>
          </a:p>
          <a:p>
            <a:r>
              <a:rPr lang="en-US" sz="3200" dirty="0" smtClean="0"/>
              <a:t>Executive functioning-think prior to acting; intrinsic reinforcement; censoring behaviors; follow steps to achieve an outcome</a:t>
            </a:r>
          </a:p>
          <a:p>
            <a:pPr marL="0" indent="0">
              <a:buNone/>
            </a:pPr>
            <a:endParaRPr lang="en-US" sz="3200" dirty="0"/>
          </a:p>
        </p:txBody>
      </p:sp>
    </p:spTree>
    <p:extLst>
      <p:ext uri="{BB962C8B-B14F-4D97-AF65-F5344CB8AC3E}">
        <p14:creationId xmlns:p14="http://schemas.microsoft.com/office/powerpoint/2010/main" val="148825722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Traditional Consequence-Based Plans</a:t>
            </a:r>
            <a:endParaRPr lang="en-US" dirty="0"/>
          </a:p>
        </p:txBody>
      </p:sp>
      <p:sp>
        <p:nvSpPr>
          <p:cNvPr id="3" name="Content Placeholder 2"/>
          <p:cNvSpPr>
            <a:spLocks noGrp="1"/>
          </p:cNvSpPr>
          <p:nvPr>
            <p:ph idx="1"/>
          </p:nvPr>
        </p:nvSpPr>
        <p:spPr/>
        <p:txBody>
          <a:bodyPr>
            <a:normAutofit/>
          </a:bodyPr>
          <a:lstStyle/>
          <a:p>
            <a:r>
              <a:rPr lang="en-US" sz="2800" dirty="0" smtClean="0"/>
              <a:t>Tokens, points, stickers, edibles, etc. may not work for students with anxiety</a:t>
            </a:r>
          </a:p>
          <a:p>
            <a:r>
              <a:rPr lang="en-US" sz="2800" dirty="0" smtClean="0"/>
              <a:t>Criteria for earning the reinforcement often set based on student’s performance when not anxious and does not take the fluctuation of performance in consideration (</a:t>
            </a:r>
            <a:r>
              <a:rPr lang="en-US" sz="2800" dirty="0" err="1" smtClean="0"/>
              <a:t>Minahan</a:t>
            </a:r>
            <a:r>
              <a:rPr lang="en-US" sz="2800" dirty="0" smtClean="0"/>
              <a:t> &amp; Rappaport, 2012).</a:t>
            </a:r>
          </a:p>
          <a:p>
            <a:r>
              <a:rPr lang="en-US" sz="2800" dirty="0" smtClean="0"/>
              <a:t>Anxiety is competing and the function of the behavior is stronger than the reinforcement</a:t>
            </a:r>
          </a:p>
          <a:p>
            <a:pPr lvl="1"/>
            <a:r>
              <a:rPr lang="en-US" sz="2400" dirty="0" smtClean="0"/>
              <a:t>Student with anxiety may not know the skill(s) necessary for (a) asking for a break and/or (b) coping with feelings of anxiety</a:t>
            </a:r>
            <a:endParaRPr lang="en-US" sz="2400" dirty="0"/>
          </a:p>
        </p:txBody>
      </p:sp>
    </p:spTree>
    <p:extLst>
      <p:ext uri="{BB962C8B-B14F-4D97-AF65-F5344CB8AC3E}">
        <p14:creationId xmlns:p14="http://schemas.microsoft.com/office/powerpoint/2010/main" val="1397160773"/>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Functional Thinking</a:t>
            </a:r>
            <a:endParaRPr lang="en-US" dirty="0"/>
          </a:p>
        </p:txBody>
      </p:sp>
      <p:sp>
        <p:nvSpPr>
          <p:cNvPr id="3" name="Content Placeholder 2"/>
          <p:cNvSpPr>
            <a:spLocks noGrp="1"/>
          </p:cNvSpPr>
          <p:nvPr>
            <p:ph idx="1"/>
          </p:nvPr>
        </p:nvSpPr>
        <p:spPr/>
        <p:txBody>
          <a:bodyPr>
            <a:noAutofit/>
          </a:bodyPr>
          <a:lstStyle/>
          <a:p>
            <a:r>
              <a:rPr lang="en-US" sz="3200" dirty="0" smtClean="0"/>
              <a:t>It is important for teams to consider the function of the student’s anxiety related behavior</a:t>
            </a:r>
          </a:p>
          <a:p>
            <a:r>
              <a:rPr lang="en-US" sz="3200" dirty="0" smtClean="0"/>
              <a:t>Most often, it will be escape or avoidance</a:t>
            </a:r>
          </a:p>
          <a:p>
            <a:r>
              <a:rPr lang="en-US" sz="3200" dirty="0" smtClean="0"/>
              <a:t>Not always obvious</a:t>
            </a:r>
          </a:p>
          <a:p>
            <a:pPr lvl="1"/>
            <a:r>
              <a:rPr lang="en-US" sz="2800" dirty="0" smtClean="0"/>
              <a:t>Student asks to go to the nurse before a writing assignment-more obvious</a:t>
            </a:r>
          </a:p>
          <a:p>
            <a:pPr lvl="1"/>
            <a:r>
              <a:rPr lang="en-US" sz="2800" dirty="0" smtClean="0"/>
              <a:t>Student cussing, putting head down during math test and teacher responds by sending to office, inadvertently reinforces avoidance behavior</a:t>
            </a:r>
          </a:p>
          <a:p>
            <a:pPr lvl="1"/>
            <a:endParaRPr lang="en-US" sz="2800" dirty="0"/>
          </a:p>
        </p:txBody>
      </p:sp>
    </p:spTree>
    <p:extLst>
      <p:ext uri="{BB962C8B-B14F-4D97-AF65-F5344CB8AC3E}">
        <p14:creationId xmlns:p14="http://schemas.microsoft.com/office/powerpoint/2010/main" val="149491551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FBA/BIP and Students with Anxiety</a:t>
            </a:r>
            <a:endParaRPr lang="en-US" dirty="0"/>
          </a:p>
        </p:txBody>
      </p:sp>
      <p:sp>
        <p:nvSpPr>
          <p:cNvPr id="3" name="Content Placeholder 2"/>
          <p:cNvSpPr>
            <a:spLocks noGrp="1"/>
          </p:cNvSpPr>
          <p:nvPr>
            <p:ph idx="1"/>
          </p:nvPr>
        </p:nvSpPr>
        <p:spPr/>
        <p:txBody>
          <a:bodyPr>
            <a:normAutofit fontScale="92500" lnSpcReduction="10000"/>
          </a:bodyPr>
          <a:lstStyle/>
          <a:p>
            <a:r>
              <a:rPr lang="en-US" sz="3200" dirty="0" smtClean="0"/>
              <a:t>An FBA and BIP can: </a:t>
            </a:r>
          </a:p>
          <a:p>
            <a:pPr lvl="1"/>
            <a:r>
              <a:rPr lang="en-US" sz="2800" dirty="0" smtClean="0"/>
              <a:t>identify the setting events and immediate antecedents that predict anxiety so that a prevention intervention can be developed and implemented</a:t>
            </a:r>
          </a:p>
          <a:p>
            <a:pPr lvl="1"/>
            <a:r>
              <a:rPr lang="en-US" sz="2800" dirty="0" smtClean="0"/>
              <a:t>Teach the student replacement behaviors to perform when anxiety is present-both functional equivalent replacement behaviors (ask for a delay, break) and desired, alternative skills (self-regulation, replacing thoughts)</a:t>
            </a:r>
          </a:p>
          <a:p>
            <a:pPr lvl="1"/>
            <a:r>
              <a:rPr lang="en-US" sz="2800" dirty="0" smtClean="0"/>
              <a:t>Develop reinforcement strategies for performance of the replacement behaviors rather than behavioral criteria that can be impacted by fluctuating anxiety episodes</a:t>
            </a:r>
          </a:p>
          <a:p>
            <a:pPr marL="457063" lvl="1" indent="0">
              <a:buNone/>
            </a:pPr>
            <a:endParaRPr lang="en-US" dirty="0" smtClean="0"/>
          </a:p>
        </p:txBody>
      </p:sp>
    </p:spTree>
    <p:extLst>
      <p:ext uri="{BB962C8B-B14F-4D97-AF65-F5344CB8AC3E}">
        <p14:creationId xmlns:p14="http://schemas.microsoft.com/office/powerpoint/2010/main" val="1633840738"/>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Gathering FBA Information for Anxiety</a:t>
            </a:r>
            <a:endParaRPr lang="en-US" dirty="0"/>
          </a:p>
        </p:txBody>
      </p:sp>
      <p:sp>
        <p:nvSpPr>
          <p:cNvPr id="3" name="Content Placeholder 2"/>
          <p:cNvSpPr>
            <a:spLocks noGrp="1"/>
          </p:cNvSpPr>
          <p:nvPr>
            <p:ph idx="1"/>
          </p:nvPr>
        </p:nvSpPr>
        <p:spPr/>
        <p:txBody>
          <a:bodyPr/>
          <a:lstStyle/>
          <a:p>
            <a:r>
              <a:rPr lang="en-US" dirty="0" smtClean="0"/>
              <a:t>If anxiety condition is identified, define how anxiety manifests behaviorally by the student (e.g., operationalize)</a:t>
            </a:r>
          </a:p>
          <a:p>
            <a:pPr lvl="1"/>
            <a:r>
              <a:rPr lang="en-US" dirty="0" smtClean="0"/>
              <a:t>Consider, anxiety is an internal state-the definition may be linked to the behaviors that are performed when the student is in high-anxiety situations</a:t>
            </a:r>
          </a:p>
          <a:p>
            <a:pPr lvl="1"/>
            <a:r>
              <a:rPr lang="en-US" dirty="0" smtClean="0"/>
              <a:t>Some individuals may show pre-cursor behaviors that indicate an anxious condition (e.g., putting head down, avoiding conversation, physical mannerisms, etc.)</a:t>
            </a:r>
          </a:p>
        </p:txBody>
      </p:sp>
    </p:spTree>
    <p:extLst>
      <p:ext uri="{BB962C8B-B14F-4D97-AF65-F5344CB8AC3E}">
        <p14:creationId xmlns:p14="http://schemas.microsoft.com/office/powerpoint/2010/main" val="87889377"/>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Gathering FBA information for anxiety</a:t>
            </a:r>
            <a:endParaRPr lang="en-US" dirty="0"/>
          </a:p>
        </p:txBody>
      </p:sp>
      <p:sp>
        <p:nvSpPr>
          <p:cNvPr id="3" name="Content Placeholder 2"/>
          <p:cNvSpPr>
            <a:spLocks noGrp="1"/>
          </p:cNvSpPr>
          <p:nvPr>
            <p:ph idx="1"/>
          </p:nvPr>
        </p:nvSpPr>
        <p:spPr/>
        <p:txBody>
          <a:bodyPr>
            <a:normAutofit lnSpcReduction="10000"/>
          </a:bodyPr>
          <a:lstStyle/>
          <a:p>
            <a:r>
              <a:rPr lang="en-US" sz="2000" dirty="0"/>
              <a:t>Interviews and observations</a:t>
            </a:r>
          </a:p>
          <a:p>
            <a:pPr lvl="1"/>
            <a:r>
              <a:rPr lang="en-US" dirty="0"/>
              <a:t>Identify situations, circumstances, events, etc. that are anxiety-provoking for the student (e.g., routines, activities)-contrast with low-anxiety provoking routines and activities—otherwise known as antecedents for problem and absence of problem behaviors</a:t>
            </a:r>
          </a:p>
          <a:p>
            <a:pPr lvl="1"/>
            <a:r>
              <a:rPr lang="en-US" dirty="0"/>
              <a:t>Consider if there are setting events that contribute toward the student’s anxiety (e.g., events that happen at home, earlier in the day, the previous evening, physiological states, infrequent but anxiety provoking events at school such as major test, social event, etc.)-events that when in place, set the stage for the target problem behavior</a:t>
            </a:r>
          </a:p>
          <a:p>
            <a:pPr lvl="1"/>
            <a:r>
              <a:rPr lang="en-US" dirty="0"/>
              <a:t>Identify the consequences/responses that follow behaviors-e.g., escapes by going to the nurse or home, avoids or delays a task, gets attention and help, gets calming/soothing, etc.)</a:t>
            </a:r>
          </a:p>
          <a:p>
            <a:pPr lvl="1"/>
            <a:r>
              <a:rPr lang="en-US" dirty="0"/>
              <a:t>Many current FBA interviews and processes include the basic ABCs-the facilitator may need to ask more questions or get more details in order to get the information needed</a:t>
            </a:r>
          </a:p>
          <a:p>
            <a:pPr lvl="1"/>
            <a:r>
              <a:rPr lang="en-US" dirty="0"/>
              <a:t>Consider interviewing the student</a:t>
            </a:r>
          </a:p>
          <a:p>
            <a:r>
              <a:rPr lang="en-US" sz="2000" dirty="0"/>
              <a:t>Develop the hypothesis</a:t>
            </a:r>
          </a:p>
          <a:p>
            <a:endParaRPr lang="en-US" dirty="0"/>
          </a:p>
        </p:txBody>
      </p:sp>
    </p:spTree>
    <p:extLst>
      <p:ext uri="{BB962C8B-B14F-4D97-AF65-F5344CB8AC3E}">
        <p14:creationId xmlns:p14="http://schemas.microsoft.com/office/powerpoint/2010/main" val="166008604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of Hypotheses</a:t>
            </a:r>
            <a:endParaRPr lang="en-US" dirty="0"/>
          </a:p>
        </p:txBody>
      </p:sp>
      <p:sp>
        <p:nvSpPr>
          <p:cNvPr id="3" name="Content Placeholder 2"/>
          <p:cNvSpPr>
            <a:spLocks noGrp="1"/>
          </p:cNvSpPr>
          <p:nvPr>
            <p:ph idx="1"/>
          </p:nvPr>
        </p:nvSpPr>
        <p:spPr/>
        <p:txBody>
          <a:bodyPr/>
          <a:lstStyle/>
          <a:p>
            <a:r>
              <a:rPr lang="en-US" smtClean="0"/>
              <a:t>When Ben’s parents are out of town and Ben stays with another adult, and when at school, he is asked to do non-preferred tasks that are lengthy or when required to take a test, he will put his head down on his desk. As a result, he gets to escape the non-preferred task and secondarily gets attention from the teacher. </a:t>
            </a:r>
          </a:p>
          <a:p>
            <a:r>
              <a:rPr lang="en-US" smtClean="0"/>
              <a:t>When Miguel arrives at school in an anxious state (e.g., fingers are twitching, foot is shaking non-stop while sitting) and is asked to do an activity that requires social interaction with other students, he will report an illness (e.g., stomach-ache, headache) and request to see the nurse. As a result, he escapes socially interacting with students.</a:t>
            </a:r>
          </a:p>
          <a:p>
            <a:r>
              <a:rPr lang="en-US" smtClean="0"/>
              <a:t>When Laura is given a math assignment involving multiple digit division, she will scratch at her hands until they get red and bleed. As a result, she accesses attention and self-soothing of anxiety and secondarily avoids doing the math activity.</a:t>
            </a:r>
            <a:endParaRPr lang="en-US" dirty="0"/>
          </a:p>
        </p:txBody>
      </p:sp>
    </p:spTree>
    <p:extLst>
      <p:ext uri="{BB962C8B-B14F-4D97-AF65-F5344CB8AC3E}">
        <p14:creationId xmlns:p14="http://schemas.microsoft.com/office/powerpoint/2010/main" val="1835493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 of Behavior Interventions linked to Hypotheses</a:t>
            </a:r>
            <a:endParaRPr lang="en-US" dirty="0"/>
          </a:p>
        </p:txBody>
      </p:sp>
      <p:sp>
        <p:nvSpPr>
          <p:cNvPr id="3" name="Content Placeholder 2"/>
          <p:cNvSpPr>
            <a:spLocks noGrp="1"/>
          </p:cNvSpPr>
          <p:nvPr>
            <p:ph idx="1"/>
          </p:nvPr>
        </p:nvSpPr>
        <p:spPr>
          <a:xfrm>
            <a:off x="1024128" y="2084832"/>
            <a:ext cx="10268712" cy="4053840"/>
          </a:xfrm>
        </p:spPr>
        <p:txBody>
          <a:bodyPr>
            <a:noAutofit/>
          </a:bodyPr>
          <a:lstStyle/>
          <a:p>
            <a:r>
              <a:rPr lang="en-US" sz="2400" dirty="0"/>
              <a:t>When Ben’s parents are out of town and Ben stays with another adult, and he is asked to do non-preferred tasks that are lengthy or when required to take a test, he will put his head down on his desk. As a result, he gets to escape the non-preferred task and secondarily gets attention from the teacher. </a:t>
            </a:r>
          </a:p>
          <a:p>
            <a:pPr lvl="1"/>
            <a:r>
              <a:rPr lang="en-US" dirty="0" smtClean="0"/>
              <a:t>Prevention interventions:</a:t>
            </a:r>
          </a:p>
          <a:p>
            <a:pPr lvl="2"/>
            <a:r>
              <a:rPr lang="en-US" dirty="0" smtClean="0"/>
              <a:t>Setting Event Modification-Set up a communication system with the family to be notified on the days that Ben’s parent will be out of town.  On those days, Ben will be provided choices when presented with the non-preferred tasks including (a) choosing the amount he will do; (b) choosing if he will do some of it now and some of it later; or (c) if the teacher observes that Ben’s anxiety is high, allowing him to choose to do the assignment or go to the counselor for 10 minutes to talk/CBI.</a:t>
            </a:r>
          </a:p>
          <a:p>
            <a:pPr lvl="1"/>
            <a:r>
              <a:rPr lang="en-US" dirty="0" smtClean="0"/>
              <a:t>Replacement behavior:</a:t>
            </a:r>
          </a:p>
          <a:p>
            <a:pPr lvl="2"/>
            <a:r>
              <a:rPr lang="en-US" dirty="0" smtClean="0"/>
              <a:t>Teach Ben to ask for an escape-selecting from break passes that indicate different times (5 min., 10 min., 15 min.) or ask to see the counselor for CBI</a:t>
            </a:r>
          </a:p>
          <a:p>
            <a:pPr lvl="2"/>
            <a:r>
              <a:rPr lang="en-US" dirty="0" smtClean="0"/>
              <a:t>Teach Ben strategy to appropriately reduce the anxiety he has (e.g., stress relievers, etc.)</a:t>
            </a:r>
          </a:p>
          <a:p>
            <a:pPr lvl="1"/>
            <a:r>
              <a:rPr lang="en-US" dirty="0" smtClean="0"/>
              <a:t>Reinforcement:</a:t>
            </a:r>
          </a:p>
          <a:p>
            <a:pPr lvl="2"/>
            <a:r>
              <a:rPr lang="en-US" dirty="0" smtClean="0"/>
              <a:t>Each time Ben uses a break pass, he gets a break from the task for the requested amount of time</a:t>
            </a:r>
          </a:p>
          <a:p>
            <a:pPr lvl="2"/>
            <a:r>
              <a:rPr lang="en-US" dirty="0" smtClean="0"/>
              <a:t>Each time Ben uses his anxiety reduction strategy, natural reinforcement (reduction), gets positive praise/comments and time away (total escape or proportional time) from non-preferred task and gets to do a preferred task in exchange.</a:t>
            </a:r>
            <a:endParaRPr lang="en-US" dirty="0"/>
          </a:p>
        </p:txBody>
      </p:sp>
    </p:spTree>
    <p:extLst>
      <p:ext uri="{BB962C8B-B14F-4D97-AF65-F5344CB8AC3E}">
        <p14:creationId xmlns:p14="http://schemas.microsoft.com/office/powerpoint/2010/main" val="540867095"/>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a:xfrm>
            <a:off x="1024127" y="1813560"/>
            <a:ext cx="9720073" cy="4023360"/>
          </a:xfrm>
        </p:spPr>
        <p:txBody>
          <a:bodyPr>
            <a:noAutofit/>
          </a:bodyPr>
          <a:lstStyle/>
          <a:p>
            <a:r>
              <a:rPr lang="en-US" sz="2400" dirty="0" smtClean="0"/>
              <a:t>Get into teams</a:t>
            </a:r>
          </a:p>
          <a:p>
            <a:r>
              <a:rPr lang="en-US" sz="2400" dirty="0" smtClean="0"/>
              <a:t>Number off-1, 2</a:t>
            </a:r>
          </a:p>
          <a:p>
            <a:r>
              <a:rPr lang="en-US" sz="2400" dirty="0" smtClean="0"/>
              <a:t>If your team is a 1, select strategies for the hypothesis:</a:t>
            </a:r>
          </a:p>
          <a:p>
            <a:pPr lvl="1"/>
            <a:r>
              <a:rPr lang="en-US" dirty="0"/>
              <a:t>When Miguel arrives at school in an anxious state (e.g., fingers are twitching, foot is shaking non-stop while sitting) and is asked to do an activity that requires social interaction with other students, he will report an illness (e.g., stomach-ache, headache) and request to see the nurse. As a result, he escapes socially interacting with students.</a:t>
            </a:r>
          </a:p>
          <a:p>
            <a:r>
              <a:rPr lang="en-US" sz="2400" dirty="0" smtClean="0"/>
              <a:t>If your team is a 2, select strategies for the hypothesis:</a:t>
            </a:r>
          </a:p>
          <a:p>
            <a:pPr lvl="1"/>
            <a:r>
              <a:rPr lang="en-US" dirty="0" smtClean="0"/>
              <a:t> </a:t>
            </a:r>
            <a:r>
              <a:rPr lang="en-US" dirty="0"/>
              <a:t>When Laura is given a math assignment involving multiple digit division, she will scratch at her hands until they get red and bleed. As a result, she accesses attention and self-soothing of anxiety and secondarily avoids doing the math activity</a:t>
            </a:r>
            <a:r>
              <a:rPr lang="en-US" dirty="0" smtClean="0"/>
              <a:t>.</a:t>
            </a:r>
          </a:p>
          <a:p>
            <a:r>
              <a:rPr lang="en-US" sz="2400" dirty="0" smtClean="0"/>
              <a:t>Be prepared to share strategies with the large group</a:t>
            </a:r>
          </a:p>
          <a:p>
            <a:r>
              <a:rPr lang="en-US" sz="2400" dirty="0" smtClean="0"/>
              <a:t>Be prepared with any comments, questions, additional thoughts</a:t>
            </a:r>
            <a:endParaRPr lang="en-US" sz="2400" dirty="0"/>
          </a:p>
          <a:p>
            <a:pPr lvl="1"/>
            <a:endParaRPr lang="en-US" dirty="0"/>
          </a:p>
        </p:txBody>
      </p:sp>
    </p:spTree>
    <p:extLst>
      <p:ext uri="{BB962C8B-B14F-4D97-AF65-F5344CB8AC3E}">
        <p14:creationId xmlns:p14="http://schemas.microsoft.com/office/powerpoint/2010/main" val="549879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smtClean="0"/>
              <a:t>PTR Behavior Intervention Plan Development:   Essential Features</a:t>
            </a:r>
            <a:endParaRPr lang="en-US" dirty="0"/>
          </a:p>
        </p:txBody>
      </p:sp>
      <p:sp>
        <p:nvSpPr>
          <p:cNvPr id="4" name="Content Placeholder 3"/>
          <p:cNvSpPr>
            <a:spLocks noGrp="1"/>
          </p:cNvSpPr>
          <p:nvPr>
            <p:ph idx="1"/>
          </p:nvPr>
        </p:nvSpPr>
        <p:spPr/>
        <p:txBody>
          <a:bodyPr>
            <a:normAutofit lnSpcReduction="10000"/>
          </a:bodyPr>
          <a:lstStyle/>
          <a:p>
            <a:pPr>
              <a:buFont typeface="Arial" charset="0"/>
              <a:buChar char="•"/>
            </a:pPr>
            <a:r>
              <a:rPr lang="en-US" dirty="0" smtClean="0"/>
              <a:t>Behavior interventions selected</a:t>
            </a:r>
          </a:p>
          <a:p>
            <a:pPr>
              <a:buFont typeface="Arial" charset="0"/>
              <a:buChar char="•"/>
            </a:pPr>
            <a:r>
              <a:rPr lang="en-US" dirty="0"/>
              <a:t>Facilitator guides the team/teacher by using ABA principles to develop most effective intervention that matches the team/teacher </a:t>
            </a:r>
            <a:r>
              <a:rPr lang="en-US" dirty="0" smtClean="0"/>
              <a:t>context</a:t>
            </a:r>
          </a:p>
          <a:p>
            <a:pPr>
              <a:buFont typeface="Arial" charset="0"/>
              <a:buChar char="•"/>
            </a:pPr>
            <a:r>
              <a:rPr lang="en-US" dirty="0" smtClean="0"/>
              <a:t>Team/teacher provides description on how interventions will look in classroom setting</a:t>
            </a:r>
          </a:p>
          <a:p>
            <a:pPr>
              <a:buFont typeface="Arial" charset="0"/>
              <a:buChar char="•"/>
            </a:pPr>
            <a:r>
              <a:rPr lang="en-US" dirty="0" smtClean="0"/>
              <a:t>Each </a:t>
            </a:r>
            <a:r>
              <a:rPr lang="en-US" dirty="0" smtClean="0">
                <a:hlinkClick r:id="rId3" action="ppaction://hlinkfile"/>
              </a:rPr>
              <a:t>intervention</a:t>
            </a:r>
            <a:r>
              <a:rPr lang="en-US" dirty="0" smtClean="0"/>
              <a:t> selected is described in detail by task-analyzing steps, providing scripts, describing adult behaviors, NOT student behaviors</a:t>
            </a:r>
          </a:p>
          <a:p>
            <a:pPr>
              <a:buFont typeface="Arial" charset="0"/>
              <a:buChar char="•"/>
            </a:pPr>
            <a:r>
              <a:rPr lang="en-US" dirty="0" smtClean="0"/>
              <a:t>After plan developed, time is scheduled to train the team/teacher the strategies prior to implementation</a:t>
            </a:r>
          </a:p>
          <a:p>
            <a:pPr>
              <a:buFont typeface="Arial" charset="0"/>
              <a:buChar char="•"/>
            </a:pPr>
            <a:r>
              <a:rPr lang="en-US" dirty="0" smtClean="0"/>
              <a:t>Plans for training students and other relevant individuals</a:t>
            </a:r>
          </a:p>
          <a:p>
            <a:pPr>
              <a:buFont typeface="Arial" charset="0"/>
              <a:buChar char="•"/>
            </a:pPr>
            <a:r>
              <a:rPr lang="en-US" dirty="0" smtClean="0"/>
              <a:t>Support provided once plan is implemented</a:t>
            </a:r>
          </a:p>
        </p:txBody>
      </p:sp>
    </p:spTree>
    <p:extLst>
      <p:ext uri="{BB962C8B-B14F-4D97-AF65-F5344CB8AC3E}">
        <p14:creationId xmlns:p14="http://schemas.microsoft.com/office/powerpoint/2010/main" val="1523703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Cognitive Behavior Therapy (CBT)</a:t>
            </a:r>
            <a:endParaRPr lang="en-US" dirty="0"/>
          </a:p>
        </p:txBody>
      </p:sp>
    </p:spTree>
    <p:extLst>
      <p:ext uri="{BB962C8B-B14F-4D97-AF65-F5344CB8AC3E}">
        <p14:creationId xmlns:p14="http://schemas.microsoft.com/office/powerpoint/2010/main" val="1807811881"/>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59482" y="880108"/>
            <a:ext cx="5099080" cy="987461"/>
          </a:xfrm>
        </p:spPr>
        <p:txBody>
          <a:bodyPr>
            <a:normAutofit fontScale="90000"/>
          </a:bodyPr>
          <a:lstStyle/>
          <a:p>
            <a:r>
              <a:rPr lang="en-US" dirty="0" smtClean="0"/>
              <a:t>Cognitive Model (Raffaele Mendez, 2016)</a:t>
            </a:r>
            <a:endParaRPr lang="en-US" dirty="0"/>
          </a:p>
        </p:txBody>
      </p:sp>
      <p:pic>
        <p:nvPicPr>
          <p:cNvPr id="7" name="Picture 2" descr="Image result for cognitive mod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8957" y="2135745"/>
            <a:ext cx="7412023" cy="19765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303353" y="4276357"/>
            <a:ext cx="1711310" cy="1477328"/>
          </a:xfrm>
          <a:prstGeom prst="rect">
            <a:avLst/>
          </a:prstGeom>
          <a:noFill/>
          <a:ln w="28575">
            <a:solidFill>
              <a:schemeClr val="tx2"/>
            </a:solidFill>
          </a:ln>
        </p:spPr>
        <p:txBody>
          <a:bodyPr wrap="square" rtlCol="0">
            <a:spAutoFit/>
          </a:bodyPr>
          <a:lstStyle/>
          <a:p>
            <a:r>
              <a:rPr lang="en-US" dirty="0" smtClean="0"/>
              <a:t>Teacher tells student to stop talking and start his work.</a:t>
            </a:r>
          </a:p>
        </p:txBody>
      </p:sp>
      <p:sp>
        <p:nvSpPr>
          <p:cNvPr id="9" name="TextBox 8"/>
          <p:cNvSpPr txBox="1"/>
          <p:nvPr/>
        </p:nvSpPr>
        <p:spPr>
          <a:xfrm>
            <a:off x="3349347" y="4276357"/>
            <a:ext cx="1735622" cy="1754326"/>
          </a:xfrm>
          <a:prstGeom prst="rect">
            <a:avLst/>
          </a:prstGeom>
          <a:noFill/>
          <a:ln w="38100">
            <a:solidFill>
              <a:srgbClr val="92D050"/>
            </a:solidFill>
          </a:ln>
        </p:spPr>
        <p:txBody>
          <a:bodyPr wrap="square" rtlCol="0">
            <a:spAutoFit/>
          </a:bodyPr>
          <a:lstStyle/>
          <a:p>
            <a:r>
              <a:rPr lang="en-US" dirty="0" smtClean="0"/>
              <a:t>Student thinks: “She always picks on me. Lots of other kids are talking, too!</a:t>
            </a:r>
            <a:endParaRPr lang="en-US" dirty="0"/>
          </a:p>
        </p:txBody>
      </p:sp>
      <p:sp>
        <p:nvSpPr>
          <p:cNvPr id="10" name="TextBox 9"/>
          <p:cNvSpPr txBox="1"/>
          <p:nvPr/>
        </p:nvSpPr>
        <p:spPr>
          <a:xfrm>
            <a:off x="5258562" y="4307243"/>
            <a:ext cx="1541083" cy="1477328"/>
          </a:xfrm>
          <a:prstGeom prst="rect">
            <a:avLst/>
          </a:prstGeom>
          <a:noFill/>
          <a:ln w="38100">
            <a:solidFill>
              <a:srgbClr val="C00000"/>
            </a:solidFill>
          </a:ln>
        </p:spPr>
        <p:txBody>
          <a:bodyPr wrap="square" rtlCol="0">
            <a:spAutoFit/>
          </a:bodyPr>
          <a:lstStyle/>
          <a:p>
            <a:r>
              <a:rPr lang="en-US" dirty="0" smtClean="0"/>
              <a:t>Student feels: Anger (7 on a scale from 1-10)</a:t>
            </a:r>
            <a:endParaRPr lang="en-US" dirty="0"/>
          </a:p>
        </p:txBody>
      </p:sp>
      <p:sp>
        <p:nvSpPr>
          <p:cNvPr id="11" name="TextBox 10"/>
          <p:cNvSpPr txBox="1"/>
          <p:nvPr/>
        </p:nvSpPr>
        <p:spPr>
          <a:xfrm>
            <a:off x="6973238" y="4307244"/>
            <a:ext cx="2928000" cy="1754326"/>
          </a:xfrm>
          <a:prstGeom prst="rect">
            <a:avLst/>
          </a:prstGeom>
          <a:noFill/>
          <a:ln w="38100">
            <a:solidFill>
              <a:schemeClr val="accent4">
                <a:lumMod val="75000"/>
              </a:schemeClr>
            </a:solidFill>
          </a:ln>
        </p:spPr>
        <p:txBody>
          <a:bodyPr wrap="square" rtlCol="0">
            <a:spAutoFit/>
          </a:bodyPr>
          <a:lstStyle/>
          <a:p>
            <a:r>
              <a:rPr lang="en-US" dirty="0" smtClean="0"/>
              <a:t>Student says: “What?! Why are you picking on me? Don’t you see that Riley is talking, too? Why don’t you say something to him???</a:t>
            </a:r>
            <a:endParaRPr lang="en-US" dirty="0"/>
          </a:p>
        </p:txBody>
      </p:sp>
      <p:cxnSp>
        <p:nvCxnSpPr>
          <p:cNvPr id="12" name="Straight Arrow Connector 11"/>
          <p:cNvCxnSpPr/>
          <p:nvPr/>
        </p:nvCxnSpPr>
        <p:spPr>
          <a:xfrm flipV="1">
            <a:off x="4217158" y="1599393"/>
            <a:ext cx="1483555" cy="68278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4" name="Rounded Rectangle 13"/>
          <p:cNvSpPr/>
          <p:nvPr/>
        </p:nvSpPr>
        <p:spPr>
          <a:xfrm>
            <a:off x="5700713" y="880108"/>
            <a:ext cx="1671238" cy="819161"/>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Focus of cognitive therapy</a:t>
            </a:r>
            <a:endParaRPr lang="en-US" dirty="0"/>
          </a:p>
        </p:txBody>
      </p:sp>
      <p:sp>
        <p:nvSpPr>
          <p:cNvPr id="15" name="Rounded Rectangle 14"/>
          <p:cNvSpPr/>
          <p:nvPr/>
        </p:nvSpPr>
        <p:spPr>
          <a:xfrm>
            <a:off x="8161526" y="902966"/>
            <a:ext cx="1405316" cy="850357"/>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dirty="0" smtClean="0"/>
              <a:t>Focus of behavior therapy</a:t>
            </a:r>
            <a:endParaRPr lang="en-US" dirty="0"/>
          </a:p>
        </p:txBody>
      </p:sp>
      <p:cxnSp>
        <p:nvCxnSpPr>
          <p:cNvPr id="16" name="Straight Arrow Connector 15"/>
          <p:cNvCxnSpPr/>
          <p:nvPr/>
        </p:nvCxnSpPr>
        <p:spPr>
          <a:xfrm flipV="1">
            <a:off x="8259059" y="1753323"/>
            <a:ext cx="238836" cy="668445"/>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1295646211"/>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Determining if CBT is Appropriate for Individual Student</a:t>
            </a:r>
            <a:endParaRPr lang="en-US" dirty="0"/>
          </a:p>
        </p:txBody>
      </p:sp>
      <p:sp>
        <p:nvSpPr>
          <p:cNvPr id="4" name="Content Placeholder 3"/>
          <p:cNvSpPr>
            <a:spLocks noGrp="1"/>
          </p:cNvSpPr>
          <p:nvPr>
            <p:ph idx="1"/>
          </p:nvPr>
        </p:nvSpPr>
        <p:spPr/>
        <p:txBody>
          <a:bodyPr/>
          <a:lstStyle/>
          <a:p>
            <a:r>
              <a:rPr lang="en-US" dirty="0" smtClean="0"/>
              <a:t>Has cognitive and communicative skills to discuss thoughts and behaviors</a:t>
            </a:r>
          </a:p>
          <a:p>
            <a:r>
              <a:rPr lang="en-US" dirty="0" smtClean="0"/>
              <a:t>Can generalize from individual therapy to point of intervention</a:t>
            </a:r>
          </a:p>
          <a:p>
            <a:r>
              <a:rPr lang="en-US" dirty="0" smtClean="0"/>
              <a:t>Is open to discussing thoughts</a:t>
            </a:r>
          </a:p>
          <a:p>
            <a:r>
              <a:rPr lang="en-US" dirty="0" smtClean="0"/>
              <a:t>Is motivated to change and reach goals</a:t>
            </a:r>
          </a:p>
          <a:p>
            <a:endParaRPr lang="en-US" dirty="0"/>
          </a:p>
        </p:txBody>
      </p:sp>
    </p:spTree>
    <p:extLst>
      <p:ext uri="{BB962C8B-B14F-4D97-AF65-F5344CB8AC3E}">
        <p14:creationId xmlns:p14="http://schemas.microsoft.com/office/powerpoint/2010/main" val="44168769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Exposure (Desensitization)</a:t>
            </a:r>
            <a:endParaRPr lang="en-US" dirty="0"/>
          </a:p>
        </p:txBody>
      </p:sp>
    </p:spTree>
    <p:extLst>
      <p:ext uri="{BB962C8B-B14F-4D97-AF65-F5344CB8AC3E}">
        <p14:creationId xmlns:p14="http://schemas.microsoft.com/office/powerpoint/2010/main" val="763902388"/>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oft PowerPoint - CECMH 2016 - 0930 hrs - Dr. Manion Anxiety Presentation [Compatibility Mode] - CECMH-2016-0930-hrs-Dr.pdf - Mozilla Firefox"/>
          <p:cNvPicPr>
            <a:picLocks noChangeAspect="1"/>
          </p:cNvPicPr>
          <p:nvPr/>
        </p:nvPicPr>
        <p:blipFill rotWithShape="1">
          <a:blip r:embed="rId3">
            <a:extLst>
              <a:ext uri="{28A0092B-C50C-407E-A947-70E740481C1C}">
                <a14:useLocalDpi xmlns:a14="http://schemas.microsoft.com/office/drawing/2010/main" val="0"/>
              </a:ext>
            </a:extLst>
          </a:blip>
          <a:srcRect l="16382" t="18615" r="18784" b="12475"/>
          <a:stretch/>
        </p:blipFill>
        <p:spPr>
          <a:xfrm>
            <a:off x="1386406" y="82354"/>
            <a:ext cx="7765850" cy="6623815"/>
          </a:xfrm>
          <a:prstGeom prst="rect">
            <a:avLst/>
          </a:prstGeom>
        </p:spPr>
      </p:pic>
    </p:spTree>
    <p:extLst>
      <p:ext uri="{BB962C8B-B14F-4D97-AF65-F5344CB8AC3E}">
        <p14:creationId xmlns:p14="http://schemas.microsoft.com/office/powerpoint/2010/main" val="125019335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Exposure</a:t>
            </a:r>
            <a:endParaRPr lang="en-US" dirty="0"/>
          </a:p>
        </p:txBody>
      </p:sp>
      <p:sp>
        <p:nvSpPr>
          <p:cNvPr id="3" name="Content Placeholder 2"/>
          <p:cNvSpPr>
            <a:spLocks noGrp="1"/>
          </p:cNvSpPr>
          <p:nvPr>
            <p:ph idx="1"/>
          </p:nvPr>
        </p:nvSpPr>
        <p:spPr>
          <a:xfrm>
            <a:off x="1024127" y="1798320"/>
            <a:ext cx="10497313" cy="4724400"/>
          </a:xfrm>
        </p:spPr>
        <p:txBody>
          <a:bodyPr>
            <a:normAutofit/>
          </a:bodyPr>
          <a:lstStyle/>
          <a:p>
            <a:r>
              <a:rPr lang="en-US" sz="2400" dirty="0" smtClean="0"/>
              <a:t>Process of facing fears</a:t>
            </a:r>
          </a:p>
          <a:p>
            <a:r>
              <a:rPr lang="en-US" sz="2400" dirty="0" smtClean="0"/>
              <a:t>Systematic-gradually and repeatedly acknowledging and going into feared situations until anxiety is reduced</a:t>
            </a:r>
          </a:p>
          <a:p>
            <a:r>
              <a:rPr lang="en-US" sz="2400" dirty="0" smtClean="0"/>
              <a:t>Initiate with situations causing least anxiety/fear, working up to situations that cause high anxiety</a:t>
            </a:r>
          </a:p>
          <a:p>
            <a:r>
              <a:rPr lang="en-US" sz="2400" dirty="0" smtClean="0"/>
              <a:t>Repeated process/practice</a:t>
            </a:r>
          </a:p>
          <a:p>
            <a:r>
              <a:rPr lang="en-US" sz="2400" dirty="0" smtClean="0"/>
              <a:t>Specific steps outlined in CBT manuals</a:t>
            </a:r>
            <a:endParaRPr lang="en-US" sz="2400" dirty="0"/>
          </a:p>
          <a:p>
            <a:r>
              <a:rPr lang="en-US" sz="2400" dirty="0">
                <a:hlinkClick r:id="rId3"/>
              </a:rPr>
              <a:t>https://</a:t>
            </a:r>
            <a:r>
              <a:rPr lang="en-US" sz="2400" dirty="0" smtClean="0">
                <a:hlinkClick r:id="rId3"/>
              </a:rPr>
              <a:t>www.anxietybc.com/anxiety-PDF-documents</a:t>
            </a:r>
            <a:r>
              <a:rPr lang="en-US" sz="2400" dirty="0" smtClean="0"/>
              <a:t> </a:t>
            </a:r>
            <a:endParaRPr lang="en-US" sz="2400" dirty="0"/>
          </a:p>
        </p:txBody>
      </p:sp>
    </p:spTree>
    <p:extLst>
      <p:ext uri="{BB962C8B-B14F-4D97-AF65-F5344CB8AC3E}">
        <p14:creationId xmlns:p14="http://schemas.microsoft.com/office/powerpoint/2010/main" val="101963120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odular Cognitive-behavioral Therapy for Childhood Anxiety Disorders - Bruce F. Chorpita - Google Books - Mozilla Firefox"/>
          <p:cNvPicPr>
            <a:picLocks noChangeAspect="1"/>
          </p:cNvPicPr>
          <p:nvPr/>
        </p:nvPicPr>
        <p:blipFill rotWithShape="1">
          <a:blip r:embed="rId3">
            <a:extLst>
              <a:ext uri="{28A0092B-C50C-407E-A947-70E740481C1C}">
                <a14:useLocalDpi xmlns:a14="http://schemas.microsoft.com/office/drawing/2010/main" val="0"/>
              </a:ext>
            </a:extLst>
          </a:blip>
          <a:srcRect l="37147" t="25346" r="18996" b="4026"/>
          <a:stretch/>
        </p:blipFill>
        <p:spPr>
          <a:xfrm>
            <a:off x="1064974" y="-78010"/>
            <a:ext cx="9679226" cy="6936010"/>
          </a:xfrm>
          <a:prstGeom prst="rect">
            <a:avLst/>
          </a:prstGeom>
        </p:spPr>
      </p:pic>
    </p:spTree>
    <p:extLst>
      <p:ext uri="{BB962C8B-B14F-4D97-AF65-F5344CB8AC3E}">
        <p14:creationId xmlns:p14="http://schemas.microsoft.com/office/powerpoint/2010/main" val="2210895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smtClean="0"/>
              <a:t>Example of Fear Ladder for student (</a:t>
            </a:r>
            <a:r>
              <a:rPr lang="en-US" dirty="0" err="1" smtClean="0"/>
              <a:t>Chorpita</a:t>
            </a:r>
            <a:r>
              <a:rPr lang="en-US" dirty="0" smtClean="0"/>
              <a:t>, 2007)</a:t>
            </a:r>
            <a:endParaRPr lang="en-US" dirty="0"/>
          </a:p>
        </p:txBody>
      </p:sp>
      <p:sp>
        <p:nvSpPr>
          <p:cNvPr id="4" name="TextBox 3"/>
          <p:cNvSpPr txBox="1"/>
          <p:nvPr/>
        </p:nvSpPr>
        <p:spPr>
          <a:xfrm>
            <a:off x="839570" y="1663988"/>
            <a:ext cx="4357354" cy="1476943"/>
          </a:xfrm>
          <a:prstGeom prst="rect">
            <a:avLst/>
          </a:prstGeom>
          <a:noFill/>
        </p:spPr>
        <p:txBody>
          <a:bodyPr wrap="square" rtlCol="0">
            <a:spAutoFit/>
          </a:bodyPr>
          <a:lstStyle/>
          <a:p>
            <a:r>
              <a:rPr lang="en-US" sz="1799" dirty="0"/>
              <a:t>Date: </a:t>
            </a:r>
          </a:p>
          <a:p>
            <a:endParaRPr lang="en-US" sz="1799" dirty="0"/>
          </a:p>
          <a:p>
            <a:r>
              <a:rPr lang="en-US" sz="1799" dirty="0"/>
              <a:t>Please give a rating for how scary each of these things is today.  Remember to use the scale from 0-10</a:t>
            </a:r>
          </a:p>
        </p:txBody>
      </p:sp>
      <p:graphicFrame>
        <p:nvGraphicFramePr>
          <p:cNvPr id="5" name="Table 4"/>
          <p:cNvGraphicFramePr>
            <a:graphicFrameLocks noGrp="1"/>
          </p:cNvGraphicFramePr>
          <p:nvPr/>
        </p:nvGraphicFramePr>
        <p:xfrm>
          <a:off x="839570" y="3290886"/>
          <a:ext cx="8125883" cy="2965944"/>
        </p:xfrm>
        <a:graphic>
          <a:graphicData uri="http://schemas.openxmlformats.org/drawingml/2006/table">
            <a:tbl>
              <a:tblPr firstRow="1" bandRow="1">
                <a:tableStyleId>{5C22544A-7EE6-4342-B048-85BDC9FD1C3A}</a:tableStyleId>
              </a:tblPr>
              <a:tblGrid>
                <a:gridCol w="6176627">
                  <a:extLst>
                    <a:ext uri="{9D8B030D-6E8A-4147-A177-3AD203B41FA5}">
                      <a16:colId xmlns:a16="http://schemas.microsoft.com/office/drawing/2014/main" val="20000"/>
                    </a:ext>
                  </a:extLst>
                </a:gridCol>
                <a:gridCol w="1949256">
                  <a:extLst>
                    <a:ext uri="{9D8B030D-6E8A-4147-A177-3AD203B41FA5}">
                      <a16:colId xmlns:a16="http://schemas.microsoft.com/office/drawing/2014/main" val="20001"/>
                    </a:ext>
                  </a:extLst>
                </a:gridCol>
              </a:tblGrid>
              <a:tr h="370743">
                <a:tc>
                  <a:txBody>
                    <a:bodyPr/>
                    <a:lstStyle/>
                    <a:p>
                      <a:r>
                        <a:rPr lang="en-US" sz="1800" b="0" dirty="0" smtClean="0">
                          <a:solidFill>
                            <a:sysClr val="windowText" lastClr="000000"/>
                          </a:solidFill>
                        </a:rPr>
                        <a:t>Talking</a:t>
                      </a:r>
                      <a:r>
                        <a:rPr lang="en-US" sz="1800" b="0" baseline="0" dirty="0" smtClean="0">
                          <a:solidFill>
                            <a:sysClr val="windowText" lastClr="000000"/>
                          </a:solidFill>
                        </a:rPr>
                        <a:t> in class</a:t>
                      </a:r>
                      <a:endParaRPr lang="en-US" sz="1800" b="0" dirty="0">
                        <a:solidFill>
                          <a:sysClr val="windowText" lastClr="00000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370743">
                <a:tc>
                  <a:txBody>
                    <a:bodyPr/>
                    <a:lstStyle/>
                    <a:p>
                      <a:r>
                        <a:rPr lang="en-US" sz="1800" dirty="0" smtClean="0"/>
                        <a:t>Working with the teacher</a:t>
                      </a:r>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0743">
                <a:tc>
                  <a:txBody>
                    <a:bodyPr/>
                    <a:lstStyle/>
                    <a:p>
                      <a:r>
                        <a:rPr lang="en-US" sz="1800" dirty="0" smtClean="0"/>
                        <a:t>Meeting</a:t>
                      </a:r>
                      <a:r>
                        <a:rPr lang="en-US" sz="1800" baseline="0" dirty="0" smtClean="0"/>
                        <a:t> new people</a:t>
                      </a:r>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370743">
                <a:tc>
                  <a:txBody>
                    <a:bodyPr/>
                    <a:lstStyle/>
                    <a:p>
                      <a:r>
                        <a:rPr lang="en-US" sz="1800" dirty="0" smtClean="0"/>
                        <a:t>Writing on the board</a:t>
                      </a:r>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370743">
                <a:tc>
                  <a:txBody>
                    <a:bodyPr/>
                    <a:lstStyle/>
                    <a:p>
                      <a:r>
                        <a:rPr lang="en-US" sz="1800" dirty="0" smtClean="0"/>
                        <a:t>Talking on the phone</a:t>
                      </a:r>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370743">
                <a:tc>
                  <a:txBody>
                    <a:bodyPr/>
                    <a:lstStyle/>
                    <a:p>
                      <a:r>
                        <a:rPr lang="en-US" sz="1800" dirty="0" smtClean="0"/>
                        <a:t>Eating in the cafeteria</a:t>
                      </a:r>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370743">
                <a:tc>
                  <a:txBody>
                    <a:bodyPr/>
                    <a:lstStyle/>
                    <a:p>
                      <a:r>
                        <a:rPr lang="en-US" sz="1800" dirty="0" smtClean="0"/>
                        <a:t>Saying no to my friends</a:t>
                      </a:r>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370743">
                <a:tc>
                  <a:txBody>
                    <a:bodyPr/>
                    <a:lstStyle/>
                    <a:p>
                      <a:r>
                        <a:rPr lang="en-US" sz="1800" dirty="0" smtClean="0"/>
                        <a:t>Being teased</a:t>
                      </a:r>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b="15186"/>
          <a:stretch/>
        </p:blipFill>
        <p:spPr>
          <a:xfrm>
            <a:off x="8078822" y="1211433"/>
            <a:ext cx="1773262" cy="1233260"/>
          </a:xfrm>
          <a:prstGeom prst="rect">
            <a:avLst/>
          </a:prstGeom>
        </p:spPr>
      </p:pic>
      <p:sp>
        <p:nvSpPr>
          <p:cNvPr id="7" name="TextBox 6"/>
          <p:cNvSpPr txBox="1"/>
          <p:nvPr/>
        </p:nvSpPr>
        <p:spPr>
          <a:xfrm>
            <a:off x="7894321" y="2643816"/>
            <a:ext cx="2054436" cy="369204"/>
          </a:xfrm>
          <a:prstGeom prst="rect">
            <a:avLst/>
          </a:prstGeom>
          <a:noFill/>
        </p:spPr>
        <p:txBody>
          <a:bodyPr wrap="square" rtlCol="0">
            <a:spAutoFit/>
          </a:bodyPr>
          <a:lstStyle/>
          <a:p>
            <a:r>
              <a:rPr lang="en-US" sz="1799" dirty="0" smtClean="0"/>
              <a:t>    0      </a:t>
            </a:r>
            <a:r>
              <a:rPr lang="en-US" sz="1799" dirty="0"/>
              <a:t>1    </a:t>
            </a:r>
            <a:r>
              <a:rPr lang="en-US" sz="1799" dirty="0" smtClean="0"/>
              <a:t>2     3</a:t>
            </a:r>
            <a:endParaRPr lang="en-US" sz="1799" dirty="0"/>
          </a:p>
        </p:txBody>
      </p:sp>
    </p:spTree>
    <p:extLst>
      <p:ext uri="{BB962C8B-B14F-4D97-AF65-F5344CB8AC3E}">
        <p14:creationId xmlns:p14="http://schemas.microsoft.com/office/powerpoint/2010/main" val="70518947"/>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008888" y="0"/>
            <a:ext cx="9720072" cy="1499616"/>
          </a:xfrm>
        </p:spPr>
        <p:txBody>
          <a:bodyPr/>
          <a:lstStyle/>
          <a:p>
            <a:r>
              <a:rPr lang="en-US" dirty="0" smtClean="0"/>
              <a:t>Bruce </a:t>
            </a:r>
            <a:r>
              <a:rPr lang="en-US" dirty="0" err="1" smtClean="0"/>
              <a:t>Chorpita</a:t>
            </a:r>
            <a:r>
              <a:rPr lang="en-US" dirty="0" smtClean="0"/>
              <a:t> Fear Ladder example</a:t>
            </a:r>
            <a:endParaRPr lang="en-US" dirty="0"/>
          </a:p>
        </p:txBody>
      </p:sp>
      <p:pic>
        <p:nvPicPr>
          <p:cNvPr id="4" name="Picture 3" descr="Exposure Therapy.pdf - Mozilla Firefox"/>
          <p:cNvPicPr>
            <a:picLocks noChangeAspect="1"/>
          </p:cNvPicPr>
          <p:nvPr/>
        </p:nvPicPr>
        <p:blipFill rotWithShape="1">
          <a:blip r:embed="rId3">
            <a:extLst>
              <a:ext uri="{28A0092B-C50C-407E-A947-70E740481C1C}">
                <a14:useLocalDpi xmlns:a14="http://schemas.microsoft.com/office/drawing/2010/main" val="0"/>
              </a:ext>
            </a:extLst>
          </a:blip>
          <a:srcRect l="7802" t="21122" r="27577" b="7195"/>
          <a:stretch/>
        </p:blipFill>
        <p:spPr>
          <a:xfrm>
            <a:off x="1250642" y="1299727"/>
            <a:ext cx="9828838" cy="5567366"/>
          </a:xfrm>
          <a:prstGeom prst="rect">
            <a:avLst/>
          </a:prstGeom>
        </p:spPr>
      </p:pic>
    </p:spTree>
    <p:extLst>
      <p:ext uri="{BB962C8B-B14F-4D97-AF65-F5344CB8AC3E}">
        <p14:creationId xmlns:p14="http://schemas.microsoft.com/office/powerpoint/2010/main" val="194845273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Additional Resources</a:t>
            </a:r>
            <a:endParaRPr lang="en-US" dirty="0"/>
          </a:p>
        </p:txBody>
      </p:sp>
      <p:sp>
        <p:nvSpPr>
          <p:cNvPr id="3" name="Content Placeholder 2"/>
          <p:cNvSpPr>
            <a:spLocks noGrp="1"/>
          </p:cNvSpPr>
          <p:nvPr>
            <p:ph idx="1"/>
          </p:nvPr>
        </p:nvSpPr>
        <p:spPr/>
        <p:txBody>
          <a:bodyPr>
            <a:normAutofit/>
          </a:bodyPr>
          <a:lstStyle/>
          <a:p>
            <a:r>
              <a:rPr lang="en-US" sz="2800" dirty="0" smtClean="0"/>
              <a:t>CBT</a:t>
            </a:r>
          </a:p>
          <a:p>
            <a:pPr lvl="1"/>
            <a:r>
              <a:rPr lang="en-US" sz="2400" dirty="0" err="1" smtClean="0"/>
              <a:t>Chorpita</a:t>
            </a:r>
            <a:r>
              <a:rPr lang="en-US" sz="2400" dirty="0" smtClean="0"/>
              <a:t>, B. F. (2007).  Modular cognitive-behavioral therapy for childhood anxiety disorders.  Guilford Press: New York.</a:t>
            </a:r>
          </a:p>
          <a:p>
            <a:pPr lvl="1"/>
            <a:r>
              <a:rPr lang="en-US" sz="2400" dirty="0" err="1" smtClean="0"/>
              <a:t>Chorpita</a:t>
            </a:r>
            <a:r>
              <a:rPr lang="en-US" sz="2400" dirty="0" smtClean="0"/>
              <a:t>, B. F., &amp; Weisz, J. R. (2009).  MATCH-ADTC: Modular approach to therapy for children with anxiety, depression, trauma, or conduct problems.  </a:t>
            </a:r>
            <a:r>
              <a:rPr lang="en-US" sz="2400" dirty="0" err="1" smtClean="0"/>
              <a:t>PracticeWise</a:t>
            </a:r>
            <a:r>
              <a:rPr lang="en-US" sz="2400" dirty="0" smtClean="0"/>
              <a:t>: Satellite Beach, FL.</a:t>
            </a:r>
          </a:p>
          <a:p>
            <a:r>
              <a:rPr lang="en-US" sz="2800" dirty="0" smtClean="0"/>
              <a:t>School Refusal Behavior</a:t>
            </a:r>
          </a:p>
          <a:p>
            <a:pPr lvl="1" algn="just"/>
            <a:r>
              <a:rPr lang="en-US" sz="2400" dirty="0" smtClean="0"/>
              <a:t>Kearney, C. A. (2002).  Identifying the function of school refusal behavior: A revision of the School Refusal Assessment Scale.  </a:t>
            </a:r>
            <a:r>
              <a:rPr lang="en-US" sz="2400" i="1" dirty="0" smtClean="0"/>
              <a:t>Journal of Psychopathology and Behavioral Assessment, 24, </a:t>
            </a:r>
            <a:r>
              <a:rPr lang="en-US" sz="2400" dirty="0" smtClean="0"/>
              <a:t>235-245.</a:t>
            </a:r>
          </a:p>
          <a:p>
            <a:pPr lvl="1"/>
            <a:endParaRPr lang="en-US" sz="2400" dirty="0"/>
          </a:p>
        </p:txBody>
      </p:sp>
    </p:spTree>
    <p:extLst>
      <p:ext uri="{BB962C8B-B14F-4D97-AF65-F5344CB8AC3E}">
        <p14:creationId xmlns:p14="http://schemas.microsoft.com/office/powerpoint/2010/main" val="666933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Next Activities</a:t>
            </a:r>
            <a:endParaRPr lang="en-US" dirty="0"/>
          </a:p>
        </p:txBody>
      </p:sp>
      <p:sp>
        <p:nvSpPr>
          <p:cNvPr id="4" name="Content Placeholder 3"/>
          <p:cNvSpPr>
            <a:spLocks noGrp="1"/>
          </p:cNvSpPr>
          <p:nvPr>
            <p:ph idx="1"/>
          </p:nvPr>
        </p:nvSpPr>
        <p:spPr/>
        <p:txBody>
          <a:bodyPr>
            <a:noAutofit/>
          </a:bodyPr>
          <a:lstStyle/>
          <a:p>
            <a:r>
              <a:rPr lang="en-US" sz="2800" dirty="0" smtClean="0"/>
              <a:t>Team provided menu of interventions</a:t>
            </a:r>
          </a:p>
          <a:p>
            <a:r>
              <a:rPr lang="en-US" sz="2800" dirty="0" smtClean="0"/>
              <a:t>Team can select/rank order interventions:</a:t>
            </a:r>
          </a:p>
          <a:p>
            <a:pPr lvl="1"/>
            <a:r>
              <a:rPr lang="en-US" sz="2400" dirty="0" smtClean="0"/>
              <a:t>Homework (between meetings)</a:t>
            </a:r>
          </a:p>
          <a:p>
            <a:pPr lvl="1"/>
            <a:r>
              <a:rPr lang="en-US" sz="2400" dirty="0" smtClean="0"/>
              <a:t>Individually or jointly</a:t>
            </a:r>
          </a:p>
          <a:p>
            <a:pPr lvl="1"/>
            <a:r>
              <a:rPr lang="en-US" sz="2400" dirty="0" smtClean="0"/>
              <a:t>During meeting</a:t>
            </a:r>
          </a:p>
          <a:p>
            <a:pPr lvl="2" algn="just"/>
            <a:r>
              <a:rPr lang="en-US" sz="1800" dirty="0" smtClean="0"/>
              <a:t>Discussion</a:t>
            </a:r>
          </a:p>
          <a:p>
            <a:pPr lvl="2" algn="just"/>
            <a:r>
              <a:rPr lang="en-US" sz="1800" dirty="0" smtClean="0"/>
              <a:t>Voting</a:t>
            </a:r>
          </a:p>
          <a:p>
            <a:pPr algn="just"/>
            <a:r>
              <a:rPr lang="en-US" sz="2800" dirty="0" smtClean="0"/>
              <a:t>Role of facilitator:</a:t>
            </a:r>
          </a:p>
          <a:p>
            <a:pPr lvl="1" algn="just"/>
            <a:r>
              <a:rPr lang="en-US" sz="2400" dirty="0" smtClean="0"/>
              <a:t>Less “telling”</a:t>
            </a:r>
          </a:p>
          <a:p>
            <a:pPr lvl="1" algn="just"/>
            <a:r>
              <a:rPr lang="en-US" sz="2400" dirty="0" smtClean="0"/>
              <a:t>More “questioning”</a:t>
            </a:r>
            <a:endParaRPr lang="en-US" sz="2400" dirty="0"/>
          </a:p>
        </p:txBody>
      </p:sp>
    </p:spTree>
    <p:extLst>
      <p:ext uri="{BB962C8B-B14F-4D97-AF65-F5344CB8AC3E}">
        <p14:creationId xmlns:p14="http://schemas.microsoft.com/office/powerpoint/2010/main" val="140687781"/>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FBA and School Refusal</a:t>
            </a:r>
            <a:endParaRPr lang="en-US" dirty="0"/>
          </a:p>
        </p:txBody>
      </p:sp>
    </p:spTree>
    <p:extLst>
      <p:ext uri="{BB962C8B-B14F-4D97-AF65-F5344CB8AC3E}">
        <p14:creationId xmlns:p14="http://schemas.microsoft.com/office/powerpoint/2010/main" val="1436214454"/>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Microsoft PowerPoint - CECMH 2016 - 0930 hrs - Dr. Manion Anxiety Presentation [Compatibility Mode] - CECMH-2016-0930-hrs-Dr.pdf - Mozilla Firefox"/>
          <p:cNvPicPr>
            <a:picLocks noChangeAspect="1"/>
          </p:cNvPicPr>
          <p:nvPr/>
        </p:nvPicPr>
        <p:blipFill rotWithShape="1">
          <a:blip r:embed="rId3">
            <a:extLst>
              <a:ext uri="{28A0092B-C50C-407E-A947-70E740481C1C}">
                <a14:useLocalDpi xmlns:a14="http://schemas.microsoft.com/office/drawing/2010/main" val="0"/>
              </a:ext>
            </a:extLst>
          </a:blip>
          <a:srcRect l="27718" t="20330" r="33933" b="15644"/>
          <a:stretch/>
        </p:blipFill>
        <p:spPr>
          <a:xfrm>
            <a:off x="1857063" y="181915"/>
            <a:ext cx="9191937" cy="6572552"/>
          </a:xfrm>
          <a:prstGeom prst="rect">
            <a:avLst/>
          </a:prstGeom>
        </p:spPr>
      </p:pic>
    </p:spTree>
    <p:extLst>
      <p:ext uri="{BB962C8B-B14F-4D97-AF65-F5344CB8AC3E}">
        <p14:creationId xmlns:p14="http://schemas.microsoft.com/office/powerpoint/2010/main" val="740136098"/>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School Refusal Behavior</a:t>
            </a:r>
            <a:endParaRPr lang="en-US" dirty="0"/>
          </a:p>
        </p:txBody>
      </p:sp>
      <p:sp>
        <p:nvSpPr>
          <p:cNvPr id="5" name="Content Placeholder 4"/>
          <p:cNvSpPr>
            <a:spLocks noGrp="1"/>
          </p:cNvSpPr>
          <p:nvPr>
            <p:ph idx="1"/>
          </p:nvPr>
        </p:nvSpPr>
        <p:spPr/>
        <p:txBody>
          <a:bodyPr>
            <a:noAutofit/>
          </a:bodyPr>
          <a:lstStyle/>
          <a:p>
            <a:r>
              <a:rPr lang="en-US" sz="2800" dirty="0" smtClean="0"/>
              <a:t>“Child-motivated refusal to attend school or difficulty remaining in classes for an entire day.” (Kearney, 2002).</a:t>
            </a:r>
          </a:p>
          <a:p>
            <a:r>
              <a:rPr lang="en-US" sz="2800" dirty="0" smtClean="0"/>
              <a:t>Affects between 5-28% of students-no differences between genders</a:t>
            </a:r>
          </a:p>
          <a:p>
            <a:r>
              <a:rPr lang="en-US" sz="2800" dirty="0" smtClean="0"/>
              <a:t>Impact of School Refusal Behavior</a:t>
            </a:r>
          </a:p>
          <a:p>
            <a:pPr lvl="1"/>
            <a:r>
              <a:rPr lang="en-US" sz="2400" dirty="0" smtClean="0"/>
              <a:t>Child, teacher, family stress</a:t>
            </a:r>
          </a:p>
          <a:p>
            <a:pPr lvl="1"/>
            <a:r>
              <a:rPr lang="en-US" sz="2400" dirty="0" smtClean="0"/>
              <a:t>Limited access to social, academic, mental health and vocational supports</a:t>
            </a:r>
          </a:p>
          <a:p>
            <a:pPr lvl="1"/>
            <a:r>
              <a:rPr lang="en-US" sz="2400" dirty="0" smtClean="0"/>
              <a:t>Correlation with mood disorders later in life</a:t>
            </a:r>
          </a:p>
          <a:p>
            <a:pPr lvl="1"/>
            <a:r>
              <a:rPr lang="en-US" sz="2400" dirty="0" smtClean="0"/>
              <a:t>Higher correlation with incarceration, dropping out, poverty</a:t>
            </a:r>
          </a:p>
          <a:p>
            <a:pPr lvl="1"/>
            <a:r>
              <a:rPr lang="en-US" sz="2400" dirty="0" smtClean="0"/>
              <a:t>Reduced social functioning/academic performance</a:t>
            </a:r>
            <a:endParaRPr lang="en-US" sz="2400" dirty="0"/>
          </a:p>
        </p:txBody>
      </p:sp>
    </p:spTree>
    <p:extLst>
      <p:ext uri="{BB962C8B-B14F-4D97-AF65-F5344CB8AC3E}">
        <p14:creationId xmlns:p14="http://schemas.microsoft.com/office/powerpoint/2010/main" val="1242115662"/>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Thinking Functionally About School Refusal Behavior</a:t>
            </a:r>
            <a:endParaRPr lang="en-US" dirty="0"/>
          </a:p>
        </p:txBody>
      </p:sp>
      <p:sp>
        <p:nvSpPr>
          <p:cNvPr id="5" name="Content Placeholder 4"/>
          <p:cNvSpPr>
            <a:spLocks noGrp="1"/>
          </p:cNvSpPr>
          <p:nvPr>
            <p:ph idx="1"/>
          </p:nvPr>
        </p:nvSpPr>
        <p:spPr/>
        <p:txBody>
          <a:bodyPr/>
          <a:lstStyle/>
          <a:p>
            <a:r>
              <a:rPr lang="en-US" sz="3200" dirty="0" smtClean="0"/>
              <a:t>Typical functions of school refusal behavior (Kearney &amp; Silverman, 1996)</a:t>
            </a:r>
          </a:p>
          <a:p>
            <a:pPr lvl="1"/>
            <a:r>
              <a:rPr lang="en-US" sz="2800" dirty="0" smtClean="0"/>
              <a:t>Avoid school-based variables that contribute toward feelings of anxiety, depression, etc.</a:t>
            </a:r>
          </a:p>
          <a:p>
            <a:pPr lvl="2"/>
            <a:r>
              <a:rPr lang="en-US" sz="2000" dirty="0" smtClean="0"/>
              <a:t>Somatic complaints, ask parents to remove from school/home-school</a:t>
            </a:r>
          </a:p>
          <a:p>
            <a:pPr lvl="1"/>
            <a:r>
              <a:rPr lang="en-US" sz="2800" dirty="0" smtClean="0"/>
              <a:t>Escape aversive school-based social/and or evaluation situations</a:t>
            </a:r>
          </a:p>
          <a:p>
            <a:pPr lvl="2"/>
            <a:r>
              <a:rPr lang="en-US" sz="2000" dirty="0" smtClean="0"/>
              <a:t>Common situations-talking with peers, cooperating with others, eating in cafeteria with others, oral presentations, tests, performing in front of class, walking in hallway, participating athletically, musically in front of others</a:t>
            </a:r>
          </a:p>
          <a:p>
            <a:pPr lvl="2"/>
            <a:r>
              <a:rPr lang="en-US" sz="2000" dirty="0" smtClean="0"/>
              <a:t>Students with this function may only refuse school when a triggering event is present</a:t>
            </a:r>
          </a:p>
          <a:p>
            <a:endParaRPr lang="en-US" dirty="0"/>
          </a:p>
        </p:txBody>
      </p:sp>
    </p:spTree>
    <p:extLst>
      <p:ext uri="{BB962C8B-B14F-4D97-AF65-F5344CB8AC3E}">
        <p14:creationId xmlns:p14="http://schemas.microsoft.com/office/powerpoint/2010/main" val="54939874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Thinking functionally about school refusal behavior</a:t>
            </a:r>
            <a:endParaRPr lang="en-US" dirty="0"/>
          </a:p>
        </p:txBody>
      </p:sp>
      <p:sp>
        <p:nvSpPr>
          <p:cNvPr id="3" name="Content Placeholder 2"/>
          <p:cNvSpPr>
            <a:spLocks noGrp="1"/>
          </p:cNvSpPr>
          <p:nvPr>
            <p:ph idx="1"/>
          </p:nvPr>
        </p:nvSpPr>
        <p:spPr/>
        <p:txBody>
          <a:bodyPr/>
          <a:lstStyle/>
          <a:p>
            <a:pPr lvl="1"/>
            <a:r>
              <a:rPr lang="en-US" sz="2400" dirty="0"/>
              <a:t>Multi-functional-negative reinforcement (escape)-many student refuse school for both of the above avoidance/escape functions</a:t>
            </a:r>
          </a:p>
          <a:p>
            <a:pPr lvl="1"/>
            <a:r>
              <a:rPr lang="en-US" sz="2400" dirty="0"/>
              <a:t>Get attention from others</a:t>
            </a:r>
          </a:p>
          <a:p>
            <a:pPr lvl="2"/>
            <a:r>
              <a:rPr lang="en-US" sz="1800" dirty="0"/>
              <a:t>E.g., young children who want to be home with caregivers or want attention from caregivers</a:t>
            </a:r>
          </a:p>
          <a:p>
            <a:pPr lvl="2"/>
            <a:r>
              <a:rPr lang="en-US" sz="1800" dirty="0"/>
              <a:t>Separation anxiety may be present at times, but main characteristic is attention-seeking</a:t>
            </a:r>
          </a:p>
          <a:p>
            <a:pPr lvl="1"/>
            <a:r>
              <a:rPr lang="en-US" sz="2400" dirty="0"/>
              <a:t>Get tangible </a:t>
            </a:r>
            <a:r>
              <a:rPr lang="en-US" sz="2400" dirty="0" err="1"/>
              <a:t>reinforcers</a:t>
            </a:r>
            <a:r>
              <a:rPr lang="en-US" sz="2400" dirty="0"/>
              <a:t> outside of school</a:t>
            </a:r>
          </a:p>
          <a:p>
            <a:pPr lvl="2"/>
            <a:r>
              <a:rPr lang="en-US" sz="1800" dirty="0"/>
              <a:t>Examples include doing things with friends; staying home to sleep, watch TV or computer media; engaging in illegal acts (drugs, smoking, alcohol)</a:t>
            </a:r>
          </a:p>
          <a:p>
            <a:pPr lvl="2"/>
            <a:r>
              <a:rPr lang="en-US" sz="1800" dirty="0"/>
              <a:t>This functional class can present with more chronic school refusal behavior compared to other functions</a:t>
            </a:r>
          </a:p>
          <a:p>
            <a:pPr lvl="2"/>
            <a:r>
              <a:rPr lang="en-US" sz="1800" dirty="0"/>
              <a:t>Is often associated with extensive family conflict or other complex family issues</a:t>
            </a:r>
          </a:p>
          <a:p>
            <a:endParaRPr lang="en-US" dirty="0"/>
          </a:p>
        </p:txBody>
      </p:sp>
    </p:spTree>
    <p:extLst>
      <p:ext uri="{BB962C8B-B14F-4D97-AF65-F5344CB8AC3E}">
        <p14:creationId xmlns:p14="http://schemas.microsoft.com/office/powerpoint/2010/main" val="888368616"/>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And To Make it More Complex….</a:t>
            </a:r>
            <a:endParaRPr lang="en-US" dirty="0"/>
          </a:p>
        </p:txBody>
      </p:sp>
      <p:sp>
        <p:nvSpPr>
          <p:cNvPr id="3" name="Content Placeholder 2"/>
          <p:cNvSpPr>
            <a:spLocks noGrp="1"/>
          </p:cNvSpPr>
          <p:nvPr>
            <p:ph idx="1"/>
          </p:nvPr>
        </p:nvSpPr>
        <p:spPr/>
        <p:txBody>
          <a:bodyPr>
            <a:normAutofit/>
          </a:bodyPr>
          <a:lstStyle/>
          <a:p>
            <a:r>
              <a:rPr lang="en-US" sz="3200" dirty="0" smtClean="0"/>
              <a:t>School refusal can be multi-functional (both escape and obtain)</a:t>
            </a:r>
          </a:p>
          <a:p>
            <a:r>
              <a:rPr lang="en-US" sz="3200" dirty="0" smtClean="0"/>
              <a:t>E.g., student may first refuse school to avoid aversive stimuli but likes having access to tangibles or attention when home</a:t>
            </a:r>
            <a:endParaRPr lang="en-US" sz="3200" dirty="0"/>
          </a:p>
        </p:txBody>
      </p:sp>
    </p:spTree>
    <p:extLst>
      <p:ext uri="{BB962C8B-B14F-4D97-AF65-F5344CB8AC3E}">
        <p14:creationId xmlns:p14="http://schemas.microsoft.com/office/powerpoint/2010/main" val="1712542376"/>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Parsimony of Functional Thinking	</a:t>
            </a:r>
            <a:endParaRPr lang="en-US" dirty="0"/>
          </a:p>
        </p:txBody>
      </p:sp>
      <p:sp>
        <p:nvSpPr>
          <p:cNvPr id="3" name="Content Placeholder 2"/>
          <p:cNvSpPr>
            <a:spLocks noGrp="1"/>
          </p:cNvSpPr>
          <p:nvPr>
            <p:ph idx="1"/>
          </p:nvPr>
        </p:nvSpPr>
        <p:spPr/>
        <p:txBody>
          <a:bodyPr>
            <a:normAutofit/>
          </a:bodyPr>
          <a:lstStyle/>
          <a:p>
            <a:r>
              <a:rPr lang="en-US" dirty="0" smtClean="0"/>
              <a:t>Functional thinking of school refusal behavior can cover all students who miss school and can generate function-linked strategies that can be feasibly implemented in school by typical practitioners (Kearney &amp; Albano, 2000)</a:t>
            </a:r>
          </a:p>
          <a:p>
            <a:r>
              <a:rPr lang="en-US" dirty="0" smtClean="0"/>
              <a:t>Traditional interventions for school refusal focus on reducing symptoms associated with school refusal behavior (anxiety, depression)-CBT most commonly used</a:t>
            </a:r>
          </a:p>
          <a:p>
            <a:r>
              <a:rPr lang="en-US" dirty="0" smtClean="0"/>
              <a:t>CBT focusing on dealing with anxiety, however, will not be effective for students refusing school for other reasons/functions (i.e., not due to anxiety)</a:t>
            </a:r>
          </a:p>
          <a:p>
            <a:r>
              <a:rPr lang="en-US" dirty="0" smtClean="0"/>
              <a:t>Study conducted by Kearney &amp; Silverman, 1999, compared function-based and non-function based treatment for eight children/youth and found that function-based treatment saw improvements while non-function-based treatment resulted in worsening school-refusal rates.</a:t>
            </a:r>
            <a:endParaRPr lang="en-US" dirty="0"/>
          </a:p>
        </p:txBody>
      </p:sp>
    </p:spTree>
    <p:extLst>
      <p:ext uri="{BB962C8B-B14F-4D97-AF65-F5344CB8AC3E}">
        <p14:creationId xmlns:p14="http://schemas.microsoft.com/office/powerpoint/2010/main" val="212387633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FBA Methods</a:t>
            </a:r>
            <a:endParaRPr lang="en-US" dirty="0"/>
          </a:p>
        </p:txBody>
      </p:sp>
      <p:sp>
        <p:nvSpPr>
          <p:cNvPr id="3" name="Content Placeholder 2"/>
          <p:cNvSpPr>
            <a:spLocks noGrp="1"/>
          </p:cNvSpPr>
          <p:nvPr>
            <p:ph sz="half" idx="1"/>
          </p:nvPr>
        </p:nvSpPr>
        <p:spPr>
          <a:xfrm>
            <a:off x="1024128" y="2084832"/>
            <a:ext cx="4754880" cy="4023360"/>
          </a:xfrm>
        </p:spPr>
        <p:txBody>
          <a:bodyPr>
            <a:noAutofit/>
          </a:bodyPr>
          <a:lstStyle/>
          <a:p>
            <a:r>
              <a:rPr lang="en-US" sz="2400" dirty="0" smtClean="0"/>
              <a:t>Interviews will be the primary tool</a:t>
            </a:r>
          </a:p>
          <a:p>
            <a:r>
              <a:rPr lang="en-US" sz="2400" dirty="0" smtClean="0"/>
              <a:t>Direct observations when possible</a:t>
            </a:r>
          </a:p>
          <a:p>
            <a:r>
              <a:rPr lang="en-US" sz="2400" dirty="0" smtClean="0"/>
              <a:t>Standard FBA interview provides the ABCs</a:t>
            </a:r>
          </a:p>
          <a:p>
            <a:r>
              <a:rPr lang="en-US" sz="2400" dirty="0" smtClean="0"/>
              <a:t>School Refusal Assessment Scale-Revised (version for family and child) can be a supplement providing more information</a:t>
            </a:r>
          </a:p>
          <a:p>
            <a:pPr lvl="1"/>
            <a:r>
              <a:rPr lang="en-US" sz="2000" dirty="0" smtClean="0"/>
              <a:t>Designed to help identify the primary function of a student’s school refusal behavior</a:t>
            </a:r>
          </a:p>
          <a:p>
            <a:pPr lvl="1"/>
            <a:r>
              <a:rPr lang="en-US" sz="2000" dirty="0" smtClean="0"/>
              <a:t>Research has shown the scale has adequate psychometrics</a:t>
            </a:r>
          </a:p>
        </p:txBody>
      </p:sp>
      <p:pic>
        <p:nvPicPr>
          <p:cNvPr id="4" name="Picture 3" descr="School Refusal Scale parent and child_3.pdf - Adobe Acrobat Pro"/>
          <p:cNvPicPr>
            <a:picLocks noChangeAspect="1"/>
          </p:cNvPicPr>
          <p:nvPr/>
        </p:nvPicPr>
        <p:blipFill rotWithShape="1">
          <a:blip r:embed="rId3">
            <a:extLst>
              <a:ext uri="{28A0092B-C50C-407E-A947-70E740481C1C}">
                <a14:useLocalDpi xmlns:a14="http://schemas.microsoft.com/office/drawing/2010/main" val="0"/>
              </a:ext>
            </a:extLst>
          </a:blip>
          <a:srcRect l="21362" t="18218" r="20373" b="594"/>
          <a:stretch/>
        </p:blipFill>
        <p:spPr>
          <a:xfrm>
            <a:off x="5779007" y="552733"/>
            <a:ext cx="5590033" cy="6250674"/>
          </a:xfrm>
          <a:prstGeom prst="rect">
            <a:avLst/>
          </a:prstGeom>
        </p:spPr>
      </p:pic>
    </p:spTree>
    <p:extLst>
      <p:ext uri="{BB962C8B-B14F-4D97-AF65-F5344CB8AC3E}">
        <p14:creationId xmlns:p14="http://schemas.microsoft.com/office/powerpoint/2010/main" val="51643233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Example of FBA information for Celia, 10 years of age</a:t>
            </a:r>
            <a:endParaRPr lang="en-US" dirty="0"/>
          </a:p>
        </p:txBody>
      </p:sp>
      <p:sp>
        <p:nvSpPr>
          <p:cNvPr id="6" name="Content Placeholder 5"/>
          <p:cNvSpPr>
            <a:spLocks noGrp="1"/>
          </p:cNvSpPr>
          <p:nvPr>
            <p:ph idx="1"/>
          </p:nvPr>
        </p:nvSpPr>
        <p:spPr>
          <a:xfrm>
            <a:off x="1024127" y="2084832"/>
            <a:ext cx="9720073" cy="4023360"/>
          </a:xfrm>
        </p:spPr>
        <p:txBody>
          <a:bodyPr>
            <a:noAutofit/>
          </a:bodyPr>
          <a:lstStyle/>
          <a:p>
            <a:r>
              <a:rPr lang="en-US" sz="2800" dirty="0" smtClean="0"/>
              <a:t>School Refusal Behavior Definition—cries (shouts, sobs, reports illnesses) daily at home with parents protesting going to school, eats sparingly, sleeps intermittently through the night, expresses feelings of illness at school including nausea, hot flashes, palpitations, breathlessness, lightheadedness; engages in idiosyncratic speech (speaks in a manner characteristic of very young children)</a:t>
            </a:r>
          </a:p>
          <a:p>
            <a:pPr lvl="1"/>
            <a:r>
              <a:rPr lang="en-US" sz="2400" dirty="0" smtClean="0"/>
              <a:t>Celia does attend school but is distressed throughout the day. The behaviors above happen every day at home (morning and evening) with the idiosyncratic speech happening in school and home</a:t>
            </a:r>
          </a:p>
          <a:p>
            <a:r>
              <a:rPr lang="en-US" sz="2800" dirty="0" smtClean="0"/>
              <a:t>Setting events—separation anxiety-Celia reports that she worries about her parents’ wellbeing when she is not with them</a:t>
            </a:r>
          </a:p>
        </p:txBody>
      </p:sp>
    </p:spTree>
    <p:extLst>
      <p:ext uri="{BB962C8B-B14F-4D97-AF65-F5344CB8AC3E}">
        <p14:creationId xmlns:p14="http://schemas.microsoft.com/office/powerpoint/2010/main" val="169678639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Example of FBA information for Celia, 10 years of age</a:t>
            </a:r>
            <a:endParaRPr lang="en-US" dirty="0"/>
          </a:p>
        </p:txBody>
      </p:sp>
      <p:sp>
        <p:nvSpPr>
          <p:cNvPr id="3" name="Content Placeholder 2"/>
          <p:cNvSpPr>
            <a:spLocks noGrp="1"/>
          </p:cNvSpPr>
          <p:nvPr>
            <p:ph idx="1"/>
          </p:nvPr>
        </p:nvSpPr>
        <p:spPr/>
        <p:txBody>
          <a:bodyPr>
            <a:normAutofit/>
          </a:bodyPr>
          <a:lstStyle/>
          <a:p>
            <a:r>
              <a:rPr lang="en-US" sz="2800" dirty="0" smtClean="0"/>
              <a:t>Antecedents in school—being in social situations including PE, eating in cafeteria, parties, riding on school bus, speaking up in class, talking to teachers and administrators; </a:t>
            </a:r>
          </a:p>
          <a:p>
            <a:pPr lvl="1"/>
            <a:r>
              <a:rPr lang="en-US" sz="2400" dirty="0" smtClean="0"/>
              <a:t>Antecedents for idiosyncratic speech include when presented with activities that are non-preferred (e.g. involving social interaction) or boring</a:t>
            </a:r>
          </a:p>
          <a:p>
            <a:r>
              <a:rPr lang="en-US" sz="2800" dirty="0" smtClean="0"/>
              <a:t>Consequences/responses from others—Home: parents talk, cajole, promise activities and items if Celia goes to school, sooth and calm</a:t>
            </a:r>
          </a:p>
          <a:p>
            <a:pPr lvl="1"/>
            <a:r>
              <a:rPr lang="en-US" sz="2400" dirty="0" smtClean="0"/>
              <a:t>Teachers provide soothing/calming, other educators provide soothing/calming. Celia rarely gets sent home due to behaviors.</a:t>
            </a:r>
          </a:p>
          <a:p>
            <a:endParaRPr lang="en-US" sz="2800" dirty="0"/>
          </a:p>
        </p:txBody>
      </p:sp>
    </p:spTree>
    <p:extLst>
      <p:ext uri="{BB962C8B-B14F-4D97-AF65-F5344CB8AC3E}">
        <p14:creationId xmlns:p14="http://schemas.microsoft.com/office/powerpoint/2010/main" val="509090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TR Intervention Checklist Elementary Revised 2016 - Word"/>
          <p:cNvPicPr>
            <a:picLocks noChangeAspect="1"/>
          </p:cNvPicPr>
          <p:nvPr/>
        </p:nvPicPr>
        <p:blipFill rotWithShape="1">
          <a:blip r:embed="rId3">
            <a:extLst>
              <a:ext uri="{28A0092B-C50C-407E-A947-70E740481C1C}">
                <a14:useLocalDpi xmlns:a14="http://schemas.microsoft.com/office/drawing/2010/main" val="0"/>
              </a:ext>
            </a:extLst>
          </a:blip>
          <a:srcRect l="11660" t="22222" r="13443" b="16666"/>
          <a:stretch/>
        </p:blipFill>
        <p:spPr>
          <a:xfrm>
            <a:off x="1752601" y="228600"/>
            <a:ext cx="8728365" cy="5715000"/>
          </a:xfrm>
          <a:prstGeom prst="rect">
            <a:avLst/>
          </a:prstGeom>
        </p:spPr>
      </p:pic>
    </p:spTree>
    <p:extLst>
      <p:ext uri="{BB962C8B-B14F-4D97-AF65-F5344CB8AC3E}">
        <p14:creationId xmlns:p14="http://schemas.microsoft.com/office/powerpoint/2010/main" val="160039920"/>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3" name="Content Placeholder 2"/>
          <p:cNvSpPr>
            <a:spLocks noGrp="1"/>
          </p:cNvSpPr>
          <p:nvPr>
            <p:ph idx="1"/>
          </p:nvPr>
        </p:nvSpPr>
        <p:spPr/>
        <p:txBody>
          <a:bodyPr>
            <a:normAutofit/>
          </a:bodyPr>
          <a:lstStyle/>
          <a:p>
            <a:r>
              <a:rPr lang="en-US" sz="3600" dirty="0" smtClean="0"/>
              <a:t>What would be your hypothesis for Celia’s school refusal behavior?</a:t>
            </a:r>
            <a:endParaRPr lang="en-US" sz="3600" dirty="0"/>
          </a:p>
        </p:txBody>
      </p:sp>
    </p:spTree>
    <p:extLst>
      <p:ext uri="{BB962C8B-B14F-4D97-AF65-F5344CB8AC3E}">
        <p14:creationId xmlns:p14="http://schemas.microsoft.com/office/powerpoint/2010/main" val="1453625866"/>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Answers</a:t>
            </a:r>
            <a:endParaRPr lang="en-US" dirty="0"/>
          </a:p>
        </p:txBody>
      </p:sp>
      <p:sp>
        <p:nvSpPr>
          <p:cNvPr id="3" name="Content Placeholder 2"/>
          <p:cNvSpPr>
            <a:spLocks noGrp="1"/>
          </p:cNvSpPr>
          <p:nvPr>
            <p:ph idx="1"/>
          </p:nvPr>
        </p:nvSpPr>
        <p:spPr/>
        <p:txBody>
          <a:bodyPr>
            <a:normAutofit/>
          </a:bodyPr>
          <a:lstStyle/>
          <a:p>
            <a:r>
              <a:rPr lang="en-US" sz="2400" dirty="0" smtClean="0"/>
              <a:t>Hypothesis 1:  When Celia is: (a) required to be in a setting that separates her from her parents, and (b) required to be in school-based social situations,  she will exhibit school refusal behavior. As a result, she gets attention from her parents, specifically her mother, and secondarily from teachers and other adults in school, and obtains soothing of her separation anxiety. </a:t>
            </a:r>
          </a:p>
          <a:p>
            <a:r>
              <a:rPr lang="en-US" sz="2400" dirty="0" smtClean="0"/>
              <a:t>Hypothesis 2: </a:t>
            </a:r>
            <a:r>
              <a:rPr lang="en-US" sz="2400" dirty="0"/>
              <a:t>When Celia is: (a) required to be in a setting that separates her from her parents, and (b) </a:t>
            </a:r>
            <a:r>
              <a:rPr lang="en-US" sz="2400" dirty="0" smtClean="0"/>
              <a:t>requested to do activities that are non-preferred (require social interaction or are perceived as boring), </a:t>
            </a:r>
            <a:r>
              <a:rPr lang="en-US" sz="2400" dirty="0"/>
              <a:t>she will exhibit </a:t>
            </a:r>
            <a:r>
              <a:rPr lang="en-US" sz="2400" dirty="0" smtClean="0"/>
              <a:t>idiosyncratic speech. </a:t>
            </a:r>
            <a:r>
              <a:rPr lang="en-US" sz="2400" dirty="0"/>
              <a:t>As a result, she gets attention from her parents, specifically her mother, and secondarily from teachers and other adults in school, and obtains soothing of her separation anxiety. </a:t>
            </a:r>
          </a:p>
        </p:txBody>
      </p:sp>
    </p:spTree>
    <p:extLst>
      <p:ext uri="{BB962C8B-B14F-4D97-AF65-F5344CB8AC3E}">
        <p14:creationId xmlns:p14="http://schemas.microsoft.com/office/powerpoint/2010/main" val="1315961590"/>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Intervention Plan</a:t>
            </a:r>
            <a:endParaRPr lang="en-US" dirty="0"/>
          </a:p>
        </p:txBody>
      </p:sp>
      <p:sp>
        <p:nvSpPr>
          <p:cNvPr id="3" name="Content Placeholder 2"/>
          <p:cNvSpPr>
            <a:spLocks noGrp="1"/>
          </p:cNvSpPr>
          <p:nvPr>
            <p:ph idx="1"/>
          </p:nvPr>
        </p:nvSpPr>
        <p:spPr/>
        <p:txBody>
          <a:bodyPr>
            <a:normAutofit/>
          </a:bodyPr>
          <a:lstStyle/>
          <a:p>
            <a:r>
              <a:rPr lang="en-US" sz="2800" dirty="0" smtClean="0"/>
              <a:t>Reverse your number of team (e.g. 1’s are 2’s, 2’s are 1’s).</a:t>
            </a:r>
          </a:p>
          <a:p>
            <a:r>
              <a:rPr lang="en-US" sz="2800" dirty="0" smtClean="0"/>
              <a:t>Team 1 addresses hypothesis 1</a:t>
            </a:r>
          </a:p>
          <a:p>
            <a:r>
              <a:rPr lang="en-US" sz="2800" dirty="0" smtClean="0"/>
              <a:t>Team 2 addresses hypothesis 2</a:t>
            </a:r>
          </a:p>
          <a:p>
            <a:r>
              <a:rPr lang="en-US" sz="2800" dirty="0" smtClean="0"/>
              <a:t>Come to consensus on a multi-component intervention plan linked to the hypothesis to address Celia’s school-refusal behavior. You can focus on an intervention for parents to do at home or school-based interventions or both.</a:t>
            </a:r>
            <a:endParaRPr lang="en-US" sz="2800" dirty="0"/>
          </a:p>
        </p:txBody>
      </p:sp>
    </p:spTree>
    <p:extLst>
      <p:ext uri="{BB962C8B-B14F-4D97-AF65-F5344CB8AC3E}">
        <p14:creationId xmlns:p14="http://schemas.microsoft.com/office/powerpoint/2010/main" val="432362677"/>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10375392" cy="1499616"/>
          </a:xfrm>
        </p:spPr>
        <p:txBody>
          <a:bodyPr/>
          <a:lstStyle/>
          <a:p>
            <a:r>
              <a:rPr lang="en-US" dirty="0" smtClean="0"/>
              <a:t>Sample Interventions for Celia-hypothesis 1</a:t>
            </a:r>
            <a:endParaRPr lang="en-US" dirty="0"/>
          </a:p>
        </p:txBody>
      </p:sp>
      <p:sp>
        <p:nvSpPr>
          <p:cNvPr id="3" name="Content Placeholder 2"/>
          <p:cNvSpPr>
            <a:spLocks noGrp="1"/>
          </p:cNvSpPr>
          <p:nvPr>
            <p:ph idx="1"/>
          </p:nvPr>
        </p:nvSpPr>
        <p:spPr>
          <a:xfrm>
            <a:off x="1024127" y="1965960"/>
            <a:ext cx="9720073" cy="4023360"/>
          </a:xfrm>
        </p:spPr>
        <p:txBody>
          <a:bodyPr>
            <a:noAutofit/>
          </a:bodyPr>
          <a:lstStyle/>
          <a:p>
            <a:r>
              <a:rPr lang="en-US" sz="1800" dirty="0" smtClean="0"/>
              <a:t>Prevention intervention-</a:t>
            </a:r>
          </a:p>
          <a:p>
            <a:pPr lvl="1"/>
            <a:r>
              <a:rPr lang="en-US" sz="1600" dirty="0" smtClean="0"/>
              <a:t>Setting event modification (for separation anxiety)-Upon arrival each day in school, teacher or other adult prompts Celia to rate her level of anxiety of specific events using a 0-3 scale. (fear ladder)-can also be used by mom the night before or the morning of.</a:t>
            </a:r>
          </a:p>
          <a:p>
            <a:pPr lvl="1"/>
            <a:r>
              <a:rPr lang="en-US" sz="1600" dirty="0" smtClean="0"/>
              <a:t>Antecedent modification-providing choices at home and in school that would allow her to get attention in an appropriate way.  At home, choose among activities that naturally get attention such as cooking with mom (Before school-breakfast, After-school, dinner).</a:t>
            </a:r>
          </a:p>
          <a:p>
            <a:r>
              <a:rPr lang="en-US" sz="1800" dirty="0" smtClean="0"/>
              <a:t>Teach interventions-Celia would be taught an appropriate way of getting mom’s and the teacher’s attention.  </a:t>
            </a:r>
          </a:p>
          <a:p>
            <a:pPr lvl="1"/>
            <a:r>
              <a:rPr lang="en-US" sz="1600" dirty="0" smtClean="0"/>
              <a:t>At home or school, Celia can be taught to say, I’m anxious.  Mom or teacher can respond with attention and can implement a CBT.</a:t>
            </a:r>
          </a:p>
          <a:p>
            <a:pPr lvl="1"/>
            <a:r>
              <a:rPr lang="en-US" sz="1600" dirty="0" smtClean="0"/>
              <a:t>CBT-teach Celia a way to self-calm and address her anxiety-e.g., positive thoughts</a:t>
            </a:r>
          </a:p>
          <a:p>
            <a:r>
              <a:rPr lang="en-US" sz="1800" dirty="0" smtClean="0"/>
              <a:t>Reinforce appropriate attention-seeking behaviors:  Celia would get praise from mom for the choice behaviors</a:t>
            </a:r>
          </a:p>
          <a:p>
            <a:r>
              <a:rPr lang="en-US" sz="1800" dirty="0" smtClean="0"/>
              <a:t>Discontinue reinforcing school refusal behaviors (e.g., somatic complaints) at home (parent does not respond with attention when Celia is engaged in a school refusal behavior). Parents redirect to selecting and participating in appropriate choice activity and/or redirect to replacement behavior and CBT.</a:t>
            </a:r>
            <a:endParaRPr lang="en-US" sz="1800" dirty="0"/>
          </a:p>
        </p:txBody>
      </p:sp>
    </p:spTree>
    <p:extLst>
      <p:ext uri="{BB962C8B-B14F-4D97-AF65-F5344CB8AC3E}">
        <p14:creationId xmlns:p14="http://schemas.microsoft.com/office/powerpoint/2010/main" val="1782334538"/>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Yancy</a:t>
            </a:r>
            <a:endParaRPr lang="en-US" dirty="0"/>
          </a:p>
        </p:txBody>
      </p:sp>
      <p:sp>
        <p:nvSpPr>
          <p:cNvPr id="3" name="Content Placeholder 2"/>
          <p:cNvSpPr>
            <a:spLocks noGrp="1"/>
          </p:cNvSpPr>
          <p:nvPr>
            <p:ph idx="1"/>
          </p:nvPr>
        </p:nvSpPr>
        <p:spPr/>
        <p:txBody>
          <a:bodyPr/>
          <a:lstStyle/>
          <a:p>
            <a:r>
              <a:rPr lang="en-US" smtClean="0"/>
              <a:t>17 year old student</a:t>
            </a:r>
          </a:p>
          <a:p>
            <a:r>
              <a:rPr lang="en-US" smtClean="0"/>
              <a:t>Has missed the last 42 of 61 days of school</a:t>
            </a:r>
          </a:p>
          <a:p>
            <a:r>
              <a:rPr lang="en-US" smtClean="0"/>
              <a:t>Says school is boring, prefers to sleep late or hang out with friends during the day or engage in activities at home such as watching TV and eating. Wants to be enrolled in home schooling. Has stated not wanting to return to school due to being behind in schoolwork and facing teachers and peers who will ask millions of questions</a:t>
            </a:r>
          </a:p>
          <a:p>
            <a:r>
              <a:rPr lang="en-US" smtClean="0"/>
              <a:t>Family dynamics-Parents divorced; Yancy lives with father; father beginning to consider remarriage, younger brother involved in car accident resulting in less parent attention to Yancy and less supervision given toward attendance; Yancy taken to a psychiatrist who prescribed an antidepressant that has not changed his behavior.</a:t>
            </a:r>
            <a:endParaRPr lang="en-US" dirty="0" smtClean="0"/>
          </a:p>
        </p:txBody>
      </p:sp>
    </p:spTree>
    <p:extLst>
      <p:ext uri="{BB962C8B-B14F-4D97-AF65-F5344CB8AC3E}">
        <p14:creationId xmlns:p14="http://schemas.microsoft.com/office/powerpoint/2010/main" val="44718816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Yancy</a:t>
            </a:r>
            <a:endParaRPr lang="en-US" dirty="0"/>
          </a:p>
        </p:txBody>
      </p:sp>
      <p:sp>
        <p:nvSpPr>
          <p:cNvPr id="3" name="Content Placeholder 2"/>
          <p:cNvSpPr>
            <a:spLocks noGrp="1"/>
          </p:cNvSpPr>
          <p:nvPr>
            <p:ph idx="1"/>
          </p:nvPr>
        </p:nvSpPr>
        <p:spPr/>
        <p:txBody>
          <a:bodyPr>
            <a:normAutofit lnSpcReduction="10000"/>
          </a:bodyPr>
          <a:lstStyle/>
          <a:p>
            <a:r>
              <a:rPr lang="en-US" smtClean="0"/>
              <a:t>How can schools deal with school-refusal behaviors with a function of accessing tangibles?</a:t>
            </a:r>
          </a:p>
          <a:p>
            <a:pPr lvl="1"/>
            <a:r>
              <a:rPr lang="en-US" smtClean="0"/>
              <a:t>Important to have family actively involved in the strategies</a:t>
            </a:r>
          </a:p>
          <a:p>
            <a:pPr lvl="1"/>
            <a:r>
              <a:rPr lang="en-US" smtClean="0"/>
              <a:t>May need to have wrap around supports for the family, particularly if family dynamics contribute toward student behavior-supports that provide family with problem-solving strategies (e.g., CBTs) and sessions with counselors</a:t>
            </a:r>
          </a:p>
          <a:p>
            <a:pPr lvl="1"/>
            <a:r>
              <a:rPr lang="en-US" smtClean="0"/>
              <a:t>May also need wrap around supports including counseling/therapy for student to learn CBTs and problem-solving-coming up with strategy to address school refusal, specifically for students who state peers pressure them to not attend school</a:t>
            </a:r>
          </a:p>
          <a:p>
            <a:pPr lvl="1"/>
            <a:r>
              <a:rPr lang="en-US" smtClean="0"/>
              <a:t>Families may need to be involved in contracting with students about attendance-attendance in school results in a powerful reward related to tangibles (e.g., money, extensions of curfew, time with friends, release from household tasks to spend time sleeping or being with friends, other tangibles, etc.)</a:t>
            </a:r>
          </a:p>
          <a:p>
            <a:pPr lvl="1"/>
            <a:r>
              <a:rPr lang="en-US" smtClean="0"/>
              <a:t>Can be systematic-e.g., not require full-time attendance but gradually build up to full-time. (e.g., initiate with a few classes or time periods that are most preferred and easiest for student such as lunch)</a:t>
            </a:r>
            <a:endParaRPr lang="en-US" dirty="0"/>
          </a:p>
        </p:txBody>
      </p:sp>
    </p:spTree>
    <p:extLst>
      <p:ext uri="{BB962C8B-B14F-4D97-AF65-F5344CB8AC3E}">
        <p14:creationId xmlns:p14="http://schemas.microsoft.com/office/powerpoint/2010/main" val="12086861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Yancy’s</a:t>
            </a:r>
            <a:r>
              <a:rPr lang="en-US" dirty="0" smtClean="0"/>
              <a:t> Hypothesis</a:t>
            </a:r>
            <a:endParaRPr lang="en-US" dirty="0"/>
          </a:p>
        </p:txBody>
      </p:sp>
      <p:sp>
        <p:nvSpPr>
          <p:cNvPr id="3" name="Content Placeholder 2"/>
          <p:cNvSpPr>
            <a:spLocks noGrp="1"/>
          </p:cNvSpPr>
          <p:nvPr>
            <p:ph idx="1"/>
          </p:nvPr>
        </p:nvSpPr>
        <p:spPr/>
        <p:txBody>
          <a:bodyPr>
            <a:normAutofit/>
          </a:bodyPr>
          <a:lstStyle/>
          <a:p>
            <a:r>
              <a:rPr lang="en-US" sz="2800" dirty="0" smtClean="0"/>
              <a:t>When there is lack of supervision to enforce going to school and tense relationships with dad and school is a non-preferred setting, </a:t>
            </a:r>
            <a:r>
              <a:rPr lang="en-US" sz="2800" dirty="0" err="1" smtClean="0"/>
              <a:t>Yancy</a:t>
            </a:r>
            <a:r>
              <a:rPr lang="en-US" sz="2800" dirty="0" smtClean="0"/>
              <a:t> will engage in school-refusal behavior (e.g., sleep late, watch TV and eat, spend time with friends instead of going to school). As a result, he gets access to friends and preferred activities.</a:t>
            </a:r>
            <a:endParaRPr lang="en-US" sz="2800" dirty="0"/>
          </a:p>
        </p:txBody>
      </p:sp>
    </p:spTree>
    <p:extLst>
      <p:ext uri="{BB962C8B-B14F-4D97-AF65-F5344CB8AC3E}">
        <p14:creationId xmlns:p14="http://schemas.microsoft.com/office/powerpoint/2010/main" val="1846174688"/>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Yancy’s interventions</a:t>
            </a:r>
            <a:endParaRPr lang="en-US" dirty="0"/>
          </a:p>
        </p:txBody>
      </p:sp>
      <p:sp>
        <p:nvSpPr>
          <p:cNvPr id="3" name="Content Placeholder 2"/>
          <p:cNvSpPr>
            <a:spLocks noGrp="1"/>
          </p:cNvSpPr>
          <p:nvPr>
            <p:ph idx="1"/>
          </p:nvPr>
        </p:nvSpPr>
        <p:spPr>
          <a:xfrm>
            <a:off x="1024128" y="2286000"/>
            <a:ext cx="10680192" cy="4282440"/>
          </a:xfrm>
        </p:spPr>
        <p:txBody>
          <a:bodyPr>
            <a:normAutofit fontScale="85000" lnSpcReduction="20000"/>
          </a:bodyPr>
          <a:lstStyle/>
          <a:p>
            <a:r>
              <a:rPr lang="en-US" sz="2400" dirty="0" smtClean="0"/>
              <a:t>Prevention-establish a routine for AM and PM (morning routine, tasks, and night-time routine-get to bed at specific time, no caffeine 3 hours prior to sleep</a:t>
            </a:r>
          </a:p>
          <a:p>
            <a:r>
              <a:rPr lang="en-US" sz="2400" dirty="0" smtClean="0"/>
              <a:t>Teach and Reinforce:</a:t>
            </a:r>
          </a:p>
          <a:p>
            <a:pPr lvl="1"/>
            <a:r>
              <a:rPr lang="en-US" sz="1900" dirty="0" smtClean="0"/>
              <a:t>Family supports provided to being problem-solving and generating solutions (therapist or other agency)</a:t>
            </a:r>
          </a:p>
          <a:p>
            <a:pPr lvl="1"/>
            <a:r>
              <a:rPr lang="en-US" sz="1900" dirty="0" smtClean="0"/>
              <a:t>Start first with small contract getting </a:t>
            </a:r>
            <a:r>
              <a:rPr lang="en-US" sz="1900" dirty="0" err="1" smtClean="0"/>
              <a:t>Yancy</a:t>
            </a:r>
            <a:r>
              <a:rPr lang="en-US" sz="1900" dirty="0" smtClean="0"/>
              <a:t> to agree to do one-task for money (e.g., feeding pet dog each day)-no requirement for school</a:t>
            </a:r>
          </a:p>
          <a:p>
            <a:pPr lvl="1"/>
            <a:r>
              <a:rPr lang="en-US" sz="1900" dirty="0" smtClean="0"/>
              <a:t>Next, </a:t>
            </a:r>
            <a:r>
              <a:rPr lang="en-US" sz="1900" dirty="0" err="1" smtClean="0"/>
              <a:t>Yancy</a:t>
            </a:r>
            <a:r>
              <a:rPr lang="en-US" sz="1900" dirty="0" smtClean="0"/>
              <a:t> will be prompted (with schedule/contract) to engage in a morning routine including set times for waking, showering, dressing, eating, and preparing for school as if going.  Gradually increasing to walking or riding to school but allowing </a:t>
            </a:r>
            <a:r>
              <a:rPr lang="en-US" sz="1900" dirty="0" err="1" smtClean="0"/>
              <a:t>Yancy</a:t>
            </a:r>
            <a:r>
              <a:rPr lang="en-US" sz="1900" dirty="0" smtClean="0"/>
              <a:t> to say I don’t want to attend school if he decides to do so once ¼, ½, ¾, all the way to school entrance</a:t>
            </a:r>
          </a:p>
          <a:p>
            <a:pPr lvl="2"/>
            <a:r>
              <a:rPr lang="en-US" sz="1600" dirty="0" smtClean="0"/>
              <a:t>Contingent upon following the schedule, </a:t>
            </a:r>
            <a:r>
              <a:rPr lang="en-US" sz="1600" dirty="0" err="1" smtClean="0"/>
              <a:t>Yancy</a:t>
            </a:r>
            <a:r>
              <a:rPr lang="en-US" sz="1600" dirty="0" smtClean="0"/>
              <a:t> would be reinforced with time spent with friends in the evening</a:t>
            </a:r>
          </a:p>
          <a:p>
            <a:pPr lvl="1"/>
            <a:r>
              <a:rPr lang="en-US" sz="1900" dirty="0" smtClean="0"/>
              <a:t>Next, </a:t>
            </a:r>
            <a:r>
              <a:rPr lang="en-US" sz="1900" dirty="0" err="1" smtClean="0"/>
              <a:t>Yancy</a:t>
            </a:r>
            <a:r>
              <a:rPr lang="en-US" sz="1900" dirty="0" smtClean="0"/>
              <a:t> would attend school-initially one-half day in exchange for doing chores in PM for payment</a:t>
            </a:r>
          </a:p>
          <a:p>
            <a:pPr lvl="2"/>
            <a:r>
              <a:rPr lang="en-US" sz="1600" dirty="0" smtClean="0"/>
              <a:t>School provided a plan with </a:t>
            </a:r>
            <a:r>
              <a:rPr lang="en-US" sz="1600" dirty="0" err="1" smtClean="0"/>
              <a:t>Yancy</a:t>
            </a:r>
            <a:r>
              <a:rPr lang="en-US" sz="1600" dirty="0" smtClean="0"/>
              <a:t> for feasible completion of missing work; all professionals were instructed not to call attention to </a:t>
            </a:r>
            <a:r>
              <a:rPr lang="en-US" sz="1600" dirty="0" err="1" smtClean="0"/>
              <a:t>Yancy’s</a:t>
            </a:r>
            <a:r>
              <a:rPr lang="en-US" sz="1600" dirty="0" smtClean="0"/>
              <a:t> missed time in school</a:t>
            </a:r>
          </a:p>
          <a:p>
            <a:pPr lvl="1"/>
            <a:r>
              <a:rPr lang="en-US" sz="1900" dirty="0" smtClean="0"/>
              <a:t>Contingent upon success, move gradually to full-day attendance</a:t>
            </a:r>
          </a:p>
          <a:p>
            <a:pPr lvl="2"/>
            <a:r>
              <a:rPr lang="en-US" sz="1600" dirty="0" smtClean="0"/>
              <a:t>Reinforcement-curfew extended to spend time in evening with friends</a:t>
            </a:r>
          </a:p>
          <a:p>
            <a:r>
              <a:rPr lang="en-US" sz="2400" dirty="0" smtClean="0"/>
              <a:t>Responses to problem behavior (no longer reinforcing with access to tangibles)</a:t>
            </a:r>
          </a:p>
          <a:p>
            <a:pPr lvl="1"/>
            <a:r>
              <a:rPr lang="en-US" sz="1900" dirty="0" smtClean="0"/>
              <a:t>If </a:t>
            </a:r>
            <a:r>
              <a:rPr lang="en-US" sz="1900" dirty="0" err="1" smtClean="0"/>
              <a:t>Yancy</a:t>
            </a:r>
            <a:r>
              <a:rPr lang="en-US" sz="1900" dirty="0" smtClean="0"/>
              <a:t> did not get out of bed in the AM, then he would be required to go to work with father</a:t>
            </a:r>
            <a:endParaRPr lang="en-US" dirty="0"/>
          </a:p>
        </p:txBody>
      </p:sp>
    </p:spTree>
    <p:extLst>
      <p:ext uri="{BB962C8B-B14F-4D97-AF65-F5344CB8AC3E}">
        <p14:creationId xmlns:p14="http://schemas.microsoft.com/office/powerpoint/2010/main" val="181424936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Taylor</a:t>
            </a:r>
            <a:endParaRPr lang="en-US" dirty="0"/>
          </a:p>
        </p:txBody>
      </p:sp>
      <p:sp>
        <p:nvSpPr>
          <p:cNvPr id="3" name="Content Placeholder 2"/>
          <p:cNvSpPr>
            <a:spLocks noGrp="1"/>
          </p:cNvSpPr>
          <p:nvPr>
            <p:ph idx="1"/>
          </p:nvPr>
        </p:nvSpPr>
        <p:spPr/>
        <p:txBody>
          <a:bodyPr>
            <a:noAutofit/>
          </a:bodyPr>
          <a:lstStyle/>
          <a:p>
            <a:r>
              <a:rPr lang="en-US" sz="2400" dirty="0" smtClean="0"/>
              <a:t>16 years, 4 months</a:t>
            </a:r>
          </a:p>
          <a:p>
            <a:r>
              <a:rPr lang="en-US" sz="2400" dirty="0" smtClean="0"/>
              <a:t>11th grade</a:t>
            </a:r>
          </a:p>
          <a:p>
            <a:r>
              <a:rPr lang="en-US" sz="2400" dirty="0" smtClean="0"/>
              <a:t>School Refusal Behavior—disengagement with school events including walking away from social interactions and complaining about feeling ill (e.g., stating he felt hot or dizzy).</a:t>
            </a:r>
          </a:p>
          <a:p>
            <a:r>
              <a:rPr lang="en-US" sz="2400" dirty="0" smtClean="0"/>
              <a:t>Missed 24.6% of school between September and January</a:t>
            </a:r>
          </a:p>
          <a:p>
            <a:r>
              <a:rPr lang="en-US" sz="2400" dirty="0" smtClean="0"/>
              <a:t>Antecedents-when required to participate in activities that included social interaction; when presented with a test/quiz</a:t>
            </a:r>
          </a:p>
          <a:p>
            <a:r>
              <a:rPr lang="en-US" sz="2400" dirty="0" smtClean="0"/>
              <a:t>Consequences—students ignored, teachers removed requirement of interaction and allowed him to work alone; at times, told Taylor to not take the test/quiz</a:t>
            </a:r>
            <a:endParaRPr lang="en-US" sz="2400" dirty="0"/>
          </a:p>
        </p:txBody>
      </p:sp>
    </p:spTree>
    <p:extLst>
      <p:ext uri="{BB962C8B-B14F-4D97-AF65-F5344CB8AC3E}">
        <p14:creationId xmlns:p14="http://schemas.microsoft.com/office/powerpoint/2010/main" val="2116173414"/>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Activity </a:t>
            </a:r>
            <a:r>
              <a:rPr lang="en-US" dirty="0"/>
              <a:t/>
            </a:r>
            <a:br>
              <a:rPr lang="en-US" dirty="0"/>
            </a:br>
            <a:endParaRPr lang="en-US" dirty="0"/>
          </a:p>
        </p:txBody>
      </p:sp>
      <p:sp>
        <p:nvSpPr>
          <p:cNvPr id="4" name="Content Placeholder 3"/>
          <p:cNvSpPr>
            <a:spLocks noGrp="1"/>
          </p:cNvSpPr>
          <p:nvPr>
            <p:ph idx="1"/>
          </p:nvPr>
        </p:nvSpPr>
        <p:spPr>
          <a:xfrm>
            <a:off x="1024127" y="1584960"/>
            <a:ext cx="9720073" cy="4023360"/>
          </a:xfrm>
        </p:spPr>
        <p:txBody>
          <a:bodyPr>
            <a:normAutofit/>
          </a:bodyPr>
          <a:lstStyle/>
          <a:p>
            <a:r>
              <a:rPr lang="en-US" sz="2800" dirty="0"/>
              <a:t>What is Taylor’s </a:t>
            </a:r>
            <a:r>
              <a:rPr lang="en-US" sz="2800" dirty="0" smtClean="0"/>
              <a:t>hypothesis?</a:t>
            </a:r>
          </a:p>
          <a:p>
            <a:r>
              <a:rPr lang="en-US" sz="2800" dirty="0"/>
              <a:t>What would be Taylor’s </a:t>
            </a:r>
            <a:r>
              <a:rPr lang="en-US" sz="2800" dirty="0" smtClean="0"/>
              <a:t>intervention plan</a:t>
            </a:r>
            <a:r>
              <a:rPr lang="en-US" sz="2800" dirty="0"/>
              <a:t>?</a:t>
            </a:r>
          </a:p>
        </p:txBody>
      </p:sp>
    </p:spTree>
    <p:extLst>
      <p:ext uri="{BB962C8B-B14F-4D97-AF65-F5344CB8AC3E}">
        <p14:creationId xmlns:p14="http://schemas.microsoft.com/office/powerpoint/2010/main" val="20498911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TR Interventions Checklist Secondary Revised 2016 - Word"/>
          <p:cNvPicPr>
            <a:picLocks noChangeAspect="1"/>
          </p:cNvPicPr>
          <p:nvPr/>
        </p:nvPicPr>
        <p:blipFill rotWithShape="1">
          <a:blip r:embed="rId3">
            <a:extLst>
              <a:ext uri="{28A0092B-C50C-407E-A947-70E740481C1C}">
                <a14:useLocalDpi xmlns:a14="http://schemas.microsoft.com/office/drawing/2010/main" val="0"/>
              </a:ext>
            </a:extLst>
          </a:blip>
          <a:srcRect l="14335" t="26667" r="10768" b="12222"/>
          <a:stretch/>
        </p:blipFill>
        <p:spPr>
          <a:xfrm>
            <a:off x="1676401" y="381000"/>
            <a:ext cx="8844743" cy="5791200"/>
          </a:xfrm>
          <a:prstGeom prst="rect">
            <a:avLst/>
          </a:prstGeom>
        </p:spPr>
      </p:pic>
    </p:spTree>
    <p:extLst>
      <p:ext uri="{BB962C8B-B14F-4D97-AF65-F5344CB8AC3E}">
        <p14:creationId xmlns:p14="http://schemas.microsoft.com/office/powerpoint/2010/main" val="1141409396"/>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Questions?</a:t>
            </a:r>
            <a:endParaRPr lang="en-US" dirty="0"/>
          </a:p>
        </p:txBody>
      </p:sp>
    </p:spTree>
    <p:extLst>
      <p:ext uri="{BB962C8B-B14F-4D97-AF65-F5344CB8AC3E}">
        <p14:creationId xmlns:p14="http://schemas.microsoft.com/office/powerpoint/2010/main" val="6572018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Autofit/>
          </a:bodyPr>
          <a:lstStyle/>
          <a:p>
            <a:r>
              <a:rPr lang="en-US" sz="3200" dirty="0" smtClean="0"/>
              <a:t>Are you familiar with the interventions on the checklists?</a:t>
            </a:r>
          </a:p>
          <a:p>
            <a:r>
              <a:rPr lang="en-US" sz="3200" dirty="0" smtClean="0"/>
              <a:t>If no, have your accessed the Intervention Fact Sheets?</a:t>
            </a:r>
          </a:p>
          <a:p>
            <a:r>
              <a:rPr lang="en-US" sz="3200" dirty="0" smtClean="0"/>
              <a:t>What are some activities you might do to increase your knowledge?</a:t>
            </a:r>
          </a:p>
          <a:p>
            <a:pPr lvl="1"/>
            <a:r>
              <a:rPr lang="en-US" sz="2800" dirty="0" smtClean="0"/>
              <a:t>Professional Learning Communities (PLCs)</a:t>
            </a:r>
          </a:p>
          <a:p>
            <a:pPr lvl="1"/>
            <a:r>
              <a:rPr lang="en-US" sz="2800" dirty="0" smtClean="0"/>
              <a:t>Professional libraries</a:t>
            </a:r>
          </a:p>
          <a:p>
            <a:pPr lvl="1"/>
            <a:r>
              <a:rPr lang="en-US" sz="2800" dirty="0" smtClean="0"/>
              <a:t>Networking</a:t>
            </a:r>
          </a:p>
        </p:txBody>
      </p:sp>
    </p:spTree>
    <p:extLst>
      <p:ext uri="{BB962C8B-B14F-4D97-AF65-F5344CB8AC3E}">
        <p14:creationId xmlns:p14="http://schemas.microsoft.com/office/powerpoint/2010/main" val="19629992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1"/>
          <p:cNvSpPr>
            <a:spLocks noGrp="1" noChangeArrowheads="1"/>
          </p:cNvSpPr>
          <p:nvPr>
            <p:ph type="title"/>
          </p:nvPr>
        </p:nvSpPr>
        <p:spPr>
          <a:xfrm>
            <a:off x="2286000" y="228601"/>
            <a:ext cx="7772400" cy="942975"/>
          </a:xfrm>
          <a:ln/>
        </p:spPr>
        <p:txBody>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dirty="0" smtClean="0"/>
              <a:t>The Three I’s</a:t>
            </a:r>
            <a:endParaRPr lang="en-GB" dirty="0"/>
          </a:p>
        </p:txBody>
      </p:sp>
      <p:sp>
        <p:nvSpPr>
          <p:cNvPr id="34818" name="Rectangle 2"/>
          <p:cNvSpPr>
            <a:spLocks noGrp="1" noChangeArrowheads="1"/>
          </p:cNvSpPr>
          <p:nvPr>
            <p:ph idx="1"/>
          </p:nvPr>
        </p:nvSpPr>
        <p:spPr>
          <a:xfrm>
            <a:off x="1090246" y="1066800"/>
            <a:ext cx="8153400" cy="4724400"/>
          </a:xfrm>
          <a:ln/>
        </p:spPr>
        <p:txBody>
          <a:bodyPr/>
          <a:lstStyle/>
          <a:p>
            <a:pPr>
              <a:lnSpc>
                <a:spcPct val="93000"/>
              </a:lnSpc>
              <a:spcBef>
                <a:spcPts val="700"/>
              </a:spcBef>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r>
              <a:rPr lang="en-GB" sz="2800" dirty="0"/>
              <a:t>Function-Based Support Plans will be effective when </a:t>
            </a:r>
          </a:p>
          <a:p>
            <a:pPr>
              <a:spcBef>
                <a:spcPts val="700"/>
              </a:spcBef>
              <a:buNone/>
              <a:tabLst>
                <a:tab pos="454025" algn="l"/>
                <a:tab pos="911225" algn="l"/>
                <a:tab pos="1368425" algn="l"/>
                <a:tab pos="1825625" algn="l"/>
                <a:tab pos="2282825" algn="l"/>
                <a:tab pos="2740025" algn="l"/>
                <a:tab pos="3197225" algn="l"/>
                <a:tab pos="3654425" algn="l"/>
                <a:tab pos="4111625" algn="l"/>
                <a:tab pos="4568825" algn="l"/>
                <a:tab pos="5026025" algn="l"/>
                <a:tab pos="5483225" algn="l"/>
                <a:tab pos="5940425" algn="l"/>
                <a:tab pos="6397625" algn="l"/>
                <a:tab pos="6854825" algn="l"/>
                <a:tab pos="7312025" algn="l"/>
                <a:tab pos="7769225" algn="l"/>
                <a:tab pos="8226425" algn="l"/>
                <a:tab pos="8683625" algn="l"/>
                <a:tab pos="9140825" algn="l"/>
              </a:tabLst>
            </a:pPr>
            <a:endParaRPr lang="en-GB" sz="2800" dirty="0"/>
          </a:p>
        </p:txBody>
      </p:sp>
      <p:sp>
        <p:nvSpPr>
          <p:cNvPr id="34848" name="Text Box 32"/>
          <p:cNvSpPr txBox="1">
            <a:spLocks noChangeArrowheads="1"/>
          </p:cNvSpPr>
          <p:nvPr/>
        </p:nvSpPr>
        <p:spPr bwMode="auto">
          <a:xfrm>
            <a:off x="3851031" y="2347850"/>
            <a:ext cx="6477000" cy="971677"/>
          </a:xfrm>
          <a:prstGeom prst="rect">
            <a:avLst/>
          </a:prstGeom>
          <a:noFill/>
          <a:ln w="9525">
            <a:noFill/>
            <a:miter lim="800000"/>
            <a:headEnd/>
            <a:tailEnd/>
          </a:ln>
        </p:spPr>
        <p:txBody>
          <a:bodyPr lIns="90000" tIns="46800" rIns="90000" bIns="46800">
            <a:spAutoFit/>
          </a:bodyPr>
          <a:lstStyle/>
          <a:p>
            <a:pPr>
              <a:lnSpc>
                <a:spcPct val="95000"/>
              </a:lnSpc>
              <a:spcBef>
                <a:spcPts val="1250"/>
              </a:spcBef>
              <a:buClr>
                <a:srgbClr val="FFF9DE"/>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latin typeface="Arial" pitchFamily="34" charset="0"/>
              </a:rPr>
              <a:t>A prevention intervention that modifies the context so that the problem </a:t>
            </a:r>
            <a:r>
              <a:rPr lang="en-GB" sz="2000" dirty="0" err="1">
                <a:latin typeface="Arial" pitchFamily="34" charset="0"/>
              </a:rPr>
              <a:t>behavior</a:t>
            </a:r>
            <a:r>
              <a:rPr lang="en-GB" sz="2000" dirty="0">
                <a:latin typeface="Arial" pitchFamily="34" charset="0"/>
              </a:rPr>
              <a:t> is no longer necessary to perform is included</a:t>
            </a:r>
            <a:r>
              <a:rPr lang="en-GB" sz="2000" dirty="0">
                <a:solidFill>
                  <a:srgbClr val="FFF9DE"/>
                </a:solidFill>
                <a:latin typeface="Arial" pitchFamily="34" charset="0"/>
              </a:rPr>
              <a:t>.</a:t>
            </a:r>
          </a:p>
        </p:txBody>
      </p:sp>
      <p:sp>
        <p:nvSpPr>
          <p:cNvPr id="34849" name="Text Box 33"/>
          <p:cNvSpPr txBox="1">
            <a:spLocks noChangeArrowheads="1"/>
          </p:cNvSpPr>
          <p:nvPr/>
        </p:nvSpPr>
        <p:spPr bwMode="auto">
          <a:xfrm>
            <a:off x="3962400" y="3716152"/>
            <a:ext cx="6477000" cy="971677"/>
          </a:xfrm>
          <a:prstGeom prst="rect">
            <a:avLst/>
          </a:prstGeom>
          <a:noFill/>
          <a:ln w="9525">
            <a:noFill/>
            <a:miter lim="800000"/>
            <a:headEnd/>
            <a:tailEnd/>
          </a:ln>
        </p:spPr>
        <p:txBody>
          <a:bodyPr lIns="90000" tIns="46800" rIns="90000" bIns="46800">
            <a:spAutoFit/>
          </a:bodyPr>
          <a:lstStyle/>
          <a:p>
            <a:pPr>
              <a:lnSpc>
                <a:spcPct val="95000"/>
              </a:lnSpc>
              <a:spcBef>
                <a:spcPts val="1250"/>
              </a:spcBef>
              <a:buClr>
                <a:srgbClr val="FFF9DE"/>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latin typeface="Arial" pitchFamily="34" charset="0"/>
              </a:rPr>
              <a:t>The replacement </a:t>
            </a:r>
            <a:r>
              <a:rPr lang="en-GB" sz="2000" dirty="0" err="1">
                <a:latin typeface="Arial" pitchFamily="34" charset="0"/>
              </a:rPr>
              <a:t>behavior</a:t>
            </a:r>
            <a:r>
              <a:rPr lang="en-GB" sz="2000" dirty="0">
                <a:latin typeface="Arial" pitchFamily="34" charset="0"/>
              </a:rPr>
              <a:t> serves the same function (obtains the same outcome) as the problem </a:t>
            </a:r>
            <a:r>
              <a:rPr lang="en-GB" sz="2000" dirty="0" err="1">
                <a:latin typeface="Arial" pitchFamily="34" charset="0"/>
              </a:rPr>
              <a:t>behavior</a:t>
            </a:r>
            <a:r>
              <a:rPr lang="en-GB" sz="2000" dirty="0">
                <a:latin typeface="Arial" pitchFamily="34" charset="0"/>
              </a:rPr>
              <a:t> - if it doesn’t work, the student won’t do it.</a:t>
            </a:r>
          </a:p>
        </p:txBody>
      </p:sp>
      <p:sp>
        <p:nvSpPr>
          <p:cNvPr id="34850" name="Text Box 34"/>
          <p:cNvSpPr txBox="1">
            <a:spLocks noChangeArrowheads="1"/>
          </p:cNvSpPr>
          <p:nvPr/>
        </p:nvSpPr>
        <p:spPr bwMode="auto">
          <a:xfrm>
            <a:off x="3962400" y="5005755"/>
            <a:ext cx="6477000" cy="971677"/>
          </a:xfrm>
          <a:prstGeom prst="rect">
            <a:avLst/>
          </a:prstGeom>
          <a:noFill/>
          <a:ln w="9525">
            <a:noFill/>
            <a:miter lim="800000"/>
            <a:headEnd/>
            <a:tailEnd/>
          </a:ln>
        </p:spPr>
        <p:txBody>
          <a:bodyPr lIns="90000" tIns="46800" rIns="90000" bIns="46800">
            <a:spAutoFit/>
          </a:bodyPr>
          <a:lstStyle/>
          <a:p>
            <a:pPr>
              <a:lnSpc>
                <a:spcPct val="95000"/>
              </a:lnSpc>
              <a:spcBef>
                <a:spcPts val="1250"/>
              </a:spcBef>
              <a:buClr>
                <a:srgbClr val="FFF9DE"/>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latin typeface="Arial" pitchFamily="34" charset="0"/>
              </a:rPr>
              <a:t>The replacement </a:t>
            </a:r>
            <a:r>
              <a:rPr lang="en-GB" sz="2000" dirty="0" err="1">
                <a:latin typeface="Arial" pitchFamily="34" charset="0"/>
              </a:rPr>
              <a:t>behavior</a:t>
            </a:r>
            <a:r>
              <a:rPr lang="en-GB" sz="2000" dirty="0">
                <a:latin typeface="Arial" pitchFamily="34" charset="0"/>
              </a:rPr>
              <a:t> works at least as quickly and easily as the problem </a:t>
            </a:r>
            <a:r>
              <a:rPr lang="en-GB" sz="2000" dirty="0" err="1">
                <a:latin typeface="Arial" pitchFamily="34" charset="0"/>
              </a:rPr>
              <a:t>behavior</a:t>
            </a:r>
            <a:r>
              <a:rPr lang="en-GB" sz="2000" dirty="0">
                <a:latin typeface="Arial" pitchFamily="34" charset="0"/>
              </a:rPr>
              <a:t> - if it works but is harder to perform, the student won’t do it.</a:t>
            </a:r>
          </a:p>
        </p:txBody>
      </p:sp>
      <p:sp>
        <p:nvSpPr>
          <p:cNvPr id="34852" name="WordArt 36"/>
          <p:cNvSpPr>
            <a:spLocks noChangeArrowheads="1" noChangeShapeType="1" noTextEdit="1"/>
          </p:cNvSpPr>
          <p:nvPr/>
        </p:nvSpPr>
        <p:spPr bwMode="auto">
          <a:xfrm>
            <a:off x="1201615" y="3820991"/>
            <a:ext cx="1981200" cy="762000"/>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rPr>
              <a:t>INEFFECTIVE</a:t>
            </a:r>
            <a:endParaRPr lang="en-US"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ndParaRPr>
          </a:p>
        </p:txBody>
      </p:sp>
      <p:sp>
        <p:nvSpPr>
          <p:cNvPr id="34853" name="WordArt 37"/>
          <p:cNvSpPr>
            <a:spLocks noChangeArrowheads="1" noChangeShapeType="1" noTextEdit="1"/>
          </p:cNvSpPr>
          <p:nvPr/>
        </p:nvSpPr>
        <p:spPr bwMode="auto">
          <a:xfrm>
            <a:off x="1201615" y="2452688"/>
            <a:ext cx="1981200" cy="762000"/>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rPr>
              <a:t>IRRELEVANT</a:t>
            </a:r>
          </a:p>
        </p:txBody>
      </p:sp>
      <p:sp>
        <p:nvSpPr>
          <p:cNvPr id="34854" name="WordArt 38"/>
          <p:cNvSpPr>
            <a:spLocks noChangeArrowheads="1" noChangeShapeType="1" noTextEdit="1"/>
          </p:cNvSpPr>
          <p:nvPr/>
        </p:nvSpPr>
        <p:spPr bwMode="auto">
          <a:xfrm>
            <a:off x="1333500" y="5005755"/>
            <a:ext cx="1905000" cy="762000"/>
          </a:xfrm>
          <a:prstGeom prst="rect">
            <a:avLst/>
          </a:prstGeom>
        </p:spPr>
        <p:txBody>
          <a:bodyPr wrap="none" fromWordArt="1">
            <a:prstTxWarp prst="textPlain">
              <a:avLst>
                <a:gd name="adj" fmla="val 50000"/>
              </a:avLst>
            </a:prstTxWarp>
          </a:bodyPr>
          <a:lstStyle/>
          <a:p>
            <a:pPr algn="ctr"/>
            <a:r>
              <a:rPr lang="en-US" sz="3600" b="1" kern="1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Impact"/>
              </a:rPr>
              <a:t>INEFFICIENT</a:t>
            </a:r>
            <a:endParaRPr lang="en-US" sz="3600" kern="10" dirty="0">
              <a:ln w="9525">
                <a:noFill/>
                <a:round/>
                <a:headEnd/>
                <a:tailEnd/>
              </a:ln>
              <a:gradFill rotWithShape="0">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a:endParaRPr>
          </a:p>
        </p:txBody>
      </p:sp>
    </p:spTree>
    <p:extLst>
      <p:ext uri="{BB962C8B-B14F-4D97-AF65-F5344CB8AC3E}">
        <p14:creationId xmlns:p14="http://schemas.microsoft.com/office/powerpoint/2010/main" val="33530579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6389" name="Rectangle 2"/>
          <p:cNvSpPr>
            <a:spLocks noChangeArrowheads="1"/>
          </p:cNvSpPr>
          <p:nvPr/>
        </p:nvSpPr>
        <p:spPr bwMode="auto">
          <a:xfrm>
            <a:off x="1883746" y="1995387"/>
            <a:ext cx="1600200" cy="2133600"/>
          </a:xfrm>
          <a:prstGeom prst="rect">
            <a:avLst/>
          </a:prstGeom>
          <a:noFill/>
          <a:ln w="9525">
            <a:solidFill>
              <a:schemeClr val="tx1"/>
            </a:solidFill>
            <a:miter lim="800000"/>
            <a:headEnd/>
            <a:tailEnd/>
          </a:ln>
        </p:spPr>
        <p:txBody>
          <a:bodyPr wrap="none" anchor="ctr"/>
          <a:lstStyle/>
          <a:p>
            <a:endParaRPr lang="en-US"/>
          </a:p>
        </p:txBody>
      </p:sp>
      <p:sp>
        <p:nvSpPr>
          <p:cNvPr id="16390" name="Rectangle 3"/>
          <p:cNvSpPr>
            <a:spLocks noChangeArrowheads="1"/>
          </p:cNvSpPr>
          <p:nvPr/>
        </p:nvSpPr>
        <p:spPr bwMode="auto">
          <a:xfrm>
            <a:off x="4255805" y="1981050"/>
            <a:ext cx="1600200" cy="2133600"/>
          </a:xfrm>
          <a:prstGeom prst="rect">
            <a:avLst/>
          </a:prstGeom>
          <a:noFill/>
          <a:ln w="9525">
            <a:solidFill>
              <a:schemeClr val="tx1"/>
            </a:solidFill>
            <a:miter lim="800000"/>
            <a:headEnd/>
            <a:tailEnd/>
          </a:ln>
        </p:spPr>
        <p:txBody>
          <a:bodyPr wrap="none" anchor="ctr"/>
          <a:lstStyle/>
          <a:p>
            <a:endParaRPr lang="en-US"/>
          </a:p>
        </p:txBody>
      </p:sp>
      <p:sp>
        <p:nvSpPr>
          <p:cNvPr id="16391" name="Rectangle 4"/>
          <p:cNvSpPr>
            <a:spLocks noChangeArrowheads="1"/>
          </p:cNvSpPr>
          <p:nvPr/>
        </p:nvSpPr>
        <p:spPr bwMode="auto">
          <a:xfrm>
            <a:off x="6477000" y="2011578"/>
            <a:ext cx="1600200" cy="2133600"/>
          </a:xfrm>
          <a:prstGeom prst="rect">
            <a:avLst/>
          </a:prstGeom>
          <a:solidFill>
            <a:srgbClr val="FF0000">
              <a:alpha val="70195"/>
            </a:srgbClr>
          </a:solidFill>
          <a:ln w="9525">
            <a:solidFill>
              <a:schemeClr val="tx1"/>
            </a:solidFill>
            <a:miter lim="800000"/>
            <a:headEnd/>
            <a:tailEnd/>
          </a:ln>
        </p:spPr>
        <p:txBody>
          <a:bodyPr wrap="none" anchor="ctr"/>
          <a:lstStyle/>
          <a:p>
            <a:endParaRPr lang="en-US" dirty="0"/>
          </a:p>
        </p:txBody>
      </p:sp>
      <p:sp>
        <p:nvSpPr>
          <p:cNvPr id="16392" name="Rectangle 5"/>
          <p:cNvSpPr>
            <a:spLocks noChangeArrowheads="1"/>
          </p:cNvSpPr>
          <p:nvPr/>
        </p:nvSpPr>
        <p:spPr bwMode="auto">
          <a:xfrm>
            <a:off x="8353603" y="2062494"/>
            <a:ext cx="2057400" cy="1905000"/>
          </a:xfrm>
          <a:prstGeom prst="rect">
            <a:avLst/>
          </a:prstGeom>
          <a:solidFill>
            <a:srgbClr val="008000">
              <a:alpha val="50195"/>
            </a:srgbClr>
          </a:solidFill>
          <a:ln w="9525">
            <a:solidFill>
              <a:schemeClr val="tx1"/>
            </a:solidFill>
            <a:miter lim="800000"/>
            <a:headEnd/>
            <a:tailEnd/>
          </a:ln>
        </p:spPr>
        <p:txBody>
          <a:bodyPr wrap="none" anchor="ctr"/>
          <a:lstStyle/>
          <a:p>
            <a:endParaRPr lang="en-US"/>
          </a:p>
        </p:txBody>
      </p:sp>
      <p:sp>
        <p:nvSpPr>
          <p:cNvPr id="16393" name="AutoShape 6"/>
          <p:cNvSpPr>
            <a:spLocks noChangeArrowheads="1"/>
          </p:cNvSpPr>
          <p:nvPr/>
        </p:nvSpPr>
        <p:spPr bwMode="auto">
          <a:xfrm>
            <a:off x="3619499" y="2768332"/>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a:p>
        </p:txBody>
      </p:sp>
      <p:sp>
        <p:nvSpPr>
          <p:cNvPr id="16394" name="AutoShape 7"/>
          <p:cNvSpPr>
            <a:spLocks noChangeArrowheads="1"/>
          </p:cNvSpPr>
          <p:nvPr/>
        </p:nvSpPr>
        <p:spPr bwMode="auto">
          <a:xfrm>
            <a:off x="8070121" y="2782388"/>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a:p>
        </p:txBody>
      </p:sp>
      <p:sp>
        <p:nvSpPr>
          <p:cNvPr id="16395" name="AutoShape 8"/>
          <p:cNvSpPr>
            <a:spLocks noChangeArrowheads="1"/>
          </p:cNvSpPr>
          <p:nvPr/>
        </p:nvSpPr>
        <p:spPr bwMode="auto">
          <a:xfrm>
            <a:off x="5932049" y="2714269"/>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a:p>
        </p:txBody>
      </p:sp>
      <p:sp>
        <p:nvSpPr>
          <p:cNvPr id="16396" name="Text Box 9"/>
          <p:cNvSpPr txBox="1">
            <a:spLocks noChangeArrowheads="1"/>
          </p:cNvSpPr>
          <p:nvPr/>
        </p:nvSpPr>
        <p:spPr bwMode="auto">
          <a:xfrm>
            <a:off x="2050509" y="2267228"/>
            <a:ext cx="1426994" cy="738664"/>
          </a:xfrm>
          <a:prstGeom prst="rect">
            <a:avLst/>
          </a:prstGeom>
          <a:noFill/>
          <a:ln w="9525">
            <a:noFill/>
            <a:miter lim="800000"/>
            <a:headEnd/>
            <a:tailEnd/>
          </a:ln>
        </p:spPr>
        <p:txBody>
          <a:bodyPr wrap="none">
            <a:spAutoFit/>
          </a:bodyPr>
          <a:lstStyle/>
          <a:p>
            <a:pPr eaLnBrk="1" hangingPunct="1"/>
            <a:r>
              <a:rPr lang="en-US" sz="1400" b="1" dirty="0">
                <a:latin typeface="Arial" charset="0"/>
              </a:rPr>
              <a:t>Setting Events</a:t>
            </a:r>
          </a:p>
          <a:p>
            <a:pPr eaLnBrk="1" hangingPunct="1"/>
            <a:endParaRPr lang="en-US" sz="1400" dirty="0"/>
          </a:p>
          <a:p>
            <a:pPr eaLnBrk="1" hangingPunct="1"/>
            <a:r>
              <a:rPr lang="en-US" sz="1400" dirty="0">
                <a:latin typeface="Arial" charset="0"/>
              </a:rPr>
              <a:t>NONE</a:t>
            </a:r>
          </a:p>
        </p:txBody>
      </p:sp>
      <p:sp>
        <p:nvSpPr>
          <p:cNvPr id="16397" name="Text Box 10"/>
          <p:cNvSpPr txBox="1">
            <a:spLocks noChangeArrowheads="1"/>
          </p:cNvSpPr>
          <p:nvPr/>
        </p:nvSpPr>
        <p:spPr bwMode="auto">
          <a:xfrm>
            <a:off x="4267199" y="2023301"/>
            <a:ext cx="1524001" cy="2031325"/>
          </a:xfrm>
          <a:prstGeom prst="rect">
            <a:avLst/>
          </a:prstGeom>
          <a:noFill/>
          <a:ln w="9525">
            <a:noFill/>
            <a:miter lim="800000"/>
            <a:headEnd/>
            <a:tailEnd/>
          </a:ln>
        </p:spPr>
        <p:txBody>
          <a:bodyPr wrap="square">
            <a:spAutoFit/>
          </a:bodyPr>
          <a:lstStyle/>
          <a:p>
            <a:pPr algn="ctr" eaLnBrk="1" hangingPunct="1"/>
            <a:r>
              <a:rPr lang="en-US" sz="1400" b="1" dirty="0">
                <a:latin typeface="Arial" charset="0"/>
              </a:rPr>
              <a:t>Prevention Triggering</a:t>
            </a:r>
          </a:p>
          <a:p>
            <a:pPr algn="ctr" eaLnBrk="1" hangingPunct="1"/>
            <a:r>
              <a:rPr lang="en-US" sz="1400" b="1" dirty="0">
                <a:latin typeface="Arial" charset="0"/>
              </a:rPr>
              <a:t>Antecedents</a:t>
            </a:r>
          </a:p>
          <a:p>
            <a:pPr algn="ctr" eaLnBrk="1" hangingPunct="1"/>
            <a:r>
              <a:rPr lang="en-US" sz="1200" dirty="0"/>
              <a:t>Presented with independent work task-math multi-digit multiplication or division worksheet perceived difficult</a:t>
            </a:r>
            <a:endParaRPr lang="en-US" sz="1200" dirty="0">
              <a:latin typeface="Arial" charset="0"/>
            </a:endParaRPr>
          </a:p>
        </p:txBody>
      </p:sp>
      <p:sp>
        <p:nvSpPr>
          <p:cNvPr id="16398" name="Text Box 11"/>
          <p:cNvSpPr txBox="1">
            <a:spLocks noChangeArrowheads="1"/>
          </p:cNvSpPr>
          <p:nvPr/>
        </p:nvSpPr>
        <p:spPr bwMode="auto">
          <a:xfrm>
            <a:off x="8516662" y="2112877"/>
            <a:ext cx="1676400" cy="1815882"/>
          </a:xfrm>
          <a:prstGeom prst="rect">
            <a:avLst/>
          </a:prstGeom>
          <a:noFill/>
          <a:ln w="9525">
            <a:noFill/>
            <a:miter lim="800000"/>
            <a:headEnd/>
            <a:tailEnd/>
          </a:ln>
        </p:spPr>
        <p:txBody>
          <a:bodyPr wrap="square">
            <a:spAutoFit/>
          </a:bodyPr>
          <a:lstStyle/>
          <a:p>
            <a:pPr algn="ctr" eaLnBrk="1" hangingPunct="1"/>
            <a:r>
              <a:rPr lang="en-US" sz="1600" b="1" dirty="0">
                <a:latin typeface="Arial" charset="0"/>
              </a:rPr>
              <a:t>Maintaining</a:t>
            </a:r>
          </a:p>
          <a:p>
            <a:pPr algn="ctr" eaLnBrk="1" hangingPunct="1"/>
            <a:r>
              <a:rPr lang="en-US" sz="1600" b="1" dirty="0">
                <a:latin typeface="Arial" charset="0"/>
              </a:rPr>
              <a:t>Consequences Reinforce</a:t>
            </a:r>
          </a:p>
          <a:p>
            <a:pPr algn="ctr" eaLnBrk="1" hangingPunct="1"/>
            <a:r>
              <a:rPr lang="en-US" sz="1600" dirty="0"/>
              <a:t>Avoid/delay the difficult, independent task</a:t>
            </a:r>
            <a:endParaRPr lang="en-US" sz="1600" dirty="0">
              <a:latin typeface="Arial" charset="0"/>
            </a:endParaRPr>
          </a:p>
        </p:txBody>
      </p:sp>
      <p:sp>
        <p:nvSpPr>
          <p:cNvPr id="16399" name="Text Box 12"/>
          <p:cNvSpPr txBox="1">
            <a:spLocks noChangeArrowheads="1"/>
          </p:cNvSpPr>
          <p:nvPr/>
        </p:nvSpPr>
        <p:spPr bwMode="auto">
          <a:xfrm>
            <a:off x="6552009" y="2132337"/>
            <a:ext cx="1516322" cy="2062103"/>
          </a:xfrm>
          <a:prstGeom prst="rect">
            <a:avLst/>
          </a:prstGeom>
          <a:noFill/>
          <a:ln w="9525">
            <a:noFill/>
            <a:miter lim="800000"/>
            <a:headEnd/>
            <a:tailEnd/>
          </a:ln>
        </p:spPr>
        <p:txBody>
          <a:bodyPr wrap="square">
            <a:spAutoFit/>
          </a:bodyPr>
          <a:lstStyle/>
          <a:p>
            <a:pPr algn="ctr" eaLnBrk="1" hangingPunct="1"/>
            <a:r>
              <a:rPr lang="en-US" sz="1600" b="1" dirty="0">
                <a:latin typeface="Arial" charset="0"/>
              </a:rPr>
              <a:t>Problem</a:t>
            </a:r>
          </a:p>
          <a:p>
            <a:pPr algn="ctr" eaLnBrk="1" hangingPunct="1"/>
            <a:r>
              <a:rPr lang="en-US" sz="1600" b="1" dirty="0">
                <a:latin typeface="Arial" charset="0"/>
              </a:rPr>
              <a:t>Behavior</a:t>
            </a:r>
          </a:p>
          <a:p>
            <a:pPr algn="ctr" eaLnBrk="1" hangingPunct="1"/>
            <a:endParaRPr lang="en-US" sz="1600" b="1" dirty="0"/>
          </a:p>
          <a:p>
            <a:pPr algn="ctr" eaLnBrk="1" hangingPunct="1"/>
            <a:r>
              <a:rPr lang="en-US" sz="1600" dirty="0">
                <a:latin typeface="Arial" charset="0"/>
              </a:rPr>
              <a:t>Disrespectful </a:t>
            </a:r>
            <a:r>
              <a:rPr lang="en-US" sz="1600" dirty="0" smtClean="0">
                <a:latin typeface="Arial" charset="0"/>
              </a:rPr>
              <a:t>behavior (calls adults and peers names (“racist”)</a:t>
            </a:r>
            <a:endParaRPr lang="en-US" sz="1600" dirty="0">
              <a:latin typeface="Arial" charset="0"/>
            </a:endParaRPr>
          </a:p>
        </p:txBody>
      </p:sp>
      <p:sp>
        <p:nvSpPr>
          <p:cNvPr id="16405" name="AutoShape 18"/>
          <p:cNvSpPr>
            <a:spLocks noChangeArrowheads="1"/>
          </p:cNvSpPr>
          <p:nvPr/>
        </p:nvSpPr>
        <p:spPr bwMode="auto">
          <a:xfrm rot="2251036">
            <a:off x="5859933" y="4121562"/>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a:p>
        </p:txBody>
      </p:sp>
      <p:sp>
        <p:nvSpPr>
          <p:cNvPr id="16406" name="AutoShape 19"/>
          <p:cNvSpPr>
            <a:spLocks noChangeArrowheads="1"/>
          </p:cNvSpPr>
          <p:nvPr/>
        </p:nvSpPr>
        <p:spPr bwMode="auto">
          <a:xfrm rot="-2027260">
            <a:off x="8155038" y="4059815"/>
            <a:ext cx="457200" cy="381000"/>
          </a:xfrm>
          <a:prstGeom prst="rightArrow">
            <a:avLst>
              <a:gd name="adj1" fmla="val 50000"/>
              <a:gd name="adj2" fmla="val 30000"/>
            </a:avLst>
          </a:prstGeom>
          <a:solidFill>
            <a:srgbClr val="FFFF00"/>
          </a:solidFill>
          <a:ln w="9525">
            <a:solidFill>
              <a:schemeClr val="tx1"/>
            </a:solidFill>
            <a:miter lim="800000"/>
            <a:headEnd/>
            <a:tailEnd/>
          </a:ln>
        </p:spPr>
        <p:txBody>
          <a:bodyPr wrap="none" anchor="ctr"/>
          <a:lstStyle/>
          <a:p>
            <a:endParaRPr lang="en-US"/>
          </a:p>
        </p:txBody>
      </p:sp>
      <p:sp>
        <p:nvSpPr>
          <p:cNvPr id="16408" name="Text Box 21"/>
          <p:cNvSpPr txBox="1">
            <a:spLocks noChangeArrowheads="1"/>
          </p:cNvSpPr>
          <p:nvPr/>
        </p:nvSpPr>
        <p:spPr bwMode="auto">
          <a:xfrm>
            <a:off x="1600200" y="-41412"/>
            <a:ext cx="2438400" cy="1815882"/>
          </a:xfrm>
          <a:prstGeom prst="rect">
            <a:avLst/>
          </a:prstGeom>
          <a:noFill/>
          <a:ln w="9525">
            <a:noFill/>
            <a:miter lim="800000"/>
            <a:headEnd/>
            <a:tailEnd/>
          </a:ln>
        </p:spPr>
        <p:txBody>
          <a:bodyPr wrap="square">
            <a:spAutoFit/>
          </a:bodyPr>
          <a:lstStyle/>
          <a:p>
            <a:r>
              <a:rPr lang="en-US" sz="2800" dirty="0">
                <a:latin typeface="Arial" charset="0"/>
              </a:rPr>
              <a:t>Matching hypothesis to interventions-Dexter</a:t>
            </a:r>
          </a:p>
        </p:txBody>
      </p:sp>
      <p:sp>
        <p:nvSpPr>
          <p:cNvPr id="16409" name="Rectangle 25"/>
          <p:cNvSpPr>
            <a:spLocks noChangeArrowheads="1"/>
          </p:cNvSpPr>
          <p:nvPr/>
        </p:nvSpPr>
        <p:spPr bwMode="auto">
          <a:xfrm>
            <a:off x="6477001" y="4572000"/>
            <a:ext cx="1685269" cy="2109900"/>
          </a:xfrm>
          <a:prstGeom prst="rect">
            <a:avLst/>
          </a:prstGeom>
          <a:solidFill>
            <a:srgbClr val="0000FF">
              <a:alpha val="50195"/>
            </a:srgbClr>
          </a:solidFill>
          <a:ln w="9525">
            <a:solidFill>
              <a:schemeClr val="tx1"/>
            </a:solidFill>
            <a:miter lim="800000"/>
            <a:headEnd/>
            <a:tailEnd/>
          </a:ln>
        </p:spPr>
        <p:txBody>
          <a:bodyPr wrap="none" anchor="ctr"/>
          <a:lstStyle/>
          <a:p>
            <a:endParaRPr lang="en-US"/>
          </a:p>
        </p:txBody>
      </p:sp>
      <p:sp>
        <p:nvSpPr>
          <p:cNvPr id="16410" name="Text Box 26"/>
          <p:cNvSpPr txBox="1">
            <a:spLocks noChangeArrowheads="1"/>
          </p:cNvSpPr>
          <p:nvPr/>
        </p:nvSpPr>
        <p:spPr bwMode="auto">
          <a:xfrm>
            <a:off x="6470454" y="4712550"/>
            <a:ext cx="1752600" cy="1754326"/>
          </a:xfrm>
          <a:prstGeom prst="rect">
            <a:avLst/>
          </a:prstGeom>
          <a:solidFill>
            <a:srgbClr val="FFFFFF">
              <a:alpha val="0"/>
            </a:srgbClr>
          </a:solidFill>
          <a:ln w="9525">
            <a:noFill/>
            <a:miter lim="800000"/>
            <a:headEnd/>
            <a:tailEnd/>
          </a:ln>
        </p:spPr>
        <p:txBody>
          <a:bodyPr wrap="square">
            <a:spAutoFit/>
          </a:bodyPr>
          <a:lstStyle/>
          <a:p>
            <a:pPr algn="ctr" eaLnBrk="1" hangingPunct="1"/>
            <a:r>
              <a:rPr lang="en-US" sz="1200" b="1" dirty="0"/>
              <a:t>Teach a Replacement Behavior</a:t>
            </a:r>
          </a:p>
          <a:p>
            <a:pPr algn="ctr" eaLnBrk="1" hangingPunct="1"/>
            <a:r>
              <a:rPr lang="en-US" sz="1200" dirty="0"/>
              <a:t>(equivalent or alternative)</a:t>
            </a:r>
            <a:endParaRPr lang="en-US" sz="1200" dirty="0">
              <a:latin typeface="Arial" charset="0"/>
            </a:endParaRPr>
          </a:p>
          <a:p>
            <a:pPr algn="ctr" eaLnBrk="1" hangingPunct="1"/>
            <a:r>
              <a:rPr lang="en-US" sz="1200" dirty="0"/>
              <a:t>What behavior can Dexter perform to replace the problem behavior?</a:t>
            </a:r>
            <a:endParaRPr lang="en-US" sz="1200" dirty="0">
              <a:latin typeface="Arial" charset="0"/>
            </a:endParaRPr>
          </a:p>
        </p:txBody>
      </p:sp>
      <p:sp>
        <p:nvSpPr>
          <p:cNvPr id="27" name="Down Arrow 26"/>
          <p:cNvSpPr/>
          <p:nvPr/>
        </p:nvSpPr>
        <p:spPr>
          <a:xfrm>
            <a:off x="4779346" y="4145178"/>
            <a:ext cx="381000"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p:cNvSpPr txBox="1"/>
          <p:nvPr/>
        </p:nvSpPr>
        <p:spPr>
          <a:xfrm>
            <a:off x="4054055" y="4602378"/>
            <a:ext cx="1981200" cy="1661993"/>
          </a:xfrm>
          <a:prstGeom prst="rect">
            <a:avLst/>
          </a:prstGeom>
          <a:solidFill>
            <a:schemeClr val="bg2"/>
          </a:solidFill>
          <a:ln>
            <a:solidFill>
              <a:schemeClr val="tx1"/>
            </a:solidFill>
          </a:ln>
        </p:spPr>
        <p:txBody>
          <a:bodyPr wrap="square" rtlCol="0">
            <a:spAutoFit/>
          </a:bodyPr>
          <a:lstStyle/>
          <a:p>
            <a:r>
              <a:rPr lang="en-US" b="1" dirty="0"/>
              <a:t>Modify trigger</a:t>
            </a:r>
            <a:endParaRPr lang="en-US" dirty="0"/>
          </a:p>
          <a:p>
            <a:r>
              <a:rPr lang="en-US" sz="1400" dirty="0"/>
              <a:t>What intervention can modify the work task to make it less aversive? Are there any that can address escape?</a:t>
            </a:r>
          </a:p>
        </p:txBody>
      </p:sp>
      <p:sp>
        <p:nvSpPr>
          <p:cNvPr id="20" name="Rectangle 5"/>
          <p:cNvSpPr>
            <a:spLocks noChangeArrowheads="1"/>
          </p:cNvSpPr>
          <p:nvPr/>
        </p:nvSpPr>
        <p:spPr bwMode="auto">
          <a:xfrm>
            <a:off x="8413658" y="4551230"/>
            <a:ext cx="2057400" cy="2130670"/>
          </a:xfrm>
          <a:prstGeom prst="rect">
            <a:avLst/>
          </a:prstGeom>
          <a:solidFill>
            <a:srgbClr val="008000">
              <a:alpha val="50195"/>
            </a:srgbClr>
          </a:solidFill>
          <a:ln w="9525">
            <a:solidFill>
              <a:schemeClr val="tx1"/>
            </a:solidFill>
            <a:miter lim="800000"/>
            <a:headEnd/>
            <a:tailEnd/>
          </a:ln>
        </p:spPr>
        <p:txBody>
          <a:bodyPr wrap="none" anchor="ctr"/>
          <a:lstStyle/>
          <a:p>
            <a:endParaRPr lang="en-US"/>
          </a:p>
        </p:txBody>
      </p:sp>
      <p:sp>
        <p:nvSpPr>
          <p:cNvPr id="2" name="TextBox 1"/>
          <p:cNvSpPr txBox="1"/>
          <p:nvPr/>
        </p:nvSpPr>
        <p:spPr>
          <a:xfrm>
            <a:off x="8516586" y="4512495"/>
            <a:ext cx="2057400" cy="2154436"/>
          </a:xfrm>
          <a:prstGeom prst="rect">
            <a:avLst/>
          </a:prstGeom>
          <a:noFill/>
        </p:spPr>
        <p:txBody>
          <a:bodyPr wrap="square" rtlCol="0">
            <a:spAutoFit/>
          </a:bodyPr>
          <a:lstStyle/>
          <a:p>
            <a:r>
              <a:rPr lang="en-US" sz="1200" b="1" dirty="0"/>
              <a:t>Reinforce the Replacement Behavior(s)</a:t>
            </a:r>
          </a:p>
          <a:p>
            <a:r>
              <a:rPr lang="en-US" sz="1100" dirty="0"/>
              <a:t>How can we provide the function (escape) contingent upon the replacement behavior? Do we need to provide additional reinforcement?  How will we respond to problem behavior so that it no longer is effective or efficient?</a:t>
            </a:r>
          </a:p>
        </p:txBody>
      </p:sp>
      <p:sp>
        <p:nvSpPr>
          <p:cNvPr id="4" name="TextBox 3"/>
          <p:cNvSpPr txBox="1"/>
          <p:nvPr/>
        </p:nvSpPr>
        <p:spPr>
          <a:xfrm>
            <a:off x="4377092" y="246740"/>
            <a:ext cx="1566508" cy="1200329"/>
          </a:xfrm>
          <a:prstGeom prst="rect">
            <a:avLst/>
          </a:prstGeom>
          <a:noFill/>
        </p:spPr>
        <p:txBody>
          <a:bodyPr wrap="square" rtlCol="0">
            <a:spAutoFit/>
          </a:bodyPr>
          <a:lstStyle/>
          <a:p>
            <a:r>
              <a:rPr lang="en-US" dirty="0"/>
              <a:t>Making problem behavior IRRELEVANT</a:t>
            </a:r>
          </a:p>
        </p:txBody>
      </p:sp>
      <p:sp>
        <p:nvSpPr>
          <p:cNvPr id="24" name="Down Arrow 23"/>
          <p:cNvSpPr/>
          <p:nvPr/>
        </p:nvSpPr>
        <p:spPr>
          <a:xfrm>
            <a:off x="4716409" y="1471982"/>
            <a:ext cx="381000"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484679" y="313702"/>
            <a:ext cx="1448112" cy="1200329"/>
          </a:xfrm>
          <a:prstGeom prst="rect">
            <a:avLst/>
          </a:prstGeom>
          <a:noFill/>
        </p:spPr>
        <p:txBody>
          <a:bodyPr wrap="square" rtlCol="0">
            <a:spAutoFit/>
          </a:bodyPr>
          <a:lstStyle/>
          <a:p>
            <a:r>
              <a:rPr lang="en-US" dirty="0"/>
              <a:t>Making problem behavior ineffective</a:t>
            </a:r>
          </a:p>
        </p:txBody>
      </p:sp>
      <p:sp>
        <p:nvSpPr>
          <p:cNvPr id="26" name="Down Arrow 25"/>
          <p:cNvSpPr/>
          <p:nvPr/>
        </p:nvSpPr>
        <p:spPr>
          <a:xfrm>
            <a:off x="6896100" y="1471982"/>
            <a:ext cx="381000"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8610600" y="358628"/>
            <a:ext cx="1447800" cy="1200329"/>
          </a:xfrm>
          <a:prstGeom prst="rect">
            <a:avLst/>
          </a:prstGeom>
          <a:noFill/>
        </p:spPr>
        <p:txBody>
          <a:bodyPr wrap="square" rtlCol="0">
            <a:spAutoFit/>
          </a:bodyPr>
          <a:lstStyle/>
          <a:p>
            <a:r>
              <a:rPr lang="en-US" dirty="0"/>
              <a:t>Making problem behavior inefficient</a:t>
            </a:r>
          </a:p>
        </p:txBody>
      </p:sp>
      <p:sp>
        <p:nvSpPr>
          <p:cNvPr id="29" name="Down Arrow 28"/>
          <p:cNvSpPr/>
          <p:nvPr/>
        </p:nvSpPr>
        <p:spPr>
          <a:xfrm>
            <a:off x="9061358" y="1538187"/>
            <a:ext cx="381000" cy="45720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8846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Objectives AM</a:t>
            </a:r>
            <a:endParaRPr lang="en-US" dirty="0"/>
          </a:p>
        </p:txBody>
      </p:sp>
      <p:sp>
        <p:nvSpPr>
          <p:cNvPr id="3" name="Content Placeholder 2"/>
          <p:cNvSpPr>
            <a:spLocks noGrp="1"/>
          </p:cNvSpPr>
          <p:nvPr>
            <p:ph idx="1"/>
          </p:nvPr>
        </p:nvSpPr>
        <p:spPr/>
        <p:txBody>
          <a:bodyPr>
            <a:normAutofit/>
          </a:bodyPr>
          <a:lstStyle/>
          <a:p>
            <a:r>
              <a:rPr lang="en-US" sz="3200" dirty="0" smtClean="0"/>
              <a:t>Participants will:</a:t>
            </a:r>
          </a:p>
          <a:p>
            <a:pPr lvl="1"/>
            <a:r>
              <a:rPr lang="en-US" sz="2800" dirty="0" smtClean="0"/>
              <a:t>Describe replacement behaviors</a:t>
            </a:r>
          </a:p>
          <a:p>
            <a:pPr lvl="1"/>
            <a:r>
              <a:rPr lang="en-US" sz="2800" dirty="0" smtClean="0"/>
              <a:t>Select appropriate replacement behaviors linked to functional behavior assessment hypotheses</a:t>
            </a:r>
          </a:p>
          <a:p>
            <a:pPr lvl="1"/>
            <a:r>
              <a:rPr lang="en-US" sz="2800" dirty="0" smtClean="0"/>
              <a:t>Discuss the impact of replacement behavior interventions on behavior change of the case study student</a:t>
            </a:r>
          </a:p>
        </p:txBody>
      </p:sp>
    </p:spTree>
    <p:extLst>
      <p:ext uri="{BB962C8B-B14F-4D97-AF65-F5344CB8AC3E}">
        <p14:creationId xmlns:p14="http://schemas.microsoft.com/office/powerpoint/2010/main" val="7825550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Guidelines for Selecting Prevention Interventions</a:t>
            </a:r>
            <a:endParaRPr lang="en-US" dirty="0"/>
          </a:p>
        </p:txBody>
      </p:sp>
      <p:sp>
        <p:nvSpPr>
          <p:cNvPr id="5" name="Content Placeholder 4"/>
          <p:cNvSpPr>
            <a:spLocks noGrp="1"/>
          </p:cNvSpPr>
          <p:nvPr>
            <p:ph idx="1"/>
          </p:nvPr>
        </p:nvSpPr>
        <p:spPr/>
        <p:txBody>
          <a:bodyPr>
            <a:normAutofit/>
          </a:bodyPr>
          <a:lstStyle/>
          <a:p>
            <a:r>
              <a:rPr lang="en-US" sz="2400" dirty="0" smtClean="0"/>
              <a:t>Select intervention(s) that </a:t>
            </a:r>
            <a:r>
              <a:rPr lang="en-US" sz="2400" b="1" i="1" dirty="0" smtClean="0"/>
              <a:t>make the problem behavior irrelevant or unnecessary by CHANGING THE ENVIRONMENTAL CONDITIONS (I.E., ANTECEDENT) THAT TRIGGER THE PROBLEM BEHAVIOR</a:t>
            </a:r>
            <a:endParaRPr lang="en-US" sz="2400" dirty="0" smtClean="0"/>
          </a:p>
          <a:p>
            <a:r>
              <a:rPr lang="en-US" sz="2400" dirty="0" smtClean="0"/>
              <a:t>The prevention intervention selected directly addresses the antecedents identified in the hypothesis (FBA) and may also addresses the function of behavior</a:t>
            </a:r>
          </a:p>
          <a:p>
            <a:r>
              <a:rPr lang="en-US" sz="2400" dirty="0" smtClean="0"/>
              <a:t>In order to be considered a Prevention Intervention, the strategy must be implemented BEFORE problem behavior occurs.</a:t>
            </a:r>
          </a:p>
        </p:txBody>
      </p:sp>
    </p:spTree>
    <p:extLst>
      <p:ext uri="{BB962C8B-B14F-4D97-AF65-F5344CB8AC3E}">
        <p14:creationId xmlns:p14="http://schemas.microsoft.com/office/powerpoint/2010/main" val="15797173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Dexter Matching Prevention Interventions to Hypothesis</a:t>
            </a:r>
            <a:endParaRPr lang="en-US" dirty="0"/>
          </a:p>
        </p:txBody>
      </p:sp>
      <p:sp>
        <p:nvSpPr>
          <p:cNvPr id="3" name="Content Placeholder 2"/>
          <p:cNvSpPr>
            <a:spLocks noGrp="1"/>
          </p:cNvSpPr>
          <p:nvPr>
            <p:ph idx="1"/>
          </p:nvPr>
        </p:nvSpPr>
        <p:spPr/>
        <p:txBody>
          <a:bodyPr>
            <a:noAutofit/>
          </a:bodyPr>
          <a:lstStyle/>
          <a:p>
            <a:r>
              <a:rPr lang="en-US" sz="2800" b="1" dirty="0" smtClean="0">
                <a:solidFill>
                  <a:srgbClr val="FF0000"/>
                </a:solidFill>
              </a:rPr>
              <a:t>When </a:t>
            </a:r>
            <a:r>
              <a:rPr lang="en-US" sz="2800" b="1" dirty="0">
                <a:solidFill>
                  <a:srgbClr val="FF0000"/>
                </a:solidFill>
              </a:rPr>
              <a:t>presented with an independent work task, specifically a math worksheet requiring multi-digit multiplication or division and perceived as difficult, </a:t>
            </a:r>
            <a:r>
              <a:rPr lang="en-US" sz="2800" dirty="0" smtClean="0"/>
              <a:t>Dexter will engage in disrespectful behavior.  As a result, he gets to avoid/delay the difficult, independent task.</a:t>
            </a:r>
          </a:p>
          <a:p>
            <a:pPr lvl="0"/>
            <a:r>
              <a:rPr lang="en-US" sz="2800" dirty="0"/>
              <a:t>Select the Antecedent/Prevention intervention that best matches the information in the hypothesis above.</a:t>
            </a:r>
          </a:p>
          <a:p>
            <a:pPr marL="914400" lvl="1" indent="-514350">
              <a:buFont typeface="+mj-lt"/>
              <a:buAutoNum type="alphaUcPeriod"/>
            </a:pPr>
            <a:r>
              <a:rPr lang="en-US" sz="2400" dirty="0" smtClean="0"/>
              <a:t>Move </a:t>
            </a:r>
            <a:r>
              <a:rPr lang="en-US" sz="2400" dirty="0"/>
              <a:t>student’s seat closer to the teacher’s desk</a:t>
            </a:r>
          </a:p>
          <a:p>
            <a:pPr marL="914400" lvl="1" indent="-514350">
              <a:buFont typeface="+mj-lt"/>
              <a:buAutoNum type="alphaUcPeriod"/>
            </a:pPr>
            <a:r>
              <a:rPr lang="en-US" sz="2400" dirty="0" smtClean="0"/>
              <a:t>Have </a:t>
            </a:r>
            <a:r>
              <a:rPr lang="en-US" sz="2400" dirty="0"/>
              <a:t>student join a counseling group</a:t>
            </a:r>
          </a:p>
          <a:p>
            <a:pPr marL="914400" lvl="1" indent="-514350">
              <a:buFont typeface="+mj-lt"/>
              <a:buAutoNum type="alphaUcPeriod"/>
            </a:pPr>
            <a:r>
              <a:rPr lang="en-US" sz="2400" dirty="0" smtClean="0"/>
              <a:t>Provide choices by asking Dexter to select (a) the number of problems he will do (from 2 options) and (b) circle the specific problems.</a:t>
            </a:r>
            <a:endParaRPr lang="en-US" sz="2400" dirty="0"/>
          </a:p>
        </p:txBody>
      </p:sp>
    </p:spTree>
    <p:extLst>
      <p:ext uri="{BB962C8B-B14F-4D97-AF65-F5344CB8AC3E}">
        <p14:creationId xmlns:p14="http://schemas.microsoft.com/office/powerpoint/2010/main" val="741078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Framework for Replacement Behaviors</a:t>
            </a:r>
            <a:endParaRPr lang="en-US" dirty="0"/>
          </a:p>
        </p:txBody>
      </p:sp>
      <p:pic>
        <p:nvPicPr>
          <p:cNvPr id="5" name="Picture Placeholder 4"/>
          <p:cNvPicPr>
            <a:picLocks noGrp="1" noChangeAspect="1"/>
          </p:cNvPicPr>
          <p:nvPr>
            <p:ph type="pic" idx="1"/>
          </p:nvPr>
        </p:nvPicPr>
        <p:blipFill>
          <a:blip r:embed="rId3"/>
          <a:srcRect t="7932" b="7932"/>
          <a:stretch>
            <a:fillRect/>
          </a:stretch>
        </p:blipFill>
        <p:spPr>
          <a:prstGeom prst="rect">
            <a:avLst/>
          </a:prstGeom>
        </p:spPr>
      </p:pic>
    </p:spTree>
    <p:extLst>
      <p:ext uri="{BB962C8B-B14F-4D97-AF65-F5344CB8AC3E}">
        <p14:creationId xmlns:p14="http://schemas.microsoft.com/office/powerpoint/2010/main" val="16228315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Replacement Behaviors</a:t>
            </a:r>
            <a:endParaRPr lang="en-US" dirty="0"/>
          </a:p>
        </p:txBody>
      </p:sp>
      <p:sp>
        <p:nvSpPr>
          <p:cNvPr id="3" name="Content Placeholder 2"/>
          <p:cNvSpPr>
            <a:spLocks noGrp="1"/>
          </p:cNvSpPr>
          <p:nvPr>
            <p:ph idx="1"/>
          </p:nvPr>
        </p:nvSpPr>
        <p:spPr/>
        <p:txBody>
          <a:bodyPr>
            <a:normAutofit/>
          </a:bodyPr>
          <a:lstStyle/>
          <a:p>
            <a:r>
              <a:rPr lang="en-US" sz="2800" dirty="0" smtClean="0"/>
              <a:t>Typically developed within a functional behavior assessment/behavior support plan process</a:t>
            </a:r>
          </a:p>
          <a:p>
            <a:r>
              <a:rPr lang="en-US" sz="2800" dirty="0" smtClean="0"/>
              <a:t>Replace the problem behavior with an appropriate behavior that will result in the same outcome or function as the problem behavior</a:t>
            </a:r>
            <a:endParaRPr lang="en-US" sz="2800" dirty="0"/>
          </a:p>
        </p:txBody>
      </p:sp>
    </p:spTree>
    <p:extLst>
      <p:ext uri="{BB962C8B-B14F-4D97-AF65-F5344CB8AC3E}">
        <p14:creationId xmlns:p14="http://schemas.microsoft.com/office/powerpoint/2010/main" val="42899453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ctangle 1"/>
          <p:cNvSpPr>
            <a:spLocks noGrp="1" noChangeArrowheads="1"/>
          </p:cNvSpPr>
          <p:nvPr>
            <p:ph type="title"/>
          </p:nvPr>
        </p:nvSpPr>
        <p:spPr>
          <a:xfrm>
            <a:off x="2362201" y="228601"/>
            <a:ext cx="7273925" cy="942975"/>
          </a:xfrm>
          <a:ln/>
        </p:spPr>
        <p:txBody>
          <a:bodyPr>
            <a:normAutofit/>
          </a:bodyPr>
          <a:lstStyle/>
          <a:p>
            <a:pPr>
              <a:lnSpc>
                <a:spcPct val="93000"/>
              </a:lnSpc>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t>Replacement Behaviors</a:t>
            </a:r>
            <a:endParaRPr lang="en-GB"/>
          </a:p>
        </p:txBody>
      </p:sp>
      <p:sp>
        <p:nvSpPr>
          <p:cNvPr id="33794" name="Rectangle 2"/>
          <p:cNvSpPr>
            <a:spLocks noGrp="1" noChangeArrowheads="1"/>
          </p:cNvSpPr>
          <p:nvPr>
            <p:ph idx="1"/>
          </p:nvPr>
        </p:nvSpPr>
        <p:spPr>
          <a:xfrm>
            <a:off x="1752600" y="1295400"/>
            <a:ext cx="8686800" cy="5181600"/>
          </a:xfrm>
          <a:ln/>
        </p:spPr>
        <p:txBody>
          <a:bodyPr/>
          <a:lstStyle/>
          <a:p>
            <a:pPr marL="606425" indent="-606425">
              <a:lnSpc>
                <a:spcPct val="93000"/>
              </a:lnSpc>
              <a:buNone/>
              <a:tabLst>
                <a:tab pos="720725" algn="l"/>
                <a:tab pos="1177925" algn="l"/>
                <a:tab pos="1635125" algn="l"/>
                <a:tab pos="2092325" algn="l"/>
                <a:tab pos="2549525" algn="l"/>
                <a:tab pos="3006725" algn="l"/>
                <a:tab pos="3463925" algn="l"/>
                <a:tab pos="3921125" algn="l"/>
                <a:tab pos="4378325" algn="l"/>
                <a:tab pos="4835525" algn="l"/>
                <a:tab pos="5292725" algn="l"/>
                <a:tab pos="5749925" algn="l"/>
                <a:tab pos="6207125" algn="l"/>
                <a:tab pos="6664325" algn="l"/>
                <a:tab pos="7121525" algn="l"/>
                <a:tab pos="7578725" algn="l"/>
                <a:tab pos="8035925" algn="l"/>
                <a:tab pos="8493125" algn="l"/>
                <a:tab pos="8950325" algn="l"/>
                <a:tab pos="9407525" algn="l"/>
              </a:tabLst>
            </a:pPr>
            <a:r>
              <a:rPr lang="en-GB" sz="2400" dirty="0" smtClean="0"/>
              <a:t>Replacement </a:t>
            </a:r>
            <a:r>
              <a:rPr lang="en-GB" sz="2400" dirty="0" err="1" smtClean="0"/>
              <a:t>behaviors</a:t>
            </a:r>
            <a:r>
              <a:rPr lang="en-GB" sz="2400" dirty="0" smtClean="0"/>
              <a:t> are what we want the student to do instead of the problem </a:t>
            </a:r>
          </a:p>
          <a:p>
            <a:pPr marL="606425" indent="-606425">
              <a:spcBef>
                <a:spcPts val="400"/>
              </a:spcBef>
              <a:buNone/>
              <a:tabLst>
                <a:tab pos="720725" algn="l"/>
                <a:tab pos="1177925" algn="l"/>
                <a:tab pos="1635125" algn="l"/>
                <a:tab pos="2092325" algn="l"/>
                <a:tab pos="2549525" algn="l"/>
                <a:tab pos="3006725" algn="l"/>
                <a:tab pos="3463925" algn="l"/>
                <a:tab pos="3921125" algn="l"/>
                <a:tab pos="4378325" algn="l"/>
                <a:tab pos="4835525" algn="l"/>
                <a:tab pos="5292725" algn="l"/>
                <a:tab pos="5749925" algn="l"/>
                <a:tab pos="6207125" algn="l"/>
                <a:tab pos="6664325" algn="l"/>
                <a:tab pos="7121525" algn="l"/>
                <a:tab pos="7578725" algn="l"/>
                <a:tab pos="8035925" algn="l"/>
                <a:tab pos="8493125" algn="l"/>
                <a:tab pos="8950325" algn="l"/>
                <a:tab pos="9407525" algn="l"/>
              </a:tabLst>
            </a:pPr>
            <a:endParaRPr lang="en-GB" sz="2400" dirty="0" smtClean="0"/>
          </a:p>
          <a:p>
            <a:pPr marL="606425" indent="-606425">
              <a:spcBef>
                <a:spcPts val="700"/>
              </a:spcBef>
              <a:buNone/>
              <a:tabLst>
                <a:tab pos="720725" algn="l"/>
                <a:tab pos="1177925" algn="l"/>
                <a:tab pos="1635125" algn="l"/>
                <a:tab pos="2092325" algn="l"/>
                <a:tab pos="2549525" algn="l"/>
                <a:tab pos="3006725" algn="l"/>
                <a:tab pos="3463925" algn="l"/>
                <a:tab pos="3921125" algn="l"/>
                <a:tab pos="4378325" algn="l"/>
                <a:tab pos="4835525" algn="l"/>
                <a:tab pos="5292725" algn="l"/>
                <a:tab pos="5749925" algn="l"/>
                <a:tab pos="6207125" algn="l"/>
                <a:tab pos="6664325" algn="l"/>
                <a:tab pos="7121525" algn="l"/>
                <a:tab pos="7578725" algn="l"/>
                <a:tab pos="8035925" algn="l"/>
                <a:tab pos="8493125" algn="l"/>
                <a:tab pos="8950325" algn="l"/>
                <a:tab pos="9407525" algn="l"/>
              </a:tabLst>
            </a:pPr>
            <a:r>
              <a:rPr lang="en-GB" sz="2400" dirty="0" smtClean="0"/>
              <a:t>Effective replacement </a:t>
            </a:r>
            <a:r>
              <a:rPr lang="en-GB" sz="2400" dirty="0" err="1" smtClean="0"/>
              <a:t>behavior</a:t>
            </a:r>
            <a:r>
              <a:rPr lang="en-GB" sz="2400" dirty="0" smtClean="0"/>
              <a:t> must: </a:t>
            </a:r>
          </a:p>
          <a:p>
            <a:pPr marL="606425" indent="-606425">
              <a:spcBef>
                <a:spcPts val="700"/>
              </a:spcBef>
              <a:buNone/>
              <a:tabLst>
                <a:tab pos="720725" algn="l"/>
                <a:tab pos="1177925" algn="l"/>
                <a:tab pos="1635125" algn="l"/>
                <a:tab pos="2092325" algn="l"/>
                <a:tab pos="2549525" algn="l"/>
                <a:tab pos="3006725" algn="l"/>
                <a:tab pos="3463925" algn="l"/>
                <a:tab pos="3921125" algn="l"/>
                <a:tab pos="4378325" algn="l"/>
                <a:tab pos="4835525" algn="l"/>
                <a:tab pos="5292725" algn="l"/>
                <a:tab pos="5749925" algn="l"/>
                <a:tab pos="6207125" algn="l"/>
                <a:tab pos="6664325" algn="l"/>
                <a:tab pos="7121525" algn="l"/>
                <a:tab pos="7578725" algn="l"/>
                <a:tab pos="8035925" algn="l"/>
                <a:tab pos="8493125" algn="l"/>
                <a:tab pos="8950325" algn="l"/>
                <a:tab pos="9407525" algn="l"/>
              </a:tabLst>
            </a:pPr>
            <a:r>
              <a:rPr lang="en-GB" sz="2400" dirty="0" smtClean="0"/>
              <a:t>   1.	Be incompatible with the problem. </a:t>
            </a:r>
          </a:p>
          <a:p>
            <a:pPr marL="606425" indent="-606425">
              <a:spcBef>
                <a:spcPts val="700"/>
              </a:spcBef>
              <a:buNone/>
              <a:tabLst>
                <a:tab pos="720725" algn="l"/>
                <a:tab pos="1177925" algn="l"/>
                <a:tab pos="1635125" algn="l"/>
                <a:tab pos="2092325" algn="l"/>
                <a:tab pos="2549525" algn="l"/>
                <a:tab pos="3006725" algn="l"/>
                <a:tab pos="3463925" algn="l"/>
                <a:tab pos="3921125" algn="l"/>
                <a:tab pos="4378325" algn="l"/>
                <a:tab pos="4835525" algn="l"/>
                <a:tab pos="5292725" algn="l"/>
                <a:tab pos="5749925" algn="l"/>
                <a:tab pos="6207125" algn="l"/>
                <a:tab pos="6664325" algn="l"/>
                <a:tab pos="7121525" algn="l"/>
                <a:tab pos="7578725" algn="l"/>
                <a:tab pos="8035925" algn="l"/>
                <a:tab pos="8493125" algn="l"/>
                <a:tab pos="8950325" algn="l"/>
                <a:tab pos="9407525" algn="l"/>
              </a:tabLst>
            </a:pPr>
            <a:r>
              <a:rPr lang="en-GB" sz="2400" dirty="0" smtClean="0"/>
              <a:t>   2.		Serve the same function as the problem.</a:t>
            </a:r>
          </a:p>
          <a:p>
            <a:pPr marL="606425" indent="-606425">
              <a:spcBef>
                <a:spcPts val="450"/>
              </a:spcBef>
              <a:buNone/>
              <a:tabLst>
                <a:tab pos="720725" algn="l"/>
                <a:tab pos="1177925" algn="l"/>
                <a:tab pos="1635125" algn="l"/>
                <a:tab pos="2092325" algn="l"/>
                <a:tab pos="2549525" algn="l"/>
                <a:tab pos="3006725" algn="l"/>
                <a:tab pos="3463925" algn="l"/>
                <a:tab pos="3921125" algn="l"/>
                <a:tab pos="4378325" algn="l"/>
                <a:tab pos="4835525" algn="l"/>
                <a:tab pos="5292725" algn="l"/>
                <a:tab pos="5749925" algn="l"/>
                <a:tab pos="6207125" algn="l"/>
                <a:tab pos="6664325" algn="l"/>
                <a:tab pos="7121525" algn="l"/>
                <a:tab pos="7578725" algn="l"/>
                <a:tab pos="8035925" algn="l"/>
                <a:tab pos="8493125" algn="l"/>
                <a:tab pos="8950325" algn="l"/>
                <a:tab pos="9407525" algn="l"/>
              </a:tabLst>
            </a:pPr>
            <a:endParaRPr lang="en-GB" dirty="0" smtClean="0"/>
          </a:p>
          <a:p>
            <a:pPr marL="606425" indent="-606425">
              <a:spcBef>
                <a:spcPts val="450"/>
              </a:spcBef>
              <a:buNone/>
              <a:tabLst>
                <a:tab pos="720725" algn="l"/>
                <a:tab pos="1177925" algn="l"/>
                <a:tab pos="1635125" algn="l"/>
                <a:tab pos="2092325" algn="l"/>
                <a:tab pos="2549525" algn="l"/>
                <a:tab pos="3006725" algn="l"/>
                <a:tab pos="3463925" algn="l"/>
                <a:tab pos="3921125" algn="l"/>
                <a:tab pos="4378325" algn="l"/>
                <a:tab pos="4835525" algn="l"/>
                <a:tab pos="5292725" algn="l"/>
                <a:tab pos="5749925" algn="l"/>
                <a:tab pos="6207125" algn="l"/>
                <a:tab pos="6664325" algn="l"/>
                <a:tab pos="7121525" algn="l"/>
                <a:tab pos="7578725" algn="l"/>
                <a:tab pos="8035925" algn="l"/>
                <a:tab pos="8493125" algn="l"/>
                <a:tab pos="8950325" algn="l"/>
                <a:tab pos="9407525" algn="l"/>
              </a:tabLst>
            </a:pPr>
            <a:endParaRPr lang="en-GB" dirty="0"/>
          </a:p>
        </p:txBody>
      </p:sp>
      <p:sp>
        <p:nvSpPr>
          <p:cNvPr id="33795" name="AutoShape 3"/>
          <p:cNvSpPr>
            <a:spLocks noChangeArrowheads="1"/>
          </p:cNvSpPr>
          <p:nvPr/>
        </p:nvSpPr>
        <p:spPr bwMode="auto">
          <a:xfrm>
            <a:off x="7239000" y="4648200"/>
            <a:ext cx="2209800" cy="1447800"/>
          </a:xfrm>
          <a:prstGeom prst="roundRect">
            <a:avLst>
              <a:gd name="adj" fmla="val 148"/>
            </a:avLst>
          </a:prstGeom>
          <a:solidFill>
            <a:srgbClr val="DCEE98"/>
          </a:solidFill>
          <a:ln w="12600">
            <a:solidFill>
              <a:srgbClr val="8F0B18"/>
            </a:solidFill>
            <a:round/>
            <a:headEnd/>
            <a:tailEnd/>
          </a:ln>
        </p:spPr>
        <p:txBody>
          <a:bodyPr wrap="none" anchor="ctr"/>
          <a:lstStyle/>
          <a:p>
            <a:endParaRPr lang="en-US"/>
          </a:p>
        </p:txBody>
      </p:sp>
      <p:sp>
        <p:nvSpPr>
          <p:cNvPr id="33796" name="AutoShape 4"/>
          <p:cNvSpPr>
            <a:spLocks noChangeArrowheads="1"/>
          </p:cNvSpPr>
          <p:nvPr/>
        </p:nvSpPr>
        <p:spPr bwMode="auto">
          <a:xfrm>
            <a:off x="2819400" y="4419600"/>
            <a:ext cx="2133600" cy="1143000"/>
          </a:xfrm>
          <a:prstGeom prst="roundRect">
            <a:avLst>
              <a:gd name="adj" fmla="val 139"/>
            </a:avLst>
          </a:prstGeom>
          <a:solidFill>
            <a:srgbClr val="DCEE98"/>
          </a:solidFill>
          <a:ln w="12600">
            <a:solidFill>
              <a:srgbClr val="8F0B18"/>
            </a:solidFill>
            <a:round/>
            <a:headEnd/>
            <a:tailEnd/>
          </a:ln>
        </p:spPr>
        <p:txBody>
          <a:bodyPr wrap="none" anchor="ctr"/>
          <a:lstStyle/>
          <a:p>
            <a:endParaRPr lang="en-US"/>
          </a:p>
        </p:txBody>
      </p:sp>
      <p:sp>
        <p:nvSpPr>
          <p:cNvPr id="33797" name="AutoShape 5"/>
          <p:cNvSpPr>
            <a:spLocks noChangeArrowheads="1"/>
          </p:cNvSpPr>
          <p:nvPr/>
        </p:nvSpPr>
        <p:spPr bwMode="auto">
          <a:xfrm>
            <a:off x="2886075" y="5672138"/>
            <a:ext cx="2133600" cy="1066800"/>
          </a:xfrm>
          <a:prstGeom prst="roundRect">
            <a:avLst>
              <a:gd name="adj" fmla="val 148"/>
            </a:avLst>
          </a:prstGeom>
          <a:solidFill>
            <a:srgbClr val="DCEE98"/>
          </a:solidFill>
          <a:ln w="12600">
            <a:solidFill>
              <a:srgbClr val="8F0B18"/>
            </a:solidFill>
            <a:round/>
            <a:headEnd/>
            <a:tailEnd/>
          </a:ln>
        </p:spPr>
        <p:txBody>
          <a:bodyPr wrap="none" anchor="ctr"/>
          <a:lstStyle/>
          <a:p>
            <a:endParaRPr lang="en-US"/>
          </a:p>
        </p:txBody>
      </p:sp>
      <p:sp>
        <p:nvSpPr>
          <p:cNvPr id="33798" name="Text Box 6"/>
          <p:cNvSpPr txBox="1">
            <a:spLocks noChangeArrowheads="1"/>
          </p:cNvSpPr>
          <p:nvPr/>
        </p:nvSpPr>
        <p:spPr bwMode="auto">
          <a:xfrm>
            <a:off x="2895600" y="4800600"/>
            <a:ext cx="1905000" cy="380746"/>
          </a:xfrm>
          <a:prstGeom prst="rect">
            <a:avLst/>
          </a:prstGeom>
          <a:noFill/>
          <a:ln w="9525">
            <a:noFill/>
            <a:miter lim="800000"/>
            <a:headEnd/>
            <a:tailEnd/>
          </a:ln>
        </p:spPr>
        <p:txBody>
          <a:bodyPr lIns="90000" tIns="46800" rIns="90000" bIns="46800">
            <a:spAutoFit/>
          </a:bodyPr>
          <a:lstStyle/>
          <a:p>
            <a:pPr algn="ctr">
              <a:lnSpc>
                <a:spcPct val="93000"/>
              </a:lnSpc>
              <a:spcBef>
                <a:spcPts val="1250"/>
              </a:spcBef>
              <a:buClr>
                <a:srgbClr val="000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a:solidFill>
                  <a:srgbClr val="000000"/>
                </a:solidFill>
                <a:latin typeface="Arial" pitchFamily="34" charset="0"/>
              </a:rPr>
              <a:t>PROBLEM</a:t>
            </a:r>
          </a:p>
        </p:txBody>
      </p:sp>
      <p:sp>
        <p:nvSpPr>
          <p:cNvPr id="33799" name="Text Box 7"/>
          <p:cNvSpPr txBox="1">
            <a:spLocks noChangeArrowheads="1"/>
          </p:cNvSpPr>
          <p:nvPr/>
        </p:nvSpPr>
        <p:spPr bwMode="auto">
          <a:xfrm>
            <a:off x="2819401" y="6096000"/>
            <a:ext cx="2187575" cy="380746"/>
          </a:xfrm>
          <a:prstGeom prst="rect">
            <a:avLst/>
          </a:prstGeom>
          <a:noFill/>
          <a:ln w="9525">
            <a:noFill/>
            <a:miter lim="800000"/>
            <a:headEnd/>
            <a:tailEnd/>
          </a:ln>
        </p:spPr>
        <p:txBody>
          <a:bodyPr lIns="90000" tIns="46800" rIns="90000" bIns="46800">
            <a:spAutoFit/>
          </a:bodyPr>
          <a:lstStyle/>
          <a:p>
            <a:pPr algn="ctr">
              <a:lnSpc>
                <a:spcPct val="93000"/>
              </a:lnSpc>
              <a:spcBef>
                <a:spcPts val="1250"/>
              </a:spcBef>
              <a:buClr>
                <a:srgbClr val="000000"/>
              </a:buClr>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a:solidFill>
                  <a:srgbClr val="000000"/>
                </a:solidFill>
                <a:latin typeface="Arial" pitchFamily="34" charset="0"/>
              </a:rPr>
              <a:t>REPLACEMENT</a:t>
            </a:r>
          </a:p>
        </p:txBody>
      </p:sp>
      <p:sp>
        <p:nvSpPr>
          <p:cNvPr id="33800" name="Text Box 8"/>
          <p:cNvSpPr txBox="1">
            <a:spLocks noChangeArrowheads="1"/>
          </p:cNvSpPr>
          <p:nvPr/>
        </p:nvSpPr>
        <p:spPr bwMode="auto">
          <a:xfrm>
            <a:off x="7315200" y="5257800"/>
            <a:ext cx="2057400" cy="380746"/>
          </a:xfrm>
          <a:prstGeom prst="rect">
            <a:avLst/>
          </a:prstGeom>
          <a:noFill/>
          <a:ln w="9525">
            <a:noFill/>
            <a:miter lim="800000"/>
            <a:headEnd/>
            <a:tailEnd/>
          </a:ln>
        </p:spPr>
        <p:txBody>
          <a:bodyPr lIns="90000" tIns="46800" rIns="90000" bIns="46800">
            <a:spAutoFit/>
          </a:bodyPr>
          <a:lstStyle/>
          <a:p>
            <a:pPr algn="ctr">
              <a:lnSpc>
                <a:spcPct val="93000"/>
              </a:lnSpc>
              <a:spcBef>
                <a:spcPts val="1250"/>
              </a:spcBef>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z="2000" dirty="0">
                <a:latin typeface="Arial" pitchFamily="34" charset="0"/>
              </a:rPr>
              <a:t>FUNCTION</a:t>
            </a:r>
          </a:p>
        </p:txBody>
      </p:sp>
      <p:grpSp>
        <p:nvGrpSpPr>
          <p:cNvPr id="2" name="Group 11"/>
          <p:cNvGrpSpPr>
            <a:grpSpLocks/>
          </p:cNvGrpSpPr>
          <p:nvPr/>
        </p:nvGrpSpPr>
        <p:grpSpPr bwMode="auto">
          <a:xfrm>
            <a:off x="5715001" y="4572001"/>
            <a:ext cx="606425" cy="606425"/>
            <a:chOff x="2688" y="3072"/>
            <a:chExt cx="382" cy="382"/>
          </a:xfrm>
        </p:grpSpPr>
        <p:sp>
          <p:nvSpPr>
            <p:cNvPr id="33804" name="Line 12"/>
            <p:cNvSpPr>
              <a:spLocks noChangeShapeType="1"/>
            </p:cNvSpPr>
            <p:nvPr/>
          </p:nvSpPr>
          <p:spPr bwMode="auto">
            <a:xfrm>
              <a:off x="2695" y="3072"/>
              <a:ext cx="369" cy="383"/>
            </a:xfrm>
            <a:prstGeom prst="line">
              <a:avLst/>
            </a:prstGeom>
            <a:noFill/>
            <a:ln w="57240">
              <a:solidFill>
                <a:srgbClr val="8F0B18"/>
              </a:solidFill>
              <a:round/>
              <a:headEnd/>
              <a:tailEnd/>
            </a:ln>
          </p:spPr>
          <p:txBody>
            <a:bodyPr/>
            <a:lstStyle/>
            <a:p>
              <a:endParaRPr lang="en-US"/>
            </a:p>
          </p:txBody>
        </p:sp>
        <p:sp>
          <p:nvSpPr>
            <p:cNvPr id="33805" name="Line 13"/>
            <p:cNvSpPr>
              <a:spLocks noChangeShapeType="1"/>
            </p:cNvSpPr>
            <p:nvPr/>
          </p:nvSpPr>
          <p:spPr bwMode="auto">
            <a:xfrm flipV="1">
              <a:off x="2688" y="3077"/>
              <a:ext cx="383" cy="372"/>
            </a:xfrm>
            <a:prstGeom prst="line">
              <a:avLst/>
            </a:prstGeom>
            <a:noFill/>
            <a:ln w="57240">
              <a:solidFill>
                <a:srgbClr val="8F0B18"/>
              </a:solidFill>
              <a:round/>
              <a:headEnd/>
              <a:tailEnd/>
            </a:ln>
          </p:spPr>
          <p:txBody>
            <a:bodyPr/>
            <a:lstStyle/>
            <a:p>
              <a:endParaRPr lang="en-US"/>
            </a:p>
          </p:txBody>
        </p:sp>
      </p:grpSp>
      <p:grpSp>
        <p:nvGrpSpPr>
          <p:cNvPr id="3" name="Group 14"/>
          <p:cNvGrpSpPr>
            <a:grpSpLocks/>
          </p:cNvGrpSpPr>
          <p:nvPr/>
        </p:nvGrpSpPr>
        <p:grpSpPr bwMode="auto">
          <a:xfrm>
            <a:off x="2895601" y="4495801"/>
            <a:ext cx="1978025" cy="987425"/>
            <a:chOff x="864" y="2832"/>
            <a:chExt cx="1246" cy="622"/>
          </a:xfrm>
        </p:grpSpPr>
        <p:sp>
          <p:nvSpPr>
            <p:cNvPr id="33807" name="Line 15"/>
            <p:cNvSpPr>
              <a:spLocks noChangeShapeType="1"/>
            </p:cNvSpPr>
            <p:nvPr/>
          </p:nvSpPr>
          <p:spPr bwMode="auto">
            <a:xfrm>
              <a:off x="887" y="2832"/>
              <a:ext cx="1200" cy="623"/>
            </a:xfrm>
            <a:prstGeom prst="line">
              <a:avLst/>
            </a:prstGeom>
            <a:noFill/>
            <a:ln w="57240">
              <a:solidFill>
                <a:srgbClr val="8F0B18"/>
              </a:solidFill>
              <a:round/>
              <a:headEnd/>
              <a:tailEnd/>
            </a:ln>
          </p:spPr>
          <p:txBody>
            <a:bodyPr/>
            <a:lstStyle/>
            <a:p>
              <a:endParaRPr lang="en-US"/>
            </a:p>
          </p:txBody>
        </p:sp>
        <p:sp>
          <p:nvSpPr>
            <p:cNvPr id="33808" name="Line 16"/>
            <p:cNvSpPr>
              <a:spLocks noChangeShapeType="1"/>
            </p:cNvSpPr>
            <p:nvPr/>
          </p:nvSpPr>
          <p:spPr bwMode="auto">
            <a:xfrm flipV="1">
              <a:off x="864" y="2842"/>
              <a:ext cx="1247" cy="602"/>
            </a:xfrm>
            <a:prstGeom prst="line">
              <a:avLst/>
            </a:prstGeom>
            <a:noFill/>
            <a:ln w="57240">
              <a:solidFill>
                <a:srgbClr val="8F0B18"/>
              </a:solidFill>
              <a:round/>
              <a:headEnd/>
              <a:tailEnd/>
            </a:ln>
          </p:spPr>
          <p:txBody>
            <a:bodyPr/>
            <a:lstStyle/>
            <a:p>
              <a:endParaRPr lang="en-US"/>
            </a:p>
          </p:txBody>
        </p:sp>
      </p:grpSp>
      <p:cxnSp>
        <p:nvCxnSpPr>
          <p:cNvPr id="19" name="Straight Connector 18"/>
          <p:cNvCxnSpPr/>
          <p:nvPr/>
        </p:nvCxnSpPr>
        <p:spPr>
          <a:xfrm flipV="1">
            <a:off x="4953000" y="5257800"/>
            <a:ext cx="2209800" cy="9906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Straight Connector 4"/>
          <p:cNvCxnSpPr/>
          <p:nvPr/>
        </p:nvCxnSpPr>
        <p:spPr>
          <a:xfrm>
            <a:off x="5029200" y="4876800"/>
            <a:ext cx="213360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944429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p:cNvGraphicFramePr/>
          <p:nvPr>
            <p:extLst>
              <p:ext uri="{D42A27DB-BD31-4B8C-83A1-F6EECF244321}">
                <p14:modId xmlns:p14="http://schemas.microsoft.com/office/powerpoint/2010/main" val="375499801"/>
              </p:ext>
            </p:extLst>
          </p:nvPr>
        </p:nvGraphicFramePr>
        <p:xfrm>
          <a:off x="152400" y="1591346"/>
          <a:ext cx="11875477" cy="43874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Left-Right-Up Arrow 5"/>
          <p:cNvSpPr/>
          <p:nvPr/>
        </p:nvSpPr>
        <p:spPr>
          <a:xfrm>
            <a:off x="5295901" y="3257550"/>
            <a:ext cx="1679674" cy="586682"/>
          </a:xfrm>
          <a:prstGeom prst="leftRigh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51435" tIns="25718" rIns="51435" bIns="25718" numCol="1" spcCol="0" rtlCol="0" fromWordArt="0" anchor="ctr" anchorCtr="0" forceAA="0" compatLnSpc="1">
            <a:prstTxWarp prst="textNoShape">
              <a:avLst/>
            </a:prstTxWarp>
            <a:noAutofit/>
          </a:bodyPr>
          <a:lstStyle/>
          <a:p>
            <a:pPr algn="ctr"/>
            <a:endParaRPr lang="en-US" sz="1350"/>
          </a:p>
        </p:txBody>
      </p:sp>
      <p:sp>
        <p:nvSpPr>
          <p:cNvPr id="2" name="Title 1"/>
          <p:cNvSpPr>
            <a:spLocks noGrp="1"/>
          </p:cNvSpPr>
          <p:nvPr>
            <p:ph type="title"/>
          </p:nvPr>
        </p:nvSpPr>
        <p:spPr>
          <a:xfrm>
            <a:off x="3124200" y="857251"/>
            <a:ext cx="5657850" cy="1088068"/>
          </a:xfrm>
        </p:spPr>
        <p:txBody>
          <a:bodyPr>
            <a:normAutofit fontScale="90000"/>
          </a:bodyPr>
          <a:lstStyle/>
          <a:p>
            <a:r>
              <a:rPr lang="en-US" dirty="0" smtClean="0"/>
              <a:t>Learned Functions of Behavior</a:t>
            </a:r>
            <a:endParaRPr lang="en-US" dirty="0"/>
          </a:p>
        </p:txBody>
      </p:sp>
    </p:spTree>
    <p:extLst>
      <p:ext uri="{BB962C8B-B14F-4D97-AF65-F5344CB8AC3E}">
        <p14:creationId xmlns:p14="http://schemas.microsoft.com/office/powerpoint/2010/main" val="43446502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mtClean="0"/>
              <a:t>Replacement Behaviors</a:t>
            </a:r>
            <a:br>
              <a:rPr lang="en-US" smtClean="0"/>
            </a:br>
            <a:r>
              <a:rPr lang="en-US" smtClean="0"/>
              <a:t>Functional Equivalent vs. Alternate Skill</a:t>
            </a:r>
            <a:endParaRPr lang="en-US" dirty="0"/>
          </a:p>
        </p:txBody>
      </p:sp>
      <p:sp>
        <p:nvSpPr>
          <p:cNvPr id="5" name="Text Placeholder 4"/>
          <p:cNvSpPr>
            <a:spLocks noGrp="1"/>
          </p:cNvSpPr>
          <p:nvPr>
            <p:ph type="body" idx="1"/>
          </p:nvPr>
        </p:nvSpPr>
        <p:spPr/>
        <p:txBody>
          <a:bodyPr>
            <a:normAutofit/>
          </a:bodyPr>
          <a:lstStyle/>
          <a:p>
            <a:r>
              <a:rPr lang="en-US" smtClean="0"/>
              <a:t>Functional Equivalent (examples)</a:t>
            </a:r>
            <a:endParaRPr lang="en-US" dirty="0"/>
          </a:p>
        </p:txBody>
      </p:sp>
      <p:sp>
        <p:nvSpPr>
          <p:cNvPr id="6" name="Content Placeholder 5"/>
          <p:cNvSpPr>
            <a:spLocks noGrp="1"/>
          </p:cNvSpPr>
          <p:nvPr>
            <p:ph sz="half" idx="2"/>
          </p:nvPr>
        </p:nvSpPr>
        <p:spPr/>
        <p:txBody>
          <a:bodyPr>
            <a:normAutofit fontScale="92500" lnSpcReduction="10000"/>
          </a:bodyPr>
          <a:lstStyle/>
          <a:p>
            <a:r>
              <a:rPr lang="en-US" smtClean="0"/>
              <a:t>Escape functions</a:t>
            </a:r>
          </a:p>
          <a:p>
            <a:pPr lvl="1"/>
            <a:r>
              <a:rPr lang="en-US" smtClean="0"/>
              <a:t>Ask for a break</a:t>
            </a:r>
          </a:p>
          <a:p>
            <a:pPr lvl="1"/>
            <a:r>
              <a:rPr lang="en-US" smtClean="0"/>
              <a:t>Ask to wait</a:t>
            </a:r>
          </a:p>
          <a:p>
            <a:pPr lvl="1"/>
            <a:r>
              <a:rPr lang="en-US" smtClean="0"/>
              <a:t>Ask to terminate</a:t>
            </a:r>
          </a:p>
          <a:p>
            <a:r>
              <a:rPr lang="en-US" smtClean="0"/>
              <a:t>Access attention functions</a:t>
            </a:r>
          </a:p>
          <a:p>
            <a:pPr lvl="1"/>
            <a:r>
              <a:rPr lang="en-US" smtClean="0"/>
              <a:t>Ask for attention</a:t>
            </a:r>
          </a:p>
          <a:p>
            <a:pPr lvl="1"/>
            <a:r>
              <a:rPr lang="en-US" smtClean="0"/>
              <a:t>Ask for a hug</a:t>
            </a:r>
          </a:p>
          <a:p>
            <a:r>
              <a:rPr lang="en-US" smtClean="0"/>
              <a:t>Access specific object or activity</a:t>
            </a:r>
          </a:p>
          <a:p>
            <a:pPr lvl="1"/>
            <a:r>
              <a:rPr lang="en-US" smtClean="0"/>
              <a:t>Ask for an object</a:t>
            </a:r>
          </a:p>
          <a:p>
            <a:pPr lvl="1"/>
            <a:r>
              <a:rPr lang="en-US" smtClean="0"/>
              <a:t>Ask for a specific activity</a:t>
            </a:r>
            <a:endParaRPr lang="en-US" dirty="0"/>
          </a:p>
        </p:txBody>
      </p:sp>
      <p:sp>
        <p:nvSpPr>
          <p:cNvPr id="7" name="Text Placeholder 6"/>
          <p:cNvSpPr>
            <a:spLocks noGrp="1"/>
          </p:cNvSpPr>
          <p:nvPr>
            <p:ph type="body" sz="quarter" idx="3"/>
          </p:nvPr>
        </p:nvSpPr>
        <p:spPr/>
        <p:txBody>
          <a:bodyPr/>
          <a:lstStyle/>
          <a:p>
            <a:r>
              <a:rPr lang="en-US" smtClean="0"/>
              <a:t>Alternate Skill (examples)</a:t>
            </a:r>
            <a:endParaRPr lang="en-US" dirty="0"/>
          </a:p>
        </p:txBody>
      </p:sp>
      <p:sp>
        <p:nvSpPr>
          <p:cNvPr id="8" name="Content Placeholder 7"/>
          <p:cNvSpPr>
            <a:spLocks noGrp="1"/>
          </p:cNvSpPr>
          <p:nvPr>
            <p:ph sz="quarter" idx="4"/>
          </p:nvPr>
        </p:nvSpPr>
        <p:spPr/>
        <p:txBody>
          <a:bodyPr>
            <a:normAutofit lnSpcReduction="10000"/>
          </a:bodyPr>
          <a:lstStyle/>
          <a:p>
            <a:r>
              <a:rPr lang="en-US" smtClean="0"/>
              <a:t>Raise hand for help or answering questions/participation</a:t>
            </a:r>
          </a:p>
          <a:p>
            <a:r>
              <a:rPr lang="en-US" smtClean="0"/>
              <a:t>Independently complete work</a:t>
            </a:r>
          </a:p>
          <a:p>
            <a:r>
              <a:rPr lang="en-US" smtClean="0"/>
              <a:t>Appropriately transition from point a to point b</a:t>
            </a:r>
          </a:p>
          <a:p>
            <a:r>
              <a:rPr lang="en-US" smtClean="0"/>
              <a:t>Be academically engaged</a:t>
            </a:r>
          </a:p>
          <a:p>
            <a:r>
              <a:rPr lang="en-US" smtClean="0"/>
              <a:t>Initiate social interactions</a:t>
            </a:r>
          </a:p>
          <a:p>
            <a:r>
              <a:rPr lang="en-US" smtClean="0"/>
              <a:t>Make appropriate social comments</a:t>
            </a:r>
            <a:endParaRPr lang="en-US" dirty="0"/>
          </a:p>
        </p:txBody>
      </p:sp>
    </p:spTree>
    <p:extLst>
      <p:ext uri="{BB962C8B-B14F-4D97-AF65-F5344CB8AC3E}">
        <p14:creationId xmlns:p14="http://schemas.microsoft.com/office/powerpoint/2010/main" val="1317137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Guidelines for Selecting Functionally Equivalent Replacement Behaviors</a:t>
            </a:r>
            <a:endParaRPr lang="en-US" dirty="0"/>
          </a:p>
        </p:txBody>
      </p:sp>
      <p:sp>
        <p:nvSpPr>
          <p:cNvPr id="3" name="Content Placeholder 2"/>
          <p:cNvSpPr>
            <a:spLocks noGrp="1"/>
          </p:cNvSpPr>
          <p:nvPr>
            <p:ph idx="1"/>
          </p:nvPr>
        </p:nvSpPr>
        <p:spPr/>
        <p:txBody>
          <a:bodyPr>
            <a:normAutofit/>
          </a:bodyPr>
          <a:lstStyle/>
          <a:p>
            <a:r>
              <a:rPr lang="en-US" sz="2800" dirty="0" smtClean="0"/>
              <a:t>Essential features</a:t>
            </a:r>
            <a:endParaRPr lang="en-US" sz="2800" dirty="0"/>
          </a:p>
          <a:p>
            <a:pPr lvl="1"/>
            <a:r>
              <a:rPr lang="en-US" sz="2400" dirty="0"/>
              <a:t>Socially </a:t>
            </a:r>
            <a:r>
              <a:rPr lang="en-US" sz="2400" dirty="0" smtClean="0"/>
              <a:t>appropriate method of communicating the function</a:t>
            </a:r>
            <a:endParaRPr lang="en-US" sz="2400" dirty="0"/>
          </a:p>
          <a:p>
            <a:pPr lvl="1"/>
            <a:r>
              <a:rPr lang="en-US" sz="2400" dirty="0"/>
              <a:t>More efficient way (i.e. easier) for individual to get the same outcome or reinforcement as the problem behavior</a:t>
            </a:r>
          </a:p>
          <a:p>
            <a:pPr lvl="1"/>
            <a:r>
              <a:rPr lang="en-US" sz="2400" dirty="0"/>
              <a:t>Must serve the same function as the problem behavior (i.e., </a:t>
            </a:r>
            <a:r>
              <a:rPr lang="en-US" sz="2400" dirty="0" smtClean="0"/>
              <a:t>escape/obtain)</a:t>
            </a:r>
            <a:endParaRPr lang="en-US" sz="2400" dirty="0"/>
          </a:p>
          <a:p>
            <a:r>
              <a:rPr lang="en-US" sz="2800" dirty="0" smtClean="0"/>
              <a:t>The </a:t>
            </a:r>
            <a:r>
              <a:rPr lang="en-US" sz="2800" dirty="0"/>
              <a:t>replacement behavior would be explicitly taught</a:t>
            </a:r>
          </a:p>
          <a:p>
            <a:endParaRPr lang="en-US" sz="2800" dirty="0"/>
          </a:p>
        </p:txBody>
      </p:sp>
    </p:spTree>
    <p:extLst>
      <p:ext uri="{BB962C8B-B14F-4D97-AF65-F5344CB8AC3E}">
        <p14:creationId xmlns:p14="http://schemas.microsoft.com/office/powerpoint/2010/main" val="20473023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Guidelines for Selecting Alternate Skills (desired behaviors)</a:t>
            </a:r>
            <a:endParaRPr lang="en-US" dirty="0"/>
          </a:p>
        </p:txBody>
      </p:sp>
      <p:sp>
        <p:nvSpPr>
          <p:cNvPr id="3" name="Content Placeholder 2"/>
          <p:cNvSpPr>
            <a:spLocks noGrp="1"/>
          </p:cNvSpPr>
          <p:nvPr>
            <p:ph idx="1"/>
          </p:nvPr>
        </p:nvSpPr>
        <p:spPr/>
        <p:txBody>
          <a:bodyPr>
            <a:normAutofit/>
          </a:bodyPr>
          <a:lstStyle/>
          <a:p>
            <a:r>
              <a:rPr lang="en-US" sz="3200" dirty="0" smtClean="0"/>
              <a:t>What is the academic/social behavior that would be desired rather than the problem behavior?</a:t>
            </a:r>
          </a:p>
          <a:p>
            <a:r>
              <a:rPr lang="en-US" sz="3200" dirty="0" smtClean="0"/>
              <a:t>These can be academic, social, organizational, communication skills, etc.</a:t>
            </a:r>
          </a:p>
          <a:p>
            <a:r>
              <a:rPr lang="en-US" sz="3200" dirty="0" smtClean="0"/>
              <a:t>The skills are explicitly taught and/or prompted</a:t>
            </a:r>
          </a:p>
        </p:txBody>
      </p:sp>
    </p:spTree>
    <p:extLst>
      <p:ext uri="{BB962C8B-B14F-4D97-AF65-F5344CB8AC3E}">
        <p14:creationId xmlns:p14="http://schemas.microsoft.com/office/powerpoint/2010/main" val="202799077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Remember!</a:t>
            </a:r>
            <a:endParaRPr lang="en-US" dirty="0"/>
          </a:p>
        </p:txBody>
      </p:sp>
      <p:sp>
        <p:nvSpPr>
          <p:cNvPr id="3" name="Content Placeholder 2"/>
          <p:cNvSpPr>
            <a:spLocks noGrp="1"/>
          </p:cNvSpPr>
          <p:nvPr>
            <p:ph idx="1"/>
          </p:nvPr>
        </p:nvSpPr>
        <p:spPr>
          <a:xfrm>
            <a:off x="1024129" y="2286000"/>
            <a:ext cx="3477534" cy="3411415"/>
          </a:xfrm>
        </p:spPr>
        <p:txBody>
          <a:bodyPr>
            <a:norm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3600" dirty="0" smtClean="0"/>
              <a:t>When selecting the replacement behavior, consider whether the situation is a “can’t do” or ”won’t do”.</a:t>
            </a:r>
            <a:endParaRPr lang="en-US" sz="3600" dirty="0"/>
          </a:p>
        </p:txBody>
      </p:sp>
      <p:pic>
        <p:nvPicPr>
          <p:cNvPr id="4" name="Picture 3"/>
          <p:cNvPicPr>
            <a:picLocks noChangeAspect="1"/>
          </p:cNvPicPr>
          <p:nvPr/>
        </p:nvPicPr>
        <p:blipFill rotWithShape="1">
          <a:blip r:embed="rId3"/>
          <a:srcRect l="18459" t="9916" r="25114"/>
          <a:stretch/>
        </p:blipFill>
        <p:spPr>
          <a:xfrm>
            <a:off x="6037384" y="1107831"/>
            <a:ext cx="4572001" cy="5480050"/>
          </a:xfrm>
          <a:prstGeom prst="rect">
            <a:avLst/>
          </a:prstGeom>
        </p:spPr>
      </p:pic>
    </p:spTree>
    <p:extLst>
      <p:ext uri="{BB962C8B-B14F-4D97-AF65-F5344CB8AC3E}">
        <p14:creationId xmlns:p14="http://schemas.microsoft.com/office/powerpoint/2010/main" val="95427834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riangle 11"/>
          <p:cNvSpPr/>
          <p:nvPr/>
        </p:nvSpPr>
        <p:spPr>
          <a:xfrm rot="10800000">
            <a:off x="1737124" y="1052513"/>
            <a:ext cx="1096565" cy="945356"/>
          </a:xfrm>
          <a:prstGeom prst="triangle">
            <a:avLst/>
          </a:prstGeom>
          <a:solidFill>
            <a:srgbClr val="2033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3" name="Rectangle 12"/>
          <p:cNvSpPr/>
          <p:nvPr/>
        </p:nvSpPr>
        <p:spPr>
          <a:xfrm>
            <a:off x="1737122" y="2046685"/>
            <a:ext cx="8709422" cy="3748088"/>
          </a:xfrm>
          <a:prstGeom prst="rect">
            <a:avLst/>
          </a:prstGeom>
          <a:solidFill>
            <a:srgbClr val="CDDC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sp>
        <p:nvSpPr>
          <p:cNvPr id="14" name="Rectangle 13"/>
          <p:cNvSpPr/>
          <p:nvPr/>
        </p:nvSpPr>
        <p:spPr>
          <a:xfrm>
            <a:off x="1737122" y="1052513"/>
            <a:ext cx="8709422" cy="739379"/>
          </a:xfrm>
          <a:prstGeom prst="rect">
            <a:avLst/>
          </a:prstGeom>
          <a:solidFill>
            <a:srgbClr val="203349"/>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22533" name="Picture 14"/>
          <p:cNvPicPr>
            <a:picLocks noChangeAspect="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9994107" y="5341145"/>
            <a:ext cx="422672" cy="423863"/>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2" descr="web_response.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724150" y="1907383"/>
            <a:ext cx="3848100" cy="3831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3936208" y="2514600"/>
            <a:ext cx="1659731" cy="253916"/>
          </a:xfrm>
          <a:prstGeom prst="rect">
            <a:avLst/>
          </a:prstGeom>
          <a:noFill/>
        </p:spPr>
        <p:txBody>
          <a:bodyPr>
            <a:spAutoFit/>
          </a:bodyPr>
          <a:lstStyle/>
          <a:p>
            <a:pPr eaLnBrk="1" hangingPunct="1">
              <a:defRPr/>
            </a:pPr>
            <a:r>
              <a:rPr lang="en-US" sz="1050" dirty="0" err="1">
                <a:ea typeface="ＭＳ Ｐゴシック" charset="0"/>
                <a:cs typeface="Helvetica"/>
              </a:rPr>
              <a:t>Pollev.com</a:t>
            </a:r>
            <a:r>
              <a:rPr lang="en-US" sz="1050" dirty="0">
                <a:ea typeface="ＭＳ Ｐゴシック" charset="0"/>
                <a:cs typeface="Helvetica"/>
              </a:rPr>
              <a:t>/</a:t>
            </a:r>
            <a:r>
              <a:rPr lang="en-US" sz="1050" dirty="0">
                <a:solidFill>
                  <a:srgbClr val="D95347"/>
                </a:solidFill>
                <a:ea typeface="ＭＳ Ｐゴシック" charset="0"/>
                <a:cs typeface="Helvetica"/>
              </a:rPr>
              <a:t>(</a:t>
            </a:r>
            <a:r>
              <a:rPr lang="en-US" sz="1050" dirty="0" err="1">
                <a:solidFill>
                  <a:srgbClr val="D95347"/>
                </a:solidFill>
                <a:ea typeface="ＭＳ Ｐゴシック" charset="0"/>
                <a:cs typeface="Helvetica"/>
              </a:rPr>
              <a:t>yourname</a:t>
            </a:r>
            <a:r>
              <a:rPr lang="en-US" sz="1050" dirty="0">
                <a:solidFill>
                  <a:srgbClr val="D95347"/>
                </a:solidFill>
                <a:ea typeface="ＭＳ Ｐゴシック" charset="0"/>
                <a:cs typeface="Helvetica"/>
              </a:rPr>
              <a:t>)</a:t>
            </a:r>
          </a:p>
        </p:txBody>
      </p:sp>
      <p:pic>
        <p:nvPicPr>
          <p:cNvPr id="22536" name="Picture 4" descr="text_respons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610227" y="1895476"/>
            <a:ext cx="3850481" cy="3832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6900864" y="3733800"/>
            <a:ext cx="1526381" cy="253916"/>
          </a:xfrm>
          <a:prstGeom prst="rect">
            <a:avLst/>
          </a:prstGeom>
          <a:noFill/>
        </p:spPr>
        <p:txBody>
          <a:bodyPr>
            <a:spAutoFit/>
          </a:bodyPr>
          <a:lstStyle/>
          <a:p>
            <a:pPr eaLnBrk="1" hangingPunct="1">
              <a:defRPr/>
            </a:pPr>
            <a:r>
              <a:rPr lang="en-US" sz="1050" dirty="0">
                <a:solidFill>
                  <a:srgbClr val="D95347"/>
                </a:solidFill>
                <a:ea typeface="ＭＳ Ｐゴシック" charset="0"/>
                <a:cs typeface="Helvetica"/>
              </a:rPr>
              <a:t>ROSEIOVNNON503</a:t>
            </a:r>
            <a:r>
              <a:rPr lang="en-US" sz="1050" dirty="0">
                <a:ea typeface="ＭＳ Ｐゴシック" charset="0"/>
                <a:cs typeface="Helvetica"/>
              </a:rPr>
              <a:t>&gt; </a:t>
            </a:r>
          </a:p>
        </p:txBody>
      </p:sp>
      <p:sp>
        <p:nvSpPr>
          <p:cNvPr id="16" name="TextBox 15"/>
          <p:cNvSpPr txBox="1"/>
          <p:nvPr/>
        </p:nvSpPr>
        <p:spPr>
          <a:xfrm>
            <a:off x="6900864" y="2642132"/>
            <a:ext cx="904875" cy="323165"/>
          </a:xfrm>
          <a:prstGeom prst="rect">
            <a:avLst/>
          </a:prstGeom>
          <a:noFill/>
        </p:spPr>
        <p:txBody>
          <a:bodyPr>
            <a:spAutoFit/>
          </a:bodyPr>
          <a:lstStyle/>
          <a:p>
            <a:pPr eaLnBrk="1" hangingPunct="1">
              <a:defRPr/>
            </a:pPr>
            <a:r>
              <a:rPr lang="en-US" sz="1500" dirty="0">
                <a:solidFill>
                  <a:srgbClr val="D95347"/>
                </a:solidFill>
                <a:ea typeface="ＭＳ Ｐゴシック" charset="0"/>
                <a:cs typeface="Helvetica"/>
              </a:rPr>
              <a:t>37697</a:t>
            </a:r>
          </a:p>
        </p:txBody>
      </p:sp>
      <p:sp>
        <p:nvSpPr>
          <p:cNvPr id="22539" name="Title 1"/>
          <p:cNvSpPr txBox="1">
            <a:spLocks/>
          </p:cNvSpPr>
          <p:nvPr/>
        </p:nvSpPr>
        <p:spPr bwMode="auto">
          <a:xfrm>
            <a:off x="2018111" y="1152525"/>
            <a:ext cx="6259115" cy="5393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eaLnBrk="1" hangingPunct="1">
              <a:spcBef>
                <a:spcPct val="0"/>
              </a:spcBef>
              <a:buFontTx/>
              <a:buNone/>
            </a:pPr>
            <a:r>
              <a:rPr lang="en-US" altLang="en-US" sz="3300" b="1" dirty="0">
                <a:solidFill>
                  <a:schemeClr val="bg1"/>
                </a:solidFill>
              </a:rPr>
              <a:t>Participating with Poll Everywhere</a:t>
            </a:r>
            <a:endParaRPr lang="en-US" altLang="en-US" sz="1500" b="1" dirty="0">
              <a:solidFill>
                <a:schemeClr val="bg1"/>
              </a:solidFill>
            </a:endParaRPr>
          </a:p>
        </p:txBody>
      </p:sp>
      <p:sp>
        <p:nvSpPr>
          <p:cNvPr id="19" name="Title 1"/>
          <p:cNvSpPr txBox="1">
            <a:spLocks/>
          </p:cNvSpPr>
          <p:nvPr/>
        </p:nvSpPr>
        <p:spPr bwMode="auto">
          <a:xfrm>
            <a:off x="6682979" y="5242323"/>
            <a:ext cx="1703784" cy="826294"/>
          </a:xfrm>
          <a:prstGeom prst="rect">
            <a:avLst/>
          </a:prstGeom>
          <a:noFill/>
          <a:ln>
            <a:noFill/>
          </a:ln>
          <a:extLst>
            <a:ext uri="{FAA26D3D-D897-4be2-8F04-BA451C77F1D7}">
              <ma14:placeholderFlag xmlns:ma14="http://schemas.microsoft.com/office/mac/drawingml/2011/main" xmlns="" val="1"/>
            </a:ext>
            <a:ext uri="{909E8E84-426E-40dd-AFC4-6F175D3DCCD1}"/>
            <a:ext uri="{91240B29-F687-4f45-9708-019B960494DF}"/>
          </a:extLst>
        </p:spPr>
        <p:txBody>
          <a:bodyPr anchor="ctr"/>
          <a:lst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anose="020B0600070205080204"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defRPr>
            </a:lvl6pPr>
            <a:lvl7pPr marL="914400" algn="ctr" defTabSz="457200" rtl="0" fontAlgn="base">
              <a:spcBef>
                <a:spcPct val="0"/>
              </a:spcBef>
              <a:spcAft>
                <a:spcPct val="0"/>
              </a:spcAft>
              <a:defRPr sz="4400">
                <a:solidFill>
                  <a:schemeClr val="tx1"/>
                </a:solidFill>
                <a:latin typeface="Calibri" pitchFamily="34" charset="0"/>
              </a:defRPr>
            </a:lvl7pPr>
            <a:lvl8pPr marL="1371600" algn="ctr" defTabSz="457200" rtl="0" fontAlgn="base">
              <a:spcBef>
                <a:spcPct val="0"/>
              </a:spcBef>
              <a:spcAft>
                <a:spcPct val="0"/>
              </a:spcAft>
              <a:defRPr sz="4400">
                <a:solidFill>
                  <a:schemeClr val="tx1"/>
                </a:solidFill>
                <a:latin typeface="Calibri" pitchFamily="34" charset="0"/>
              </a:defRPr>
            </a:lvl8pPr>
            <a:lvl9pPr marL="1828800" algn="ctr" defTabSz="457200" rtl="0" fontAlgn="base">
              <a:spcBef>
                <a:spcPct val="0"/>
              </a:spcBef>
              <a:spcAft>
                <a:spcPct val="0"/>
              </a:spcAft>
              <a:defRPr sz="4400">
                <a:solidFill>
                  <a:schemeClr val="tx1"/>
                </a:solidFill>
                <a:latin typeface="Calibri" pitchFamily="34" charset="0"/>
              </a:defRPr>
            </a:lvl9pPr>
          </a:lstStyle>
          <a:p>
            <a:pPr eaLnBrk="1" hangingPunct="1">
              <a:defRPr/>
            </a:pPr>
            <a:r>
              <a:rPr lang="en-US" sz="1200" b="1" i="1" dirty="0">
                <a:solidFill>
                  <a:srgbClr val="255174"/>
                </a:solidFill>
                <a:ea typeface="MS PGothic" charset="0"/>
              </a:rPr>
              <a:t>Text</a:t>
            </a:r>
            <a:r>
              <a:rPr lang="en-US" sz="1200" b="1" i="1" dirty="0">
                <a:solidFill>
                  <a:schemeClr val="bg1">
                    <a:lumMod val="50000"/>
                  </a:schemeClr>
                </a:solidFill>
                <a:ea typeface="MS PGothic" charset="0"/>
              </a:rPr>
              <a:t> </a:t>
            </a:r>
            <a:r>
              <a:rPr lang="en-US" sz="1200" b="1" i="1" dirty="0">
                <a:solidFill>
                  <a:srgbClr val="255174"/>
                </a:solidFill>
                <a:ea typeface="MS PGothic" charset="0"/>
              </a:rPr>
              <a:t>voting</a:t>
            </a:r>
          </a:p>
        </p:txBody>
      </p:sp>
      <p:sp>
        <p:nvSpPr>
          <p:cNvPr id="22541" name="Title 1"/>
          <p:cNvSpPr txBox="1">
            <a:spLocks/>
          </p:cNvSpPr>
          <p:nvPr/>
        </p:nvSpPr>
        <p:spPr bwMode="auto">
          <a:xfrm>
            <a:off x="3795714" y="5249466"/>
            <a:ext cx="1703785" cy="826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spcBef>
                <a:spcPct val="20000"/>
              </a:spcBef>
              <a:buFont typeface="Arial" charset="0"/>
              <a:buChar char="•"/>
              <a:defRPr sz="3200">
                <a:solidFill>
                  <a:schemeClr val="tx1"/>
                </a:solidFill>
                <a:latin typeface="Calibri" charset="0"/>
                <a:ea typeface="MS PGothic" charset="-128"/>
              </a:defRPr>
            </a:lvl1pPr>
            <a:lvl2pPr marL="742950" indent="-285750">
              <a:spcBef>
                <a:spcPct val="20000"/>
              </a:spcBef>
              <a:buFont typeface="Arial" charset="0"/>
              <a:buChar char="–"/>
              <a:defRPr sz="2800">
                <a:solidFill>
                  <a:schemeClr val="tx1"/>
                </a:solidFill>
                <a:latin typeface="Calibri" charset="0"/>
                <a:ea typeface="MS PGothic" charset="-128"/>
              </a:defRPr>
            </a:lvl2pPr>
            <a:lvl3pPr marL="1143000" indent="-228600">
              <a:spcBef>
                <a:spcPct val="20000"/>
              </a:spcBef>
              <a:buFont typeface="Arial" charset="0"/>
              <a:buChar char="•"/>
              <a:defRPr sz="2400">
                <a:solidFill>
                  <a:schemeClr val="tx1"/>
                </a:solidFill>
                <a:latin typeface="Calibri" charset="0"/>
                <a:ea typeface="MS PGothic" charset="-128"/>
              </a:defRPr>
            </a:lvl3pPr>
            <a:lvl4pPr marL="1600200" indent="-228600">
              <a:spcBef>
                <a:spcPct val="20000"/>
              </a:spcBef>
              <a:buFont typeface="Arial" charset="0"/>
              <a:buChar char="–"/>
              <a:defRPr sz="2000">
                <a:solidFill>
                  <a:schemeClr val="tx1"/>
                </a:solidFill>
                <a:latin typeface="Calibri" charset="0"/>
                <a:ea typeface="MS PGothic" charset="-128"/>
              </a:defRPr>
            </a:lvl4pPr>
            <a:lvl5pPr marL="2057400" indent="-228600">
              <a:spcBef>
                <a:spcPct val="20000"/>
              </a:spcBef>
              <a:buFont typeface="Arial" charset="0"/>
              <a:buChar char="»"/>
              <a:defRPr sz="2000">
                <a:solidFill>
                  <a:schemeClr val="tx1"/>
                </a:solidFill>
                <a:latin typeface="Calibri" charset="0"/>
                <a:ea typeface="MS PGothic"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MS PGothic" charset="-128"/>
              </a:defRPr>
            </a:lvl9pPr>
          </a:lstStyle>
          <a:p>
            <a:pPr algn="ctr" eaLnBrk="1" hangingPunct="1">
              <a:spcBef>
                <a:spcPct val="0"/>
              </a:spcBef>
              <a:buFontTx/>
              <a:buNone/>
            </a:pPr>
            <a:r>
              <a:rPr lang="en-US" altLang="en-US" sz="1200" b="1" i="1">
                <a:solidFill>
                  <a:srgbClr val="255174"/>
                </a:solidFill>
              </a:rPr>
              <a:t>Web voting</a:t>
            </a:r>
          </a:p>
        </p:txBody>
      </p:sp>
    </p:spTree>
    <p:extLst>
      <p:ext uri="{BB962C8B-B14F-4D97-AF65-F5344CB8AC3E}">
        <p14:creationId xmlns:p14="http://schemas.microsoft.com/office/powerpoint/2010/main" val="12045180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Dexter Hypothesis from FBA</a:t>
            </a:r>
            <a:endParaRPr lang="en-US" dirty="0"/>
          </a:p>
        </p:txBody>
      </p:sp>
      <p:sp>
        <p:nvSpPr>
          <p:cNvPr id="3" name="Content Placeholder 2"/>
          <p:cNvSpPr>
            <a:spLocks noGrp="1"/>
          </p:cNvSpPr>
          <p:nvPr>
            <p:ph idx="1"/>
          </p:nvPr>
        </p:nvSpPr>
        <p:spPr/>
        <p:txBody>
          <a:bodyPr>
            <a:normAutofit/>
          </a:bodyPr>
          <a:lstStyle/>
          <a:p>
            <a:r>
              <a:rPr lang="en-US" sz="2800" dirty="0" smtClean="0"/>
              <a:t>When </a:t>
            </a:r>
            <a:r>
              <a:rPr lang="en-US" sz="2800" dirty="0"/>
              <a:t>presented with an independent work task, specifically a math worksheet requiring multi-digit multiplication or division and perceived as difficult, </a:t>
            </a:r>
            <a:r>
              <a:rPr lang="en-US" sz="2800" dirty="0" smtClean="0"/>
              <a:t>Dexter will engage in disrespectful behavior.  As a result, he gets to </a:t>
            </a:r>
            <a:r>
              <a:rPr lang="en-US" sz="2800" b="1" dirty="0" smtClean="0">
                <a:solidFill>
                  <a:srgbClr val="FF0000"/>
                </a:solidFill>
              </a:rPr>
              <a:t>avoid/delay the difficult, independent task.</a:t>
            </a:r>
          </a:p>
          <a:p>
            <a:r>
              <a:rPr lang="en-US" sz="2800" dirty="0" smtClean="0"/>
              <a:t>What is the most appropriate functional equivalent replacement behavior </a:t>
            </a:r>
            <a:r>
              <a:rPr lang="en-US" sz="2800" dirty="0"/>
              <a:t>based on the function of the </a:t>
            </a:r>
            <a:r>
              <a:rPr lang="en-US" sz="2800" dirty="0" smtClean="0"/>
              <a:t>behavior?</a:t>
            </a:r>
          </a:p>
          <a:p>
            <a:pPr marL="728663" lvl="1" indent="-385763">
              <a:buFont typeface="+mj-lt"/>
              <a:buAutoNum type="alphaUcPeriod"/>
            </a:pPr>
            <a:r>
              <a:rPr lang="en-US" sz="2400" dirty="0" smtClean="0"/>
              <a:t>Ask for attention</a:t>
            </a:r>
            <a:endParaRPr lang="en-US" sz="2400" dirty="0"/>
          </a:p>
          <a:p>
            <a:pPr marL="728663" lvl="1" indent="-385763">
              <a:buFont typeface="+mj-lt"/>
              <a:buAutoNum type="alphaUcPeriod"/>
            </a:pPr>
            <a:r>
              <a:rPr lang="en-US" sz="2400" dirty="0" smtClean="0"/>
              <a:t>Ask to work with a peer</a:t>
            </a:r>
          </a:p>
          <a:p>
            <a:pPr marL="728663" lvl="1" indent="-385763">
              <a:buFont typeface="+mj-lt"/>
              <a:buAutoNum type="alphaUcPeriod"/>
            </a:pPr>
            <a:r>
              <a:rPr lang="en-US" sz="2400" dirty="0"/>
              <a:t>Ask teacher for a break from </a:t>
            </a:r>
            <a:r>
              <a:rPr lang="en-US" sz="2400" dirty="0" smtClean="0"/>
              <a:t>work</a:t>
            </a:r>
          </a:p>
          <a:p>
            <a:pPr marL="385763" indent="-385763">
              <a:buFont typeface="+mj-lt"/>
              <a:buAutoNum type="alphaUcPeriod"/>
            </a:pPr>
            <a:endParaRPr lang="en-US" sz="2800" dirty="0"/>
          </a:p>
        </p:txBody>
      </p:sp>
    </p:spTree>
    <p:extLst>
      <p:ext uri="{BB962C8B-B14F-4D97-AF65-F5344CB8AC3E}">
        <p14:creationId xmlns:p14="http://schemas.microsoft.com/office/powerpoint/2010/main" val="1269969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2133600" y="838200"/>
            <a:ext cx="7620000" cy="5791200"/>
          </a:xfrm>
          <a:prstGeom prst="rect">
            <a:avLst/>
          </a:prstGeom>
        </p:spPr>
      </p:pic>
    </p:spTree>
    <p:extLst>
      <p:ext uri="{BB962C8B-B14F-4D97-AF65-F5344CB8AC3E}">
        <p14:creationId xmlns:p14="http://schemas.microsoft.com/office/powerpoint/2010/main" val="92963563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Dexter Hypothesis from FBA</a:t>
            </a:r>
            <a:endParaRPr lang="en-US" dirty="0"/>
          </a:p>
        </p:txBody>
      </p:sp>
      <p:sp>
        <p:nvSpPr>
          <p:cNvPr id="3" name="Content Placeholder 2"/>
          <p:cNvSpPr>
            <a:spLocks noGrp="1"/>
          </p:cNvSpPr>
          <p:nvPr>
            <p:ph idx="1"/>
          </p:nvPr>
        </p:nvSpPr>
        <p:spPr/>
        <p:txBody>
          <a:bodyPr>
            <a:normAutofit lnSpcReduction="10000"/>
          </a:bodyPr>
          <a:lstStyle/>
          <a:p>
            <a:r>
              <a:rPr lang="en-US" sz="2800" dirty="0" smtClean="0"/>
              <a:t>When </a:t>
            </a:r>
            <a:r>
              <a:rPr lang="en-US" sz="2800" dirty="0"/>
              <a:t>presented with an independent work task, specifically a math worksheet requiring multi-digit multiplication or division and perceived as difficult, </a:t>
            </a:r>
            <a:r>
              <a:rPr lang="en-US" sz="2800" dirty="0" smtClean="0"/>
              <a:t>Dexter will engage in disrespectful behavior.  As a result, he gets to </a:t>
            </a:r>
            <a:r>
              <a:rPr lang="en-US" sz="2800" b="1" dirty="0" smtClean="0">
                <a:solidFill>
                  <a:srgbClr val="FF0000"/>
                </a:solidFill>
              </a:rPr>
              <a:t>avoid/delay the difficult, independent task.</a:t>
            </a:r>
          </a:p>
          <a:p>
            <a:r>
              <a:rPr lang="en-US" sz="2800" dirty="0" smtClean="0"/>
              <a:t>What is the most appropriate alternative skill (desired) replacement behavior that best matches the hypothesis and context?</a:t>
            </a:r>
          </a:p>
          <a:p>
            <a:pPr marL="728663" lvl="1" indent="-385763">
              <a:buFont typeface="+mj-lt"/>
              <a:buAutoNum type="alphaUcPeriod"/>
            </a:pPr>
            <a:r>
              <a:rPr lang="en-US" sz="2400" dirty="0"/>
              <a:t>Be academically engaged while working on the </a:t>
            </a:r>
            <a:r>
              <a:rPr lang="en-US" sz="2400" dirty="0" smtClean="0"/>
              <a:t>worksheet</a:t>
            </a:r>
          </a:p>
          <a:p>
            <a:pPr marL="728663" lvl="1" indent="-385763">
              <a:buFont typeface="+mj-lt"/>
              <a:buAutoNum type="alphaUcPeriod"/>
            </a:pPr>
            <a:r>
              <a:rPr lang="en-US" sz="2400" dirty="0" smtClean="0"/>
              <a:t>Social skills</a:t>
            </a:r>
          </a:p>
          <a:p>
            <a:pPr marL="728663" lvl="1" indent="-385763">
              <a:buFont typeface="+mj-lt"/>
              <a:buAutoNum type="alphaUcPeriod"/>
            </a:pPr>
            <a:r>
              <a:rPr lang="en-US" sz="2400" dirty="0" smtClean="0"/>
              <a:t>Anger management</a:t>
            </a:r>
            <a:endParaRPr lang="en-US" sz="2400" dirty="0"/>
          </a:p>
          <a:p>
            <a:pPr marL="385763" indent="-385763">
              <a:buFont typeface="+mj-lt"/>
              <a:buAutoNum type="alphaUcPeriod"/>
            </a:pPr>
            <a:endParaRPr lang="en-US" dirty="0"/>
          </a:p>
        </p:txBody>
      </p:sp>
    </p:spTree>
    <p:extLst>
      <p:ext uri="{BB962C8B-B14F-4D97-AF65-F5344CB8AC3E}">
        <p14:creationId xmlns:p14="http://schemas.microsoft.com/office/powerpoint/2010/main" val="197347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1587500" y="63500"/>
            <a:ext cx="9017000" cy="6731000"/>
          </a:xfrm>
          <a:prstGeom prst="rect">
            <a:avLst/>
          </a:prstGeom>
        </p:spPr>
      </p:pic>
    </p:spTree>
    <p:extLst>
      <p:ext uri="{BB962C8B-B14F-4D97-AF65-F5344CB8AC3E}">
        <p14:creationId xmlns:p14="http://schemas.microsoft.com/office/powerpoint/2010/main" val="85118014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Guidelines for Selecting Reinforcement Interventions: Functional Equivalent Reinforcement </a:t>
            </a:r>
            <a:endParaRPr lang="en-US" dirty="0"/>
          </a:p>
        </p:txBody>
      </p:sp>
      <p:sp>
        <p:nvSpPr>
          <p:cNvPr id="3" name="Content Placeholder 2"/>
          <p:cNvSpPr>
            <a:spLocks noGrp="1"/>
          </p:cNvSpPr>
          <p:nvPr>
            <p:ph idx="1"/>
          </p:nvPr>
        </p:nvSpPr>
        <p:spPr/>
        <p:txBody>
          <a:bodyPr>
            <a:noAutofit/>
          </a:bodyPr>
          <a:lstStyle/>
          <a:p>
            <a:r>
              <a:rPr lang="en-US" sz="2800" dirty="0" smtClean="0"/>
              <a:t>Reinforcement interventions must follow functionally equivalent replacement behavior and alternate skill replacement behavior</a:t>
            </a:r>
          </a:p>
          <a:p>
            <a:r>
              <a:rPr lang="en-US" sz="2800" dirty="0" smtClean="0"/>
              <a:t>The reinforcement MUST INCLUDE THE OUTCOME/FUNCTION THAT WAS OBTAINED BY THE PROBLEM BEHAVIOR. </a:t>
            </a:r>
          </a:p>
          <a:p>
            <a:pPr lvl="1"/>
            <a:r>
              <a:rPr lang="en-US" sz="2400" dirty="0" smtClean="0"/>
              <a:t>If not, the student will most likely not have a reason to use the replacement behavior instead of the problem behavior.</a:t>
            </a:r>
          </a:p>
          <a:p>
            <a:r>
              <a:rPr lang="en-US" sz="2800" dirty="0" smtClean="0"/>
              <a:t>The functionally equivalent reinforcement should be delivered, at a minimum, as quickly and as often as the function obtained by the problem behavior</a:t>
            </a:r>
            <a:endParaRPr lang="en-US" sz="2800" dirty="0"/>
          </a:p>
        </p:txBody>
      </p:sp>
    </p:spTree>
    <p:extLst>
      <p:ext uri="{BB962C8B-B14F-4D97-AF65-F5344CB8AC3E}">
        <p14:creationId xmlns:p14="http://schemas.microsoft.com/office/powerpoint/2010/main" val="191462728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Guidelines for Selecting Reinforcement for Alternate Skills (desired behaviors) </a:t>
            </a:r>
            <a:endParaRPr lang="en-US" dirty="0"/>
          </a:p>
        </p:txBody>
      </p:sp>
      <p:sp>
        <p:nvSpPr>
          <p:cNvPr id="3" name="Content Placeholder 2"/>
          <p:cNvSpPr>
            <a:spLocks noGrp="1"/>
          </p:cNvSpPr>
          <p:nvPr>
            <p:ph idx="1"/>
          </p:nvPr>
        </p:nvSpPr>
        <p:spPr/>
        <p:txBody>
          <a:bodyPr>
            <a:normAutofit/>
          </a:bodyPr>
          <a:lstStyle/>
          <a:p>
            <a:r>
              <a:rPr lang="en-US" sz="3200" dirty="0" smtClean="0"/>
              <a:t>If the replacement behavior selected is ONLY an alternate skill, the reinforcement must include the features described for functional equivalence replacement behaviors (i.e., match the function)</a:t>
            </a:r>
          </a:p>
          <a:p>
            <a:r>
              <a:rPr lang="en-US" sz="3200" dirty="0" smtClean="0"/>
              <a:t>If artificial (other than functional outcome) reinforcement is to be used, select reinforcement that is valued by the student and is provided to the student contingent upon reasonable performance of the behavior.</a:t>
            </a:r>
          </a:p>
          <a:p>
            <a:pPr marL="0" indent="0">
              <a:buNone/>
            </a:pPr>
            <a:endParaRPr lang="en-US" sz="3200" dirty="0"/>
          </a:p>
        </p:txBody>
      </p:sp>
    </p:spTree>
    <p:extLst>
      <p:ext uri="{BB962C8B-B14F-4D97-AF65-F5344CB8AC3E}">
        <p14:creationId xmlns:p14="http://schemas.microsoft.com/office/powerpoint/2010/main" val="13630030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Dexter Matching Interventions to Hypothesis</a:t>
            </a:r>
            <a:endParaRPr lang="en-US" dirty="0"/>
          </a:p>
        </p:txBody>
      </p:sp>
      <p:sp>
        <p:nvSpPr>
          <p:cNvPr id="3" name="Content Placeholder 2"/>
          <p:cNvSpPr>
            <a:spLocks noGrp="1"/>
          </p:cNvSpPr>
          <p:nvPr>
            <p:ph idx="1"/>
          </p:nvPr>
        </p:nvSpPr>
        <p:spPr/>
        <p:txBody>
          <a:bodyPr>
            <a:noAutofit/>
          </a:bodyPr>
          <a:lstStyle/>
          <a:p>
            <a:r>
              <a:rPr lang="en-US" sz="2400" dirty="0" smtClean="0"/>
              <a:t>When presented with an independent work task, specifically a math worksheet requiring multi-digit multiplication or division and perceived as difficult, Dexter will engage in disrespectful behavior.  As a result, he gets to avoid/delay the difficult, independent task.</a:t>
            </a:r>
          </a:p>
          <a:p>
            <a:pPr lvl="0"/>
            <a:r>
              <a:rPr lang="en-US" sz="2400" dirty="0" smtClean="0"/>
              <a:t>Select the functionally equivalent reinforcement intervention that best match the information and function of behavior in the hypothesis above.</a:t>
            </a:r>
          </a:p>
          <a:p>
            <a:endParaRPr lang="en-US" sz="2400" dirty="0" smtClean="0"/>
          </a:p>
          <a:p>
            <a:pPr lvl="1"/>
            <a:r>
              <a:rPr lang="en-US" sz="2000" dirty="0" smtClean="0"/>
              <a:t>Dexter gets tokens to buy candy or toys from the treasure chest after he completed 10 worksheets.</a:t>
            </a:r>
          </a:p>
          <a:p>
            <a:pPr lvl="1"/>
            <a:r>
              <a:rPr lang="en-US" sz="2000" dirty="0" smtClean="0"/>
              <a:t>Dexter gets to take a break when asking appropriately</a:t>
            </a:r>
          </a:p>
          <a:p>
            <a:pPr lvl="1"/>
            <a:r>
              <a:rPr lang="en-US" sz="2000" dirty="0" smtClean="0"/>
              <a:t>Dexter earns 5 minutes in skate-park during weekend</a:t>
            </a:r>
          </a:p>
        </p:txBody>
      </p:sp>
    </p:spTree>
    <p:extLst>
      <p:ext uri="{BB962C8B-B14F-4D97-AF65-F5344CB8AC3E}">
        <p14:creationId xmlns:p14="http://schemas.microsoft.com/office/powerpoint/2010/main" val="4050131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1587500" y="63500"/>
            <a:ext cx="9017000" cy="6731000"/>
          </a:xfrm>
          <a:prstGeom prst="rect">
            <a:avLst/>
          </a:prstGeom>
        </p:spPr>
      </p:pic>
    </p:spTree>
    <p:extLst>
      <p:ext uri="{BB962C8B-B14F-4D97-AF65-F5344CB8AC3E}">
        <p14:creationId xmlns:p14="http://schemas.microsoft.com/office/powerpoint/2010/main" val="2833986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Dexter Matching Interventions to Hypothesis</a:t>
            </a:r>
            <a:endParaRPr lang="en-US" dirty="0"/>
          </a:p>
        </p:txBody>
      </p:sp>
      <p:sp>
        <p:nvSpPr>
          <p:cNvPr id="3" name="Content Placeholder 2"/>
          <p:cNvSpPr>
            <a:spLocks noGrp="1"/>
          </p:cNvSpPr>
          <p:nvPr>
            <p:ph idx="1"/>
          </p:nvPr>
        </p:nvSpPr>
        <p:spPr/>
        <p:txBody>
          <a:bodyPr>
            <a:normAutofit/>
          </a:bodyPr>
          <a:lstStyle/>
          <a:p>
            <a:r>
              <a:rPr lang="en-US" sz="2400" dirty="0" smtClean="0"/>
              <a:t>When </a:t>
            </a:r>
            <a:r>
              <a:rPr lang="en-US" sz="2400" dirty="0"/>
              <a:t>presented with an independent work task, specifically a math worksheet requiring multi-digit multiplication or division and perceived as difficult, </a:t>
            </a:r>
            <a:r>
              <a:rPr lang="en-US" sz="2400" dirty="0" smtClean="0"/>
              <a:t>Dexter will engage in disrespectful behavior.  As a result, </a:t>
            </a:r>
            <a:r>
              <a:rPr lang="en-US" sz="2400" b="1" dirty="0" smtClean="0">
                <a:solidFill>
                  <a:srgbClr val="FF0000"/>
                </a:solidFill>
              </a:rPr>
              <a:t>he gets to avoid/delay the difficult, independent task.</a:t>
            </a:r>
          </a:p>
          <a:p>
            <a:pPr lvl="0"/>
            <a:r>
              <a:rPr lang="en-US" sz="2400" dirty="0"/>
              <a:t>Select the </a:t>
            </a:r>
            <a:r>
              <a:rPr lang="en-US" sz="2400" dirty="0" smtClean="0"/>
              <a:t>best reinforcement intervention for the alternative behavior </a:t>
            </a:r>
            <a:r>
              <a:rPr lang="en-US" sz="2400" dirty="0"/>
              <a:t>that best match the information and function of behavior in the hypothesis above.</a:t>
            </a:r>
          </a:p>
          <a:p>
            <a:pPr marL="685800" lvl="1" indent="-385763">
              <a:buFont typeface="+mj-lt"/>
              <a:buAutoNum type="alphaUcPeriod"/>
            </a:pPr>
            <a:r>
              <a:rPr lang="en-US" sz="2000" dirty="0"/>
              <a:t>E</a:t>
            </a:r>
            <a:r>
              <a:rPr lang="en-US" sz="2000" dirty="0" smtClean="0"/>
              <a:t>arns </a:t>
            </a:r>
            <a:r>
              <a:rPr lang="en-US" sz="2000" dirty="0"/>
              <a:t>a “Skip 5 problems” </a:t>
            </a:r>
            <a:r>
              <a:rPr lang="en-US" sz="2000" dirty="0" smtClean="0"/>
              <a:t>if engaged/on-task </a:t>
            </a:r>
            <a:r>
              <a:rPr lang="en-US" sz="2000" dirty="0"/>
              <a:t>for 10 min. or </a:t>
            </a:r>
            <a:r>
              <a:rPr lang="en-US" sz="2000" dirty="0" smtClean="0"/>
              <a:t>after completing </a:t>
            </a:r>
            <a:r>
              <a:rPr lang="en-US" sz="2000" dirty="0"/>
              <a:t>5 problems</a:t>
            </a:r>
          </a:p>
          <a:p>
            <a:pPr marL="685800" lvl="1" indent="-385763">
              <a:buFont typeface="+mj-lt"/>
              <a:buAutoNum type="alphaUcPeriod"/>
            </a:pPr>
            <a:r>
              <a:rPr lang="en-US" sz="2000" dirty="0" smtClean="0"/>
              <a:t>Gets 5 minutes extra </a:t>
            </a:r>
            <a:r>
              <a:rPr lang="en-US" sz="2000" dirty="0"/>
              <a:t>recess </a:t>
            </a:r>
            <a:r>
              <a:rPr lang="en-US" sz="2000" dirty="0" smtClean="0"/>
              <a:t>time on Friday </a:t>
            </a:r>
            <a:r>
              <a:rPr lang="en-US" sz="2000" dirty="0"/>
              <a:t>for finishing </a:t>
            </a:r>
            <a:r>
              <a:rPr lang="en-US" sz="2000" dirty="0" smtClean="0"/>
              <a:t>all his worksheets </a:t>
            </a:r>
            <a:r>
              <a:rPr lang="en-US" sz="2000" dirty="0"/>
              <a:t>all </a:t>
            </a:r>
            <a:r>
              <a:rPr lang="en-US" sz="2000" dirty="0" smtClean="0"/>
              <a:t>week</a:t>
            </a:r>
          </a:p>
          <a:p>
            <a:pPr marL="685800" lvl="1" indent="-385763">
              <a:buFont typeface="+mj-lt"/>
              <a:buAutoNum type="alphaUcPeriod"/>
            </a:pPr>
            <a:r>
              <a:rPr lang="en-US" sz="2000" dirty="0" smtClean="0"/>
              <a:t>Gets passing grades. After all, Dexter should be intrinsically reinforced.</a:t>
            </a:r>
            <a:endParaRPr lang="en-US" sz="2000" dirty="0"/>
          </a:p>
          <a:p>
            <a:endParaRPr lang="en-US" sz="2400" dirty="0" smtClean="0"/>
          </a:p>
        </p:txBody>
      </p:sp>
    </p:spTree>
    <p:extLst>
      <p:ext uri="{BB962C8B-B14F-4D97-AF65-F5344CB8AC3E}">
        <p14:creationId xmlns:p14="http://schemas.microsoft.com/office/powerpoint/2010/main" val="12361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1587500" y="63500"/>
            <a:ext cx="9017000" cy="6731000"/>
          </a:xfrm>
          <a:prstGeom prst="rect">
            <a:avLst/>
          </a:prstGeom>
        </p:spPr>
      </p:pic>
    </p:spTree>
    <p:extLst>
      <p:ext uri="{BB962C8B-B14F-4D97-AF65-F5344CB8AC3E}">
        <p14:creationId xmlns:p14="http://schemas.microsoft.com/office/powerpoint/2010/main" val="515492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626" name="Group 5"/>
          <p:cNvGrpSpPr>
            <a:grpSpLocks/>
          </p:cNvGrpSpPr>
          <p:nvPr/>
        </p:nvGrpSpPr>
        <p:grpSpPr bwMode="auto">
          <a:xfrm>
            <a:off x="1737122" y="1052513"/>
            <a:ext cx="8709422" cy="4742260"/>
            <a:chOff x="284480" y="260350"/>
            <a:chExt cx="11612880" cy="6323331"/>
          </a:xfrm>
        </p:grpSpPr>
        <p:sp>
          <p:nvSpPr>
            <p:cNvPr id="7" name="Rectangle 6"/>
            <p:cNvSpPr/>
            <p:nvPr/>
          </p:nvSpPr>
          <p:spPr>
            <a:xfrm>
              <a:off x="284480" y="260350"/>
              <a:ext cx="11612880" cy="6323331"/>
            </a:xfrm>
            <a:prstGeom prst="rect">
              <a:avLst/>
            </a:prstGeom>
            <a:solidFill>
              <a:srgbClr val="CDDCE8"/>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1350"/>
            </a:p>
          </p:txBody>
        </p:sp>
        <p:pic>
          <p:nvPicPr>
            <p:cNvPr id="26631" name="Picture 8"/>
            <p:cNvPicPr>
              <a:picLocks noChangeAspect="1"/>
            </p:cNvPicPr>
            <p:nvPr/>
          </p:nvPicPr>
          <p:blipFill>
            <a:blip r:embed="rId3">
              <a:alphaModFix amt="25000"/>
              <a:extLst>
                <a:ext uri="{28A0092B-C50C-407E-A947-70E740481C1C}">
                  <a14:useLocalDpi xmlns:a14="http://schemas.microsoft.com/office/drawing/2010/main" val="0"/>
                </a:ext>
              </a:extLst>
            </a:blip>
            <a:srcRect/>
            <a:stretch>
              <a:fillRect/>
            </a:stretch>
          </p:blipFill>
          <p:spPr bwMode="auto">
            <a:xfrm>
              <a:off x="11292840" y="5979161"/>
              <a:ext cx="563880" cy="563880"/>
            </a:xfrm>
            <a:prstGeom prst="rect">
              <a:avLst/>
            </a:prstGeom>
            <a:noFill/>
            <a:ln>
              <a:noFill/>
            </a:ln>
            <a:extLst>
              <a:ext uri="{909E8E84-426E-40DD-AFC4-6F175D3DCCD1}">
                <a14:hiddenFill xmlns:a14="http://schemas.microsoft.com/office/drawing/2010/main">
                  <a:solidFill>
                    <a:srgbClr val="FFFFFF">
                      <a:alpha val="25098"/>
                    </a:srgbClr>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627" name="Picture 4" descr="desktop.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050382" y="1231107"/>
            <a:ext cx="6023372" cy="354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1" descr="pete.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754291" y="1937149"/>
            <a:ext cx="3995738" cy="397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981826" y="2546747"/>
            <a:ext cx="1722835" cy="253916"/>
          </a:xfrm>
          <a:prstGeom prst="rect">
            <a:avLst/>
          </a:prstGeom>
          <a:noFill/>
        </p:spPr>
        <p:txBody>
          <a:bodyPr>
            <a:spAutoFit/>
          </a:bodyPr>
          <a:lstStyle/>
          <a:p>
            <a:pPr eaLnBrk="1" hangingPunct="1">
              <a:defRPr/>
            </a:pPr>
            <a:r>
              <a:rPr lang="en-US" sz="1050" dirty="0" err="1">
                <a:ea typeface="ＭＳ Ｐゴシック" charset="0"/>
                <a:cs typeface="Helvetica"/>
              </a:rPr>
              <a:t>Pollev.com</a:t>
            </a:r>
            <a:r>
              <a:rPr lang="en-US" sz="1050" dirty="0">
                <a:ea typeface="ＭＳ Ｐゴシック" charset="0"/>
                <a:cs typeface="Helvetica"/>
              </a:rPr>
              <a:t>/</a:t>
            </a:r>
            <a:r>
              <a:rPr lang="en-US" sz="1050" dirty="0" err="1">
                <a:ea typeface="ＭＳ Ｐゴシック" charset="0"/>
                <a:cs typeface="Helvetica"/>
              </a:rPr>
              <a:t>presenterpete</a:t>
            </a:r>
            <a:endParaRPr lang="en-US" sz="1050" dirty="0">
              <a:solidFill>
                <a:srgbClr val="FF0000"/>
              </a:solidFill>
              <a:ea typeface="ＭＳ Ｐゴシック" charset="0"/>
              <a:cs typeface="Helvetica"/>
            </a:endParaRPr>
          </a:p>
        </p:txBody>
      </p:sp>
    </p:spTree>
    <p:extLst>
      <p:ext uri="{BB962C8B-B14F-4D97-AF65-F5344CB8AC3E}">
        <p14:creationId xmlns:p14="http://schemas.microsoft.com/office/powerpoint/2010/main" val="129543713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en-US" dirty="0" smtClean="0"/>
              <a:t>Guidelines for Selecting Reinforcement Interventions—Discontinuing reinforcement of problem behavior</a:t>
            </a:r>
            <a:endParaRPr lang="en-US" dirty="0"/>
          </a:p>
        </p:txBody>
      </p:sp>
      <p:sp>
        <p:nvSpPr>
          <p:cNvPr id="6" name="Content Placeholder 5"/>
          <p:cNvSpPr>
            <a:spLocks noGrp="1"/>
          </p:cNvSpPr>
          <p:nvPr>
            <p:ph idx="1"/>
          </p:nvPr>
        </p:nvSpPr>
        <p:spPr/>
        <p:txBody>
          <a:bodyPr>
            <a:noAutofit/>
          </a:bodyPr>
          <a:lstStyle/>
          <a:p>
            <a:r>
              <a:rPr lang="en-US" sz="4000" dirty="0" smtClean="0"/>
              <a:t>Corrective responses following problem behavior</a:t>
            </a:r>
          </a:p>
          <a:p>
            <a:pPr lvl="1"/>
            <a:r>
              <a:rPr lang="en-US" sz="3600" dirty="0" smtClean="0"/>
              <a:t>Should include responses that would no longer provide the FUNCTION (outcome) that resulted from the problem behavior</a:t>
            </a:r>
          </a:p>
          <a:p>
            <a:pPr lvl="1"/>
            <a:r>
              <a:rPr lang="en-US" sz="3600" dirty="0" smtClean="0"/>
              <a:t>Should primarily include redirection/prompts to use the replacement behavior (this avoids the “extinction burst”).</a:t>
            </a:r>
            <a:endParaRPr lang="en-US" sz="3600" dirty="0"/>
          </a:p>
        </p:txBody>
      </p:sp>
    </p:spTree>
    <p:extLst>
      <p:ext uri="{BB962C8B-B14F-4D97-AF65-F5344CB8AC3E}">
        <p14:creationId xmlns:p14="http://schemas.microsoft.com/office/powerpoint/2010/main" val="182703335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Dexter Matching Interventions to Hypothesis</a:t>
            </a:r>
            <a:endParaRPr lang="en-US" dirty="0"/>
          </a:p>
        </p:txBody>
      </p:sp>
      <p:sp>
        <p:nvSpPr>
          <p:cNvPr id="3" name="Content Placeholder 2"/>
          <p:cNvSpPr>
            <a:spLocks noGrp="1"/>
          </p:cNvSpPr>
          <p:nvPr>
            <p:ph idx="1"/>
          </p:nvPr>
        </p:nvSpPr>
        <p:spPr/>
        <p:txBody>
          <a:bodyPr>
            <a:normAutofit/>
          </a:bodyPr>
          <a:lstStyle/>
          <a:p>
            <a:r>
              <a:rPr lang="en-US" sz="2400" dirty="0" smtClean="0"/>
              <a:t>When </a:t>
            </a:r>
            <a:r>
              <a:rPr lang="en-US" sz="2400" dirty="0"/>
              <a:t>presented with an independent work task, specifically a math worksheet requiring multi-digit multiplication or division and perceived as difficult, </a:t>
            </a:r>
            <a:r>
              <a:rPr lang="en-US" sz="2400" dirty="0" smtClean="0"/>
              <a:t>Dexter will engage in disrespectful behavior.  As a result, </a:t>
            </a:r>
            <a:r>
              <a:rPr lang="en-US" sz="2400" b="1" dirty="0" smtClean="0">
                <a:solidFill>
                  <a:srgbClr val="FF0000"/>
                </a:solidFill>
              </a:rPr>
              <a:t>he gets to avoid/delay the difficult, independent task.</a:t>
            </a:r>
          </a:p>
          <a:p>
            <a:pPr lvl="0"/>
            <a:r>
              <a:rPr lang="en-US" sz="2400" dirty="0"/>
              <a:t>Select the Responding to Behavior (alter consequences) intervention that best matches the information and function of behavior in the hypothesis </a:t>
            </a:r>
            <a:r>
              <a:rPr lang="en-US" sz="2400" dirty="0" smtClean="0"/>
              <a:t>above AND takes his replacement behavior into consideration.</a:t>
            </a:r>
            <a:endParaRPr lang="en-US" sz="2400" dirty="0"/>
          </a:p>
          <a:p>
            <a:pPr marL="914400" lvl="1" indent="-514350">
              <a:buFont typeface="+mj-lt"/>
              <a:buAutoNum type="alphaUcPeriod"/>
            </a:pPr>
            <a:r>
              <a:rPr lang="en-US" sz="2000" dirty="0" smtClean="0"/>
              <a:t>Have </a:t>
            </a:r>
            <a:r>
              <a:rPr lang="en-US" sz="2000" dirty="0"/>
              <a:t>student write an apology immediately for calling teacher “racist”</a:t>
            </a:r>
          </a:p>
          <a:p>
            <a:pPr marL="914400" lvl="1" indent="-514350">
              <a:buFont typeface="+mj-lt"/>
              <a:buAutoNum type="alphaUcPeriod"/>
            </a:pPr>
            <a:r>
              <a:rPr lang="en-US" sz="2000" dirty="0" smtClean="0"/>
              <a:t>Prompt/redirect </a:t>
            </a:r>
            <a:r>
              <a:rPr lang="en-US" sz="2000" dirty="0"/>
              <a:t>student to ask for a break </a:t>
            </a:r>
            <a:r>
              <a:rPr lang="en-US" sz="2000" dirty="0" smtClean="0"/>
              <a:t>(replacement behavior) as </a:t>
            </a:r>
            <a:r>
              <a:rPr lang="en-US" sz="2000" dirty="0"/>
              <a:t>soon as the first sign of the problem behavior is observed</a:t>
            </a:r>
          </a:p>
          <a:p>
            <a:pPr marL="914400" lvl="1" indent="-514350">
              <a:buFont typeface="+mj-lt"/>
              <a:buAutoNum type="alphaUcPeriod"/>
            </a:pPr>
            <a:r>
              <a:rPr lang="en-US" sz="2000" dirty="0" smtClean="0"/>
              <a:t>Warn </a:t>
            </a:r>
            <a:r>
              <a:rPr lang="en-US" sz="2000" dirty="0"/>
              <a:t>the student to get to work or he will be sent to time-out/office</a:t>
            </a:r>
            <a:r>
              <a:rPr lang="en-US" dirty="0"/>
              <a:t>. </a:t>
            </a:r>
            <a:endParaRPr lang="en-US" dirty="0" smtClean="0"/>
          </a:p>
        </p:txBody>
      </p:sp>
    </p:spTree>
    <p:extLst>
      <p:ext uri="{BB962C8B-B14F-4D97-AF65-F5344CB8AC3E}">
        <p14:creationId xmlns:p14="http://schemas.microsoft.com/office/powerpoint/2010/main" val="941506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3" end="3"/>
                                            </p:txEl>
                                          </p:spTgt>
                                        </p:tgtEl>
                                        <p:attrNameLst>
                                          <p:attrName>style.visibility</p:attrName>
                                        </p:attrNameLst>
                                      </p:cBhvr>
                                      <p:to>
                                        <p:strVal val="visible"/>
                                      </p:to>
                                    </p:set>
                                    <p:animEffect transition="in" filter="fade">
                                      <p:cBhvr>
                                        <p:cTn id="14" dur="1000"/>
                                        <p:tgtEl>
                                          <p:spTgt spid="3">
                                            <p:txEl>
                                              <p:pRg st="3" end="3"/>
                                            </p:txEl>
                                          </p:spTgt>
                                        </p:tgtEl>
                                      </p:cBhvr>
                                    </p:animEffect>
                                    <p:anim calcmode="lin" valueType="num">
                                      <p:cBhvr>
                                        <p:cTn id="1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p:cNvPicPr>
          <p:nvPr/>
        </p:nvPicPr>
        <p:blipFill>
          <a:blip r:embed="rId3">
            <a:extLst>
              <a:ext uri="{28A0092B-C50C-407E-A947-70E740481C1C}">
                <a14:useLocalDpi xmlns:a14="http://schemas.microsoft.com/office/drawing/2010/main" val="0"/>
              </a:ext>
            </a:extLst>
          </a:blip>
          <a:stretch>
            <a:fillRect/>
          </a:stretch>
        </p:blipFill>
        <p:spPr>
          <a:xfrm>
            <a:off x="63500" y="63500"/>
            <a:ext cx="12065000" cy="6731000"/>
          </a:xfrm>
          <a:prstGeom prst="rect">
            <a:avLst/>
          </a:prstGeom>
        </p:spPr>
      </p:pic>
    </p:spTree>
    <p:extLst>
      <p:ext uri="{BB962C8B-B14F-4D97-AF65-F5344CB8AC3E}">
        <p14:creationId xmlns:p14="http://schemas.microsoft.com/office/powerpoint/2010/main" val="19353435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smtClean="0"/>
              <a:t>Task analyzing</a:t>
            </a:r>
            <a:endParaRPr lang="en-US" dirty="0"/>
          </a:p>
        </p:txBody>
      </p:sp>
      <p:pic>
        <p:nvPicPr>
          <p:cNvPr id="4" name="Picture Placeholder 3"/>
          <p:cNvPicPr>
            <a:picLocks noGrp="1" noChangeAspect="1"/>
          </p:cNvPicPr>
          <p:nvPr>
            <p:ph type="pic" idx="1"/>
          </p:nvPr>
        </p:nvPicPr>
        <p:blipFill>
          <a:blip r:embed="rId3"/>
          <a:srcRect t="33394" b="33394"/>
          <a:stretch>
            <a:fillRect/>
          </a:stretch>
        </p:blipFill>
        <p:spPr>
          <a:prstGeom prst="rect">
            <a:avLst/>
          </a:prstGeom>
        </p:spPr>
      </p:pic>
    </p:spTree>
    <p:extLst>
      <p:ext uri="{BB962C8B-B14F-4D97-AF65-F5344CB8AC3E}">
        <p14:creationId xmlns:p14="http://schemas.microsoft.com/office/powerpoint/2010/main" val="61666873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lstStyle/>
          <a:p>
            <a:r>
              <a:rPr lang="en-US" altLang="en-US" dirty="0" smtClean="0"/>
              <a:t>Writing the Intervention Plan</a:t>
            </a:r>
          </a:p>
        </p:txBody>
      </p:sp>
      <p:sp>
        <p:nvSpPr>
          <p:cNvPr id="150531" name="Rectangle 3"/>
          <p:cNvSpPr>
            <a:spLocks noGrp="1" noChangeArrowheads="1"/>
          </p:cNvSpPr>
          <p:nvPr>
            <p:ph idx="1"/>
          </p:nvPr>
        </p:nvSpPr>
        <p:spPr/>
        <p:txBody>
          <a:bodyPr>
            <a:normAutofit/>
          </a:bodyPr>
          <a:lstStyle/>
          <a:p>
            <a:r>
              <a:rPr lang="en-US" altLang="en-US" sz="3200" dirty="0" smtClean="0"/>
              <a:t>Task analyze each step of the plan</a:t>
            </a:r>
          </a:p>
          <a:p>
            <a:pPr lvl="1"/>
            <a:r>
              <a:rPr lang="en-US" altLang="en-US" sz="2800" dirty="0" smtClean="0"/>
              <a:t>Non-Example: Give student choices</a:t>
            </a:r>
          </a:p>
          <a:p>
            <a:pPr lvl="1"/>
            <a:r>
              <a:rPr lang="en-US" altLang="en-US" sz="2800" dirty="0" smtClean="0"/>
              <a:t>Example: </a:t>
            </a:r>
          </a:p>
          <a:p>
            <a:pPr lvl="2"/>
            <a:r>
              <a:rPr lang="en-US" altLang="en-US" sz="2000" dirty="0" smtClean="0"/>
              <a:t>Prior to the start of independent reading, tell the student, </a:t>
            </a:r>
            <a:r>
              <a:rPr lang="ja-JP" altLang="en-US" sz="2000" dirty="0" smtClean="0"/>
              <a:t>“</a:t>
            </a:r>
            <a:r>
              <a:rPr lang="en-US" altLang="ja-JP" sz="2000" dirty="0" smtClean="0"/>
              <a:t>We have 2 worksheets today.</a:t>
            </a:r>
            <a:r>
              <a:rPr lang="ja-JP" altLang="en-US" sz="2000" dirty="0" smtClean="0"/>
              <a:t>”</a:t>
            </a:r>
            <a:r>
              <a:rPr lang="en-US" altLang="ja-JP" sz="2000" dirty="0" smtClean="0"/>
              <a:t> </a:t>
            </a:r>
          </a:p>
          <a:p>
            <a:pPr lvl="2"/>
            <a:r>
              <a:rPr lang="en-US" altLang="en-US" sz="2000" dirty="0" smtClean="0"/>
              <a:t>Show student both worksheets</a:t>
            </a:r>
          </a:p>
          <a:p>
            <a:pPr lvl="2"/>
            <a:r>
              <a:rPr lang="en-US" altLang="en-US" sz="2000" dirty="0" smtClean="0"/>
              <a:t>Say, </a:t>
            </a:r>
            <a:r>
              <a:rPr lang="ja-JP" altLang="en-US" sz="2000" dirty="0" smtClean="0"/>
              <a:t>“</a:t>
            </a:r>
            <a:r>
              <a:rPr lang="en-US" altLang="ja-JP" sz="2000" dirty="0" smtClean="0"/>
              <a:t>Which worksheet would you like to do first?</a:t>
            </a:r>
            <a:r>
              <a:rPr lang="ja-JP" altLang="en-US" sz="2000" dirty="0" smtClean="0"/>
              <a:t>”</a:t>
            </a:r>
            <a:endParaRPr lang="en-US" altLang="ja-JP" sz="2000" dirty="0" smtClean="0"/>
          </a:p>
          <a:p>
            <a:r>
              <a:rPr lang="en-US" altLang="en-US" sz="3200" dirty="0" smtClean="0"/>
              <a:t>Teachers need to know exactly what to do or the intervention may not be implemented as intended.</a:t>
            </a:r>
          </a:p>
          <a:p>
            <a:endParaRPr lang="en-US" altLang="en-US" sz="3200" dirty="0" smtClean="0"/>
          </a:p>
          <a:p>
            <a:pPr lvl="1"/>
            <a:endParaRPr lang="en-US" altLang="en-US" sz="2800" dirty="0" smtClean="0"/>
          </a:p>
        </p:txBody>
      </p:sp>
    </p:spTree>
    <p:extLst>
      <p:ext uri="{BB962C8B-B14F-4D97-AF65-F5344CB8AC3E}">
        <p14:creationId xmlns:p14="http://schemas.microsoft.com/office/powerpoint/2010/main" val="1710487884"/>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40879" y="540728"/>
            <a:ext cx="7485182" cy="5938332"/>
          </a:xfrm>
          <a:prstGeom prst="rect">
            <a:avLst/>
          </a:prstGeom>
        </p:spPr>
      </p:pic>
    </p:spTree>
    <p:extLst>
      <p:ext uri="{BB962C8B-B14F-4D97-AF65-F5344CB8AC3E}">
        <p14:creationId xmlns:p14="http://schemas.microsoft.com/office/powerpoint/2010/main" val="15043565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Title 3"/>
          <p:cNvSpPr>
            <a:spLocks noGrp="1"/>
          </p:cNvSpPr>
          <p:nvPr>
            <p:ph type="title"/>
          </p:nvPr>
        </p:nvSpPr>
        <p:spPr/>
        <p:txBody>
          <a:bodyPr/>
          <a:lstStyle/>
          <a:p>
            <a:r>
              <a:rPr lang="en-US" altLang="en-US" smtClean="0"/>
              <a:t>Which One Will More Likely be Consistently Implemented?</a:t>
            </a:r>
            <a:endParaRPr lang="en-US" altLang="en-US" dirty="0" smtClean="0"/>
          </a:p>
        </p:txBody>
      </p:sp>
      <p:sp>
        <p:nvSpPr>
          <p:cNvPr id="115715" name="Content Placeholder 5"/>
          <p:cNvSpPr>
            <a:spLocks noGrp="1"/>
          </p:cNvSpPr>
          <p:nvPr>
            <p:ph sz="half" idx="1"/>
          </p:nvPr>
        </p:nvSpPr>
        <p:spPr>
          <a:xfrm>
            <a:off x="1124631" y="2439826"/>
            <a:ext cx="4140128" cy="303374"/>
          </a:xfrm>
        </p:spPr>
        <p:txBody>
          <a:bodyPr>
            <a:noAutofit/>
          </a:bodyPr>
          <a:lstStyle/>
          <a:p>
            <a:pPr lvl="1"/>
            <a:r>
              <a:rPr lang="en-US" altLang="en-US" sz="2400" dirty="0" smtClean="0"/>
              <a:t>Don will ask for a break when appropriate</a:t>
            </a:r>
          </a:p>
        </p:txBody>
      </p:sp>
      <p:sp>
        <p:nvSpPr>
          <p:cNvPr id="115716" name="Content Placeholder 7"/>
          <p:cNvSpPr>
            <a:spLocks noGrp="1"/>
          </p:cNvSpPr>
          <p:nvPr>
            <p:ph sz="half" idx="2"/>
          </p:nvPr>
        </p:nvSpPr>
        <p:spPr>
          <a:xfrm>
            <a:off x="6381750" y="2417966"/>
            <a:ext cx="4602773" cy="3678033"/>
          </a:xfrm>
        </p:spPr>
        <p:txBody>
          <a:bodyPr>
            <a:normAutofit fontScale="62500" lnSpcReduction="20000"/>
          </a:bodyPr>
          <a:lstStyle/>
          <a:p>
            <a:r>
              <a:rPr lang="en-US" altLang="en-US" dirty="0" smtClean="0"/>
              <a:t>Steps:</a:t>
            </a:r>
          </a:p>
          <a:p>
            <a:r>
              <a:rPr lang="en-US" altLang="en-US" dirty="0" smtClean="0"/>
              <a:t>Immediately after giving the class the independent math assignment, go over to Don and remind him that he can request a break using his break card.</a:t>
            </a:r>
          </a:p>
          <a:p>
            <a:pPr lvl="1"/>
            <a:r>
              <a:rPr lang="en-US" altLang="en-US" dirty="0" smtClean="0"/>
              <a:t>At first, the adult will model requesting a break and ask Don to practice</a:t>
            </a:r>
          </a:p>
          <a:p>
            <a:r>
              <a:rPr lang="en-US" altLang="ja-JP" dirty="0" smtClean="0"/>
              <a:t>At the first sign of Don beginning to get off-task, immediately go over to him and prompt him to request a break by saying “It looks as if you need a break. Show me how you ask for a break.”</a:t>
            </a:r>
          </a:p>
          <a:p>
            <a:pPr lvl="1"/>
            <a:r>
              <a:rPr lang="en-US" altLang="ja-JP" dirty="0" smtClean="0"/>
              <a:t>If Don does not pick up his break card, model it for him</a:t>
            </a:r>
          </a:p>
          <a:p>
            <a:pPr lvl="1"/>
            <a:r>
              <a:rPr lang="en-US" altLang="ja-JP" dirty="0" smtClean="0"/>
              <a:t>If Don does not pick up his break card after the model, use hand-over-hand prompting for Don to pick up his break card.</a:t>
            </a:r>
          </a:p>
          <a:p>
            <a:r>
              <a:rPr lang="en-US" altLang="en-US" dirty="0" smtClean="0"/>
              <a:t>Immediately after Don picks up his break card, provide a positive comment (thank you for telling us you need a break), and release him (take 2 minutes).</a:t>
            </a:r>
          </a:p>
          <a:p>
            <a:r>
              <a:rPr lang="en-US" altLang="en-US" dirty="0" smtClean="0"/>
              <a:t>After 2 minutes, represent the demand.</a:t>
            </a:r>
          </a:p>
          <a:p>
            <a:r>
              <a:rPr lang="en-US" altLang="en-US" dirty="0" smtClean="0"/>
              <a:t>Repeat steps 1-3 if Don does not immediately return to task.</a:t>
            </a:r>
          </a:p>
        </p:txBody>
      </p:sp>
      <p:sp>
        <p:nvSpPr>
          <p:cNvPr id="5" name="Text Placeholder 4"/>
          <p:cNvSpPr>
            <a:spLocks noGrp="1"/>
          </p:cNvSpPr>
          <p:nvPr>
            <p:ph type="body" idx="4294967295"/>
          </p:nvPr>
        </p:nvSpPr>
        <p:spPr>
          <a:xfrm>
            <a:off x="1216513" y="1959350"/>
            <a:ext cx="2743200" cy="481013"/>
          </a:xfrm>
        </p:spPr>
        <p:txBody>
          <a:bodyPr rtlCol="0">
            <a:noAutofit/>
          </a:bodyPr>
          <a:lstStyle/>
          <a:p>
            <a:pPr>
              <a:buClr>
                <a:schemeClr val="tx1">
                  <a:lumMod val="75000"/>
                  <a:lumOff val="25000"/>
                </a:schemeClr>
              </a:buClr>
              <a:defRPr/>
            </a:pPr>
            <a:r>
              <a:rPr lang="en-US" sz="1800" dirty="0" smtClean="0">
                <a:solidFill>
                  <a:schemeClr val="tx1">
                    <a:lumMod val="75000"/>
                    <a:lumOff val="25000"/>
                  </a:schemeClr>
                </a:solidFill>
                <a:ea typeface="+mn-ea"/>
                <a:cs typeface="+mn-cs"/>
              </a:rPr>
              <a:t>BIP-Teach student to request a break</a:t>
            </a:r>
            <a:endParaRPr lang="en-US" sz="1800" dirty="0">
              <a:solidFill>
                <a:schemeClr val="tx1">
                  <a:lumMod val="75000"/>
                  <a:lumOff val="25000"/>
                </a:schemeClr>
              </a:solidFill>
              <a:ea typeface="+mn-ea"/>
              <a:cs typeface="+mn-cs"/>
            </a:endParaRPr>
          </a:p>
        </p:txBody>
      </p:sp>
      <p:sp>
        <p:nvSpPr>
          <p:cNvPr id="7" name="Text Placeholder 6"/>
          <p:cNvSpPr>
            <a:spLocks noGrp="1"/>
          </p:cNvSpPr>
          <p:nvPr>
            <p:ph type="body" sz="quarter" idx="4294967295"/>
          </p:nvPr>
        </p:nvSpPr>
        <p:spPr>
          <a:xfrm>
            <a:off x="6140816" y="1945704"/>
            <a:ext cx="2743200" cy="479425"/>
          </a:xfrm>
        </p:spPr>
        <p:txBody>
          <a:bodyPr rtlCol="0">
            <a:normAutofit fontScale="77500" lnSpcReduction="20000"/>
          </a:bodyPr>
          <a:lstStyle/>
          <a:p>
            <a:pPr>
              <a:buClr>
                <a:schemeClr val="tx1">
                  <a:lumMod val="75000"/>
                  <a:lumOff val="25000"/>
                </a:schemeClr>
              </a:buClr>
              <a:defRPr/>
            </a:pPr>
            <a:r>
              <a:rPr lang="en-US" dirty="0" smtClean="0">
                <a:solidFill>
                  <a:schemeClr val="tx1">
                    <a:lumMod val="75000"/>
                    <a:lumOff val="25000"/>
                  </a:schemeClr>
                </a:solidFill>
                <a:ea typeface="+mn-ea"/>
                <a:cs typeface="+mn-cs"/>
              </a:rPr>
              <a:t>BIP-teach student to ask for a break.</a:t>
            </a:r>
            <a:endParaRPr lang="en-US" dirty="0">
              <a:solidFill>
                <a:schemeClr val="tx1">
                  <a:lumMod val="75000"/>
                  <a:lumOff val="25000"/>
                </a:schemeClr>
              </a:solidFill>
              <a:ea typeface="+mn-ea"/>
              <a:cs typeface="+mn-cs"/>
            </a:endParaRPr>
          </a:p>
        </p:txBody>
      </p:sp>
      <p:sp>
        <p:nvSpPr>
          <p:cNvPr id="115720" name="TextBox 8"/>
          <p:cNvSpPr txBox="1">
            <a:spLocks noChangeArrowheads="1"/>
          </p:cNvSpPr>
          <p:nvPr/>
        </p:nvSpPr>
        <p:spPr bwMode="auto">
          <a:xfrm>
            <a:off x="5264759" y="1923418"/>
            <a:ext cx="742950" cy="3000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spcBef>
                <a:spcPts val="2000"/>
              </a:spcBef>
              <a:buClr>
                <a:srgbClr val="404040"/>
              </a:buClr>
              <a:buFont typeface="Arial" panose="020B0604020202020204" pitchFamily="34" charset="0"/>
              <a:buChar char="•"/>
              <a:defRPr sz="2400">
                <a:solidFill>
                  <a:srgbClr val="404040"/>
                </a:solidFill>
                <a:latin typeface="Calisto MT" panose="02040603050505030304" pitchFamily="18" charset="0"/>
                <a:ea typeface="MS PGothic" panose="020B0600070205080204" pitchFamily="34" charset="-128"/>
              </a:defRPr>
            </a:lvl1pPr>
            <a:lvl2pPr marL="742950" indent="-285750">
              <a:spcBef>
                <a:spcPts val="600"/>
              </a:spcBef>
              <a:buClr>
                <a:srgbClr val="B0BCC1"/>
              </a:buClr>
              <a:buFont typeface="Arial" panose="020B0604020202020204" pitchFamily="34" charset="0"/>
              <a:buChar char="•"/>
              <a:defRPr sz="2200">
                <a:solidFill>
                  <a:srgbClr val="404040"/>
                </a:solidFill>
                <a:latin typeface="Calisto MT" panose="02040603050505030304" pitchFamily="18" charset="0"/>
                <a:ea typeface="MS PGothic" panose="020B0600070205080204" pitchFamily="34" charset="-128"/>
              </a:defRPr>
            </a:lvl2pPr>
            <a:lvl3pPr marL="1143000" indent="-228600">
              <a:spcBef>
                <a:spcPts val="600"/>
              </a:spcBef>
              <a:buClr>
                <a:srgbClr val="404040"/>
              </a:buClr>
              <a:buFont typeface="Arial" panose="020B0604020202020204" pitchFamily="34" charset="0"/>
              <a:buChar char="•"/>
              <a:defRPr sz="2000">
                <a:solidFill>
                  <a:srgbClr val="404040"/>
                </a:solidFill>
                <a:latin typeface="Calisto MT" panose="02040603050505030304" pitchFamily="18" charset="0"/>
                <a:ea typeface="MS PGothic" panose="020B0600070205080204" pitchFamily="34" charset="-128"/>
              </a:defRPr>
            </a:lvl3pPr>
            <a:lvl4pPr marL="1600200" indent="-228600">
              <a:spcBef>
                <a:spcPts val="600"/>
              </a:spcBef>
              <a:buClr>
                <a:srgbClr val="B0BCC1"/>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4pPr>
            <a:lvl5pPr marL="2057400" indent="-228600">
              <a:spcBef>
                <a:spcPts val="600"/>
              </a:spcBef>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5pPr>
            <a:lvl6pPr marL="25146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6pPr>
            <a:lvl7pPr marL="29718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7pPr>
            <a:lvl8pPr marL="34290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8pPr>
            <a:lvl9pPr marL="3886200" indent="-228600" eaLnBrk="0" fontAlgn="base" hangingPunct="0">
              <a:spcBef>
                <a:spcPts val="600"/>
              </a:spcBef>
              <a:spcAft>
                <a:spcPct val="0"/>
              </a:spcAft>
              <a:buClr>
                <a:srgbClr val="404040"/>
              </a:buClr>
              <a:buFont typeface="Arial" panose="020B0604020202020204" pitchFamily="34" charset="0"/>
              <a:buChar char="•"/>
              <a:defRPr>
                <a:solidFill>
                  <a:srgbClr val="404040"/>
                </a:solidFill>
                <a:latin typeface="Calisto MT" panose="02040603050505030304" pitchFamily="18" charset="0"/>
                <a:ea typeface="MS PGothic" panose="020B0600070205080204" pitchFamily="34" charset="-128"/>
              </a:defRPr>
            </a:lvl9pPr>
          </a:lstStyle>
          <a:p>
            <a:pPr algn="ctr" eaLnBrk="1" hangingPunct="1">
              <a:spcBef>
                <a:spcPct val="0"/>
              </a:spcBef>
              <a:buClrTx/>
              <a:buFontTx/>
              <a:buNone/>
            </a:pPr>
            <a:r>
              <a:rPr lang="en-US" altLang="en-US" sz="1350" b="1">
                <a:solidFill>
                  <a:schemeClr val="tx1"/>
                </a:solidFill>
              </a:rPr>
              <a:t>OR</a:t>
            </a:r>
          </a:p>
        </p:txBody>
      </p:sp>
      <p:sp>
        <p:nvSpPr>
          <p:cNvPr id="11" name="Rectangle 10"/>
          <p:cNvSpPr/>
          <p:nvPr/>
        </p:nvSpPr>
        <p:spPr>
          <a:xfrm>
            <a:off x="1124630" y="1926431"/>
            <a:ext cx="4140129" cy="4474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
        <p:nvSpPr>
          <p:cNvPr id="12" name="Rectangle 11"/>
          <p:cNvSpPr/>
          <p:nvPr/>
        </p:nvSpPr>
        <p:spPr>
          <a:xfrm>
            <a:off x="6140816" y="1926431"/>
            <a:ext cx="5019553" cy="4298523"/>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sz="1350"/>
          </a:p>
        </p:txBody>
      </p:sp>
    </p:spTree>
    <p:extLst>
      <p:ext uri="{BB962C8B-B14F-4D97-AF65-F5344CB8AC3E}">
        <p14:creationId xmlns:p14="http://schemas.microsoft.com/office/powerpoint/2010/main" val="13959967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Basic Steps of All Interventions</a:t>
            </a:r>
            <a:endParaRPr lang="en-US" dirty="0"/>
          </a:p>
        </p:txBody>
      </p:sp>
      <p:sp>
        <p:nvSpPr>
          <p:cNvPr id="3" name="Content Placeholder 2"/>
          <p:cNvSpPr>
            <a:spLocks noGrp="1"/>
          </p:cNvSpPr>
          <p:nvPr>
            <p:ph idx="1"/>
          </p:nvPr>
        </p:nvSpPr>
        <p:spPr/>
        <p:txBody>
          <a:bodyPr>
            <a:noAutofit/>
          </a:bodyPr>
          <a:lstStyle/>
          <a:p>
            <a:r>
              <a:rPr lang="en-US" sz="2400" dirty="0" smtClean="0"/>
              <a:t>The following features need to be identified when developing interventions:</a:t>
            </a:r>
          </a:p>
          <a:p>
            <a:pPr lvl="1"/>
            <a:r>
              <a:rPr lang="en-US" sz="2000" dirty="0" smtClean="0"/>
              <a:t>When</a:t>
            </a:r>
          </a:p>
          <a:p>
            <a:pPr lvl="2"/>
            <a:r>
              <a:rPr lang="en-US" sz="1600" dirty="0" smtClean="0"/>
              <a:t>Specific times of day/routines/subjects</a:t>
            </a:r>
          </a:p>
          <a:p>
            <a:pPr lvl="2"/>
            <a:r>
              <a:rPr lang="en-US" sz="1600" dirty="0" smtClean="0"/>
              <a:t>Contexts—within routines/subjects, specific events in which intervention steps will initiate</a:t>
            </a:r>
          </a:p>
          <a:p>
            <a:pPr lvl="2"/>
            <a:r>
              <a:rPr lang="en-US" sz="1600" dirty="0" smtClean="0"/>
              <a:t>Dosage—how much of the intervention needs to be implemented (e.g., frequency, duration, etc.)?</a:t>
            </a:r>
          </a:p>
          <a:p>
            <a:pPr lvl="1"/>
            <a:r>
              <a:rPr lang="en-US" sz="2000" dirty="0" smtClean="0"/>
              <a:t>How</a:t>
            </a:r>
          </a:p>
          <a:p>
            <a:pPr lvl="2"/>
            <a:r>
              <a:rPr lang="en-US" sz="1600" dirty="0" smtClean="0"/>
              <a:t>Similar to defining behaviors in observable and measurable terms</a:t>
            </a:r>
          </a:p>
          <a:p>
            <a:pPr lvl="3"/>
            <a:r>
              <a:rPr lang="en-US" sz="1600" dirty="0" smtClean="0"/>
              <a:t>Verbal behaviors adult will perform</a:t>
            </a:r>
          </a:p>
          <a:p>
            <a:pPr lvl="3"/>
            <a:r>
              <a:rPr lang="en-US" sz="1600" dirty="0" smtClean="0"/>
              <a:t>Motor behaviors adult will perform</a:t>
            </a:r>
          </a:p>
          <a:p>
            <a:pPr lvl="3"/>
            <a:r>
              <a:rPr lang="en-US" sz="1600" dirty="0" smtClean="0"/>
              <a:t>Materials necessary and how they will be used in implementation</a:t>
            </a:r>
          </a:p>
          <a:p>
            <a:pPr lvl="2"/>
            <a:r>
              <a:rPr lang="en-US" sz="1600" dirty="0" smtClean="0"/>
              <a:t>Phases-acquisition, practice/feedback, mastery, generalization, extension, maintenance</a:t>
            </a:r>
          </a:p>
          <a:p>
            <a:pPr lvl="1"/>
            <a:r>
              <a:rPr lang="en-US" sz="2000" dirty="0" smtClean="0"/>
              <a:t>Responses to different scenarios</a:t>
            </a:r>
          </a:p>
          <a:p>
            <a:pPr lvl="2"/>
            <a:r>
              <a:rPr lang="en-US" sz="1600" dirty="0" smtClean="0"/>
              <a:t>Student responds</a:t>
            </a:r>
          </a:p>
          <a:p>
            <a:pPr lvl="2"/>
            <a:r>
              <a:rPr lang="en-US" sz="1600" dirty="0" smtClean="0"/>
              <a:t>Student does not respond</a:t>
            </a:r>
          </a:p>
          <a:p>
            <a:pPr lvl="1"/>
            <a:endParaRPr lang="en-US" sz="2000" dirty="0"/>
          </a:p>
        </p:txBody>
      </p:sp>
    </p:spTree>
    <p:extLst>
      <p:ext uri="{BB962C8B-B14F-4D97-AF65-F5344CB8AC3E}">
        <p14:creationId xmlns:p14="http://schemas.microsoft.com/office/powerpoint/2010/main" val="46329133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Developing Behavior Intervention Plans PTR Style</a:t>
            </a:r>
            <a:endParaRPr lang="en-US" dirty="0"/>
          </a:p>
        </p:txBody>
      </p:sp>
      <p:sp>
        <p:nvSpPr>
          <p:cNvPr id="5" name="Content Placeholder 4"/>
          <p:cNvSpPr>
            <a:spLocks noGrp="1"/>
          </p:cNvSpPr>
          <p:nvPr>
            <p:ph idx="1"/>
          </p:nvPr>
        </p:nvSpPr>
        <p:spPr/>
        <p:txBody>
          <a:bodyPr>
            <a:normAutofit/>
          </a:bodyPr>
          <a:lstStyle/>
          <a:p>
            <a:r>
              <a:rPr lang="en-US" dirty="0" smtClean="0"/>
              <a:t>Why do we task analyze?</a:t>
            </a:r>
          </a:p>
          <a:p>
            <a:pPr lvl="1"/>
            <a:r>
              <a:rPr lang="en-US" dirty="0" smtClean="0"/>
              <a:t>Ensure teacher can implement the interventions</a:t>
            </a:r>
          </a:p>
          <a:p>
            <a:pPr lvl="1"/>
            <a:r>
              <a:rPr lang="en-US" dirty="0" smtClean="0"/>
              <a:t>Matches teacher context to intervention implementation</a:t>
            </a:r>
          </a:p>
          <a:p>
            <a:pPr lvl="1"/>
            <a:r>
              <a:rPr lang="en-US" dirty="0" smtClean="0"/>
              <a:t>Matches teacher skill level to intervention</a:t>
            </a:r>
          </a:p>
          <a:p>
            <a:pPr lvl="1"/>
            <a:r>
              <a:rPr lang="en-US" dirty="0" smtClean="0"/>
              <a:t>Allows fidelity to be measured</a:t>
            </a:r>
          </a:p>
          <a:p>
            <a:pPr lvl="1"/>
            <a:r>
              <a:rPr lang="en-US" dirty="0" smtClean="0"/>
              <a:t>Provides data for decision-making</a:t>
            </a:r>
          </a:p>
          <a:p>
            <a:r>
              <a:rPr lang="en-US" dirty="0" smtClean="0"/>
              <a:t>Why do we make sure we link the interventions to the hypothesis and ensure link to the function?</a:t>
            </a:r>
          </a:p>
          <a:p>
            <a:pPr lvl="1"/>
            <a:r>
              <a:rPr lang="en-US" dirty="0" smtClean="0"/>
              <a:t>Research has shown that interventions developed to match the function are more effective than providing general, evidence-based strategies that are not linked to function (e.g., self-management that does not provide functional equivalence, token economies, etc.)</a:t>
            </a:r>
            <a:endParaRPr lang="en-US" dirty="0"/>
          </a:p>
        </p:txBody>
      </p:sp>
    </p:spTree>
    <p:extLst>
      <p:ext uri="{BB962C8B-B14F-4D97-AF65-F5344CB8AC3E}">
        <p14:creationId xmlns:p14="http://schemas.microsoft.com/office/powerpoint/2010/main" val="19091629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r>
              <a:rPr lang="en-US" sz="2800" dirty="0" smtClean="0"/>
              <a:t>Prevention interventions:</a:t>
            </a:r>
          </a:p>
          <a:p>
            <a:pPr lvl="1"/>
            <a:r>
              <a:rPr lang="en-US" sz="2400" dirty="0" smtClean="0"/>
              <a:t>WHEN the intervention will be implemented (contingent upon the antecedent in the hypothesis—intervention is implemented either immediately before or immediately after the presentation of the antecedent)</a:t>
            </a:r>
          </a:p>
          <a:p>
            <a:pPr lvl="1"/>
            <a:r>
              <a:rPr lang="en-US" sz="2400" dirty="0" smtClean="0"/>
              <a:t>HOW the intervention will modify the antecedent to make it less of a trigger and how it will be implemented?</a:t>
            </a:r>
          </a:p>
          <a:p>
            <a:pPr lvl="1"/>
            <a:r>
              <a:rPr lang="en-US" sz="2400" dirty="0" smtClean="0"/>
              <a:t>WHAT will does the intervention involve? That is, what does the teacher need to do each time he/she implements the intervention?</a:t>
            </a:r>
          </a:p>
          <a:p>
            <a:pPr lvl="2"/>
            <a:r>
              <a:rPr lang="en-US" sz="1800" dirty="0" smtClean="0"/>
              <a:t>Physical movements of teacher</a:t>
            </a:r>
          </a:p>
          <a:p>
            <a:pPr lvl="2"/>
            <a:r>
              <a:rPr lang="en-US" sz="1800" dirty="0" smtClean="0"/>
              <a:t>Verbal or other communication (non-</a:t>
            </a:r>
            <a:r>
              <a:rPr lang="en-US" sz="1800" dirty="0" err="1" smtClean="0"/>
              <a:t>verbals</a:t>
            </a:r>
            <a:r>
              <a:rPr lang="en-US" sz="1800" dirty="0" smtClean="0"/>
              <a:t>) used by teacher</a:t>
            </a:r>
          </a:p>
          <a:p>
            <a:pPr lvl="2"/>
            <a:r>
              <a:rPr lang="en-US" sz="1800" dirty="0" smtClean="0"/>
              <a:t>Affect of teacher</a:t>
            </a:r>
          </a:p>
          <a:p>
            <a:pPr lvl="1"/>
            <a:endParaRPr lang="en-US" sz="2400" dirty="0" smtClean="0"/>
          </a:p>
          <a:p>
            <a:pPr lvl="2"/>
            <a:endParaRPr lang="en-US" sz="1800" dirty="0" smtClean="0"/>
          </a:p>
        </p:txBody>
      </p:sp>
    </p:spTree>
    <p:extLst>
      <p:ext uri="{BB962C8B-B14F-4D97-AF65-F5344CB8AC3E}">
        <p14:creationId xmlns:p14="http://schemas.microsoft.com/office/powerpoint/2010/main" val="14491551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a:t>
            </a:r>
            <a:r>
              <a:rPr lang="en-US" sz="4000" dirty="0" smtClean="0"/>
              <a:t>Challenges schools face today are </a:t>
            </a:r>
            <a:r>
              <a:rPr lang="en-US" sz="4000" i="1" dirty="0" smtClean="0"/>
              <a:t>not finding what works, </a:t>
            </a:r>
            <a:r>
              <a:rPr lang="en-US" sz="4000" dirty="0" smtClean="0"/>
              <a:t>but </a:t>
            </a:r>
            <a:r>
              <a:rPr lang="en-US" sz="4000" i="1" dirty="0" smtClean="0"/>
              <a:t>implementing what works.” </a:t>
            </a:r>
            <a:r>
              <a:rPr lang="en-US" sz="4000" dirty="0" smtClean="0"/>
              <a:t/>
            </a:r>
            <a:br>
              <a:rPr lang="en-US" sz="4000" dirty="0" smtClean="0"/>
            </a:br>
            <a:r>
              <a:rPr lang="en-US" sz="4000" dirty="0" err="1" smtClean="0"/>
              <a:t>Fixsen</a:t>
            </a:r>
            <a:r>
              <a:rPr lang="en-US" sz="4000" dirty="0" smtClean="0"/>
              <a:t>, </a:t>
            </a:r>
            <a:r>
              <a:rPr lang="en-US" sz="4000" dirty="0" err="1" smtClean="0"/>
              <a:t>Naoom</a:t>
            </a:r>
            <a:r>
              <a:rPr lang="en-US" sz="4000" dirty="0" smtClean="0"/>
              <a:t>, </a:t>
            </a:r>
            <a:r>
              <a:rPr lang="en-US" sz="4000" dirty="0" err="1" smtClean="0"/>
              <a:t>Blase</a:t>
            </a:r>
            <a:r>
              <a:rPr lang="en-US" sz="4000" dirty="0" smtClean="0"/>
              <a:t>, Friedman, &amp; Wallace, 2005</a:t>
            </a:r>
            <a:endParaRPr lang="en-US" sz="4000" dirty="0"/>
          </a:p>
        </p:txBody>
      </p:sp>
      <p:pic>
        <p:nvPicPr>
          <p:cNvPr id="3" name="Picture Placeholder 2"/>
          <p:cNvPicPr>
            <a:picLocks noGrp="1" noChangeAspect="1"/>
          </p:cNvPicPr>
          <p:nvPr>
            <p:ph type="pic" idx="1"/>
          </p:nvPr>
        </p:nvPicPr>
        <p:blipFill>
          <a:blip r:embed="rId3"/>
          <a:srcRect t="22917" b="22917"/>
          <a:stretch>
            <a:fillRect/>
          </a:stretch>
        </p:blipFill>
        <p:spPr>
          <a:prstGeom prst="rect">
            <a:avLst/>
          </a:prstGeom>
        </p:spPr>
      </p:pic>
      <p:sp>
        <p:nvSpPr>
          <p:cNvPr id="5" name="Text Placeholder 4"/>
          <p:cNvSpPr>
            <a:spLocks noGrp="1"/>
          </p:cNvSpPr>
          <p:nvPr>
            <p:ph type="body" sz="half" idx="2"/>
          </p:nvPr>
        </p:nvSpPr>
        <p:spPr/>
        <p:txBody>
          <a:bodyPr/>
          <a:lstStyle/>
          <a:p>
            <a:r>
              <a:rPr lang="en-US" b="1" dirty="0" smtClean="0"/>
              <a:t>Since 1997 FBA has not been implemented as intended in schools</a:t>
            </a:r>
            <a:r>
              <a:rPr lang="en-US" dirty="0" smtClean="0"/>
              <a:t>.</a:t>
            </a:r>
          </a:p>
        </p:txBody>
      </p:sp>
    </p:spTree>
    <p:extLst>
      <p:ext uri="{BB962C8B-B14F-4D97-AF65-F5344CB8AC3E}">
        <p14:creationId xmlns:p14="http://schemas.microsoft.com/office/powerpoint/2010/main" val="33495439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dirty="0"/>
          </a:p>
        </p:txBody>
      </p:sp>
      <p:sp>
        <p:nvSpPr>
          <p:cNvPr id="3" name="Content Placeholder 2"/>
          <p:cNvSpPr>
            <a:spLocks noGrp="1"/>
          </p:cNvSpPr>
          <p:nvPr>
            <p:ph idx="1"/>
          </p:nvPr>
        </p:nvSpPr>
        <p:spPr/>
        <p:txBody>
          <a:bodyPr>
            <a:normAutofit lnSpcReduction="10000"/>
          </a:bodyPr>
          <a:lstStyle/>
          <a:p>
            <a:r>
              <a:rPr lang="en-US" sz="2400" dirty="0" smtClean="0"/>
              <a:t>Teach interventions:</a:t>
            </a:r>
          </a:p>
          <a:p>
            <a:pPr lvl="1"/>
            <a:r>
              <a:rPr lang="en-US" sz="2000" dirty="0" smtClean="0"/>
              <a:t>Is the replacement behavior a performance or skill deficit?</a:t>
            </a:r>
          </a:p>
          <a:p>
            <a:pPr lvl="1"/>
            <a:r>
              <a:rPr lang="en-US" sz="2000" dirty="0" smtClean="0"/>
              <a:t>HOW easy is it for the student to perform the problem behavior?  HOW easy will it be for the student to perform the replacement behavior?</a:t>
            </a:r>
          </a:p>
          <a:p>
            <a:pPr lvl="1"/>
            <a:r>
              <a:rPr lang="en-US" sz="2000" dirty="0" smtClean="0"/>
              <a:t>WHAT are the specific behaviors the student will need to perform to say that they are doing the replacement behavior?</a:t>
            </a:r>
          </a:p>
          <a:p>
            <a:pPr lvl="1"/>
            <a:r>
              <a:rPr lang="en-US" sz="2000" dirty="0" smtClean="0"/>
              <a:t>WHEN will the student use the replacement behavior?</a:t>
            </a:r>
          </a:p>
          <a:p>
            <a:pPr lvl="1"/>
            <a:r>
              <a:rPr lang="en-US" sz="2000" dirty="0" smtClean="0"/>
              <a:t>WHEN and HOW will we prompt the student to use the replacement behavior?</a:t>
            </a:r>
          </a:p>
          <a:p>
            <a:pPr lvl="1"/>
            <a:r>
              <a:rPr lang="en-US" sz="2000" dirty="0" smtClean="0"/>
              <a:t>HOW will we first teach the student to use the replacement behavior?  How will we model it and then provide the student with opportunities to practice it and receive feedback?</a:t>
            </a:r>
          </a:p>
          <a:p>
            <a:pPr lvl="1"/>
            <a:r>
              <a:rPr lang="en-US" sz="2000" dirty="0" smtClean="0"/>
              <a:t>WHAT goals will we initially set for determining the replacement behavior is being performed?  Will we need to shape it (skill deficit)? What goal will be necessary to ensure successful performance the first day?</a:t>
            </a:r>
          </a:p>
          <a:p>
            <a:pPr lvl="1"/>
            <a:endParaRPr lang="en-US" dirty="0" smtClean="0"/>
          </a:p>
          <a:p>
            <a:pPr lvl="2"/>
            <a:endParaRPr lang="en-US" dirty="0" smtClean="0"/>
          </a:p>
        </p:txBody>
      </p:sp>
    </p:spTree>
    <p:extLst>
      <p:ext uri="{BB962C8B-B14F-4D97-AF65-F5344CB8AC3E}">
        <p14:creationId xmlns:p14="http://schemas.microsoft.com/office/powerpoint/2010/main" val="13389351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normAutofit/>
          </a:bodyPr>
          <a:lstStyle/>
          <a:p>
            <a:r>
              <a:rPr lang="en-US" sz="2800" dirty="0" smtClean="0"/>
              <a:t>Reinforce interventions</a:t>
            </a:r>
          </a:p>
          <a:p>
            <a:pPr lvl="1"/>
            <a:r>
              <a:rPr lang="en-US" sz="2400" dirty="0" smtClean="0"/>
              <a:t>HOW efficient and effective is the problem behavior at getting the function?  The reinforcement for the replacement behavior must happen as quickly and be as effective.</a:t>
            </a:r>
          </a:p>
          <a:p>
            <a:pPr lvl="1"/>
            <a:r>
              <a:rPr lang="en-US" sz="2400" dirty="0" smtClean="0"/>
              <a:t>HOW will the function of the problem behavior be provided contingent upon performance of the replacement behavior?</a:t>
            </a:r>
          </a:p>
          <a:p>
            <a:pPr lvl="1"/>
            <a:r>
              <a:rPr lang="en-US" sz="2400" dirty="0" smtClean="0"/>
              <a:t>HOW quickly after the problem behavior will the reinforcer be earned?</a:t>
            </a:r>
          </a:p>
          <a:p>
            <a:pPr lvl="1"/>
            <a:r>
              <a:rPr lang="en-US" sz="2400" dirty="0" smtClean="0"/>
              <a:t>WHAT will be said upon being reinforced?</a:t>
            </a:r>
            <a:endParaRPr lang="en-US" sz="2400" dirty="0"/>
          </a:p>
        </p:txBody>
      </p:sp>
    </p:spTree>
    <p:extLst>
      <p:ext uri="{BB962C8B-B14F-4D97-AF65-F5344CB8AC3E}">
        <p14:creationId xmlns:p14="http://schemas.microsoft.com/office/powerpoint/2010/main" val="238292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Prevention Intervention Example</a:t>
            </a:r>
            <a:endParaRPr lang="en-US" dirty="0"/>
          </a:p>
        </p:txBody>
      </p:sp>
      <p:sp>
        <p:nvSpPr>
          <p:cNvPr id="3" name="Content Placeholder 2"/>
          <p:cNvSpPr>
            <a:spLocks noGrp="1"/>
          </p:cNvSpPr>
          <p:nvPr>
            <p:ph idx="1"/>
          </p:nvPr>
        </p:nvSpPr>
        <p:spPr/>
        <p:txBody>
          <a:bodyPr>
            <a:normAutofit/>
          </a:bodyPr>
          <a:lstStyle/>
          <a:p>
            <a:r>
              <a:rPr lang="en-US" sz="2800" dirty="0" smtClean="0"/>
              <a:t>Making Choices</a:t>
            </a:r>
          </a:p>
          <a:p>
            <a:pPr lvl="1"/>
            <a:r>
              <a:rPr lang="en-US" sz="2400" dirty="0" smtClean="0"/>
              <a:t>Hypothesis:  When presented with a demand to do a non-preferred, independent work activity that involves writing and/or worksheets, Sue will look around the room, make comments in a loud voice about the difficulty of the task or the length of the task or that the task is boring, and will begin to touch other peers in close proximity by poking her pencil into their bodies.  As a result, she gets adult and peer attention (adult responds with verbal redirects and reprimands and assistance to get started on the task; peers respond by saying “ouch” “stop that” “I’m telling”) and also gets to delay starting the task</a:t>
            </a:r>
          </a:p>
        </p:txBody>
      </p:sp>
    </p:spTree>
    <p:extLst>
      <p:ext uri="{BB962C8B-B14F-4D97-AF65-F5344CB8AC3E}">
        <p14:creationId xmlns:p14="http://schemas.microsoft.com/office/powerpoint/2010/main" val="13951316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Prevention Intervention Example</a:t>
            </a:r>
            <a:endParaRPr lang="en-US" dirty="0"/>
          </a:p>
        </p:txBody>
      </p:sp>
      <p:sp>
        <p:nvSpPr>
          <p:cNvPr id="3" name="Content Placeholder 2"/>
          <p:cNvSpPr>
            <a:spLocks noGrp="1"/>
          </p:cNvSpPr>
          <p:nvPr>
            <p:ph idx="1"/>
          </p:nvPr>
        </p:nvSpPr>
        <p:spPr/>
        <p:txBody>
          <a:bodyPr>
            <a:noAutofit/>
          </a:bodyPr>
          <a:lstStyle/>
          <a:p>
            <a:pPr lvl="1"/>
            <a:r>
              <a:rPr lang="en-US" sz="2400" dirty="0" smtClean="0"/>
              <a:t>Questions</a:t>
            </a:r>
          </a:p>
          <a:p>
            <a:pPr lvl="2"/>
            <a:r>
              <a:rPr lang="en-US" sz="1800" dirty="0" smtClean="0"/>
              <a:t>What kinds of choices will we offer Sue?  Can she choose between 2 tasks?  Can she choose materials she will use to do the task?  Can she choose where to do the task?  Can she choose when she does the tasks?  Can she choose who to do the task with?</a:t>
            </a:r>
          </a:p>
          <a:p>
            <a:pPr lvl="3"/>
            <a:r>
              <a:rPr lang="en-US" sz="1800" dirty="0" smtClean="0"/>
              <a:t>For each “yes” response from the teacher, determine the exact choice options that can be provided. For example, if the teacher says yes to choosing the materials to do the task, then ask what choices will be available.</a:t>
            </a:r>
          </a:p>
          <a:p>
            <a:pPr lvl="2"/>
            <a:r>
              <a:rPr lang="en-US" sz="1800" dirty="0" smtClean="0"/>
              <a:t>When will you present the choice?  Right before you give the demand to do the non-preferred task or right after?</a:t>
            </a:r>
          </a:p>
          <a:p>
            <a:pPr lvl="2"/>
            <a:r>
              <a:rPr lang="en-US" sz="1800" dirty="0" smtClean="0"/>
              <a:t>How will you present the choice? What words will you say?  Will you need to show the choices for Sue to understand?</a:t>
            </a:r>
          </a:p>
          <a:p>
            <a:pPr lvl="2"/>
            <a:r>
              <a:rPr lang="en-US" sz="1800" dirty="0" smtClean="0"/>
              <a:t>How will you respond after Sue makes her choice?  Will you praise her for making a choice?  How will you provide her the choice she made?</a:t>
            </a:r>
          </a:p>
          <a:p>
            <a:pPr lvl="2"/>
            <a:r>
              <a:rPr lang="en-US" sz="1800" dirty="0" smtClean="0"/>
              <a:t>What will you do if Sue doesn’t make a choice?  </a:t>
            </a:r>
          </a:p>
        </p:txBody>
      </p:sp>
    </p:spTree>
    <p:extLst>
      <p:ext uri="{BB962C8B-B14F-4D97-AF65-F5344CB8AC3E}">
        <p14:creationId xmlns:p14="http://schemas.microsoft.com/office/powerpoint/2010/main" val="175094830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Teach Intervention Example</a:t>
            </a:r>
            <a:endParaRPr lang="en-US" dirty="0"/>
          </a:p>
        </p:txBody>
      </p:sp>
      <p:sp>
        <p:nvSpPr>
          <p:cNvPr id="3" name="Content Placeholder 2"/>
          <p:cNvSpPr>
            <a:spLocks noGrp="1"/>
          </p:cNvSpPr>
          <p:nvPr>
            <p:ph idx="1"/>
          </p:nvPr>
        </p:nvSpPr>
        <p:spPr/>
        <p:txBody>
          <a:bodyPr/>
          <a:lstStyle/>
          <a:p>
            <a:r>
              <a:rPr lang="en-US" sz="2800" dirty="0" smtClean="0"/>
              <a:t>Raising hand to get attention/assistance</a:t>
            </a:r>
          </a:p>
          <a:p>
            <a:pPr lvl="1"/>
            <a:r>
              <a:rPr lang="en-US" sz="2400" dirty="0" smtClean="0"/>
              <a:t>Hypothesis:  When presented with a demand to do a non-preferred, independent work activity that involves writing and/or worksheets, Sue will look around the room, make comments in a loud voice about the difficulty of the task or the length of the task or that the task is boring, and will begin to touch other peers in close proximity by poking her pencil into their bodies.  As a result, she gets adult and peer attention (adult responds with verbal redirects and reprimands and assistance to get started on the task; peers respond by saying “ouch” “stop that” “I’m telling”) and also gets to delay starting the task.</a:t>
            </a:r>
          </a:p>
          <a:p>
            <a:pPr lvl="1"/>
            <a:endParaRPr lang="en-US" sz="2400" dirty="0" smtClean="0"/>
          </a:p>
          <a:p>
            <a:pPr lvl="1"/>
            <a:endParaRPr lang="en-US" dirty="0" smtClean="0"/>
          </a:p>
          <a:p>
            <a:pPr lvl="1"/>
            <a:endParaRPr lang="en-US" dirty="0"/>
          </a:p>
        </p:txBody>
      </p:sp>
    </p:spTree>
    <p:extLst>
      <p:ext uri="{BB962C8B-B14F-4D97-AF65-F5344CB8AC3E}">
        <p14:creationId xmlns:p14="http://schemas.microsoft.com/office/powerpoint/2010/main" val="121976410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Teach Intervention Example</a:t>
            </a:r>
            <a:endParaRPr lang="en-US" dirty="0"/>
          </a:p>
        </p:txBody>
      </p:sp>
      <p:sp>
        <p:nvSpPr>
          <p:cNvPr id="3" name="Content Placeholder 2"/>
          <p:cNvSpPr>
            <a:spLocks noGrp="1"/>
          </p:cNvSpPr>
          <p:nvPr>
            <p:ph idx="1"/>
          </p:nvPr>
        </p:nvSpPr>
        <p:spPr>
          <a:xfrm>
            <a:off x="1024128" y="2084833"/>
            <a:ext cx="10722395" cy="4632490"/>
          </a:xfrm>
        </p:spPr>
        <p:txBody>
          <a:bodyPr>
            <a:normAutofit lnSpcReduction="10000"/>
          </a:bodyPr>
          <a:lstStyle/>
          <a:p>
            <a:r>
              <a:rPr lang="en-US" sz="2600" dirty="0" smtClean="0"/>
              <a:t>Questions:</a:t>
            </a:r>
          </a:p>
          <a:p>
            <a:pPr lvl="1"/>
            <a:r>
              <a:rPr lang="en-US" sz="1900" dirty="0" smtClean="0"/>
              <a:t>Is raising hand a performance or skill deficit?  Have we seen Sue raise her hand before?  (If yes, it probably is not a skill deficit.)</a:t>
            </a:r>
          </a:p>
          <a:p>
            <a:pPr lvl="1"/>
            <a:r>
              <a:rPr lang="en-US" sz="1900" dirty="0" smtClean="0"/>
              <a:t>WHAT will “raising hand” behavior look like? (hand in the air, quiet mouth, wait for eye contact with teacher)</a:t>
            </a:r>
          </a:p>
          <a:p>
            <a:pPr lvl="1"/>
            <a:r>
              <a:rPr lang="en-US" sz="1900" dirty="0" smtClean="0"/>
              <a:t>WHEN (which situations) will Sue be taught to identify for using her raising hand behavior? (initially, each time we give a demand to do non-preferred independent work involving writing and/or worksheets Sue will be taught to raise her hand when she is getting ready to stop work and look around the room)</a:t>
            </a:r>
          </a:p>
          <a:p>
            <a:pPr lvl="1"/>
            <a:r>
              <a:rPr lang="en-US" sz="1900" dirty="0" smtClean="0"/>
              <a:t>WHEN will Sue be prompted to use her raising hand behavior? (initially, we will remind her when we give her the demand.  When we see her first behavior of looking around the room.) HOW will we prompt her? (With flat affect and minimal eye contact, we will say her name quietly and hold up a picture of a raised hand).</a:t>
            </a:r>
          </a:p>
          <a:p>
            <a:pPr lvl="1"/>
            <a:r>
              <a:rPr lang="en-US" sz="1900" dirty="0" smtClean="0"/>
              <a:t>HOW will we teach Sue to use this behavior?  (schedule a time when no students are present to explain the behavior including how and when to use it, the rationale for using it, what will happen when Sue uses it, what will happen if she forgets.  Provide models, have Sue practice the behavior and get reinforced).  </a:t>
            </a:r>
          </a:p>
          <a:p>
            <a:pPr lvl="1"/>
            <a:r>
              <a:rPr lang="en-US" sz="1900" dirty="0" smtClean="0"/>
              <a:t>WHAT will be considered initial success for using the behavior?  (initially, we’ll set a goal of 15 hand raises and allow 5 “forget” hand raises).</a:t>
            </a:r>
          </a:p>
          <a:p>
            <a:pPr lvl="1"/>
            <a:endParaRPr lang="en-US" dirty="0" smtClean="0"/>
          </a:p>
          <a:p>
            <a:pPr lvl="1"/>
            <a:endParaRPr lang="en-US" dirty="0" smtClean="0"/>
          </a:p>
          <a:p>
            <a:pPr lvl="1"/>
            <a:endParaRPr lang="en-US" dirty="0"/>
          </a:p>
        </p:txBody>
      </p:sp>
    </p:spTree>
    <p:extLst>
      <p:ext uri="{BB962C8B-B14F-4D97-AF65-F5344CB8AC3E}">
        <p14:creationId xmlns:p14="http://schemas.microsoft.com/office/powerpoint/2010/main" val="69635124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Reinforce Intervention</a:t>
            </a:r>
            <a:endParaRPr lang="en-US" dirty="0"/>
          </a:p>
        </p:txBody>
      </p:sp>
      <p:sp>
        <p:nvSpPr>
          <p:cNvPr id="3" name="Content Placeholder 2"/>
          <p:cNvSpPr>
            <a:spLocks noGrp="1"/>
          </p:cNvSpPr>
          <p:nvPr>
            <p:ph idx="1"/>
          </p:nvPr>
        </p:nvSpPr>
        <p:spPr/>
        <p:txBody>
          <a:bodyPr>
            <a:normAutofit/>
          </a:bodyPr>
          <a:lstStyle/>
          <a:p>
            <a:pPr marL="0" indent="0">
              <a:buNone/>
            </a:pPr>
            <a:r>
              <a:rPr lang="en-US" sz="2800" dirty="0" smtClean="0"/>
              <a:t>Reinforce Sue with adult attention and assistance and peer attention.</a:t>
            </a:r>
          </a:p>
          <a:p>
            <a:pPr marL="182880" lvl="1"/>
            <a:r>
              <a:rPr lang="en-US" sz="2400" dirty="0"/>
              <a:t>Hypothesis:  When presented with a demand to do a non-preferred, independent work activity that involves writing and/or worksheets, Sue will look around the room, make comments in a loud voice about the difficulty of the task or the length of the task or that the task is boring, and will begin to touch other peers in close proximity by poking her pencil into their bodies.  As a result, she gets </a:t>
            </a:r>
            <a:r>
              <a:rPr lang="en-US" sz="2400" b="1" dirty="0">
                <a:solidFill>
                  <a:srgbClr val="FF0000"/>
                </a:solidFill>
              </a:rPr>
              <a:t>adult and peer attention </a:t>
            </a:r>
            <a:r>
              <a:rPr lang="en-US" sz="2400" dirty="0"/>
              <a:t>(adult responds with verbal redirects and reprimands and assistance to get started on the task; peers respond by saying “ouch” “stop that” “I’m telling</a:t>
            </a:r>
            <a:r>
              <a:rPr lang="en-US" sz="2400" dirty="0" smtClean="0"/>
              <a:t>”) </a:t>
            </a:r>
            <a:r>
              <a:rPr lang="en-US" sz="2400" dirty="0"/>
              <a:t>and also gets to delay starting the task</a:t>
            </a:r>
          </a:p>
          <a:p>
            <a:pPr lvl="1"/>
            <a:endParaRPr lang="en-US" dirty="0"/>
          </a:p>
        </p:txBody>
      </p:sp>
    </p:spTree>
    <p:extLst>
      <p:ext uri="{BB962C8B-B14F-4D97-AF65-F5344CB8AC3E}">
        <p14:creationId xmlns:p14="http://schemas.microsoft.com/office/powerpoint/2010/main" val="193698221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Reinforce Intervention</a:t>
            </a:r>
            <a:endParaRPr lang="en-US" dirty="0"/>
          </a:p>
        </p:txBody>
      </p:sp>
      <p:sp>
        <p:nvSpPr>
          <p:cNvPr id="3" name="Content Placeholder 2"/>
          <p:cNvSpPr>
            <a:spLocks noGrp="1"/>
          </p:cNvSpPr>
          <p:nvPr>
            <p:ph idx="1"/>
          </p:nvPr>
        </p:nvSpPr>
        <p:spPr/>
        <p:txBody>
          <a:bodyPr>
            <a:normAutofit fontScale="92500"/>
          </a:bodyPr>
          <a:lstStyle/>
          <a:p>
            <a:r>
              <a:rPr lang="en-US" sz="2800" dirty="0" smtClean="0"/>
              <a:t>Questions</a:t>
            </a:r>
          </a:p>
          <a:p>
            <a:pPr lvl="1"/>
            <a:r>
              <a:rPr lang="en-US" sz="2400" dirty="0" smtClean="0"/>
              <a:t>HOW efficient and effective is Sue’s problem behavior at getting attention and delay?  Very efficient and effective—almost immediate.</a:t>
            </a:r>
          </a:p>
          <a:p>
            <a:pPr lvl="1"/>
            <a:r>
              <a:rPr lang="en-US" sz="2400" dirty="0" smtClean="0"/>
              <a:t>WHAT will the reinforcement of adult and peer attention look like? (adult attention will be immediate praise for raising her hand and immediate assistance initially.  Peer attention will be earned contingent upon Sue meeting her hand raising goal.  When Sue meets her goal, she will earn the class 5 minutes extra free time later that day.  The class will give a silent thank you motion for doing so.)</a:t>
            </a:r>
          </a:p>
          <a:p>
            <a:pPr lvl="1"/>
            <a:r>
              <a:rPr lang="en-US" sz="2400" dirty="0" smtClean="0"/>
              <a:t>HOW will we respond if Sue forgets to raise her hand and starts her problem behavior? (We will redirect her by prompting her to use her replacement behavior.  We will use flat affect and minimal eye contact. We will prompt her at the first sign of looking around the room or whenever Sue stops working.)</a:t>
            </a:r>
          </a:p>
          <a:p>
            <a:pPr lvl="1"/>
            <a:endParaRPr lang="en-US" dirty="0"/>
          </a:p>
        </p:txBody>
      </p:sp>
    </p:spTree>
    <p:extLst>
      <p:ext uri="{BB962C8B-B14F-4D97-AF65-F5344CB8AC3E}">
        <p14:creationId xmlns:p14="http://schemas.microsoft.com/office/powerpoint/2010/main" val="115543221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mtClean="0"/>
              <a:t>Fun Quiz:  Can you identify the replacement behavior being taught in this plan?</a:t>
            </a:r>
            <a:endParaRPr lang="en-US" dirty="0"/>
          </a:p>
        </p:txBody>
      </p:sp>
      <p:sp>
        <p:nvSpPr>
          <p:cNvPr id="5" name="Text Placeholder 4"/>
          <p:cNvSpPr>
            <a:spLocks noGrp="1"/>
          </p:cNvSpPr>
          <p:nvPr>
            <p:ph type="body" idx="1"/>
          </p:nvPr>
        </p:nvSpPr>
        <p:spPr/>
        <p:txBody>
          <a:bodyPr/>
          <a:lstStyle/>
          <a:p>
            <a:r>
              <a:rPr lang="en-US" smtClean="0"/>
              <a:t>Select the best response related to the previous BIP strategy</a:t>
            </a:r>
            <a:endParaRPr lang="en-US" dirty="0"/>
          </a:p>
        </p:txBody>
      </p:sp>
      <p:sp>
        <p:nvSpPr>
          <p:cNvPr id="4" name="Content Placeholder 3"/>
          <p:cNvSpPr>
            <a:spLocks noGrp="1"/>
          </p:cNvSpPr>
          <p:nvPr>
            <p:ph sz="half" idx="2"/>
          </p:nvPr>
        </p:nvSpPr>
        <p:spPr/>
        <p:txBody>
          <a:bodyPr>
            <a:normAutofit fontScale="70000" lnSpcReduction="20000"/>
          </a:bodyPr>
          <a:lstStyle/>
          <a:p>
            <a:r>
              <a:rPr lang="en-US" smtClean="0"/>
              <a:t>Hypothesis:  When Don is given a demand to do a non-preferred task that is lengthy, he is disruptive.  As a result, he gets to avoid/delay the assignment and gets peer attention.</a:t>
            </a:r>
          </a:p>
          <a:p>
            <a:r>
              <a:rPr lang="en-US" smtClean="0"/>
              <a:t>BIP-Replacement Behavior (verbatim replacement behavior plan from authentic FBA/BIP from an unnamed state—NOT Delaware </a:t>
            </a:r>
            <a:r>
              <a:rPr lang="en-US" smtClean="0">
                <a:sym typeface="Wingdings" pitchFamily="2" charset="2"/>
              </a:rPr>
              <a:t></a:t>
            </a:r>
            <a:r>
              <a:rPr lang="en-US" smtClean="0"/>
              <a:t>)</a:t>
            </a:r>
          </a:p>
          <a:p>
            <a:r>
              <a:rPr lang="en-US" smtClean="0"/>
              <a:t>Teach Don how to complete work first and then engage in other activities he enjoys through increased structure using the first-then format</a:t>
            </a:r>
          </a:p>
          <a:p>
            <a:pPr lvl="1"/>
            <a:r>
              <a:rPr lang="en-US" smtClean="0"/>
              <a:t>“First finish your (non-preferred activity) assignment, then feel free to get out your book and read.”</a:t>
            </a:r>
          </a:p>
          <a:p>
            <a:pPr lvl="1"/>
            <a:r>
              <a:rPr lang="en-US" smtClean="0"/>
              <a:t>Use this during study skills and during class when he has work to complete.</a:t>
            </a:r>
          </a:p>
          <a:p>
            <a:pPr lvl="1"/>
            <a:r>
              <a:rPr lang="en-US" smtClean="0"/>
              <a:t>If Don begins to engage in disruptive behaviors, restate the “first-then” statement in a soft empathetic voice.</a:t>
            </a:r>
          </a:p>
          <a:p>
            <a:endParaRPr lang="en-US" dirty="0"/>
          </a:p>
        </p:txBody>
      </p:sp>
      <p:sp>
        <p:nvSpPr>
          <p:cNvPr id="6" name="Content Placeholder 5"/>
          <p:cNvSpPr>
            <a:spLocks noGrp="1"/>
          </p:cNvSpPr>
          <p:nvPr>
            <p:ph sz="quarter" idx="4"/>
          </p:nvPr>
        </p:nvSpPr>
        <p:spPr/>
        <p:txBody>
          <a:bodyPr>
            <a:normAutofit fontScale="92500" lnSpcReduction="20000"/>
          </a:bodyPr>
          <a:lstStyle/>
          <a:p>
            <a:r>
              <a:rPr lang="en-US" dirty="0" smtClean="0"/>
              <a:t>The student is being taught the replacement skill of:</a:t>
            </a:r>
          </a:p>
          <a:p>
            <a:pPr marL="457200" indent="-457200">
              <a:buFont typeface="+mj-lt"/>
              <a:buAutoNum type="alphaLcParenR"/>
            </a:pPr>
            <a:r>
              <a:rPr lang="en-US" dirty="0" smtClean="0"/>
              <a:t>Compliance</a:t>
            </a:r>
          </a:p>
          <a:p>
            <a:pPr marL="457200" indent="-457200">
              <a:buFont typeface="+mj-lt"/>
              <a:buAutoNum type="alphaLcParenR"/>
            </a:pPr>
            <a:r>
              <a:rPr lang="en-US" dirty="0" smtClean="0"/>
              <a:t>Academic engagement</a:t>
            </a:r>
          </a:p>
          <a:p>
            <a:pPr marL="457200" indent="-457200">
              <a:buFont typeface="+mj-lt"/>
              <a:buAutoNum type="alphaLcParenR"/>
            </a:pPr>
            <a:r>
              <a:rPr lang="en-US" dirty="0" smtClean="0"/>
              <a:t>Completing tasks</a:t>
            </a:r>
          </a:p>
          <a:p>
            <a:pPr marL="457200" indent="-457200">
              <a:buFont typeface="+mj-lt"/>
              <a:buAutoNum type="alphaLcParenR"/>
            </a:pPr>
            <a:r>
              <a:rPr lang="en-US" dirty="0" smtClean="0"/>
              <a:t>Heck if I know</a:t>
            </a:r>
          </a:p>
          <a:p>
            <a:pPr marL="457200" indent="-457200">
              <a:buFont typeface="+mj-lt"/>
              <a:buAutoNum type="alphaLcParenR"/>
            </a:pPr>
            <a:r>
              <a:rPr lang="en-US" dirty="0" smtClean="0"/>
              <a:t>The plan says the student is being taught to complete tasks but the plan as described is teaching the student how to respond to a First Then auditory prompt.</a:t>
            </a:r>
          </a:p>
          <a:p>
            <a:endParaRPr lang="en-US" dirty="0"/>
          </a:p>
        </p:txBody>
      </p:sp>
    </p:spTree>
    <p:extLst>
      <p:ext uri="{BB962C8B-B14F-4D97-AF65-F5344CB8AC3E}">
        <p14:creationId xmlns:p14="http://schemas.microsoft.com/office/powerpoint/2010/main" val="180203410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4" name="Rectangle 1026"/>
          <p:cNvSpPr>
            <a:spLocks noGrp="1" noChangeArrowheads="1"/>
          </p:cNvSpPr>
          <p:nvPr>
            <p:ph type="title"/>
          </p:nvPr>
        </p:nvSpPr>
        <p:spPr/>
        <p:txBody>
          <a:bodyPr/>
          <a:lstStyle/>
          <a:p>
            <a:r>
              <a:rPr lang="en-US" smtClean="0"/>
              <a:t>Example:  Providing Choices</a:t>
            </a:r>
            <a:endParaRPr lang="en-US" dirty="0"/>
          </a:p>
        </p:txBody>
      </p:sp>
      <p:sp>
        <p:nvSpPr>
          <p:cNvPr id="228355" name="Rectangle 1027"/>
          <p:cNvSpPr>
            <a:spLocks noGrp="1" noChangeArrowheads="1"/>
          </p:cNvSpPr>
          <p:nvPr>
            <p:ph idx="1"/>
          </p:nvPr>
        </p:nvSpPr>
        <p:spPr/>
        <p:txBody>
          <a:bodyPr>
            <a:noAutofit/>
          </a:bodyPr>
          <a:lstStyle/>
          <a:p>
            <a:r>
              <a:rPr lang="en-US" sz="2800" dirty="0" smtClean="0"/>
              <a:t>Primary features of intervention:</a:t>
            </a:r>
          </a:p>
          <a:p>
            <a:pPr lvl="1"/>
            <a:r>
              <a:rPr lang="en-US" sz="2400" dirty="0" smtClean="0"/>
              <a:t>Individual selects preference from among 2 or more valid options</a:t>
            </a:r>
          </a:p>
          <a:p>
            <a:pPr lvl="1"/>
            <a:r>
              <a:rPr lang="en-US" sz="2400" dirty="0" smtClean="0"/>
              <a:t>Reduces likelihood of exhibition of escape and avoidance behaviors associated with demands</a:t>
            </a:r>
          </a:p>
          <a:p>
            <a:pPr lvl="1"/>
            <a:r>
              <a:rPr lang="en-US" sz="2400" dirty="0" smtClean="0"/>
              <a:t>Choice strategies: (adapted from </a:t>
            </a:r>
            <a:r>
              <a:rPr lang="en-US" sz="2400" dirty="0" err="1" smtClean="0"/>
              <a:t>Fredda</a:t>
            </a:r>
            <a:r>
              <a:rPr lang="en-US" sz="2400" dirty="0" smtClean="0"/>
              <a:t> Brown)</a:t>
            </a:r>
          </a:p>
          <a:p>
            <a:pPr lvl="2"/>
            <a:r>
              <a:rPr lang="en-US" sz="1800" dirty="0" smtClean="0"/>
              <a:t>Between tasks</a:t>
            </a:r>
          </a:p>
          <a:p>
            <a:pPr lvl="2"/>
            <a:r>
              <a:rPr lang="en-US" sz="1800" dirty="0" smtClean="0"/>
              <a:t>Within tasks</a:t>
            </a:r>
          </a:p>
          <a:p>
            <a:pPr lvl="2"/>
            <a:r>
              <a:rPr lang="en-US" sz="1800" dirty="0" smtClean="0"/>
              <a:t>Where</a:t>
            </a:r>
          </a:p>
          <a:p>
            <a:pPr lvl="2"/>
            <a:r>
              <a:rPr lang="en-US" sz="1800" dirty="0" smtClean="0"/>
              <a:t>When</a:t>
            </a:r>
          </a:p>
          <a:p>
            <a:pPr lvl="2"/>
            <a:r>
              <a:rPr lang="en-US" sz="1800" dirty="0" smtClean="0"/>
              <a:t>Person(s)</a:t>
            </a:r>
          </a:p>
          <a:p>
            <a:pPr lvl="2"/>
            <a:r>
              <a:rPr lang="en-US" sz="1800" dirty="0" smtClean="0"/>
              <a:t>Rejection</a:t>
            </a:r>
          </a:p>
          <a:p>
            <a:pPr lvl="2"/>
            <a:r>
              <a:rPr lang="en-US" sz="1800" dirty="0" smtClean="0"/>
              <a:t>Termination</a:t>
            </a:r>
            <a:endParaRPr lang="en-US" sz="1800" dirty="0"/>
          </a:p>
        </p:txBody>
      </p:sp>
    </p:spTree>
    <p:extLst>
      <p:ext uri="{BB962C8B-B14F-4D97-AF65-F5344CB8AC3E}">
        <p14:creationId xmlns:p14="http://schemas.microsoft.com/office/powerpoint/2010/main" val="825295480"/>
      </p:ext>
    </p:extLst>
  </p:cSld>
  <p:clrMapOvr>
    <a:masterClrMapping/>
  </p:clrMapOvr>
  <p:transition>
    <p:random/>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a:t>
            </a:r>
            <a:r>
              <a:rPr lang="en-US" sz="5475" dirty="0"/>
              <a:t>The problem is not that people resist change, but they resist being changed.”</a:t>
            </a:r>
          </a:p>
        </p:txBody>
      </p:sp>
      <p:sp>
        <p:nvSpPr>
          <p:cNvPr id="3" name="Text Placeholder 2"/>
          <p:cNvSpPr>
            <a:spLocks noGrp="1"/>
          </p:cNvSpPr>
          <p:nvPr>
            <p:ph type="body" sz="half" idx="2"/>
          </p:nvPr>
        </p:nvSpPr>
        <p:spPr/>
        <p:txBody>
          <a:bodyPr/>
          <a:lstStyle/>
          <a:p>
            <a:r>
              <a:rPr lang="en-US" smtClean="0"/>
              <a:t>Michael Kim, Founder and CEO of Habit Design</a:t>
            </a:r>
            <a:endParaRPr lang="en-US" dirty="0"/>
          </a:p>
        </p:txBody>
      </p:sp>
      <p:pic>
        <p:nvPicPr>
          <p:cNvPr id="5" name="Picture 4"/>
          <p:cNvPicPr>
            <a:picLocks noChangeAspect="1"/>
          </p:cNvPicPr>
          <p:nvPr/>
        </p:nvPicPr>
        <p:blipFill>
          <a:blip r:embed="rId3"/>
          <a:stretch>
            <a:fillRect/>
          </a:stretch>
        </p:blipFill>
        <p:spPr>
          <a:xfrm>
            <a:off x="621812" y="0"/>
            <a:ext cx="7490558" cy="4208742"/>
          </a:xfrm>
          <a:prstGeom prst="rect">
            <a:avLst/>
          </a:prstGeom>
        </p:spPr>
      </p:pic>
    </p:spTree>
    <p:extLst>
      <p:ext uri="{BB962C8B-B14F-4D97-AF65-F5344CB8AC3E}">
        <p14:creationId xmlns:p14="http://schemas.microsoft.com/office/powerpoint/2010/main" val="174848431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Choice Making Steps to Build Intervention</a:t>
            </a:r>
            <a:endParaRPr lang="en-US" dirty="0"/>
          </a:p>
        </p:txBody>
      </p:sp>
      <p:sp>
        <p:nvSpPr>
          <p:cNvPr id="3" name="Content Placeholder 2"/>
          <p:cNvSpPr>
            <a:spLocks noGrp="1"/>
          </p:cNvSpPr>
          <p:nvPr>
            <p:ph idx="1"/>
          </p:nvPr>
        </p:nvSpPr>
        <p:spPr/>
        <p:txBody>
          <a:bodyPr>
            <a:normAutofit lnSpcReduction="10000"/>
          </a:bodyPr>
          <a:lstStyle/>
          <a:p>
            <a:r>
              <a:rPr lang="en-US" dirty="0" smtClean="0"/>
              <a:t>Step 1:  Determine the context (antecedent) identified in the hypothesis</a:t>
            </a:r>
          </a:p>
          <a:p>
            <a:r>
              <a:rPr lang="en-US" dirty="0" smtClean="0"/>
              <a:t>Step 2:  Determine choice options (from 7 categories) that can be presented during specified context—teacher is comfortable offering</a:t>
            </a:r>
          </a:p>
          <a:p>
            <a:r>
              <a:rPr lang="en-US" dirty="0" smtClean="0"/>
              <a:t>Step 3:  Select the choice options that will be offered and make a menu</a:t>
            </a:r>
          </a:p>
          <a:p>
            <a:r>
              <a:rPr lang="en-US" dirty="0" smtClean="0"/>
              <a:t>Step 4:  Decide how the choice options will be presented to the student (when, who, how)</a:t>
            </a:r>
          </a:p>
          <a:p>
            <a:r>
              <a:rPr lang="en-US" dirty="0" smtClean="0"/>
              <a:t>Step 5: Decide response to student after making choice</a:t>
            </a:r>
          </a:p>
          <a:p>
            <a:r>
              <a:rPr lang="en-US" dirty="0" smtClean="0"/>
              <a:t>Step 6: Decide how to release to choice</a:t>
            </a:r>
          </a:p>
          <a:p>
            <a:r>
              <a:rPr lang="en-US" dirty="0" smtClean="0"/>
              <a:t>Step 7:  Decide how to prompt student to make a choice if student does not independently do so and/or determine time delay</a:t>
            </a:r>
            <a:endParaRPr lang="en-US" dirty="0"/>
          </a:p>
        </p:txBody>
      </p:sp>
    </p:spTree>
    <p:extLst>
      <p:ext uri="{BB962C8B-B14F-4D97-AF65-F5344CB8AC3E}">
        <p14:creationId xmlns:p14="http://schemas.microsoft.com/office/powerpoint/2010/main" val="80588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49114" b="1"/>
          <a:stretch/>
        </p:blipFill>
        <p:spPr>
          <a:xfrm>
            <a:off x="-140678" y="386862"/>
            <a:ext cx="12504091" cy="5146430"/>
          </a:xfrm>
          <a:prstGeom prst="rect">
            <a:avLst/>
          </a:prstGeom>
        </p:spPr>
      </p:pic>
    </p:spTree>
    <p:extLst>
      <p:ext uri="{BB962C8B-B14F-4D97-AF65-F5344CB8AC3E}">
        <p14:creationId xmlns:p14="http://schemas.microsoft.com/office/powerpoint/2010/main" val="76231723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Building Interventions</a:t>
            </a:r>
            <a:endParaRPr lang="en-US" dirty="0"/>
          </a:p>
        </p:txBody>
      </p:sp>
      <p:sp>
        <p:nvSpPr>
          <p:cNvPr id="5" name="Content Placeholder 4"/>
          <p:cNvSpPr>
            <a:spLocks noGrp="1"/>
          </p:cNvSpPr>
          <p:nvPr>
            <p:ph sz="half" idx="1"/>
          </p:nvPr>
        </p:nvSpPr>
        <p:spPr/>
        <p:txBody>
          <a:bodyPr>
            <a:normAutofit/>
          </a:bodyPr>
          <a:lstStyle/>
          <a:p>
            <a:r>
              <a:rPr lang="en-US" sz="2800" dirty="0" smtClean="0"/>
              <a:t>Selecting Prevention Intervention that will modify the “When” or antecedents</a:t>
            </a:r>
          </a:p>
          <a:p>
            <a:pPr lvl="1"/>
            <a:r>
              <a:rPr lang="en-US" sz="2400" dirty="0" smtClean="0"/>
              <a:t>When Jeff is presented with a request to do a non-preferred task, specifically writing</a:t>
            </a:r>
            <a:endParaRPr lang="en-US" sz="2400" dirty="0"/>
          </a:p>
        </p:txBody>
      </p:sp>
      <p:sp>
        <p:nvSpPr>
          <p:cNvPr id="6" name="Content Placeholder 5"/>
          <p:cNvSpPr>
            <a:spLocks noGrp="1"/>
          </p:cNvSpPr>
          <p:nvPr>
            <p:ph sz="half" idx="2"/>
          </p:nvPr>
        </p:nvSpPr>
        <p:spPr/>
        <p:txBody>
          <a:bodyPr>
            <a:normAutofit/>
          </a:bodyPr>
          <a:lstStyle/>
          <a:p>
            <a:r>
              <a:rPr lang="en-US" sz="2800" dirty="0" smtClean="0"/>
              <a:t>What prevention interventions will modify the request to do a non-preferred task, specifically writing, so that writing is no longer a trigger for problem behavior?</a:t>
            </a:r>
            <a:endParaRPr lang="en-US" sz="2800" dirty="0"/>
          </a:p>
        </p:txBody>
      </p:sp>
    </p:spTree>
    <p:extLst>
      <p:ext uri="{BB962C8B-B14F-4D97-AF65-F5344CB8AC3E}">
        <p14:creationId xmlns:p14="http://schemas.microsoft.com/office/powerpoint/2010/main" val="153554961"/>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02 at 12.0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
        <p:nvSpPr>
          <p:cNvPr id="2" name="Left Arrow 1"/>
          <p:cNvSpPr/>
          <p:nvPr/>
        </p:nvSpPr>
        <p:spPr>
          <a:xfrm>
            <a:off x="3311600" y="2065628"/>
            <a:ext cx="978408" cy="484632"/>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Left Arrow 2"/>
          <p:cNvSpPr/>
          <p:nvPr/>
        </p:nvSpPr>
        <p:spPr>
          <a:xfrm>
            <a:off x="3661407" y="3410460"/>
            <a:ext cx="978408" cy="2732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Left Arrow 5"/>
          <p:cNvSpPr/>
          <p:nvPr/>
        </p:nvSpPr>
        <p:spPr>
          <a:xfrm>
            <a:off x="3661408" y="3786927"/>
            <a:ext cx="681493" cy="2732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0369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4" name="Rectangle 4"/>
          <p:cNvSpPr>
            <a:spLocks noGrp="1" noChangeArrowheads="1"/>
          </p:cNvSpPr>
          <p:nvPr>
            <p:ph type="title"/>
          </p:nvPr>
        </p:nvSpPr>
        <p:spPr>
          <a:xfrm>
            <a:off x="1981200" y="277814"/>
            <a:ext cx="8229600" cy="788987"/>
          </a:xfrm>
        </p:spPr>
        <p:txBody>
          <a:bodyPr>
            <a:normAutofit/>
          </a:bodyPr>
          <a:lstStyle/>
          <a:p>
            <a:r>
              <a:rPr lang="en-US" sz="3600" dirty="0"/>
              <a:t>Jeff: PTR Intervention Plan Prevent</a:t>
            </a:r>
          </a:p>
        </p:txBody>
      </p:sp>
      <p:graphicFrame>
        <p:nvGraphicFramePr>
          <p:cNvPr id="235564" name="Group 44"/>
          <p:cNvGraphicFramePr>
            <a:graphicFrameLocks noGrp="1"/>
          </p:cNvGraphicFramePr>
          <p:nvPr>
            <p:ph type="tbl" idx="1"/>
            <p:extLst/>
          </p:nvPr>
        </p:nvGraphicFramePr>
        <p:xfrm>
          <a:off x="1981200" y="1295400"/>
          <a:ext cx="8229600" cy="4724400"/>
        </p:xfrm>
        <a:graphic>
          <a:graphicData uri="http://schemas.openxmlformats.org/drawingml/2006/table">
            <a:tbl>
              <a:tblPr/>
              <a:tblGrid>
                <a:gridCol w="18288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736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Prevent Strategies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Arial"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9878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Choice-Making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Using a choice matrix, decide upon the choice that will be offered to Jeff each day with his writing assignment.  The following choices will be rotated:  (a) Within—writing tool to use (pen/pencil), color notebook paper, color of eraser, topic; (b) Who—peer for writing partner; (c) Where—Robin’s room, round table, desk; (d) When—part now, part later, whole task now</a:t>
                      </a:r>
                    </a:p>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Steps:</a:t>
                      </a:r>
                    </a:p>
                    <a:p>
                      <a:pPr marL="342900" marR="0" lvl="0" indent="-3429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1" i="0" u="none" strike="noStrike" cap="none" normalizeH="0" baseline="0" dirty="0" smtClean="0">
                          <a:ln>
                            <a:noFill/>
                          </a:ln>
                          <a:solidFill>
                            <a:srgbClr val="FF0000"/>
                          </a:solidFill>
                          <a:effectLst/>
                          <a:latin typeface="Arial" charset="0"/>
                        </a:rPr>
                        <a:t>Right before giving the writing assignment to Jeff</a:t>
                      </a:r>
                      <a:r>
                        <a:rPr kumimoji="0" lang="en-US" sz="1600" b="0" i="0" u="none" strike="noStrike" cap="none" normalizeH="0" baseline="0" dirty="0" smtClean="0">
                          <a:ln>
                            <a:noFill/>
                          </a:ln>
                          <a:solidFill>
                            <a:schemeClr val="tx1"/>
                          </a:solidFill>
                          <a:effectLst/>
                          <a:latin typeface="Arial" charset="0"/>
                        </a:rPr>
                        <a:t>, decide upon the choice to be offered.  </a:t>
                      </a:r>
                    </a:p>
                    <a:p>
                      <a:pPr marL="342900" marR="0" lvl="0" indent="-3429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Once the choice is determined, present it to Jeff by saying, “</a:t>
                      </a:r>
                      <a:r>
                        <a:rPr kumimoji="0" lang="en-US" sz="1600" b="1" i="0" u="none" strike="noStrike" cap="none" normalizeH="0" baseline="0" dirty="0" smtClean="0">
                          <a:ln>
                            <a:noFill/>
                          </a:ln>
                          <a:solidFill>
                            <a:srgbClr val="FF0000"/>
                          </a:solidFill>
                          <a:effectLst/>
                          <a:latin typeface="Arial" charset="0"/>
                        </a:rPr>
                        <a:t>What do you want to use for writing today?  The pen or the pencil?</a:t>
                      </a:r>
                      <a:r>
                        <a:rPr kumimoji="0" lang="en-US" sz="1600" b="0" i="0" u="none" strike="noStrike" cap="none" normalizeH="0" baseline="0" dirty="0" smtClean="0">
                          <a:ln>
                            <a:noFill/>
                          </a:ln>
                          <a:solidFill>
                            <a:schemeClr val="tx1"/>
                          </a:solidFill>
                          <a:effectLst/>
                          <a:latin typeface="Arial" charset="0"/>
                        </a:rPr>
                        <a:t>”</a:t>
                      </a:r>
                    </a:p>
                    <a:p>
                      <a:pPr marL="342900" marR="0" lvl="0" indent="-3429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Praise Jeff for making the choice—”Thank you for making a choice.” and </a:t>
                      </a:r>
                      <a:r>
                        <a:rPr kumimoji="0" lang="en-US" sz="1600" b="1" i="0" u="none" strike="noStrike" cap="none" normalizeH="0" baseline="0" dirty="0" smtClean="0">
                          <a:ln>
                            <a:noFill/>
                          </a:ln>
                          <a:solidFill>
                            <a:srgbClr val="FF0000"/>
                          </a:solidFill>
                          <a:effectLst/>
                          <a:latin typeface="Arial" charset="0"/>
                        </a:rPr>
                        <a:t>honor the choice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Right Arrow 1"/>
          <p:cNvSpPr/>
          <p:nvPr/>
        </p:nvSpPr>
        <p:spPr>
          <a:xfrm>
            <a:off x="2995405" y="3942092"/>
            <a:ext cx="712469" cy="2013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2995405" y="4745053"/>
            <a:ext cx="712469" cy="2013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2995405" y="5411104"/>
            <a:ext cx="712469" cy="20136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77293738"/>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7" name="Picture 3"/>
          <p:cNvPicPr>
            <a:picLocks noChangeAspect="1" noChangeArrowheads="1"/>
          </p:cNvPicPr>
          <p:nvPr/>
        </p:nvPicPr>
        <p:blipFill>
          <a:blip r:embed="rId3" cstate="print"/>
          <a:srcRect l="29375" t="10938" r="24374" b="27344"/>
          <a:stretch>
            <a:fillRect/>
          </a:stretch>
        </p:blipFill>
        <p:spPr bwMode="auto">
          <a:xfrm>
            <a:off x="2895600" y="0"/>
            <a:ext cx="6210300" cy="6629400"/>
          </a:xfrm>
          <a:prstGeom prst="rect">
            <a:avLst/>
          </a:prstGeom>
          <a:noFill/>
          <a:ln w="9525">
            <a:noFill/>
            <a:miter lim="800000"/>
            <a:headEnd/>
            <a:tailEnd/>
          </a:ln>
          <a:effectLst/>
        </p:spPr>
      </p:pic>
    </p:spTree>
    <p:extLst>
      <p:ext uri="{BB962C8B-B14F-4D97-AF65-F5344CB8AC3E}">
        <p14:creationId xmlns:p14="http://schemas.microsoft.com/office/powerpoint/2010/main" val="2580203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2"/>
          <p:cNvSpPr>
            <a:spLocks noGrp="1" noChangeArrowheads="1"/>
          </p:cNvSpPr>
          <p:nvPr>
            <p:ph type="title"/>
          </p:nvPr>
        </p:nvSpPr>
        <p:spPr>
          <a:xfrm>
            <a:off x="1981200" y="277814"/>
            <a:ext cx="8229600" cy="865187"/>
          </a:xfrm>
        </p:spPr>
        <p:txBody>
          <a:bodyPr/>
          <a:lstStyle/>
          <a:p>
            <a:r>
              <a:rPr lang="en-US" sz="3600" dirty="0"/>
              <a:t>Jeff—Intervention Plan Prevent</a:t>
            </a:r>
          </a:p>
        </p:txBody>
      </p:sp>
      <p:graphicFrame>
        <p:nvGraphicFramePr>
          <p:cNvPr id="237592" name="Group 24"/>
          <p:cNvGraphicFramePr>
            <a:graphicFrameLocks noGrp="1"/>
          </p:cNvGraphicFramePr>
          <p:nvPr>
            <p:ph type="tbl" idx="1"/>
            <p:extLst/>
          </p:nvPr>
        </p:nvGraphicFramePr>
        <p:xfrm>
          <a:off x="1981200" y="1295400"/>
          <a:ext cx="8229600" cy="4735386"/>
        </p:xfrm>
        <a:graphic>
          <a:graphicData uri="http://schemas.openxmlformats.org/drawingml/2006/table">
            <a:tbl>
              <a:tblPr/>
              <a:tblGrid>
                <a:gridCol w="18288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69373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Prevent Strategies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Arial"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766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Environmental Support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Visual Timer:  Set a visual timer for the amount of time agreed upon with Jeff to complete the writing assignment.</a:t>
                      </a: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Steps: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At the beginning of the writing period and while reviewing Jeff’s self-management writing chart for the day, and before providing Jeff a choice, either call Jeff to the teacher’s desk or go over to Jeff.</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Discuss the goal for completing the writing assignment.  Say, “I think you can complete the assignment in ___ minutes.  What do you think?”</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Set the timer by saying, “Jeff, let’s see if you can beat the timer.  Today, you have ___ minutes (time from step 1) to complete the writing.  Ready, set, go.”</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2" name="Right Arrow 1"/>
          <p:cNvSpPr/>
          <p:nvPr/>
        </p:nvSpPr>
        <p:spPr>
          <a:xfrm>
            <a:off x="2778565" y="3376724"/>
            <a:ext cx="480142" cy="3097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a:off x="2778565" y="4226154"/>
            <a:ext cx="480142" cy="436203"/>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a:off x="2778565" y="5158023"/>
            <a:ext cx="480142" cy="309791"/>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8118534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6"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Teach Interventions</a:t>
            </a:r>
            <a:endParaRPr lang="en-US" dirty="0"/>
          </a:p>
        </p:txBody>
      </p:sp>
      <p:pic>
        <p:nvPicPr>
          <p:cNvPr id="8" name="Picture Placeholder 7"/>
          <p:cNvPicPr>
            <a:picLocks noGrp="1" noChangeAspect="1"/>
          </p:cNvPicPr>
          <p:nvPr>
            <p:ph type="pic" idx="1"/>
          </p:nvPr>
        </p:nvPicPr>
        <p:blipFill rotWithShape="1">
          <a:blip r:embed="rId3">
            <a:extLst>
              <a:ext uri="{28A0092B-C50C-407E-A947-70E740481C1C}">
                <a14:useLocalDpi xmlns:a14="http://schemas.microsoft.com/office/drawing/2010/main" val="0"/>
              </a:ext>
            </a:extLst>
          </a:blip>
          <a:srcRect t="23581" b="9563"/>
          <a:stretch/>
        </p:blipFill>
        <p:spPr>
          <a:xfrm>
            <a:off x="3048" y="0"/>
            <a:ext cx="12188952" cy="3779519"/>
          </a:xfrm>
        </p:spPr>
      </p:pic>
    </p:spTree>
    <p:extLst>
      <p:ext uri="{BB962C8B-B14F-4D97-AF65-F5344CB8AC3E}">
        <p14:creationId xmlns:p14="http://schemas.microsoft.com/office/powerpoint/2010/main" val="264120643"/>
      </p:ext>
    </p:extLst>
  </p:cSld>
  <p:clrMapOvr>
    <a:masterClrMapping/>
  </p:clrMapOvr>
  <p:transition>
    <p:random/>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2"/>
          <p:cNvSpPr>
            <a:spLocks noGrp="1" noChangeArrowheads="1"/>
          </p:cNvSpPr>
          <p:nvPr>
            <p:ph type="title"/>
          </p:nvPr>
        </p:nvSpPr>
        <p:spPr/>
        <p:txBody>
          <a:bodyPr/>
          <a:lstStyle/>
          <a:p>
            <a:r>
              <a:rPr lang="en-US" dirty="0" smtClean="0"/>
              <a:t>Teaching “Request a Break”</a:t>
            </a:r>
            <a:endParaRPr lang="en-US" dirty="0"/>
          </a:p>
        </p:txBody>
      </p:sp>
      <p:sp>
        <p:nvSpPr>
          <p:cNvPr id="223235" name="Rectangle 3"/>
          <p:cNvSpPr>
            <a:spLocks noGrp="1" noChangeArrowheads="1"/>
          </p:cNvSpPr>
          <p:nvPr>
            <p:ph idx="1"/>
          </p:nvPr>
        </p:nvSpPr>
        <p:spPr>
          <a:xfrm>
            <a:off x="906896" y="1676399"/>
            <a:ext cx="10933411" cy="4994031"/>
          </a:xfrm>
        </p:spPr>
        <p:txBody>
          <a:bodyPr>
            <a:noAutofit/>
          </a:bodyPr>
          <a:lstStyle/>
          <a:p>
            <a:pPr marL="342900" indent="-342900">
              <a:buFont typeface="+mj-lt"/>
              <a:buAutoNum type="arabicPeriod"/>
            </a:pPr>
            <a:r>
              <a:rPr lang="en-US" sz="1600" dirty="0" smtClean="0"/>
              <a:t>Identify how the student will request a break.  Consider skills already in student’s repertoire</a:t>
            </a:r>
          </a:p>
          <a:p>
            <a:pPr marL="342900" indent="-342900">
              <a:buFont typeface="+mj-lt"/>
              <a:buAutoNum type="arabicPeriod"/>
            </a:pPr>
            <a:r>
              <a:rPr lang="en-US" sz="1600" dirty="0" smtClean="0"/>
              <a:t>Determine the point in which the problem behavior occurs after presentation of the antecedent</a:t>
            </a:r>
          </a:p>
          <a:p>
            <a:pPr marL="342900" indent="-342900">
              <a:buFont typeface="+mj-lt"/>
              <a:buAutoNum type="arabicPeriod"/>
            </a:pPr>
            <a:r>
              <a:rPr lang="en-US" sz="1600" dirty="0" smtClean="0"/>
              <a:t>Decide upon the prompt to be used to cue the student it is time to use the replacement behavior (e.g., “I need a break”) just prior to above point of time.</a:t>
            </a:r>
          </a:p>
          <a:p>
            <a:pPr marL="342900" indent="-342900">
              <a:buFont typeface="+mj-lt"/>
              <a:buAutoNum type="arabicPeriod"/>
            </a:pPr>
            <a:r>
              <a:rPr lang="en-US" sz="1600" dirty="0" smtClean="0"/>
              <a:t>Decide upon motivator that will enhance student return to task after break</a:t>
            </a:r>
          </a:p>
          <a:p>
            <a:pPr marL="342900" indent="-342900">
              <a:buFont typeface="+mj-lt"/>
              <a:buAutoNum type="arabicPeriod"/>
            </a:pPr>
            <a:r>
              <a:rPr lang="en-US" sz="1600" dirty="0" smtClean="0"/>
              <a:t>Schedule time with the student to introduce the replacement behavior.</a:t>
            </a:r>
          </a:p>
          <a:p>
            <a:pPr marL="470916" lvl="1" indent="-342900">
              <a:buFont typeface="+mj-lt"/>
              <a:buAutoNum type="alphaLcParenR"/>
            </a:pPr>
            <a:r>
              <a:rPr lang="en-US" sz="1400" dirty="0" smtClean="0"/>
              <a:t>Present new behavior by modeling and explaining why, when, and how</a:t>
            </a:r>
          </a:p>
          <a:p>
            <a:pPr marL="470916" lvl="1" indent="-342900">
              <a:buFont typeface="+mj-lt"/>
              <a:buAutoNum type="alphaLcParenR"/>
            </a:pPr>
            <a:r>
              <a:rPr lang="en-US" sz="1400" dirty="0" smtClean="0"/>
              <a:t>Ask student to imitate behavior</a:t>
            </a:r>
          </a:p>
          <a:p>
            <a:pPr marL="470916" lvl="1" indent="-342900">
              <a:buFont typeface="+mj-lt"/>
              <a:buAutoNum type="alphaLcParenR"/>
            </a:pPr>
            <a:r>
              <a:rPr lang="en-US" sz="1400" dirty="0" smtClean="0"/>
              <a:t>Set up role-play/practice opportunities</a:t>
            </a:r>
          </a:p>
          <a:p>
            <a:pPr marL="470916" lvl="1" indent="-342900">
              <a:buFont typeface="+mj-lt"/>
              <a:buAutoNum type="alphaLcParenR"/>
            </a:pPr>
            <a:r>
              <a:rPr lang="en-US" sz="1400" dirty="0" smtClean="0"/>
              <a:t>Provide feedback</a:t>
            </a:r>
          </a:p>
          <a:p>
            <a:pPr marL="342900" indent="-342900">
              <a:buFont typeface="+mj-lt"/>
              <a:buAutoNum type="arabicPeriod"/>
            </a:pPr>
            <a:r>
              <a:rPr lang="en-US" sz="1600" dirty="0" smtClean="0"/>
              <a:t>First day of implementation in class, remind student of new behavior to be used</a:t>
            </a:r>
          </a:p>
          <a:p>
            <a:pPr marL="342900" indent="-342900">
              <a:buFont typeface="+mj-lt"/>
              <a:buAutoNum type="arabicPeriod"/>
            </a:pPr>
            <a:r>
              <a:rPr lang="en-US" sz="1600" dirty="0" smtClean="0"/>
              <a:t>Immediately at point identified to prompt student, deliver it (even if student does not indicate need for break)</a:t>
            </a:r>
          </a:p>
          <a:p>
            <a:pPr marL="342900" indent="-342900">
              <a:buFont typeface="+mj-lt"/>
              <a:buAutoNum type="arabicPeriod"/>
            </a:pPr>
            <a:r>
              <a:rPr lang="en-US" sz="1600" dirty="0" smtClean="0"/>
              <a:t>Release student to break immediately after correct response exhibited and provide verbal reinforcement for using replacement behavior</a:t>
            </a:r>
            <a:endParaRPr lang="en-US" sz="1600" dirty="0"/>
          </a:p>
        </p:txBody>
      </p:sp>
    </p:spTree>
    <p:extLst>
      <p:ext uri="{BB962C8B-B14F-4D97-AF65-F5344CB8AC3E}">
        <p14:creationId xmlns:p14="http://schemas.microsoft.com/office/powerpoint/2010/main" val="172467235"/>
      </p:ext>
    </p:extLst>
  </p:cSld>
  <p:clrMapOvr>
    <a:masterClrMapping/>
  </p:clrMapOvr>
  <p:transition>
    <p:random/>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Teach Alternate Skill Behavior</a:t>
            </a:r>
            <a:endParaRPr lang="en-US" dirty="0"/>
          </a:p>
        </p:txBody>
      </p:sp>
      <p:sp>
        <p:nvSpPr>
          <p:cNvPr id="3" name="Content Placeholder 2"/>
          <p:cNvSpPr>
            <a:spLocks noGrp="1"/>
          </p:cNvSpPr>
          <p:nvPr>
            <p:ph idx="1"/>
          </p:nvPr>
        </p:nvSpPr>
        <p:spPr/>
        <p:txBody>
          <a:bodyPr>
            <a:normAutofit/>
          </a:bodyPr>
          <a:lstStyle/>
          <a:p>
            <a:r>
              <a:rPr lang="en-US" sz="2800" dirty="0" smtClean="0"/>
              <a:t>Raise hand</a:t>
            </a:r>
          </a:p>
          <a:p>
            <a:pPr lvl="1"/>
            <a:r>
              <a:rPr lang="en-US" sz="2400" dirty="0" smtClean="0"/>
              <a:t>Step 1:  Determine if skills is a performance or skill deficit</a:t>
            </a:r>
          </a:p>
          <a:p>
            <a:pPr lvl="2"/>
            <a:r>
              <a:rPr lang="en-US" sz="1800" dirty="0" smtClean="0"/>
              <a:t>If skill deficit, break down behavior into discrete steps and determine steps student needs to acquire</a:t>
            </a:r>
          </a:p>
          <a:p>
            <a:pPr lvl="2"/>
            <a:r>
              <a:rPr lang="en-US" sz="1800" dirty="0" smtClean="0"/>
              <a:t>If performance deficit, reinforcement part of intervention will be extremely important</a:t>
            </a:r>
          </a:p>
          <a:p>
            <a:pPr lvl="1"/>
            <a:r>
              <a:rPr lang="en-US" sz="2400" dirty="0" smtClean="0"/>
              <a:t>Step 2: Teach student when to use new behavior and what will happen when they use new behavior</a:t>
            </a:r>
          </a:p>
          <a:p>
            <a:pPr lvl="2"/>
            <a:r>
              <a:rPr lang="en-US" sz="1800" dirty="0" smtClean="0"/>
              <a:t>Examples and </a:t>
            </a:r>
            <a:r>
              <a:rPr lang="en-US" sz="1800" dirty="0" err="1" smtClean="0"/>
              <a:t>nonexamples</a:t>
            </a:r>
            <a:endParaRPr lang="en-US" sz="1800" dirty="0" smtClean="0"/>
          </a:p>
          <a:p>
            <a:pPr lvl="2"/>
            <a:r>
              <a:rPr lang="en-US" sz="1800" dirty="0" smtClean="0"/>
              <a:t>Opportunity to practice with feedback</a:t>
            </a:r>
          </a:p>
          <a:p>
            <a:pPr lvl="2"/>
            <a:r>
              <a:rPr lang="en-US" sz="1800" dirty="0" smtClean="0"/>
              <a:t>Determine prompting required until skill is acquired</a:t>
            </a:r>
          </a:p>
          <a:p>
            <a:pPr lvl="1"/>
            <a:r>
              <a:rPr lang="en-US" sz="2400" dirty="0" smtClean="0"/>
              <a:t>Step 3:  Determine how skill will be generalized/maintained</a:t>
            </a:r>
            <a:endParaRPr lang="en-US" sz="2400" dirty="0"/>
          </a:p>
        </p:txBody>
      </p:sp>
    </p:spTree>
    <p:extLst>
      <p:ext uri="{BB962C8B-B14F-4D97-AF65-F5344CB8AC3E}">
        <p14:creationId xmlns:p14="http://schemas.microsoft.com/office/powerpoint/2010/main" val="17013788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Rationale for PTR and the Tools</a:t>
            </a:r>
            <a:endParaRPr lang="en-US" dirty="0"/>
          </a:p>
        </p:txBody>
      </p:sp>
      <p:sp>
        <p:nvSpPr>
          <p:cNvPr id="3" name="Content Placeholder 2"/>
          <p:cNvSpPr>
            <a:spLocks noGrp="1"/>
          </p:cNvSpPr>
          <p:nvPr>
            <p:ph idx="1"/>
          </p:nvPr>
        </p:nvSpPr>
        <p:spPr/>
        <p:txBody>
          <a:bodyPr>
            <a:normAutofit/>
          </a:bodyPr>
          <a:lstStyle/>
          <a:p>
            <a:r>
              <a:rPr lang="en-US" sz="4000" dirty="0" smtClean="0"/>
              <a:t>Research Goals:</a:t>
            </a:r>
          </a:p>
          <a:p>
            <a:pPr lvl="1"/>
            <a:r>
              <a:rPr lang="en-US" sz="3600" dirty="0" smtClean="0"/>
              <a:t>Standardizing the process</a:t>
            </a:r>
          </a:p>
          <a:p>
            <a:pPr lvl="2"/>
            <a:r>
              <a:rPr lang="en-US" sz="2800" dirty="0" smtClean="0"/>
              <a:t>Steps of process same across all teams</a:t>
            </a:r>
          </a:p>
          <a:p>
            <a:pPr lvl="2"/>
            <a:r>
              <a:rPr lang="en-US" sz="2800" dirty="0" smtClean="0"/>
              <a:t>Every PTR intervention plan includes a package of interventions including (a) prevention; (b) replacement skill to teach; (c) reinforcement (functional equivalence)</a:t>
            </a:r>
          </a:p>
          <a:p>
            <a:pPr lvl="1"/>
            <a:r>
              <a:rPr lang="en-US" sz="3600" dirty="0" smtClean="0"/>
              <a:t>Making it collaborative and easy for teacher/team participation</a:t>
            </a:r>
          </a:p>
        </p:txBody>
      </p:sp>
    </p:spTree>
    <p:extLst>
      <p:ext uri="{BB962C8B-B14F-4D97-AF65-F5344CB8AC3E}">
        <p14:creationId xmlns:p14="http://schemas.microsoft.com/office/powerpoint/2010/main" val="52869652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Linking Behavior Interventions to Hypothesis</a:t>
            </a:r>
            <a:endParaRPr lang="en-US" dirty="0"/>
          </a:p>
        </p:txBody>
      </p:sp>
      <p:sp>
        <p:nvSpPr>
          <p:cNvPr id="5" name="Content Placeholder 4"/>
          <p:cNvSpPr>
            <a:spLocks noGrp="1"/>
          </p:cNvSpPr>
          <p:nvPr>
            <p:ph sz="half" idx="1"/>
          </p:nvPr>
        </p:nvSpPr>
        <p:spPr/>
        <p:txBody>
          <a:bodyPr>
            <a:normAutofit/>
          </a:bodyPr>
          <a:lstStyle/>
          <a:p>
            <a:r>
              <a:rPr lang="en-US" dirty="0" smtClean="0"/>
              <a:t>Selecting Teach Intervention that will replace Jeff’s disruptive behavior that was the focus of the FBA</a:t>
            </a:r>
          </a:p>
          <a:p>
            <a:pPr lvl="1"/>
            <a:r>
              <a:rPr lang="en-US" dirty="0" smtClean="0"/>
              <a:t>Behavior Rating Scale and Step 1, team identified academic engagement and independent completion of work as behaviors to increase</a:t>
            </a:r>
          </a:p>
          <a:p>
            <a:pPr lvl="1"/>
            <a:r>
              <a:rPr lang="en-US" dirty="0" smtClean="0"/>
              <a:t>Hypothesis continued to identify these as valid.</a:t>
            </a:r>
          </a:p>
        </p:txBody>
      </p:sp>
      <p:sp>
        <p:nvSpPr>
          <p:cNvPr id="6" name="Content Placeholder 5"/>
          <p:cNvSpPr>
            <a:spLocks noGrp="1"/>
          </p:cNvSpPr>
          <p:nvPr>
            <p:ph sz="half" idx="2"/>
          </p:nvPr>
        </p:nvSpPr>
        <p:spPr/>
        <p:txBody>
          <a:bodyPr>
            <a:normAutofit/>
          </a:bodyPr>
          <a:lstStyle/>
          <a:p>
            <a:r>
              <a:rPr lang="en-US" dirty="0" smtClean="0"/>
              <a:t>How will the team teach Jeff to be academically engaged and complete work independently?  </a:t>
            </a:r>
          </a:p>
          <a:p>
            <a:r>
              <a:rPr lang="en-US" dirty="0" smtClean="0"/>
              <a:t>Is it a performance or a skill deficit?</a:t>
            </a:r>
          </a:p>
          <a:p>
            <a:r>
              <a:rPr lang="en-US" dirty="0" smtClean="0"/>
              <a:t>Note:  You may need to concurrently discuss the reinforcement (function) when developing the teach intervention.</a:t>
            </a:r>
          </a:p>
          <a:p>
            <a:pPr marL="0" indent="0">
              <a:buNone/>
            </a:pPr>
            <a:endParaRPr lang="en-US" dirty="0"/>
          </a:p>
        </p:txBody>
      </p:sp>
    </p:spTree>
    <p:extLst>
      <p:ext uri="{BB962C8B-B14F-4D97-AF65-F5344CB8AC3E}">
        <p14:creationId xmlns:p14="http://schemas.microsoft.com/office/powerpoint/2010/main" val="132943768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02 at 12.0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490"/>
            <a:ext cx="9144000" cy="6858000"/>
          </a:xfrm>
          <a:prstGeom prst="rect">
            <a:avLst/>
          </a:prstGeom>
        </p:spPr>
      </p:pic>
      <p:sp>
        <p:nvSpPr>
          <p:cNvPr id="2" name="Left Arrow 1"/>
          <p:cNvSpPr/>
          <p:nvPr/>
        </p:nvSpPr>
        <p:spPr>
          <a:xfrm>
            <a:off x="6703573" y="2550261"/>
            <a:ext cx="978408" cy="20688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Left Arrow 2"/>
          <p:cNvSpPr/>
          <p:nvPr/>
        </p:nvSpPr>
        <p:spPr>
          <a:xfrm>
            <a:off x="6703573" y="4974905"/>
            <a:ext cx="978408" cy="2732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39375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2"/>
          <p:cNvSpPr>
            <a:spLocks noGrp="1" noChangeArrowheads="1"/>
          </p:cNvSpPr>
          <p:nvPr>
            <p:ph type="title"/>
          </p:nvPr>
        </p:nvSpPr>
        <p:spPr>
          <a:xfrm>
            <a:off x="1981200" y="128033"/>
            <a:ext cx="8229600" cy="788987"/>
          </a:xfrm>
        </p:spPr>
        <p:txBody>
          <a:bodyPr/>
          <a:lstStyle/>
          <a:p>
            <a:r>
              <a:rPr lang="en-US" sz="3600" dirty="0"/>
              <a:t>Jeff— Teach Intervention Plan</a:t>
            </a:r>
          </a:p>
        </p:txBody>
      </p:sp>
      <p:graphicFrame>
        <p:nvGraphicFramePr>
          <p:cNvPr id="238627" name="Group 35"/>
          <p:cNvGraphicFramePr>
            <a:graphicFrameLocks noGrp="1"/>
          </p:cNvGraphicFramePr>
          <p:nvPr>
            <p:ph type="tbl" idx="1"/>
            <p:extLst/>
          </p:nvPr>
        </p:nvGraphicFramePr>
        <p:xfrm>
          <a:off x="1981200" y="917019"/>
          <a:ext cx="8229600" cy="5998464"/>
        </p:xfrm>
        <a:graphic>
          <a:graphicData uri="http://schemas.openxmlformats.org/drawingml/2006/table">
            <a:tbl>
              <a:tblPr/>
              <a:tblGrid>
                <a:gridCol w="18288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59307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Teach Strategies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Arial"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486275">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Incompatible Replacement Behavior—Academic Engagement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Jeff will be taught how to remain engaged on a writing assignment. Engagement is defined as:  working on a task without disrupting by raising hand to speak, keeping pencil upright, and letting neighbors work</a:t>
                      </a: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Steps: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Each day, divide Jeff’s writing task into 3 major sections—starter, details, conclusion</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Initially, tell Jeff that for each section completed, he earns a “dot” that he should place in the envelope hanging at the side of his desk.</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Inform him that he can use the dots later to get out of work and to get special rewards for himself and the rest of the class.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Each day after giving the writing assignment to Jeff, review his self-management checklist/dot total sheet.  Review each section of the writing assignment (step 1), his goal (time for completion), and the academic engaged behaviors.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On Monday, a weekly goal should be discussed and set.</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mj-lt"/>
                        <a:buAutoNum type="arabicPeriod"/>
                        <a:tabLst/>
                      </a:pPr>
                      <a:r>
                        <a:rPr kumimoji="0" lang="en-US" sz="1600" b="0" i="0" u="none" strike="noStrike" cap="none" normalizeH="0" baseline="0" dirty="0" smtClean="0">
                          <a:ln>
                            <a:noFill/>
                          </a:ln>
                          <a:solidFill>
                            <a:schemeClr val="tx1"/>
                          </a:solidFill>
                          <a:effectLst/>
                          <a:latin typeface="Arial" charset="0"/>
                        </a:rPr>
                        <a:t>Immediately after reviewing Jeff’s goals and expected behaviors, provide him a choice and set the timer.</a:t>
                      </a:r>
                    </a:p>
                    <a:p>
                      <a:pPr marL="0" marR="0" lvl="0" indent="0" algn="l" defTabSz="914400" rtl="0" eaLnBrk="1" fontAlgn="base" latinLnBrk="0" hangingPunct="1">
                        <a:lnSpc>
                          <a:spcPct val="100000"/>
                        </a:lnSpc>
                        <a:spcBef>
                          <a:spcPct val="20000"/>
                        </a:spcBef>
                        <a:spcAft>
                          <a:spcPct val="0"/>
                        </a:spcAft>
                        <a:buClr>
                          <a:schemeClr val="tx1"/>
                        </a:buClr>
                        <a:buSzPct val="75000"/>
                        <a:buFont typeface="+mj-lt"/>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83013990"/>
      </p:ext>
    </p:extLst>
  </p:cSld>
  <p:clrMapOvr>
    <a:masterClrMapping/>
  </p:clrMapOvr>
  <p:transition>
    <p:random/>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3"/>
          <p:cNvPicPr>
            <a:picLocks noChangeAspect="1" noChangeArrowheads="1"/>
          </p:cNvPicPr>
          <p:nvPr/>
        </p:nvPicPr>
        <p:blipFill>
          <a:blip r:embed="rId3">
            <a:extLst>
              <a:ext uri="{28A0092B-C50C-407E-A947-70E740481C1C}">
                <a14:useLocalDpi xmlns:a14="http://schemas.microsoft.com/office/drawing/2010/main" val="0"/>
              </a:ext>
            </a:extLst>
          </a:blip>
          <a:srcRect l="15001" t="11719" r="14999" b="21094"/>
          <a:stretch>
            <a:fillRect/>
          </a:stretch>
        </p:blipFill>
        <p:spPr bwMode="auto">
          <a:xfrm>
            <a:off x="1817077" y="213815"/>
            <a:ext cx="8088923" cy="62111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719547426"/>
      </p:ext>
    </p:extLst>
  </p:cSld>
  <p:clrMapOvr>
    <a:masterClrMapping/>
  </p:clrMapOvr>
  <p:transition spd="slow"/>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Reinforcement</a:t>
            </a:r>
            <a:endParaRPr lang="en-US" dirty="0"/>
          </a:p>
        </p:txBody>
      </p:sp>
      <p:sp>
        <p:nvSpPr>
          <p:cNvPr id="4" name="Content Placeholder 3"/>
          <p:cNvSpPr>
            <a:spLocks noGrp="1"/>
          </p:cNvSpPr>
          <p:nvPr>
            <p:ph idx="1"/>
          </p:nvPr>
        </p:nvSpPr>
        <p:spPr/>
        <p:txBody>
          <a:bodyPr>
            <a:normAutofit/>
          </a:bodyPr>
          <a:lstStyle/>
          <a:p>
            <a:r>
              <a:rPr lang="en-US" sz="2800" dirty="0" smtClean="0"/>
              <a:t>Basic principles:</a:t>
            </a:r>
          </a:p>
          <a:p>
            <a:pPr lvl="1"/>
            <a:r>
              <a:rPr lang="en-US" sz="2400" dirty="0" smtClean="0"/>
              <a:t>Use the function as the reinforcement</a:t>
            </a:r>
          </a:p>
          <a:p>
            <a:pPr lvl="1"/>
            <a:r>
              <a:rPr lang="en-US" sz="2400" dirty="0" smtClean="0"/>
              <a:t>Consider how efficient and effective problem behavior gets the function</a:t>
            </a:r>
          </a:p>
          <a:p>
            <a:pPr lvl="1"/>
            <a:r>
              <a:rPr lang="en-US" sz="2400" dirty="0" smtClean="0"/>
              <a:t>The reinforcement must be delivered as efficiently and effectively for the replacement behavior or the student will not use the replacement behavior.</a:t>
            </a:r>
          </a:p>
          <a:p>
            <a:pPr lvl="2"/>
            <a:r>
              <a:rPr lang="en-US" sz="1800" dirty="0" smtClean="0"/>
              <a:t>E.g., if the student’s calling out behavior gets attention almost every time, and the team develops a plan in which the student gets a reinforcement at the end of the day or week, the plan has a high probability of failing.</a:t>
            </a:r>
          </a:p>
          <a:p>
            <a:pPr lvl="1"/>
            <a:r>
              <a:rPr lang="en-US" sz="2400" dirty="0" smtClean="0"/>
              <a:t>Initially, the behavior should be reinforced at high levels.</a:t>
            </a:r>
          </a:p>
          <a:p>
            <a:pPr lvl="1"/>
            <a:r>
              <a:rPr lang="en-US" sz="2400" dirty="0" smtClean="0"/>
              <a:t>The rate of reinforcement can be faded gradually.</a:t>
            </a:r>
            <a:endParaRPr lang="en-US" sz="2400" dirty="0"/>
          </a:p>
        </p:txBody>
      </p:sp>
    </p:spTree>
    <p:extLst>
      <p:ext uri="{BB962C8B-B14F-4D97-AF65-F5344CB8AC3E}">
        <p14:creationId xmlns:p14="http://schemas.microsoft.com/office/powerpoint/2010/main" val="18901047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Linking Interventions to Hypothesis</a:t>
            </a:r>
            <a:endParaRPr lang="en-US" dirty="0"/>
          </a:p>
        </p:txBody>
      </p:sp>
      <p:sp>
        <p:nvSpPr>
          <p:cNvPr id="5" name="Content Placeholder 4"/>
          <p:cNvSpPr>
            <a:spLocks noGrp="1"/>
          </p:cNvSpPr>
          <p:nvPr>
            <p:ph sz="half" idx="1"/>
          </p:nvPr>
        </p:nvSpPr>
        <p:spPr/>
        <p:txBody>
          <a:bodyPr>
            <a:normAutofit/>
          </a:bodyPr>
          <a:lstStyle/>
          <a:p>
            <a:r>
              <a:rPr lang="en-US" dirty="0" smtClean="0"/>
              <a:t>How will Jeff’s new behavior (academic engagement, completion of task) result in getting him the function:  As a result, he gets to delay/avoid doing the writing assignment?</a:t>
            </a:r>
          </a:p>
        </p:txBody>
      </p:sp>
      <p:sp>
        <p:nvSpPr>
          <p:cNvPr id="6" name="Content Placeholder 5"/>
          <p:cNvSpPr>
            <a:spLocks noGrp="1"/>
          </p:cNvSpPr>
          <p:nvPr>
            <p:ph sz="half" idx="2"/>
          </p:nvPr>
        </p:nvSpPr>
        <p:spPr/>
        <p:txBody>
          <a:bodyPr>
            <a:normAutofit/>
          </a:bodyPr>
          <a:lstStyle/>
          <a:p>
            <a:r>
              <a:rPr lang="en-US" dirty="0" smtClean="0"/>
              <a:t>Considerations:  What is acceptable to the teacher?  Be creative.</a:t>
            </a:r>
          </a:p>
          <a:p>
            <a:r>
              <a:rPr lang="en-US" dirty="0" smtClean="0"/>
              <a:t>Technology is always available to fade-before we can fade, we must see the new behavior being performed consistently and old behavior no longer being performed</a:t>
            </a:r>
          </a:p>
        </p:txBody>
      </p:sp>
    </p:spTree>
    <p:extLst>
      <p:ext uri="{BB962C8B-B14F-4D97-AF65-F5344CB8AC3E}">
        <p14:creationId xmlns:p14="http://schemas.microsoft.com/office/powerpoint/2010/main" val="1411620090"/>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creen Shot 2013-03-02 at 12.01.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15490"/>
            <a:ext cx="9144000" cy="6858000"/>
          </a:xfrm>
          <a:prstGeom prst="rect">
            <a:avLst/>
          </a:prstGeom>
        </p:spPr>
      </p:pic>
      <p:sp>
        <p:nvSpPr>
          <p:cNvPr id="2" name="Left Arrow 1"/>
          <p:cNvSpPr/>
          <p:nvPr/>
        </p:nvSpPr>
        <p:spPr>
          <a:xfrm>
            <a:off x="9135261" y="2658688"/>
            <a:ext cx="978408" cy="206881"/>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Left Arrow 2"/>
          <p:cNvSpPr/>
          <p:nvPr/>
        </p:nvSpPr>
        <p:spPr>
          <a:xfrm>
            <a:off x="9290146" y="3193607"/>
            <a:ext cx="978408" cy="2732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Left Arrow 4"/>
          <p:cNvSpPr/>
          <p:nvPr/>
        </p:nvSpPr>
        <p:spPr>
          <a:xfrm>
            <a:off x="9442546" y="3466902"/>
            <a:ext cx="978408" cy="273295"/>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7004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5"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2"/>
          <p:cNvSpPr>
            <a:spLocks noGrp="1" noChangeArrowheads="1"/>
          </p:cNvSpPr>
          <p:nvPr>
            <p:ph type="title"/>
          </p:nvPr>
        </p:nvSpPr>
        <p:spPr>
          <a:xfrm>
            <a:off x="1905000" y="0"/>
            <a:ext cx="8229600" cy="533400"/>
          </a:xfrm>
        </p:spPr>
        <p:txBody>
          <a:bodyPr>
            <a:normAutofit fontScale="90000"/>
          </a:bodyPr>
          <a:lstStyle/>
          <a:p>
            <a:pPr algn="ctr"/>
            <a:r>
              <a:rPr lang="en-US" dirty="0"/>
              <a:t>Jeff—Reinforce Intervention Plan</a:t>
            </a:r>
          </a:p>
        </p:txBody>
      </p:sp>
      <p:graphicFrame>
        <p:nvGraphicFramePr>
          <p:cNvPr id="239660" name="Group 44"/>
          <p:cNvGraphicFramePr>
            <a:graphicFrameLocks noGrp="1"/>
          </p:cNvGraphicFramePr>
          <p:nvPr>
            <p:ph type="tbl" idx="1"/>
            <p:extLst/>
          </p:nvPr>
        </p:nvGraphicFramePr>
        <p:xfrm>
          <a:off x="1828800" y="533400"/>
          <a:ext cx="8686800" cy="6144768"/>
        </p:xfrm>
        <a:graphic>
          <a:graphicData uri="http://schemas.openxmlformats.org/drawingml/2006/table">
            <a:tbl>
              <a:tblPr/>
              <a:tblGrid>
                <a:gridCol w="1752600">
                  <a:extLst>
                    <a:ext uri="{9D8B030D-6E8A-4147-A177-3AD203B41FA5}">
                      <a16:colId xmlns:a16="http://schemas.microsoft.com/office/drawing/2014/main" val="20000"/>
                    </a:ext>
                  </a:extLst>
                </a:gridCol>
                <a:gridCol w="6934200">
                  <a:extLst>
                    <a:ext uri="{9D8B030D-6E8A-4147-A177-3AD203B41FA5}">
                      <a16:colId xmlns:a16="http://schemas.microsoft.com/office/drawing/2014/main" val="20001"/>
                    </a:ext>
                  </a:extLst>
                </a:gridCol>
              </a:tblGrid>
              <a:tr h="5334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Reinforce Strategies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Arial"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511300">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Reinforce Pro-academic Replacement Behavior—Academic Engagement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Jeff will be reinforced for academic engagement and meeting his daily goal with allowable/earned escape represented by the dots.  Jeff can use his dots to get out of doing work/problems during independent work times.</a:t>
                      </a: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Steps: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At the end of the writing period or when Jeff completes his writing (whichever event occurs first), review Jeff’s self-management checklist.  </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For each behavior on the checklist, discuss with Jeff whether he performed the activity.  If yes, place a check in the box.  If no, place an “x” in the box.  For each check, Jeff should be given a dot.  When reviewing, say, “Jeff, did you write a starter sentence?”…  Did you stay on task? Did you meet your goal?”  When giving dots, say “Jeff, how many checks do you have today?  How many dots do you earn?”</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Jeff uses dots by sticking it over a problem/question he doesn’t want to do and showing the teacher when he uses a dot.  He can escape as long as he has dots in his envelope.</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If Jeff uses a dot to get out of work, immediately say “You used a dot to get out of ____.  You earned it!”</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If Jeff meets his weekly goal, he can go to his brother’s kindergarten class and read a book to them.</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723824962"/>
      </p:ext>
    </p:extLst>
  </p:cSld>
  <p:clrMapOvr>
    <a:masterClrMapping/>
  </p:clrMapOvr>
  <p:transition>
    <p:random/>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905000" y="0"/>
            <a:ext cx="8229600" cy="762000"/>
          </a:xfrm>
        </p:spPr>
        <p:txBody>
          <a:bodyPr>
            <a:normAutofit/>
          </a:bodyPr>
          <a:lstStyle/>
          <a:p>
            <a:pPr algn="ctr"/>
            <a:r>
              <a:rPr lang="en-US" sz="3600" dirty="0"/>
              <a:t>Jeff—Reinforce Intervention Plan</a:t>
            </a:r>
          </a:p>
        </p:txBody>
      </p:sp>
      <p:graphicFrame>
        <p:nvGraphicFramePr>
          <p:cNvPr id="240679" name="Group 39"/>
          <p:cNvGraphicFramePr>
            <a:graphicFrameLocks noGrp="1"/>
          </p:cNvGraphicFramePr>
          <p:nvPr>
            <p:ph type="tbl" idx="1"/>
            <p:extLst/>
          </p:nvPr>
        </p:nvGraphicFramePr>
        <p:xfrm>
          <a:off x="1828800" y="914401"/>
          <a:ext cx="8229600" cy="5486401"/>
        </p:xfrm>
        <a:graphic>
          <a:graphicData uri="http://schemas.openxmlformats.org/drawingml/2006/table">
            <a:tbl>
              <a:tblPr/>
              <a:tblGrid>
                <a:gridCol w="18288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6715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Reinforce Strategies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Arial"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1488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smtClean="0">
                          <a:ln>
                            <a:noFill/>
                          </a:ln>
                          <a:solidFill>
                            <a:schemeClr val="tx1"/>
                          </a:solidFill>
                          <a:effectLst/>
                          <a:latin typeface="Arial" charset="0"/>
                        </a:rPr>
                        <a:t>Group Contingency (Modified)</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If Jeff meets his daily (time) goal for completing his writing assignment within the time agreed upon, the class earns a bonus letter toward the mystery reinforcer of the week.  When Jeff earns the class this letter, the class provides attention to Jeff by thanking him and celebrating (clapping hands, saying “Yeah”.</a:t>
                      </a: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Steps: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After reviewing Jeff’s self-management sheet, ask him, “Did you meet your goal today?”</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If yes, “You did meet your goal.  Let’s tell the class they’ve earned a letter for the mystery reinforcer.”  </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Tell the class, “Jeff met his goal today.  We get another letter on the board.”</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Prompt the class to thank Jeff (if they haven’t done so spontaneously).</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If no, “You worked hard and tried.  You’ll do it tomorrow!”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978759726"/>
      </p:ext>
    </p:extLst>
  </p:cSld>
  <p:clrMapOvr>
    <a:masterClrMapping/>
  </p:clrMapOvr>
  <p:transition>
    <p:random/>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1905000" y="0"/>
            <a:ext cx="8229600" cy="762000"/>
          </a:xfrm>
        </p:spPr>
        <p:txBody>
          <a:bodyPr>
            <a:normAutofit/>
          </a:bodyPr>
          <a:lstStyle/>
          <a:p>
            <a:pPr algn="ctr"/>
            <a:r>
              <a:rPr lang="en-US" sz="3600" dirty="0"/>
              <a:t>Jeff—Reinforce Intervention Plan</a:t>
            </a:r>
          </a:p>
        </p:txBody>
      </p:sp>
      <p:graphicFrame>
        <p:nvGraphicFramePr>
          <p:cNvPr id="240679" name="Group 39"/>
          <p:cNvGraphicFramePr>
            <a:graphicFrameLocks noGrp="1"/>
          </p:cNvGraphicFramePr>
          <p:nvPr>
            <p:ph type="tbl" idx="1"/>
            <p:extLst/>
          </p:nvPr>
        </p:nvGraphicFramePr>
        <p:xfrm>
          <a:off x="1828800" y="914401"/>
          <a:ext cx="8229600" cy="5542217"/>
        </p:xfrm>
        <a:graphic>
          <a:graphicData uri="http://schemas.openxmlformats.org/drawingml/2006/table">
            <a:tbl>
              <a:tblPr/>
              <a:tblGrid>
                <a:gridCol w="1828800">
                  <a:extLst>
                    <a:ext uri="{9D8B030D-6E8A-4147-A177-3AD203B41FA5}">
                      <a16:colId xmlns:a16="http://schemas.microsoft.com/office/drawing/2014/main" val="20000"/>
                    </a:ext>
                  </a:extLst>
                </a:gridCol>
                <a:gridCol w="6400800">
                  <a:extLst>
                    <a:ext uri="{9D8B030D-6E8A-4147-A177-3AD203B41FA5}">
                      <a16:colId xmlns:a16="http://schemas.microsoft.com/office/drawing/2014/main" val="20001"/>
                    </a:ext>
                  </a:extLst>
                </a:gridCol>
              </a:tblGrid>
              <a:tr h="671513">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dirty="0" smtClean="0">
                          <a:ln>
                            <a:noFill/>
                          </a:ln>
                          <a:solidFill>
                            <a:schemeClr val="tx1"/>
                          </a:solidFill>
                          <a:effectLst/>
                          <a:latin typeface="Arial" charset="0"/>
                        </a:rPr>
                        <a:t>Reinforce Strategies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1" i="0" u="none" strike="noStrike" cap="none" normalizeH="0" baseline="0" smtClean="0">
                          <a:ln>
                            <a:noFill/>
                          </a:ln>
                          <a:solidFill>
                            <a:schemeClr val="tx1"/>
                          </a:solidFill>
                          <a:effectLst/>
                          <a:latin typeface="Arial" charset="0"/>
                        </a:rPr>
                        <a:t>Description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814888">
                <a:tc>
                  <a:txBody>
                    <a:bodyPr/>
                    <a:lstStyle/>
                    <a:p>
                      <a:pPr marL="0" marR="0" lvl="0" indent="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800" b="0" i="0" u="none" strike="noStrike" cap="none" normalizeH="0" baseline="0" dirty="0" smtClean="0">
                          <a:ln>
                            <a:noFill/>
                          </a:ln>
                          <a:solidFill>
                            <a:schemeClr val="tx1"/>
                          </a:solidFill>
                          <a:effectLst/>
                          <a:latin typeface="Arial" charset="0"/>
                        </a:rPr>
                        <a:t>Discontinue reinforcement of problem behavior</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If Jeff gets disruptive (disengaged) during academic tasks, redirect him to his replacement behavior.</a:t>
                      </a: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p>
                      <a:pPr marL="457200" marR="0" lvl="0" indent="-457200" algn="l" defTabSz="914400" rtl="0" eaLnBrk="1" fontAlgn="base" latinLnBrk="0" hangingPunct="1">
                        <a:lnSpc>
                          <a:spcPct val="100000"/>
                        </a:lnSpc>
                        <a:spcBef>
                          <a:spcPct val="20000"/>
                        </a:spcBef>
                        <a:spcAft>
                          <a:spcPct val="0"/>
                        </a:spcAft>
                        <a:buClr>
                          <a:schemeClr val="bg2"/>
                        </a:buClr>
                        <a:buSzPct val="75000"/>
                        <a:buFont typeface="Wingdings" pitchFamily="2" charset="2"/>
                        <a:buNone/>
                        <a:tabLst/>
                      </a:pPr>
                      <a:r>
                        <a:rPr kumimoji="0" lang="en-US" sz="1600" b="0" i="0" u="none" strike="noStrike" cap="none" normalizeH="0" baseline="0" dirty="0" smtClean="0">
                          <a:ln>
                            <a:noFill/>
                          </a:ln>
                          <a:solidFill>
                            <a:schemeClr val="tx1"/>
                          </a:solidFill>
                          <a:effectLst/>
                          <a:latin typeface="Arial" charset="0"/>
                        </a:rPr>
                        <a:t>Steps: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At the first sign of Jeff starting to get disengaged, calmly walk over to Jeff and gesture to his self-management chart by pointing to it.  Provide no or minimal verbal comments.</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If Jeff continues to be disengaged, calmly redirect him to use one of his dots (if he has any) to escape.  Say “Jeff, it looks as if you need to use one of your dots to get out of some work.”</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If Jeff continues to be disengaged and doesn’t use one of his dots, walk over to his desk, pick out one of his dots out of his envelope, and say “It looks as if you need to use one of your dots to get out of some work.  Where should I put the dot?”</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Continue to use dots if Jeff continues to be disengaged.</a:t>
                      </a:r>
                    </a:p>
                    <a:p>
                      <a:pPr marL="457200" marR="0" lvl="0" indent="-457200" algn="l" defTabSz="914400" rtl="0" eaLnBrk="1" fontAlgn="base" latinLnBrk="0" hangingPunct="1">
                        <a:lnSpc>
                          <a:spcPct val="100000"/>
                        </a:lnSpc>
                        <a:spcBef>
                          <a:spcPct val="20000"/>
                        </a:spcBef>
                        <a:spcAft>
                          <a:spcPct val="0"/>
                        </a:spcAft>
                        <a:buClr>
                          <a:schemeClr val="tx1"/>
                        </a:buClr>
                        <a:buSzPct val="75000"/>
                        <a:buFont typeface="Wingdings" pitchFamily="2" charset="2"/>
                        <a:buAutoNum type="arabicPeriod"/>
                        <a:tabLst/>
                      </a:pPr>
                      <a:r>
                        <a:rPr kumimoji="0" lang="en-US" sz="1600" b="0" i="0" u="none" strike="noStrike" cap="none" normalizeH="0" baseline="0" dirty="0" smtClean="0">
                          <a:ln>
                            <a:noFill/>
                          </a:ln>
                          <a:solidFill>
                            <a:schemeClr val="tx1"/>
                          </a:solidFill>
                          <a:effectLst/>
                          <a:latin typeface="Arial" charset="0"/>
                        </a:rPr>
                        <a:t>If all of the dots are used, calmly remind Jeff how he will earn dots to get out of work.</a:t>
                      </a:r>
                    </a:p>
                    <a:p>
                      <a:pPr marL="0" marR="0" lvl="0" indent="0" algn="l" defTabSz="914400" rtl="0" eaLnBrk="1" fontAlgn="base" latinLnBrk="0" hangingPunct="1">
                        <a:lnSpc>
                          <a:spcPct val="100000"/>
                        </a:lnSpc>
                        <a:spcBef>
                          <a:spcPct val="20000"/>
                        </a:spcBef>
                        <a:spcAft>
                          <a:spcPct val="0"/>
                        </a:spcAft>
                        <a:buClr>
                          <a:schemeClr val="tx1"/>
                        </a:buClr>
                        <a:buSzPct val="75000"/>
                        <a:buFont typeface="Wingdings" pitchFamily="2" charset="2"/>
                        <a:buNone/>
                        <a:tabLst/>
                      </a:pP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082957440"/>
      </p:ext>
    </p:extLst>
  </p:cSld>
  <p:clrMapOvr>
    <a:masterClrMapping/>
  </p:clrMapOvr>
  <p:transition>
    <p:random/>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PTR</a:t>
            </a:r>
            <a:endParaRPr lang="en-US" dirty="0"/>
          </a:p>
        </p:txBody>
      </p:sp>
      <p:sp>
        <p:nvSpPr>
          <p:cNvPr id="3" name="Content Placeholder 2"/>
          <p:cNvSpPr>
            <a:spLocks noGrp="1"/>
          </p:cNvSpPr>
          <p:nvPr>
            <p:ph idx="1"/>
          </p:nvPr>
        </p:nvSpPr>
        <p:spPr/>
        <p:txBody>
          <a:bodyPr>
            <a:normAutofit/>
          </a:bodyPr>
          <a:lstStyle/>
          <a:p>
            <a:r>
              <a:rPr lang="en-US" sz="2800" dirty="0" smtClean="0"/>
              <a:t>Tools to enhance attainment of goals</a:t>
            </a:r>
          </a:p>
          <a:p>
            <a:pPr lvl="1"/>
            <a:r>
              <a:rPr lang="en-US" sz="2400" dirty="0" smtClean="0"/>
              <a:t>Individualized Behavior Rating Scale Tool</a:t>
            </a:r>
          </a:p>
          <a:p>
            <a:pPr lvl="1"/>
            <a:r>
              <a:rPr lang="en-US" sz="2400" dirty="0" smtClean="0"/>
              <a:t>PTR Assessment</a:t>
            </a:r>
          </a:p>
          <a:p>
            <a:pPr lvl="1"/>
            <a:r>
              <a:rPr lang="en-US" sz="2400" dirty="0" smtClean="0"/>
              <a:t>Assessment Organization Table</a:t>
            </a:r>
          </a:p>
          <a:p>
            <a:pPr lvl="1"/>
            <a:r>
              <a:rPr lang="en-US" sz="2400" dirty="0" smtClean="0"/>
              <a:t>PTR Intervention Checklist</a:t>
            </a:r>
          </a:p>
          <a:p>
            <a:pPr lvl="1"/>
            <a:r>
              <a:rPr lang="en-US" sz="2400" dirty="0" smtClean="0"/>
              <a:t>Task Analysis of Interventions</a:t>
            </a:r>
          </a:p>
          <a:p>
            <a:pPr lvl="1"/>
            <a:r>
              <a:rPr lang="en-US" sz="2400" dirty="0" smtClean="0"/>
              <a:t>Coaching/Fidelity Checklists</a:t>
            </a:r>
          </a:p>
          <a:p>
            <a:pPr lvl="1"/>
            <a:r>
              <a:rPr lang="en-US" sz="2400" dirty="0" smtClean="0"/>
              <a:t>Intervention Fact Sheets</a:t>
            </a:r>
          </a:p>
          <a:p>
            <a:pPr lvl="1"/>
            <a:r>
              <a:rPr lang="en-US" sz="2400" dirty="0" smtClean="0"/>
              <a:t>Fidelity checklist for facilitators</a:t>
            </a:r>
          </a:p>
          <a:p>
            <a:endParaRPr lang="en-US" dirty="0"/>
          </a:p>
        </p:txBody>
      </p:sp>
    </p:spTree>
    <p:extLst>
      <p:ext uri="{BB962C8B-B14F-4D97-AF65-F5344CB8AC3E}">
        <p14:creationId xmlns:p14="http://schemas.microsoft.com/office/powerpoint/2010/main" val="166263122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Activity</a:t>
            </a:r>
            <a:endParaRPr lang="en-US" dirty="0"/>
          </a:p>
        </p:txBody>
      </p:sp>
      <p:sp>
        <p:nvSpPr>
          <p:cNvPr id="4" name="Content Placeholder 3"/>
          <p:cNvSpPr>
            <a:spLocks noGrp="1"/>
          </p:cNvSpPr>
          <p:nvPr>
            <p:ph idx="1"/>
          </p:nvPr>
        </p:nvSpPr>
        <p:spPr/>
        <p:txBody>
          <a:bodyPr>
            <a:normAutofit/>
          </a:bodyPr>
          <a:lstStyle/>
          <a:p>
            <a:r>
              <a:rPr lang="en-US" dirty="0" smtClean="0"/>
              <a:t>Form a team</a:t>
            </a:r>
          </a:p>
          <a:p>
            <a:r>
              <a:rPr lang="en-US" dirty="0" smtClean="0"/>
              <a:t>Option 1:  Select interventions to match following hypothesis. Develop a task analysis for each intervention:</a:t>
            </a:r>
          </a:p>
          <a:p>
            <a:pPr lvl="1"/>
            <a:r>
              <a:rPr lang="en-US" dirty="0" smtClean="0"/>
              <a:t>When asked to do independent work such as read or work on a worksheet during reading station rotation, Quinn will become disruptive (screams, yells cuss words).  As a result, Quinn gets peer attention (peers gasp, laugh, make comments such as “</a:t>
            </a:r>
            <a:r>
              <a:rPr lang="en-US" dirty="0" err="1" smtClean="0"/>
              <a:t>Oooh</a:t>
            </a:r>
            <a:r>
              <a:rPr lang="en-US" dirty="0" smtClean="0"/>
              <a:t>, Quinn said a bad word!”).</a:t>
            </a:r>
          </a:p>
          <a:p>
            <a:r>
              <a:rPr lang="en-US" dirty="0" smtClean="0"/>
              <a:t>Option 2:  Discuss a hypothesis of a student you know. Select interventions to match your student’s hypothesis and task analyze the plan.</a:t>
            </a:r>
            <a:endParaRPr lang="en-US" dirty="0"/>
          </a:p>
        </p:txBody>
      </p:sp>
    </p:spTree>
    <p:extLst>
      <p:ext uri="{BB962C8B-B14F-4D97-AF65-F5344CB8AC3E}">
        <p14:creationId xmlns:p14="http://schemas.microsoft.com/office/powerpoint/2010/main" val="13417857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Training the teacher to do the plan and measuring fidelity</a:t>
            </a:r>
            <a:endParaRPr lang="en-US" dirty="0"/>
          </a:p>
        </p:txBody>
      </p:sp>
      <p:sp>
        <p:nvSpPr>
          <p:cNvPr id="6" name="Text Placeholder 5"/>
          <p:cNvSpPr>
            <a:spLocks noGrp="1"/>
          </p:cNvSpPr>
          <p:nvPr>
            <p:ph type="body" idx="1"/>
          </p:nvPr>
        </p:nvSpPr>
        <p:spPr/>
        <p:txBody>
          <a:bodyPr/>
          <a:lstStyle/>
          <a:p>
            <a:endParaRPr lang="en-US"/>
          </a:p>
        </p:txBody>
      </p:sp>
    </p:spTree>
    <p:extLst>
      <p:ext uri="{BB962C8B-B14F-4D97-AF65-F5344CB8AC3E}">
        <p14:creationId xmlns:p14="http://schemas.microsoft.com/office/powerpoint/2010/main" val="91271578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13111"/>
          <a:stretch/>
        </p:blipFill>
        <p:spPr>
          <a:xfrm>
            <a:off x="2926080" y="255027"/>
            <a:ext cx="6065520" cy="6602973"/>
          </a:xfrm>
          <a:prstGeom prst="rect">
            <a:avLst/>
          </a:prstGeom>
        </p:spPr>
      </p:pic>
    </p:spTree>
    <p:extLst>
      <p:ext uri="{BB962C8B-B14F-4D97-AF65-F5344CB8AC3E}">
        <p14:creationId xmlns:p14="http://schemas.microsoft.com/office/powerpoint/2010/main" val="4539706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Behavior Skills Training (BST; </a:t>
            </a:r>
            <a:r>
              <a:rPr lang="en-US" altLang="en-US" dirty="0" smtClean="0"/>
              <a:t>Reid &amp; Parsons, 1995)</a:t>
            </a:r>
            <a:endParaRPr lang="en-US" dirty="0"/>
          </a:p>
        </p:txBody>
      </p:sp>
      <p:sp>
        <p:nvSpPr>
          <p:cNvPr id="5" name="Content Placeholder 4"/>
          <p:cNvSpPr>
            <a:spLocks noGrp="1"/>
          </p:cNvSpPr>
          <p:nvPr>
            <p:ph idx="1"/>
          </p:nvPr>
        </p:nvSpPr>
        <p:spPr>
          <a:xfrm>
            <a:off x="1024128" y="2286000"/>
            <a:ext cx="10664952" cy="4023360"/>
          </a:xfrm>
        </p:spPr>
        <p:txBody>
          <a:bodyPr/>
          <a:lstStyle/>
          <a:p>
            <a:r>
              <a:rPr lang="en-US" dirty="0" smtClean="0"/>
              <a:t>Procedure built upon ABA principles</a:t>
            </a:r>
          </a:p>
          <a:p>
            <a:r>
              <a:rPr lang="en-US" dirty="0" smtClean="0"/>
              <a:t>Method for teaching new skills</a:t>
            </a:r>
          </a:p>
          <a:p>
            <a:r>
              <a:rPr lang="en-US" dirty="0" smtClean="0"/>
              <a:t>Four components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6612" t="62764" r="43782" b="22276"/>
          <a:stretch/>
        </p:blipFill>
        <p:spPr>
          <a:xfrm>
            <a:off x="597704" y="3850228"/>
            <a:ext cx="10237009" cy="1712372"/>
          </a:xfrm>
          <a:prstGeom prst="rect">
            <a:avLst/>
          </a:prstGeom>
        </p:spPr>
      </p:pic>
    </p:spTree>
    <p:extLst>
      <p:ext uri="{BB962C8B-B14F-4D97-AF65-F5344CB8AC3E}">
        <p14:creationId xmlns:p14="http://schemas.microsoft.com/office/powerpoint/2010/main" val="53844074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BST Steps</a:t>
            </a:r>
            <a:endParaRPr lang="en-US" dirty="0"/>
          </a:p>
        </p:txBody>
      </p:sp>
      <p:sp>
        <p:nvSpPr>
          <p:cNvPr id="3" name="Content Placeholder 2"/>
          <p:cNvSpPr>
            <a:spLocks noGrp="1"/>
          </p:cNvSpPr>
          <p:nvPr>
            <p:ph idx="1"/>
          </p:nvPr>
        </p:nvSpPr>
        <p:spPr>
          <a:xfrm>
            <a:off x="1024127" y="1767840"/>
            <a:ext cx="10954513" cy="4739640"/>
          </a:xfrm>
        </p:spPr>
        <p:txBody>
          <a:bodyPr>
            <a:noAutofit/>
          </a:bodyPr>
          <a:lstStyle/>
          <a:p>
            <a:r>
              <a:rPr lang="en-US" sz="2400" dirty="0" smtClean="0"/>
              <a:t>Instruction</a:t>
            </a:r>
          </a:p>
          <a:p>
            <a:pPr lvl="1"/>
            <a:r>
              <a:rPr lang="en-US" dirty="0" smtClean="0"/>
              <a:t>Didactic instruction (e.g., training, discussion, explanation, etc.) that provides a description of the target skill to be taught, why it is important to learn to do, and when to use the skill as well as when not to use the skill</a:t>
            </a:r>
          </a:p>
          <a:p>
            <a:r>
              <a:rPr lang="en-US" sz="2400" dirty="0" smtClean="0"/>
              <a:t>Modeling</a:t>
            </a:r>
          </a:p>
          <a:p>
            <a:pPr lvl="1"/>
            <a:r>
              <a:rPr lang="en-US" dirty="0" smtClean="0"/>
              <a:t>Demonstrate the performance of the skill for the learner</a:t>
            </a:r>
          </a:p>
          <a:p>
            <a:r>
              <a:rPr lang="en-US" sz="2400" dirty="0" smtClean="0"/>
              <a:t>Rehearsal</a:t>
            </a:r>
          </a:p>
          <a:p>
            <a:pPr lvl="1"/>
            <a:r>
              <a:rPr lang="en-US" dirty="0" smtClean="0"/>
              <a:t>Setting up opportunities to practice the skill; can be a role play and in-situ (job-embedded)</a:t>
            </a:r>
          </a:p>
          <a:p>
            <a:pPr lvl="1"/>
            <a:r>
              <a:rPr lang="en-US" dirty="0" smtClean="0"/>
              <a:t>Data recording on learner’s performance of skills</a:t>
            </a:r>
          </a:p>
          <a:p>
            <a:r>
              <a:rPr lang="en-US" sz="2400" dirty="0" smtClean="0"/>
              <a:t>Feedback</a:t>
            </a:r>
          </a:p>
          <a:p>
            <a:pPr lvl="1"/>
            <a:r>
              <a:rPr lang="en-US" dirty="0" smtClean="0"/>
              <a:t>Provide reinforcement for skills correctly performed and corrective feedback for skills performed incorrectly</a:t>
            </a:r>
          </a:p>
          <a:p>
            <a:r>
              <a:rPr lang="en-US" sz="2400" dirty="0" smtClean="0"/>
              <a:t>Continue to repeat practice and feedback until learner has mastered skills</a:t>
            </a:r>
          </a:p>
          <a:p>
            <a:r>
              <a:rPr lang="en-US" sz="2400" dirty="0" smtClean="0"/>
              <a:t>On-the-job training</a:t>
            </a:r>
          </a:p>
          <a:p>
            <a:pPr lvl="1"/>
            <a:r>
              <a:rPr lang="en-US" dirty="0" smtClean="0"/>
              <a:t>Generalize skills learned during BST into authentic settings</a:t>
            </a:r>
            <a:endParaRPr lang="en-US" dirty="0"/>
          </a:p>
        </p:txBody>
      </p:sp>
    </p:spTree>
    <p:extLst>
      <p:ext uri="{BB962C8B-B14F-4D97-AF65-F5344CB8AC3E}">
        <p14:creationId xmlns:p14="http://schemas.microsoft.com/office/powerpoint/2010/main" val="1664292066"/>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1901" t="43577" r="57433" b="7155"/>
          <a:stretch/>
        </p:blipFill>
        <p:spPr>
          <a:xfrm>
            <a:off x="2000715" y="2295351"/>
            <a:ext cx="3662901" cy="3479181"/>
          </a:xfrm>
          <a:prstGeom prst="rect">
            <a:avLst/>
          </a:prstGeom>
        </p:spPr>
      </p:pic>
      <p:sp>
        <p:nvSpPr>
          <p:cNvPr id="8" name="Title 7"/>
          <p:cNvSpPr>
            <a:spLocks noGrp="1"/>
          </p:cNvSpPr>
          <p:nvPr>
            <p:ph type="title"/>
          </p:nvPr>
        </p:nvSpPr>
        <p:spPr/>
        <p:txBody>
          <a:bodyPr/>
          <a:lstStyle/>
          <a:p>
            <a:r>
              <a:rPr lang="en-US" dirty="0" smtClean="0"/>
              <a:t>Practice-Based Coaching (PBC)</a:t>
            </a:r>
            <a:endParaRPr lang="en-US" dirty="0"/>
          </a:p>
        </p:txBody>
      </p:sp>
      <p:sp>
        <p:nvSpPr>
          <p:cNvPr id="6" name="Content Placeholder 5"/>
          <p:cNvSpPr>
            <a:spLocks noGrp="1"/>
          </p:cNvSpPr>
          <p:nvPr>
            <p:ph idx="4294967295"/>
          </p:nvPr>
        </p:nvSpPr>
        <p:spPr>
          <a:xfrm>
            <a:off x="6115050" y="2081784"/>
            <a:ext cx="5482590" cy="4090416"/>
          </a:xfrm>
        </p:spPr>
        <p:txBody>
          <a:bodyPr>
            <a:normAutofit lnSpcReduction="10000"/>
          </a:bodyPr>
          <a:lstStyle/>
          <a:p>
            <a:r>
              <a:rPr lang="en-US" dirty="0" smtClean="0"/>
              <a:t>Used to support teachers implementation of evidence-based practices-specifically pre-school, early childhood teachers</a:t>
            </a:r>
          </a:p>
          <a:p>
            <a:r>
              <a:rPr lang="en-US" dirty="0" smtClean="0"/>
              <a:t>Practice-based coaching and collaborative partnerships</a:t>
            </a:r>
          </a:p>
          <a:p>
            <a:r>
              <a:rPr lang="en-US" dirty="0" smtClean="0"/>
              <a:t>Coaching Cycle Components</a:t>
            </a:r>
          </a:p>
          <a:p>
            <a:pPr lvl="1"/>
            <a:r>
              <a:rPr lang="en-US" dirty="0" smtClean="0"/>
              <a:t>Establishing shared goals and action planning</a:t>
            </a:r>
          </a:p>
          <a:p>
            <a:pPr lvl="1"/>
            <a:r>
              <a:rPr lang="en-US" dirty="0" smtClean="0"/>
              <a:t>Engaged in focused observation</a:t>
            </a:r>
          </a:p>
          <a:p>
            <a:pPr lvl="1"/>
            <a:r>
              <a:rPr lang="en-US" dirty="0" smtClean="0"/>
              <a:t>Reflecting and receiving feedback about practices</a:t>
            </a:r>
          </a:p>
          <a:p>
            <a:r>
              <a:rPr lang="en-US" dirty="0" smtClean="0"/>
              <a:t>Embedded instruction</a:t>
            </a:r>
          </a:p>
          <a:p>
            <a:pPr lvl="1"/>
            <a:r>
              <a:rPr lang="en-US" dirty="0" smtClean="0"/>
              <a:t>Implementation of skills is within authentic practices or job responsibilities</a:t>
            </a:r>
            <a:endParaRPr lang="en-US" dirty="0"/>
          </a:p>
        </p:txBody>
      </p:sp>
    </p:spTree>
    <p:extLst>
      <p:ext uri="{BB962C8B-B14F-4D97-AF65-F5344CB8AC3E}">
        <p14:creationId xmlns:p14="http://schemas.microsoft.com/office/powerpoint/2010/main" val="39913227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Comparison of BST with PBC</a:t>
            </a:r>
            <a:endParaRPr lang="en-US" dirty="0"/>
          </a:p>
        </p:txBody>
      </p:sp>
      <p:sp>
        <p:nvSpPr>
          <p:cNvPr id="6" name="Text Placeholder 5"/>
          <p:cNvSpPr>
            <a:spLocks noGrp="1"/>
          </p:cNvSpPr>
          <p:nvPr>
            <p:ph type="body" idx="1"/>
          </p:nvPr>
        </p:nvSpPr>
        <p:spPr/>
        <p:txBody>
          <a:bodyPr/>
          <a:lstStyle/>
          <a:p>
            <a:r>
              <a:rPr lang="en-US" dirty="0" smtClean="0"/>
              <a:t>BST</a:t>
            </a:r>
            <a:endParaRPr lang="en-US" dirty="0"/>
          </a:p>
        </p:txBody>
      </p:sp>
      <p:sp>
        <p:nvSpPr>
          <p:cNvPr id="7" name="Content Placeholder 6"/>
          <p:cNvSpPr>
            <a:spLocks noGrp="1"/>
          </p:cNvSpPr>
          <p:nvPr>
            <p:ph sz="half" idx="2"/>
          </p:nvPr>
        </p:nvSpPr>
        <p:spPr/>
        <p:txBody>
          <a:bodyPr>
            <a:normAutofit fontScale="92500" lnSpcReduction="10000"/>
          </a:bodyPr>
          <a:lstStyle/>
          <a:p>
            <a:r>
              <a:rPr lang="en-US" dirty="0" smtClean="0"/>
              <a:t>Used to teach new behaviors and skills to students, staff, parents, etc.</a:t>
            </a:r>
          </a:p>
          <a:p>
            <a:r>
              <a:rPr lang="en-US" dirty="0" smtClean="0"/>
              <a:t>Structured and systematic steps (4 primary steps with generalization to authentic implementation)</a:t>
            </a:r>
          </a:p>
          <a:p>
            <a:r>
              <a:rPr lang="en-US" dirty="0" smtClean="0"/>
              <a:t>Empirical support established through multiple studies with multiple subjects (families, students, professionals)</a:t>
            </a:r>
          </a:p>
          <a:p>
            <a:r>
              <a:rPr lang="en-US" dirty="0" smtClean="0"/>
              <a:t>More emphasis on role-play and implementing outside of authentic environment</a:t>
            </a:r>
          </a:p>
          <a:p>
            <a:endParaRPr lang="en-US" dirty="0"/>
          </a:p>
        </p:txBody>
      </p:sp>
      <p:sp>
        <p:nvSpPr>
          <p:cNvPr id="8" name="Text Placeholder 7"/>
          <p:cNvSpPr>
            <a:spLocks noGrp="1"/>
          </p:cNvSpPr>
          <p:nvPr>
            <p:ph type="body" sz="quarter" idx="3"/>
          </p:nvPr>
        </p:nvSpPr>
        <p:spPr/>
        <p:txBody>
          <a:bodyPr/>
          <a:lstStyle/>
          <a:p>
            <a:r>
              <a:rPr lang="en-US" dirty="0" smtClean="0"/>
              <a:t>PBC</a:t>
            </a:r>
            <a:endParaRPr lang="en-US" dirty="0"/>
          </a:p>
        </p:txBody>
      </p:sp>
      <p:sp>
        <p:nvSpPr>
          <p:cNvPr id="9" name="Content Placeholder 8"/>
          <p:cNvSpPr>
            <a:spLocks noGrp="1"/>
          </p:cNvSpPr>
          <p:nvPr>
            <p:ph sz="quarter" idx="4"/>
          </p:nvPr>
        </p:nvSpPr>
        <p:spPr/>
        <p:txBody>
          <a:bodyPr>
            <a:normAutofit fontScale="92500" lnSpcReduction="10000"/>
          </a:bodyPr>
          <a:lstStyle/>
          <a:p>
            <a:r>
              <a:rPr lang="en-US" dirty="0" smtClean="0"/>
              <a:t>Professional development iterative cycle used to teach adults to implement evidence-based strategies</a:t>
            </a:r>
          </a:p>
          <a:p>
            <a:r>
              <a:rPr lang="en-US" dirty="0" smtClean="0"/>
              <a:t>Framework with three components-job embedded throughout</a:t>
            </a:r>
          </a:p>
          <a:p>
            <a:r>
              <a:rPr lang="en-US" dirty="0" smtClean="0"/>
              <a:t>Primary evidence shown with teachers of young children</a:t>
            </a:r>
          </a:p>
          <a:p>
            <a:r>
              <a:rPr lang="en-US" dirty="0" smtClean="0"/>
              <a:t>More emphasis on a collaborative partnership-joint establishment of target goals and action planning</a:t>
            </a:r>
            <a:endParaRPr lang="en-US" dirty="0"/>
          </a:p>
        </p:txBody>
      </p:sp>
    </p:spTree>
    <p:extLst>
      <p:ext uri="{BB962C8B-B14F-4D97-AF65-F5344CB8AC3E}">
        <p14:creationId xmlns:p14="http://schemas.microsoft.com/office/powerpoint/2010/main" val="135302200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 Steps</a:t>
            </a:r>
            <a:endParaRPr lang="en-US" dirty="0"/>
          </a:p>
        </p:txBody>
      </p:sp>
      <p:sp>
        <p:nvSpPr>
          <p:cNvPr id="3" name="Content Placeholder 2"/>
          <p:cNvSpPr>
            <a:spLocks noGrp="1"/>
          </p:cNvSpPr>
          <p:nvPr>
            <p:ph idx="1"/>
          </p:nvPr>
        </p:nvSpPr>
        <p:spPr>
          <a:xfrm>
            <a:off x="1024128" y="1783080"/>
            <a:ext cx="9720073" cy="4526280"/>
          </a:xfrm>
        </p:spPr>
        <p:txBody>
          <a:bodyPr>
            <a:normAutofit/>
          </a:bodyPr>
          <a:lstStyle/>
          <a:p>
            <a:pPr lvl="0"/>
            <a:r>
              <a:rPr lang="en-US" sz="2400" dirty="0"/>
              <a:t>C</a:t>
            </a:r>
            <a:r>
              <a:rPr lang="en-US" sz="2400" dirty="0" smtClean="0"/>
              <a:t>ore components of each behavior intervention strategy listed on coaching/fidelity form. (alternative form)</a:t>
            </a:r>
          </a:p>
          <a:p>
            <a:pPr lvl="1"/>
            <a:r>
              <a:rPr lang="en-US" sz="2000" dirty="0" smtClean="0"/>
              <a:t>Primary adult behaviors (physical </a:t>
            </a:r>
            <a:r>
              <a:rPr lang="en-US" sz="2000" dirty="0"/>
              <a:t>or verbal </a:t>
            </a:r>
            <a:r>
              <a:rPr lang="en-US" sz="2000" dirty="0" smtClean="0"/>
              <a:t>actions) &amp; materials  </a:t>
            </a:r>
          </a:p>
          <a:p>
            <a:pPr lvl="1"/>
            <a:r>
              <a:rPr lang="en-US" sz="2000" dirty="0" smtClean="0"/>
              <a:t>If </a:t>
            </a:r>
            <a:r>
              <a:rPr lang="en-US" sz="2000" dirty="0"/>
              <a:t>applicable, student behaviors </a:t>
            </a:r>
            <a:r>
              <a:rPr lang="en-US" sz="2000" dirty="0" smtClean="0"/>
              <a:t>included</a:t>
            </a:r>
            <a:r>
              <a:rPr lang="en-US" sz="2000" dirty="0"/>
              <a:t>. </a:t>
            </a:r>
            <a:endParaRPr lang="en-US" sz="2000" dirty="0" smtClean="0"/>
          </a:p>
          <a:p>
            <a:pPr lvl="0"/>
            <a:r>
              <a:rPr lang="en-US" sz="2400" dirty="0"/>
              <a:t>During </a:t>
            </a:r>
            <a:r>
              <a:rPr lang="en-US" sz="2400" dirty="0" smtClean="0"/>
              <a:t>coaching </a:t>
            </a:r>
            <a:r>
              <a:rPr lang="en-US" sz="2400" dirty="0"/>
              <a:t>session, </a:t>
            </a:r>
            <a:r>
              <a:rPr lang="en-US" sz="2400" dirty="0" smtClean="0"/>
              <a:t>facilitator gives teacher behavior </a:t>
            </a:r>
            <a:r>
              <a:rPr lang="en-US" sz="2400" dirty="0"/>
              <a:t>intervention plan and </a:t>
            </a:r>
            <a:r>
              <a:rPr lang="en-US" sz="2400" dirty="0" smtClean="0"/>
              <a:t>coaching </a:t>
            </a:r>
            <a:r>
              <a:rPr lang="en-US" sz="2400" dirty="0"/>
              <a:t>form.  </a:t>
            </a:r>
          </a:p>
          <a:p>
            <a:pPr lvl="0"/>
            <a:r>
              <a:rPr lang="en-US" sz="2400" dirty="0" smtClean="0"/>
              <a:t>Facilitator goes over the form and plan with the teacher.</a:t>
            </a:r>
          </a:p>
          <a:p>
            <a:pPr lvl="1"/>
            <a:r>
              <a:rPr lang="en-US" sz="2000" dirty="0" smtClean="0"/>
              <a:t>Discussion (have teacher explain the strategies</a:t>
            </a:r>
          </a:p>
          <a:p>
            <a:pPr lvl="1"/>
            <a:r>
              <a:rPr lang="en-US" sz="2000" dirty="0" smtClean="0"/>
              <a:t>Q &amp; A (ask the teacher specific questions about the when, how of strategies)</a:t>
            </a:r>
          </a:p>
          <a:p>
            <a:pPr lvl="1"/>
            <a:r>
              <a:rPr lang="en-US" sz="2000" dirty="0" smtClean="0"/>
              <a:t>Role play</a:t>
            </a:r>
          </a:p>
          <a:p>
            <a:pPr lvl="2"/>
            <a:r>
              <a:rPr lang="en-US" sz="1600" dirty="0" smtClean="0"/>
              <a:t>Facilitator can be the teacher, teacher can be the student</a:t>
            </a:r>
          </a:p>
          <a:p>
            <a:pPr lvl="2"/>
            <a:r>
              <a:rPr lang="en-US" sz="1600" dirty="0" smtClean="0"/>
              <a:t>Switch roles—facilitator is the student, teacher practices intervention</a:t>
            </a:r>
          </a:p>
          <a:p>
            <a:pPr lvl="0"/>
            <a:endParaRPr lang="en-US" dirty="0"/>
          </a:p>
          <a:p>
            <a:endParaRPr lang="en-US" dirty="0"/>
          </a:p>
        </p:txBody>
      </p:sp>
    </p:spTree>
    <p:extLst>
      <p:ext uri="{BB962C8B-B14F-4D97-AF65-F5344CB8AC3E}">
        <p14:creationId xmlns:p14="http://schemas.microsoft.com/office/powerpoint/2010/main" val="8869448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Coaching Steps</a:t>
            </a:r>
            <a:endParaRPr lang="en-US" dirty="0"/>
          </a:p>
        </p:txBody>
      </p:sp>
      <p:sp>
        <p:nvSpPr>
          <p:cNvPr id="3" name="Content Placeholder 2"/>
          <p:cNvSpPr>
            <a:spLocks noGrp="1"/>
          </p:cNvSpPr>
          <p:nvPr>
            <p:ph idx="1"/>
          </p:nvPr>
        </p:nvSpPr>
        <p:spPr>
          <a:xfrm>
            <a:off x="1024128" y="2286000"/>
            <a:ext cx="10847832" cy="4206240"/>
          </a:xfrm>
        </p:spPr>
        <p:txBody>
          <a:bodyPr>
            <a:noAutofit/>
          </a:bodyPr>
          <a:lstStyle/>
          <a:p>
            <a:pPr lvl="0"/>
            <a:r>
              <a:rPr lang="en-US" sz="2800" dirty="0" smtClean="0"/>
              <a:t>Check ‘Y’ or ‘N’ whether teacher demonstrated competence with plan steps</a:t>
            </a:r>
          </a:p>
          <a:p>
            <a:pPr lvl="0"/>
            <a:r>
              <a:rPr lang="en-US" sz="2800" dirty="0" smtClean="0"/>
              <a:t>Remediation:  For any step teacher did not demonstrate  correctly or skipped,</a:t>
            </a:r>
          </a:p>
          <a:p>
            <a:pPr lvl="1"/>
            <a:r>
              <a:rPr lang="en-US" sz="2400" dirty="0" smtClean="0"/>
              <a:t>Review step with teacher</a:t>
            </a:r>
          </a:p>
          <a:p>
            <a:pPr lvl="1"/>
            <a:r>
              <a:rPr lang="en-US" sz="2400" dirty="0" smtClean="0"/>
              <a:t>Provide another opportunity for teacher to demonstrate competence</a:t>
            </a:r>
          </a:p>
          <a:p>
            <a:pPr lvl="1"/>
            <a:r>
              <a:rPr lang="en-US" sz="2400" dirty="0" smtClean="0"/>
              <a:t>If successful, coaching session finished</a:t>
            </a:r>
          </a:p>
          <a:p>
            <a:pPr lvl="1"/>
            <a:r>
              <a:rPr lang="en-US" sz="2400" dirty="0" smtClean="0"/>
              <a:t>If unsuccessful, choose from the following:  </a:t>
            </a:r>
          </a:p>
          <a:p>
            <a:pPr lvl="2"/>
            <a:r>
              <a:rPr lang="en-US" sz="1800" dirty="0" smtClean="0"/>
              <a:t>Provide more opportunities to review and practice step</a:t>
            </a:r>
          </a:p>
          <a:p>
            <a:pPr lvl="2"/>
            <a:r>
              <a:rPr lang="en-US" sz="1800" dirty="0" smtClean="0"/>
              <a:t>Ask teacher what features make step difficult and adapt to make feasible </a:t>
            </a:r>
          </a:p>
          <a:p>
            <a:pPr lvl="2"/>
            <a:r>
              <a:rPr lang="en-US" sz="1800" dirty="0" smtClean="0"/>
              <a:t>Select different intervention checked on PTR intervention Checklist that matches hypothesis.  </a:t>
            </a:r>
          </a:p>
          <a:p>
            <a:pPr lvl="3"/>
            <a:r>
              <a:rPr lang="en-US" sz="1800" dirty="0" smtClean="0"/>
              <a:t>Schedule another meeting to develop new intervention </a:t>
            </a:r>
          </a:p>
          <a:p>
            <a:pPr lvl="3"/>
            <a:r>
              <a:rPr lang="en-US" sz="1800" dirty="0" smtClean="0"/>
              <a:t>Schedule another coaching session</a:t>
            </a:r>
          </a:p>
          <a:p>
            <a:endParaRPr lang="en-US" sz="2800" dirty="0"/>
          </a:p>
        </p:txBody>
      </p:sp>
    </p:spTree>
    <p:extLst>
      <p:ext uri="{BB962C8B-B14F-4D97-AF65-F5344CB8AC3E}">
        <p14:creationId xmlns:p14="http://schemas.microsoft.com/office/powerpoint/2010/main" val="119813373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Coaching Steps</a:t>
            </a:r>
            <a:endParaRPr lang="en-US" dirty="0"/>
          </a:p>
        </p:txBody>
      </p:sp>
      <p:sp>
        <p:nvSpPr>
          <p:cNvPr id="3" name="Content Placeholder 2"/>
          <p:cNvSpPr>
            <a:spLocks noGrp="1"/>
          </p:cNvSpPr>
          <p:nvPr>
            <p:ph idx="1"/>
          </p:nvPr>
        </p:nvSpPr>
        <p:spPr/>
        <p:txBody>
          <a:bodyPr>
            <a:normAutofit/>
          </a:bodyPr>
          <a:lstStyle/>
          <a:p>
            <a:pPr lvl="0"/>
            <a:r>
              <a:rPr lang="en-US" sz="2800" dirty="0"/>
              <a:t>Successful training:  </a:t>
            </a:r>
            <a:endParaRPr lang="en-US" sz="2800" dirty="0" smtClean="0"/>
          </a:p>
          <a:p>
            <a:pPr lvl="1"/>
            <a:r>
              <a:rPr lang="en-US" sz="2400" dirty="0" smtClean="0"/>
              <a:t>Decide </a:t>
            </a:r>
            <a:r>
              <a:rPr lang="en-US" sz="2400" dirty="0"/>
              <a:t>who else needs to be </a:t>
            </a:r>
            <a:r>
              <a:rPr lang="en-US" sz="2400" dirty="0" smtClean="0"/>
              <a:t>trained</a:t>
            </a:r>
            <a:r>
              <a:rPr lang="en-US" sz="2400" dirty="0"/>
              <a:t> </a:t>
            </a:r>
            <a:r>
              <a:rPr lang="en-US" sz="2400" dirty="0" smtClean="0"/>
              <a:t>(e.g., student, other school staff, parent)</a:t>
            </a:r>
          </a:p>
          <a:p>
            <a:pPr lvl="1"/>
            <a:r>
              <a:rPr lang="en-US" sz="2400" dirty="0" smtClean="0"/>
              <a:t>Try to be there when teacher trains student or offer to train student</a:t>
            </a:r>
            <a:endParaRPr lang="en-US" sz="2400" dirty="0"/>
          </a:p>
          <a:p>
            <a:pPr lvl="0"/>
            <a:r>
              <a:rPr lang="en-US" sz="2800" dirty="0" smtClean="0"/>
              <a:t>Determine start date of intervention plan</a:t>
            </a:r>
          </a:p>
          <a:p>
            <a:pPr lvl="1"/>
            <a:r>
              <a:rPr lang="en-US" sz="2400" dirty="0" smtClean="0"/>
              <a:t>Can </a:t>
            </a:r>
            <a:r>
              <a:rPr lang="en-US" sz="2400" dirty="0"/>
              <a:t>choose to implement the intervention in phases</a:t>
            </a:r>
            <a:r>
              <a:rPr lang="en-US" sz="2400" dirty="0" smtClean="0"/>
              <a:t>.</a:t>
            </a:r>
          </a:p>
          <a:p>
            <a:pPr lvl="2"/>
            <a:r>
              <a:rPr lang="en-US" sz="1800" dirty="0" smtClean="0"/>
              <a:t>Prevent first, then teach/reinforce</a:t>
            </a:r>
          </a:p>
          <a:p>
            <a:pPr lvl="2"/>
            <a:r>
              <a:rPr lang="en-US" sz="1800" dirty="0" smtClean="0"/>
              <a:t>Teach/reinforce first, the prevent</a:t>
            </a:r>
            <a:endParaRPr lang="en-US" sz="1800" dirty="0"/>
          </a:p>
          <a:p>
            <a:pPr lvl="0"/>
            <a:r>
              <a:rPr lang="en-US" sz="2800" dirty="0" smtClean="0"/>
              <a:t>Training </a:t>
            </a:r>
            <a:r>
              <a:rPr lang="en-US" sz="2800" dirty="0"/>
              <a:t>checklist can be used as </a:t>
            </a:r>
            <a:r>
              <a:rPr lang="en-US" sz="2800" dirty="0" smtClean="0"/>
              <a:t>fidelity measure rather than developing separate checklist  </a:t>
            </a:r>
          </a:p>
          <a:p>
            <a:endParaRPr lang="en-US" sz="2800" dirty="0"/>
          </a:p>
        </p:txBody>
      </p:sp>
    </p:spTree>
    <p:extLst>
      <p:ext uri="{BB962C8B-B14F-4D97-AF65-F5344CB8AC3E}">
        <p14:creationId xmlns:p14="http://schemas.microsoft.com/office/powerpoint/2010/main" val="795598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27658"/>
            <a:ext cx="8042276" cy="1336956"/>
          </a:xfrm>
        </p:spPr>
        <p:txBody>
          <a:bodyPr/>
          <a:lstStyle/>
          <a:p>
            <a:r>
              <a:rPr lang="en-US" sz="2400" dirty="0"/>
              <a:t>Where is PTR in a Multi-tiered System of Supports (MTSS)?</a:t>
            </a:r>
          </a:p>
        </p:txBody>
      </p:sp>
      <p:pic>
        <p:nvPicPr>
          <p:cNvPr id="5" name="Picture 4" descr="Screen Shot 2012-09-11 at 4.12.56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1600200"/>
            <a:ext cx="4406900" cy="4699000"/>
          </a:xfrm>
          <a:prstGeom prst="rect">
            <a:avLst/>
          </a:prstGeom>
        </p:spPr>
      </p:pic>
      <p:sp>
        <p:nvSpPr>
          <p:cNvPr id="3" name="Left Arrow 2"/>
          <p:cNvSpPr/>
          <p:nvPr/>
        </p:nvSpPr>
        <p:spPr>
          <a:xfrm>
            <a:off x="6429795" y="1809087"/>
            <a:ext cx="1322129" cy="226135"/>
          </a:xfrm>
          <a:prstGeom prst="leftArrow">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rgbClr val="FF0000"/>
                </a:solidFill>
              </a:ln>
              <a:solidFill>
                <a:srgbClr val="FF0000"/>
              </a:solidFill>
            </a:endParaRPr>
          </a:p>
        </p:txBody>
      </p:sp>
    </p:spTree>
    <p:extLst>
      <p:ext uri="{BB962C8B-B14F-4D97-AF65-F5344CB8AC3E}">
        <p14:creationId xmlns:p14="http://schemas.microsoft.com/office/powerpoint/2010/main" val="773983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xmlns:p14="http://schemas.microsoft.com/office/powerpoint/2010/mai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6761" y="0"/>
            <a:ext cx="8125883" cy="990600"/>
          </a:xfrm>
        </p:spPr>
        <p:txBody>
          <a:bodyPr>
            <a:normAutofit/>
          </a:bodyPr>
          <a:lstStyle/>
          <a:p>
            <a:r>
              <a:rPr lang="en-US" sz="2400" dirty="0" smtClean="0"/>
              <a:t>Coaching/Fidelity Checklist</a:t>
            </a:r>
            <a:endParaRPr lang="en-US" sz="2400" dirty="0"/>
          </a:p>
        </p:txBody>
      </p:sp>
      <p:sp>
        <p:nvSpPr>
          <p:cNvPr id="5" name="TextBox 4"/>
          <p:cNvSpPr txBox="1"/>
          <p:nvPr/>
        </p:nvSpPr>
        <p:spPr>
          <a:xfrm>
            <a:off x="-1136212" y="3058213"/>
            <a:ext cx="184666" cy="369332"/>
          </a:xfrm>
          <a:prstGeom prst="rect">
            <a:avLst/>
          </a:prstGeom>
          <a:noFill/>
        </p:spPr>
        <p:txBody>
          <a:bodyPr wrap="none" rtlCol="0">
            <a:spAutoFit/>
          </a:bodyPr>
          <a:lstStyle/>
          <a:p>
            <a:endParaRPr lang="en-US" dirty="0"/>
          </a:p>
        </p:txBody>
      </p:sp>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6239" t="22563" r="26747" b="15934"/>
          <a:stretch/>
        </p:blipFill>
        <p:spPr bwMode="auto">
          <a:xfrm>
            <a:off x="2118361" y="731520"/>
            <a:ext cx="7315703" cy="5753497"/>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3089285"/>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40933" y="0"/>
            <a:ext cx="8305800" cy="1143000"/>
          </a:xfrm>
        </p:spPr>
        <p:txBody>
          <a:bodyPr>
            <a:normAutofit fontScale="90000"/>
          </a:bodyPr>
          <a:lstStyle/>
          <a:p>
            <a:r>
              <a:rPr lang="en-US" dirty="0" smtClean="0"/>
              <a:t>Coaching/Fidelity Plan—core behaviors</a:t>
            </a:r>
            <a:endParaRPr lang="en-US" dirty="0"/>
          </a:p>
        </p:txBody>
      </p:sp>
      <p:sp>
        <p:nvSpPr>
          <p:cNvPr id="5" name="Text Placeholder 4"/>
          <p:cNvSpPr>
            <a:spLocks noGrp="1"/>
          </p:cNvSpPr>
          <p:nvPr>
            <p:ph type="body" idx="1"/>
          </p:nvPr>
        </p:nvSpPr>
        <p:spPr>
          <a:xfrm>
            <a:off x="1828800" y="1219200"/>
            <a:ext cx="3657600" cy="639762"/>
          </a:xfrm>
        </p:spPr>
        <p:txBody>
          <a:bodyPr>
            <a:normAutofit/>
          </a:bodyPr>
          <a:lstStyle/>
          <a:p>
            <a:r>
              <a:rPr lang="en-US" dirty="0"/>
              <a:t>BIP-Prevention Strategies</a:t>
            </a:r>
          </a:p>
          <a:p>
            <a:endParaRPr lang="en-US" dirty="0"/>
          </a:p>
        </p:txBody>
      </p:sp>
      <p:sp>
        <p:nvSpPr>
          <p:cNvPr id="6" name="Content Placeholder 5"/>
          <p:cNvSpPr>
            <a:spLocks noGrp="1"/>
          </p:cNvSpPr>
          <p:nvPr>
            <p:ph sz="half" idx="2"/>
          </p:nvPr>
        </p:nvSpPr>
        <p:spPr>
          <a:xfrm>
            <a:off x="1828801" y="1752601"/>
            <a:ext cx="3809999" cy="4952999"/>
          </a:xfrm>
        </p:spPr>
        <p:txBody>
          <a:bodyPr>
            <a:normAutofit lnSpcReduction="10000"/>
          </a:bodyPr>
          <a:lstStyle/>
          <a:p>
            <a:r>
              <a:rPr lang="en-US" sz="1600" b="1" u="sng" dirty="0"/>
              <a:t>Provide Choices:  </a:t>
            </a:r>
            <a:r>
              <a:rPr lang="en-US" sz="1600" dirty="0"/>
              <a:t>The teacher will provide Don with a choice prior to assigning him independent work in class.  Choice options are: (a) materials to use for assignment; choice of leadership activities; (b) where to sit; (c) who to do the assignment with</a:t>
            </a:r>
          </a:p>
          <a:p>
            <a:r>
              <a:rPr lang="en-US" sz="1600" dirty="0"/>
              <a:t>Steps:</a:t>
            </a:r>
          </a:p>
          <a:p>
            <a:pPr marL="571500" indent="-457200">
              <a:buAutoNum type="arabicPeriod"/>
            </a:pPr>
            <a:r>
              <a:rPr lang="en-US" sz="1400" dirty="0"/>
              <a:t>At the start of each day, decide which choice option you will present to Don during independent work time.</a:t>
            </a:r>
          </a:p>
          <a:p>
            <a:pPr marL="571500" indent="-457200">
              <a:buAutoNum type="arabicPeriod"/>
            </a:pPr>
            <a:r>
              <a:rPr lang="en-US" sz="1400" dirty="0"/>
              <a:t>Immediately after giving the class the independent math assignment, go over to Don and present him with a choice option.</a:t>
            </a:r>
          </a:p>
          <a:p>
            <a:pPr marL="571500" indent="-457200">
              <a:buAutoNum type="arabicPeriod"/>
            </a:pPr>
            <a:r>
              <a:rPr lang="en-US" sz="1400" dirty="0"/>
              <a:t>When presenting him with a choice, say “Don, where do you want to sit?  At your desk or at the round table in the back of the room?”</a:t>
            </a:r>
          </a:p>
          <a:p>
            <a:pPr marL="571500" indent="-457200">
              <a:buAutoNum type="arabicPeriod"/>
            </a:pPr>
            <a:r>
              <a:rPr lang="en-US" sz="1400" dirty="0"/>
              <a:t>After Don makes his choice, say, “Thanks for making a great choice” and release him to his choice.</a:t>
            </a:r>
          </a:p>
          <a:p>
            <a:endParaRPr lang="en-US" sz="1400" dirty="0"/>
          </a:p>
        </p:txBody>
      </p:sp>
      <p:sp>
        <p:nvSpPr>
          <p:cNvPr id="7" name="Text Placeholder 6"/>
          <p:cNvSpPr>
            <a:spLocks noGrp="1"/>
          </p:cNvSpPr>
          <p:nvPr>
            <p:ph type="body" sz="quarter" idx="3"/>
          </p:nvPr>
        </p:nvSpPr>
        <p:spPr>
          <a:xfrm>
            <a:off x="6172200" y="990600"/>
            <a:ext cx="3657600" cy="639762"/>
          </a:xfrm>
        </p:spPr>
        <p:txBody>
          <a:bodyPr>
            <a:normAutofit fontScale="92500" lnSpcReduction="10000"/>
          </a:bodyPr>
          <a:lstStyle/>
          <a:p>
            <a:r>
              <a:rPr lang="en-US" dirty="0" smtClean="0"/>
              <a:t>Core Behaviors for Coaching/Fidelity checklist</a:t>
            </a:r>
            <a:endParaRPr lang="en-US" dirty="0"/>
          </a:p>
        </p:txBody>
      </p:sp>
      <p:graphicFrame>
        <p:nvGraphicFramePr>
          <p:cNvPr id="15" name="Content Placeholder 14"/>
          <p:cNvGraphicFramePr>
            <a:graphicFrameLocks noGrp="1"/>
          </p:cNvGraphicFramePr>
          <p:nvPr>
            <p:ph sz="quarter" idx="4"/>
            <p:extLst/>
          </p:nvPr>
        </p:nvGraphicFramePr>
        <p:xfrm>
          <a:off x="6096000" y="1752600"/>
          <a:ext cx="3657600" cy="20116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tblGrid>
              <a:tr h="370840">
                <a:tc>
                  <a:txBody>
                    <a:bodyPr/>
                    <a:lstStyle/>
                    <a:p>
                      <a:pPr algn="l"/>
                      <a:r>
                        <a:rPr lang="en-US" b="1" u="sng" dirty="0" smtClean="0">
                          <a:solidFill>
                            <a:schemeClr val="tx1"/>
                          </a:solidFill>
                        </a:rPr>
                        <a:t>Providing Choices</a:t>
                      </a:r>
                      <a:endParaRPr lang="en-US" b="0" u="none" dirty="0" smtClean="0">
                        <a:solidFill>
                          <a:schemeClr val="tx1"/>
                        </a:solidFill>
                      </a:endParaRPr>
                    </a:p>
                    <a:p>
                      <a:pPr marL="285750" indent="-285750" algn="l">
                        <a:buFont typeface="Arial" pitchFamily="34" charset="0"/>
                        <a:buChar char="•"/>
                      </a:pPr>
                      <a:r>
                        <a:rPr lang="en-US" b="0" u="none" dirty="0" smtClean="0">
                          <a:solidFill>
                            <a:schemeClr val="tx1"/>
                          </a:solidFill>
                        </a:rPr>
                        <a:t>Offered valid choice option to Don immediately after</a:t>
                      </a:r>
                      <a:r>
                        <a:rPr lang="en-US" b="0" u="none" baseline="0" dirty="0" smtClean="0">
                          <a:solidFill>
                            <a:schemeClr val="tx1"/>
                          </a:solidFill>
                        </a:rPr>
                        <a:t> assigning him independent work.</a:t>
                      </a:r>
                    </a:p>
                    <a:p>
                      <a:pPr marL="285750" indent="-285750" algn="l">
                        <a:buFont typeface="Arial" pitchFamily="34" charset="0"/>
                        <a:buChar char="•"/>
                      </a:pPr>
                      <a:r>
                        <a:rPr lang="en-US" b="0" u="none" baseline="0" dirty="0" smtClean="0">
                          <a:solidFill>
                            <a:schemeClr val="tx1"/>
                          </a:solidFill>
                        </a:rPr>
                        <a:t>Honored Don’s choice</a:t>
                      </a:r>
                    </a:p>
                    <a:p>
                      <a:pPr marL="285750" indent="-285750" algn="l">
                        <a:buFont typeface="Arial" pitchFamily="34" charset="0"/>
                        <a:buChar char="•"/>
                      </a:pPr>
                      <a:r>
                        <a:rPr lang="en-US" b="0" u="none" baseline="0" dirty="0" smtClean="0">
                          <a:solidFill>
                            <a:schemeClr val="tx1"/>
                          </a:solidFill>
                        </a:rPr>
                        <a:t>Provided verbal reinforcement for making a choice</a:t>
                      </a:r>
                      <a:endParaRPr lang="en-US"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2" name="Rectangle 11"/>
          <p:cNvSpPr/>
          <p:nvPr/>
        </p:nvSpPr>
        <p:spPr>
          <a:xfrm>
            <a:off x="1836833" y="1752600"/>
            <a:ext cx="3769310" cy="4956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53167134"/>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526822" y="0"/>
            <a:ext cx="8305800" cy="1143000"/>
          </a:xfrm>
        </p:spPr>
        <p:txBody>
          <a:bodyPr>
            <a:normAutofit fontScale="90000"/>
          </a:bodyPr>
          <a:lstStyle/>
          <a:p>
            <a:r>
              <a:rPr lang="en-US" dirty="0" smtClean="0"/>
              <a:t>Coaching/Fidelity Plan—core behaviors</a:t>
            </a:r>
            <a:endParaRPr lang="en-US" dirty="0"/>
          </a:p>
        </p:txBody>
      </p:sp>
      <p:sp>
        <p:nvSpPr>
          <p:cNvPr id="5" name="Text Placeholder 4"/>
          <p:cNvSpPr>
            <a:spLocks noGrp="1"/>
          </p:cNvSpPr>
          <p:nvPr>
            <p:ph type="body" idx="1"/>
          </p:nvPr>
        </p:nvSpPr>
        <p:spPr>
          <a:xfrm>
            <a:off x="1676400" y="1143000"/>
            <a:ext cx="3657600" cy="639762"/>
          </a:xfrm>
        </p:spPr>
        <p:txBody>
          <a:bodyPr/>
          <a:lstStyle/>
          <a:p>
            <a:r>
              <a:rPr lang="en-US" dirty="0" smtClean="0"/>
              <a:t>BIP-Teach </a:t>
            </a:r>
            <a:r>
              <a:rPr lang="en-US" dirty="0"/>
              <a:t>Strategies</a:t>
            </a:r>
          </a:p>
          <a:p>
            <a:endParaRPr lang="en-US" dirty="0"/>
          </a:p>
        </p:txBody>
      </p:sp>
      <p:sp>
        <p:nvSpPr>
          <p:cNvPr id="6" name="Content Placeholder 5"/>
          <p:cNvSpPr>
            <a:spLocks noGrp="1"/>
          </p:cNvSpPr>
          <p:nvPr>
            <p:ph sz="half" idx="2"/>
          </p:nvPr>
        </p:nvSpPr>
        <p:spPr>
          <a:xfrm>
            <a:off x="1828801" y="1752601"/>
            <a:ext cx="3733799" cy="4952999"/>
          </a:xfrm>
        </p:spPr>
        <p:txBody>
          <a:bodyPr>
            <a:normAutofit lnSpcReduction="10000"/>
          </a:bodyPr>
          <a:lstStyle/>
          <a:p>
            <a:pPr marL="0" indent="0">
              <a:buNone/>
            </a:pPr>
            <a:r>
              <a:rPr lang="en-US" sz="1400" dirty="0"/>
              <a:t>During Implementation (steps)</a:t>
            </a:r>
          </a:p>
          <a:p>
            <a:pPr marL="457200" indent="-457200">
              <a:buFont typeface="+mj-lt"/>
              <a:buAutoNum type="arabicPeriod"/>
            </a:pPr>
            <a:r>
              <a:rPr lang="en-US" sz="1400" dirty="0"/>
              <a:t>Each morning and each afternoon, give Don the number of break cards (start with 10) for each time period.</a:t>
            </a:r>
          </a:p>
          <a:p>
            <a:pPr marL="457200" indent="-457200">
              <a:buFont typeface="+mj-lt"/>
              <a:buAutoNum type="arabicPeriod"/>
            </a:pPr>
            <a:r>
              <a:rPr lang="en-US" sz="1400" dirty="0"/>
              <a:t>Briefly review with Don how to use break cards, take breaks, and get bonuses.  “</a:t>
            </a:r>
            <a:r>
              <a:rPr lang="en-US" sz="1400" i="1" dirty="0"/>
              <a:t>Remember how you use the break cards?  Show me.  Show me how you’ll take a break.  What happens if you have break cards left?”  (</a:t>
            </a:r>
            <a:r>
              <a:rPr lang="en-US" sz="1400" dirty="0"/>
              <a:t>This step may be irrelevant after the first week.)</a:t>
            </a:r>
          </a:p>
          <a:p>
            <a:pPr marL="457200" indent="-457200">
              <a:buFont typeface="+mj-lt"/>
              <a:buAutoNum type="arabicPeriod"/>
            </a:pPr>
            <a:r>
              <a:rPr lang="en-US" sz="1400" dirty="0"/>
              <a:t>Right after giving an independent assignment, go by Don’s desk (the first few days) and quietly remind him about his break cards.  “</a:t>
            </a:r>
            <a:r>
              <a:rPr lang="en-US" sz="1400" i="1" dirty="0"/>
              <a:t>Remember you can use a break card if you need to stop work for a couple of minutes.”</a:t>
            </a:r>
          </a:p>
          <a:p>
            <a:pPr marL="457200" indent="-457200">
              <a:buFont typeface="+mj-lt"/>
              <a:buAutoNum type="arabicPeriod"/>
            </a:pPr>
            <a:r>
              <a:rPr lang="en-US" sz="1400" dirty="0"/>
              <a:t>If Don shows a precursor, off-task behavior (puts pencil down, looks around the room, starts talking to a peer), go over to Don, point to a break card and say, </a:t>
            </a:r>
            <a:r>
              <a:rPr lang="en-US" sz="1400" i="1" dirty="0"/>
              <a:t>“It looks like you need a break.  Show me how you take a break.”</a:t>
            </a:r>
            <a:endParaRPr lang="en-US" sz="1400" dirty="0"/>
          </a:p>
          <a:p>
            <a:pPr marL="457200" indent="-457200">
              <a:buFont typeface="+mj-lt"/>
              <a:buAutoNum type="arabicPeriod"/>
            </a:pPr>
            <a:endParaRPr lang="en-US" sz="1400" dirty="0"/>
          </a:p>
        </p:txBody>
      </p:sp>
      <p:sp>
        <p:nvSpPr>
          <p:cNvPr id="7" name="Text Placeholder 6"/>
          <p:cNvSpPr>
            <a:spLocks noGrp="1"/>
          </p:cNvSpPr>
          <p:nvPr>
            <p:ph type="body" sz="quarter" idx="3"/>
          </p:nvPr>
        </p:nvSpPr>
        <p:spPr>
          <a:xfrm>
            <a:off x="6629400" y="914400"/>
            <a:ext cx="3657600" cy="639762"/>
          </a:xfrm>
        </p:spPr>
        <p:txBody>
          <a:bodyPr>
            <a:normAutofit fontScale="92500" lnSpcReduction="10000"/>
          </a:bodyPr>
          <a:lstStyle/>
          <a:p>
            <a:r>
              <a:rPr lang="en-US" dirty="0" smtClean="0"/>
              <a:t>Core Behaviors for Coaching/Fidelity checklist</a:t>
            </a:r>
            <a:endParaRPr lang="en-US" dirty="0"/>
          </a:p>
        </p:txBody>
      </p:sp>
      <p:graphicFrame>
        <p:nvGraphicFramePr>
          <p:cNvPr id="15" name="Content Placeholder 14"/>
          <p:cNvGraphicFramePr>
            <a:graphicFrameLocks noGrp="1"/>
          </p:cNvGraphicFramePr>
          <p:nvPr>
            <p:ph sz="quarter" idx="4"/>
            <p:extLst/>
          </p:nvPr>
        </p:nvGraphicFramePr>
        <p:xfrm>
          <a:off x="6553200" y="1752600"/>
          <a:ext cx="3657600" cy="283464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tblGrid>
              <a:tr h="370840">
                <a:tc>
                  <a:txBody>
                    <a:bodyPr/>
                    <a:lstStyle/>
                    <a:p>
                      <a:pPr algn="l"/>
                      <a:r>
                        <a:rPr lang="en-US" b="1" u="sng" dirty="0" smtClean="0">
                          <a:solidFill>
                            <a:schemeClr val="tx1"/>
                          </a:solidFill>
                        </a:rPr>
                        <a:t>Teaching</a:t>
                      </a:r>
                      <a:r>
                        <a:rPr lang="en-US" b="1" u="sng" baseline="0" dirty="0" smtClean="0">
                          <a:solidFill>
                            <a:schemeClr val="tx1"/>
                          </a:solidFill>
                        </a:rPr>
                        <a:t> to Ask for a Break</a:t>
                      </a:r>
                      <a:endParaRPr lang="en-US" b="0" u="none" dirty="0" smtClean="0">
                        <a:solidFill>
                          <a:schemeClr val="tx1"/>
                        </a:solidFill>
                      </a:endParaRPr>
                    </a:p>
                    <a:p>
                      <a:pPr marL="285750" indent="-285750" algn="l">
                        <a:buFont typeface="Arial" pitchFamily="34" charset="0"/>
                        <a:buChar char="•"/>
                      </a:pPr>
                      <a:r>
                        <a:rPr lang="en-US" b="0" u="none" dirty="0" smtClean="0">
                          <a:solidFill>
                            <a:schemeClr val="tx1"/>
                          </a:solidFill>
                        </a:rPr>
                        <a:t>Gave 10 break</a:t>
                      </a:r>
                      <a:r>
                        <a:rPr lang="en-US" b="0" u="none" baseline="0" dirty="0" smtClean="0">
                          <a:solidFill>
                            <a:schemeClr val="tx1"/>
                          </a:solidFill>
                        </a:rPr>
                        <a:t> cards in AM/PM and reviewed use of break cards and bonuses with Don</a:t>
                      </a:r>
                    </a:p>
                    <a:p>
                      <a:pPr marL="285750" indent="-285750" algn="l">
                        <a:buFont typeface="Arial" pitchFamily="34" charset="0"/>
                        <a:buChar char="•"/>
                      </a:pPr>
                      <a:r>
                        <a:rPr lang="en-US" b="0" u="none" baseline="0" dirty="0" smtClean="0">
                          <a:solidFill>
                            <a:schemeClr val="tx1"/>
                          </a:solidFill>
                        </a:rPr>
                        <a:t>Reminded Don about using break cards after giving independent assignment</a:t>
                      </a:r>
                    </a:p>
                    <a:p>
                      <a:pPr marL="285750" indent="-285750" algn="l">
                        <a:buFont typeface="Arial" pitchFamily="34" charset="0"/>
                        <a:buChar char="•"/>
                      </a:pPr>
                      <a:r>
                        <a:rPr lang="en-US" b="0" u="none" baseline="0" dirty="0" smtClean="0">
                          <a:solidFill>
                            <a:schemeClr val="tx1"/>
                          </a:solidFill>
                        </a:rPr>
                        <a:t>Redirected Don to use break card immediately after a precursor behavior</a:t>
                      </a:r>
                      <a:endParaRPr lang="en-US"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2" name="Rectangle 11"/>
          <p:cNvSpPr/>
          <p:nvPr/>
        </p:nvSpPr>
        <p:spPr>
          <a:xfrm>
            <a:off x="1828800" y="1752600"/>
            <a:ext cx="3769310" cy="4956368"/>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0106963"/>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30192"/>
            <a:ext cx="8229600" cy="1143000"/>
          </a:xfrm>
        </p:spPr>
        <p:txBody>
          <a:bodyPr>
            <a:normAutofit fontScale="90000"/>
          </a:bodyPr>
          <a:lstStyle/>
          <a:p>
            <a:r>
              <a:rPr lang="en-US" dirty="0" smtClean="0"/>
              <a:t>Coaching/Fidelity Plan—core behaviors</a:t>
            </a:r>
            <a:endParaRPr lang="en-US" dirty="0"/>
          </a:p>
        </p:txBody>
      </p:sp>
      <p:sp>
        <p:nvSpPr>
          <p:cNvPr id="5" name="Text Placeholder 4"/>
          <p:cNvSpPr>
            <a:spLocks noGrp="1"/>
          </p:cNvSpPr>
          <p:nvPr>
            <p:ph type="body" idx="1"/>
          </p:nvPr>
        </p:nvSpPr>
        <p:spPr>
          <a:xfrm>
            <a:off x="1701394" y="831815"/>
            <a:ext cx="4040188" cy="639762"/>
          </a:xfrm>
        </p:spPr>
        <p:txBody>
          <a:bodyPr>
            <a:normAutofit/>
          </a:bodyPr>
          <a:lstStyle/>
          <a:p>
            <a:r>
              <a:rPr lang="en-US" dirty="0" smtClean="0"/>
              <a:t>BIP Reinforce Strategies</a:t>
            </a:r>
            <a:endParaRPr lang="en-US" dirty="0"/>
          </a:p>
        </p:txBody>
      </p:sp>
      <p:sp>
        <p:nvSpPr>
          <p:cNvPr id="6" name="Content Placeholder 5"/>
          <p:cNvSpPr>
            <a:spLocks noGrp="1"/>
          </p:cNvSpPr>
          <p:nvPr>
            <p:ph sz="half" idx="2"/>
          </p:nvPr>
        </p:nvSpPr>
        <p:spPr>
          <a:xfrm>
            <a:off x="1600200" y="1752600"/>
            <a:ext cx="3886200" cy="5105400"/>
          </a:xfrm>
        </p:spPr>
        <p:txBody>
          <a:bodyPr>
            <a:noAutofit/>
          </a:bodyPr>
          <a:lstStyle/>
          <a:p>
            <a:pPr>
              <a:spcBef>
                <a:spcPts val="0"/>
              </a:spcBef>
            </a:pPr>
            <a:r>
              <a:rPr lang="en-US" sz="1800" dirty="0"/>
              <a:t>Release to a break</a:t>
            </a:r>
          </a:p>
          <a:p>
            <a:pPr lvl="1">
              <a:spcBef>
                <a:spcPts val="0"/>
              </a:spcBef>
            </a:pPr>
            <a:r>
              <a:rPr lang="en-US" sz="1600" dirty="0"/>
              <a:t>Each time Don puts a break card at the corner of his desk and raises his hand, immediately go over to Don and say, “You asked for a break.  Thanks for letting me know.  Take 2.”</a:t>
            </a:r>
          </a:p>
          <a:p>
            <a:pPr lvl="1">
              <a:spcBef>
                <a:spcPts val="0"/>
              </a:spcBef>
            </a:pPr>
            <a:r>
              <a:rPr lang="en-US" sz="1600" dirty="0"/>
              <a:t>Set the timer for 2 minutes.</a:t>
            </a:r>
          </a:p>
          <a:p>
            <a:pPr>
              <a:spcBef>
                <a:spcPts val="0"/>
              </a:spcBef>
            </a:pPr>
            <a:r>
              <a:rPr lang="en-US" sz="1800" dirty="0"/>
              <a:t>Bonus break card</a:t>
            </a:r>
          </a:p>
          <a:p>
            <a:pPr lvl="1">
              <a:spcBef>
                <a:spcPts val="0"/>
              </a:spcBef>
            </a:pPr>
            <a:r>
              <a:rPr lang="en-US" sz="1600" dirty="0"/>
              <a:t>Each time Don returns to work before the timer goes off and stays engaged for 5 minutes, provide him with a bonus break card for the next time section (either am or pm).  Show Don the extra break card by holding it up and then putting it in a holder on your desk.  Give him a thumbs-up and a smile each time he earns an extra break card.</a:t>
            </a:r>
          </a:p>
          <a:p>
            <a:endParaRPr lang="en-US" sz="1800" dirty="0"/>
          </a:p>
        </p:txBody>
      </p:sp>
      <p:sp>
        <p:nvSpPr>
          <p:cNvPr id="7" name="Text Placeholder 6"/>
          <p:cNvSpPr>
            <a:spLocks noGrp="1"/>
          </p:cNvSpPr>
          <p:nvPr>
            <p:ph type="body" sz="quarter" idx="3"/>
          </p:nvPr>
        </p:nvSpPr>
        <p:spPr>
          <a:xfrm>
            <a:off x="6172201" y="1143000"/>
            <a:ext cx="4041775" cy="639762"/>
          </a:xfrm>
        </p:spPr>
        <p:txBody>
          <a:bodyPr>
            <a:normAutofit fontScale="92500" lnSpcReduction="10000"/>
          </a:bodyPr>
          <a:lstStyle/>
          <a:p>
            <a:r>
              <a:rPr lang="en-US" dirty="0" smtClean="0"/>
              <a:t>Core Behaviors for Coaching/Fidelity checklist</a:t>
            </a:r>
            <a:endParaRPr lang="en-US" dirty="0"/>
          </a:p>
        </p:txBody>
      </p:sp>
      <p:graphicFrame>
        <p:nvGraphicFramePr>
          <p:cNvPr id="15" name="Content Placeholder 14"/>
          <p:cNvGraphicFramePr>
            <a:graphicFrameLocks noGrp="1"/>
          </p:cNvGraphicFramePr>
          <p:nvPr>
            <p:ph sz="quarter" idx="4"/>
            <p:extLst/>
          </p:nvPr>
        </p:nvGraphicFramePr>
        <p:xfrm>
          <a:off x="6169025" y="1905001"/>
          <a:ext cx="3657600" cy="4841876"/>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tblGrid>
              <a:tr h="4841876">
                <a:tc>
                  <a:txBody>
                    <a:bodyPr/>
                    <a:lstStyle/>
                    <a:p>
                      <a:pPr algn="l"/>
                      <a:r>
                        <a:rPr lang="en-US" sz="1400" b="1" u="sng" dirty="0" smtClean="0">
                          <a:solidFill>
                            <a:schemeClr val="tx1"/>
                          </a:solidFill>
                        </a:rPr>
                        <a:t>Reinforced</a:t>
                      </a:r>
                      <a:r>
                        <a:rPr lang="en-US" sz="1400" b="1" u="sng" baseline="0" dirty="0" smtClean="0">
                          <a:solidFill>
                            <a:schemeClr val="tx1"/>
                          </a:solidFill>
                        </a:rPr>
                        <a:t> Asking for a Break</a:t>
                      </a:r>
                      <a:endParaRPr lang="en-US" sz="1400" b="0" u="none" dirty="0" smtClean="0">
                        <a:solidFill>
                          <a:schemeClr val="tx1"/>
                        </a:solidFill>
                      </a:endParaRPr>
                    </a:p>
                    <a:p>
                      <a:pPr marL="285750" indent="-285750" algn="l">
                        <a:buFont typeface="Arial" pitchFamily="34" charset="0"/>
                        <a:buChar char="•"/>
                      </a:pPr>
                      <a:r>
                        <a:rPr lang="en-US" sz="1400" b="0" u="none" dirty="0" smtClean="0">
                          <a:solidFill>
                            <a:schemeClr val="tx1"/>
                          </a:solidFill>
                        </a:rPr>
                        <a:t>Within</a:t>
                      </a:r>
                      <a:r>
                        <a:rPr lang="en-US" sz="1400" b="0" u="none" baseline="0" dirty="0" smtClean="0">
                          <a:solidFill>
                            <a:schemeClr val="tx1"/>
                          </a:solidFill>
                        </a:rPr>
                        <a:t> 1 minute after Don used a break card, went over and released Don to a 2 minute break</a:t>
                      </a:r>
                    </a:p>
                    <a:p>
                      <a:pPr marL="285750" indent="-285750" algn="l">
                        <a:buFont typeface="Arial" pitchFamily="34" charset="0"/>
                        <a:buChar char="•"/>
                      </a:pPr>
                      <a:r>
                        <a:rPr lang="en-US" sz="1400" b="0" u="none" baseline="0" dirty="0" smtClean="0">
                          <a:solidFill>
                            <a:schemeClr val="tx1"/>
                          </a:solidFill>
                        </a:rPr>
                        <a:t>Set timer</a:t>
                      </a:r>
                    </a:p>
                    <a:p>
                      <a:pPr marL="285750" indent="-285750" algn="l">
                        <a:buFont typeface="Arial" pitchFamily="34" charset="0"/>
                        <a:buChar char="•"/>
                      </a:pPr>
                      <a:endParaRPr lang="en-US" sz="1400" b="0" u="none" baseline="0" dirty="0" smtClean="0">
                        <a:solidFill>
                          <a:schemeClr val="tx1"/>
                        </a:solidFill>
                      </a:endParaRPr>
                    </a:p>
                    <a:p>
                      <a:pPr marL="0" indent="0" algn="l">
                        <a:buFont typeface="Arial" pitchFamily="34" charset="0"/>
                        <a:buNone/>
                      </a:pPr>
                      <a:r>
                        <a:rPr lang="en-US" sz="1400" b="1" u="sng" baseline="0" dirty="0" smtClean="0">
                          <a:solidFill>
                            <a:schemeClr val="tx1"/>
                          </a:solidFill>
                        </a:rPr>
                        <a:t>Reinforced returning to work before timer goes off/staying engaged</a:t>
                      </a:r>
                      <a:endParaRPr lang="en-US" sz="1400" b="0" u="none" baseline="0" dirty="0" smtClean="0">
                        <a:solidFill>
                          <a:schemeClr val="tx1"/>
                        </a:solidFill>
                      </a:endParaRPr>
                    </a:p>
                    <a:p>
                      <a:pPr marL="285750" indent="-285750" algn="l">
                        <a:buFont typeface="Arial" pitchFamily="34" charset="0"/>
                        <a:buChar char="•"/>
                      </a:pPr>
                      <a:r>
                        <a:rPr lang="en-US" sz="1400" b="0" u="none" baseline="0" dirty="0" smtClean="0">
                          <a:solidFill>
                            <a:schemeClr val="tx1"/>
                          </a:solidFill>
                        </a:rPr>
                        <a:t>Provided bonus break card each time Don returned to work before timer went off and stayed engaged for 5 minutes.</a:t>
                      </a:r>
                    </a:p>
                    <a:p>
                      <a:pPr marL="285750" indent="-285750" algn="l">
                        <a:buFont typeface="Arial" pitchFamily="34" charset="0"/>
                        <a:buChar char="•"/>
                      </a:pPr>
                      <a:endParaRPr lang="en-US" sz="1400" b="0" u="none" baseline="0" dirty="0" smtClean="0">
                        <a:solidFill>
                          <a:schemeClr val="tx1"/>
                        </a:solidFill>
                      </a:endParaRPr>
                    </a:p>
                    <a:p>
                      <a:pPr marL="0" indent="0" algn="l">
                        <a:buFont typeface="Arial" pitchFamily="34" charset="0"/>
                        <a:buNone/>
                      </a:pPr>
                      <a:r>
                        <a:rPr lang="en-US" sz="1400" b="1" u="sng" baseline="0" dirty="0" smtClean="0">
                          <a:solidFill>
                            <a:schemeClr val="tx1"/>
                          </a:solidFill>
                        </a:rPr>
                        <a:t>Reinforced having break cards left</a:t>
                      </a:r>
                      <a:endParaRPr lang="en-US" sz="1400" b="0" u="none" baseline="0" dirty="0" smtClean="0">
                        <a:solidFill>
                          <a:schemeClr val="tx1"/>
                        </a:solidFill>
                      </a:endParaRPr>
                    </a:p>
                    <a:p>
                      <a:pPr marL="285750" indent="-285750" algn="l">
                        <a:buFont typeface="Arial" pitchFamily="34" charset="0"/>
                        <a:buChar char="•"/>
                      </a:pPr>
                      <a:r>
                        <a:rPr lang="en-US" sz="1400" b="0" u="none" baseline="0" dirty="0" smtClean="0">
                          <a:solidFill>
                            <a:schemeClr val="tx1"/>
                          </a:solidFill>
                        </a:rPr>
                        <a:t>At the end of AM/PM, counted the number of break cards Don had left</a:t>
                      </a:r>
                    </a:p>
                    <a:p>
                      <a:pPr marL="285750" indent="-285750" algn="l">
                        <a:buFont typeface="Arial" pitchFamily="34" charset="0"/>
                        <a:buChar char="•"/>
                      </a:pPr>
                      <a:r>
                        <a:rPr lang="en-US" sz="1400" b="0" u="none" baseline="0" dirty="0" smtClean="0">
                          <a:solidFill>
                            <a:schemeClr val="tx1"/>
                          </a:solidFill>
                        </a:rPr>
                        <a:t>Gave Don a Get Out Of Work card for each break card left.</a:t>
                      </a:r>
                    </a:p>
                    <a:p>
                      <a:pPr marL="285750" indent="-285750" algn="l">
                        <a:buFont typeface="Arial" pitchFamily="34" charset="0"/>
                        <a:buChar char="•"/>
                      </a:pPr>
                      <a:r>
                        <a:rPr lang="en-US" sz="1400" b="0" u="none" baseline="0" dirty="0" smtClean="0">
                          <a:solidFill>
                            <a:schemeClr val="tx1"/>
                          </a:solidFill>
                        </a:rPr>
                        <a:t>Provided verbal praise</a:t>
                      </a:r>
                    </a:p>
                    <a:p>
                      <a:pPr marL="285750" indent="-285750" algn="l">
                        <a:buFont typeface="Arial" pitchFamily="34" charset="0"/>
                        <a:buChar char="•"/>
                      </a:pPr>
                      <a:r>
                        <a:rPr lang="en-US" sz="1400" b="0" u="none" baseline="0" dirty="0" smtClean="0">
                          <a:solidFill>
                            <a:schemeClr val="tx1"/>
                          </a:solidFill>
                        </a:rPr>
                        <a:t>Provided positive comment when Don did not have any break cards left.</a:t>
                      </a:r>
                      <a:endParaRPr lang="en-US" sz="1400" b="1" u="sng" baseline="0" dirty="0" smtClean="0">
                        <a:solidFill>
                          <a:schemeClr val="tx1"/>
                        </a:solidFill>
                      </a:endParaRPr>
                    </a:p>
                    <a:p>
                      <a:pPr marL="285750" indent="-285750" algn="l">
                        <a:buFont typeface="Arial" pitchFamily="34" charset="0"/>
                        <a:buChar char="•"/>
                      </a:pPr>
                      <a:endParaRPr lang="en-US" sz="14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2" name="Rectangle 11"/>
          <p:cNvSpPr/>
          <p:nvPr/>
        </p:nvSpPr>
        <p:spPr>
          <a:xfrm>
            <a:off x="1752600" y="1676400"/>
            <a:ext cx="3769310" cy="51816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95442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mtClean="0"/>
              <a:t>Coaching/Fidelity Plan—core behaviors</a:t>
            </a:r>
            <a:endParaRPr lang="en-US" dirty="0"/>
          </a:p>
        </p:txBody>
      </p:sp>
      <p:sp>
        <p:nvSpPr>
          <p:cNvPr id="5" name="Text Placeholder 4"/>
          <p:cNvSpPr>
            <a:spLocks noGrp="1"/>
          </p:cNvSpPr>
          <p:nvPr>
            <p:ph type="body" idx="1"/>
          </p:nvPr>
        </p:nvSpPr>
        <p:spPr>
          <a:xfrm>
            <a:off x="1981200" y="1371600"/>
            <a:ext cx="4040188" cy="639762"/>
          </a:xfrm>
        </p:spPr>
        <p:txBody>
          <a:bodyPr>
            <a:normAutofit/>
          </a:bodyPr>
          <a:lstStyle/>
          <a:p>
            <a:r>
              <a:rPr lang="en-US" dirty="0" smtClean="0"/>
              <a:t>BIP Reinforce Strategies</a:t>
            </a:r>
            <a:endParaRPr lang="en-US" dirty="0"/>
          </a:p>
        </p:txBody>
      </p:sp>
      <p:sp>
        <p:nvSpPr>
          <p:cNvPr id="6" name="Content Placeholder 5"/>
          <p:cNvSpPr>
            <a:spLocks noGrp="1"/>
          </p:cNvSpPr>
          <p:nvPr>
            <p:ph sz="half" idx="2"/>
          </p:nvPr>
        </p:nvSpPr>
        <p:spPr>
          <a:xfrm>
            <a:off x="1828800" y="2174875"/>
            <a:ext cx="3733800" cy="4454525"/>
          </a:xfrm>
        </p:spPr>
        <p:txBody>
          <a:bodyPr>
            <a:normAutofit/>
          </a:bodyPr>
          <a:lstStyle/>
          <a:p>
            <a:r>
              <a:rPr lang="en-US" dirty="0" smtClean="0"/>
              <a:t>Get out of work cards</a:t>
            </a:r>
          </a:p>
          <a:p>
            <a:pPr lvl="1"/>
            <a:r>
              <a:rPr lang="en-US" dirty="0" smtClean="0"/>
              <a:t>At the end of each AM/PM segment, go over to Don and count the number of break cards he has left.  Provide him with a Get out of work card for each break card he has left and say “Fantastic work today. You earned X bonuses.  You’re a rock star.”</a:t>
            </a:r>
          </a:p>
          <a:p>
            <a:pPr lvl="1"/>
            <a:r>
              <a:rPr lang="en-US" dirty="0" smtClean="0"/>
              <a:t>If he did not earn any Get out of work cards (because he has no break cards left, say, “You didn’t earn a bonus today, but you did a fantastic job in taking breaks the right way.  I bet this afternoon/tomorrow morning, you might earn a bonus!”</a:t>
            </a:r>
          </a:p>
          <a:p>
            <a:endParaRPr lang="en-US" dirty="0"/>
          </a:p>
        </p:txBody>
      </p:sp>
      <p:sp>
        <p:nvSpPr>
          <p:cNvPr id="7" name="Text Placeholder 6"/>
          <p:cNvSpPr>
            <a:spLocks noGrp="1"/>
          </p:cNvSpPr>
          <p:nvPr>
            <p:ph type="body" sz="quarter" idx="3"/>
          </p:nvPr>
        </p:nvSpPr>
        <p:spPr>
          <a:xfrm>
            <a:off x="6065520" y="1382395"/>
            <a:ext cx="4754880" cy="822960"/>
          </a:xfrm>
        </p:spPr>
        <p:txBody>
          <a:bodyPr>
            <a:normAutofit/>
          </a:bodyPr>
          <a:lstStyle/>
          <a:p>
            <a:r>
              <a:rPr lang="en-US" smtClean="0"/>
              <a:t>Core Behaviors for Coaching/Fidelity checklist</a:t>
            </a:r>
            <a:endParaRPr lang="en-US" dirty="0"/>
          </a:p>
        </p:txBody>
      </p:sp>
      <p:graphicFrame>
        <p:nvGraphicFramePr>
          <p:cNvPr id="15" name="Content Placeholder 14"/>
          <p:cNvGraphicFramePr>
            <a:graphicFrameLocks noGrp="1"/>
          </p:cNvGraphicFramePr>
          <p:nvPr>
            <p:ph sz="quarter" idx="4"/>
            <p:extLst>
              <p:ext uri="{D42A27DB-BD31-4B8C-83A1-F6EECF244321}">
                <p14:modId xmlns:p14="http://schemas.microsoft.com/office/powerpoint/2010/main" val="1398979697"/>
              </p:ext>
            </p:extLst>
          </p:nvPr>
        </p:nvGraphicFramePr>
        <p:xfrm>
          <a:off x="6245225" y="2205355"/>
          <a:ext cx="3657600" cy="4530725"/>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20000"/>
                    </a:ext>
                  </a:extLst>
                </a:gridCol>
              </a:tblGrid>
              <a:tr h="4530725">
                <a:tc>
                  <a:txBody>
                    <a:bodyPr/>
                    <a:lstStyle/>
                    <a:p>
                      <a:pPr marL="0" indent="0" algn="l">
                        <a:buFont typeface="Arial" pitchFamily="34" charset="0"/>
                        <a:buNone/>
                      </a:pPr>
                      <a:r>
                        <a:rPr lang="en-US" sz="2000" b="1" u="sng" baseline="0" dirty="0" smtClean="0">
                          <a:solidFill>
                            <a:schemeClr val="tx1"/>
                          </a:solidFill>
                        </a:rPr>
                        <a:t>Reinforced having break cards left</a:t>
                      </a:r>
                      <a:endParaRPr lang="en-US" sz="2000" b="0" u="none" baseline="0" dirty="0" smtClean="0">
                        <a:solidFill>
                          <a:schemeClr val="tx1"/>
                        </a:solidFill>
                      </a:endParaRPr>
                    </a:p>
                    <a:p>
                      <a:pPr marL="285750" indent="-285750" algn="l">
                        <a:buFont typeface="Arial" pitchFamily="34" charset="0"/>
                        <a:buChar char="•"/>
                      </a:pPr>
                      <a:r>
                        <a:rPr lang="en-US" sz="2000" b="0" u="none" baseline="0" dirty="0" smtClean="0">
                          <a:solidFill>
                            <a:schemeClr val="tx1"/>
                          </a:solidFill>
                        </a:rPr>
                        <a:t>At the end of AM/PM, counted the number of break cards Don had left</a:t>
                      </a:r>
                    </a:p>
                    <a:p>
                      <a:pPr marL="285750" indent="-285750" algn="l">
                        <a:buFont typeface="Arial" pitchFamily="34" charset="0"/>
                        <a:buChar char="•"/>
                      </a:pPr>
                      <a:r>
                        <a:rPr lang="en-US" sz="2000" b="0" u="none" baseline="0" dirty="0" smtClean="0">
                          <a:solidFill>
                            <a:schemeClr val="tx1"/>
                          </a:solidFill>
                        </a:rPr>
                        <a:t>Gave Don a Get Out Of Work card for each break card left.</a:t>
                      </a:r>
                    </a:p>
                    <a:p>
                      <a:pPr marL="285750" indent="-285750" algn="l">
                        <a:buFont typeface="Arial" pitchFamily="34" charset="0"/>
                        <a:buChar char="•"/>
                      </a:pPr>
                      <a:r>
                        <a:rPr lang="en-US" sz="2000" b="0" u="none" baseline="0" dirty="0" smtClean="0">
                          <a:solidFill>
                            <a:schemeClr val="tx1"/>
                          </a:solidFill>
                        </a:rPr>
                        <a:t>Provided verbal praise</a:t>
                      </a:r>
                    </a:p>
                    <a:p>
                      <a:pPr marL="285750" indent="-285750" algn="l">
                        <a:buFont typeface="Arial" pitchFamily="34" charset="0"/>
                        <a:buChar char="•"/>
                      </a:pPr>
                      <a:r>
                        <a:rPr lang="en-US" sz="2000" b="0" u="none" baseline="0" dirty="0" smtClean="0">
                          <a:solidFill>
                            <a:schemeClr val="tx1"/>
                          </a:solidFill>
                        </a:rPr>
                        <a:t>Provided positive comment when Don did not have any break cards left.</a:t>
                      </a:r>
                      <a:endParaRPr lang="en-US" sz="2000" b="1" u="sng" baseline="0" dirty="0" smtClean="0">
                        <a:solidFill>
                          <a:schemeClr val="tx1"/>
                        </a:solidFill>
                      </a:endParaRPr>
                    </a:p>
                    <a:p>
                      <a:pPr marL="285750" indent="-285750" algn="l">
                        <a:buFont typeface="Arial" pitchFamily="34" charset="0"/>
                        <a:buChar char="•"/>
                      </a:pPr>
                      <a:endParaRPr lang="en-US" sz="2000" b="1" u="sng"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
        <p:nvSpPr>
          <p:cNvPr id="12" name="Rectangle 11"/>
          <p:cNvSpPr/>
          <p:nvPr/>
        </p:nvSpPr>
        <p:spPr>
          <a:xfrm>
            <a:off x="1752600" y="2133600"/>
            <a:ext cx="3769310" cy="449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411450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828800" y="28576"/>
            <a:ext cx="6934200" cy="657225"/>
          </a:xfrm>
        </p:spPr>
        <p:txBody>
          <a:bodyPr>
            <a:normAutofit/>
          </a:bodyPr>
          <a:lstStyle/>
          <a:p>
            <a:r>
              <a:rPr lang="en-US" sz="3200" dirty="0"/>
              <a:t>Jeff Coaching/Fidelity Plan</a:t>
            </a:r>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6072" t="19712" r="28096" b="5942"/>
          <a:stretch/>
        </p:blipFill>
        <p:spPr bwMode="auto">
          <a:xfrm>
            <a:off x="2371725" y="609601"/>
            <a:ext cx="6182638" cy="60293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2552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Activity</a:t>
            </a:r>
            <a:endParaRPr lang="en-US" dirty="0"/>
          </a:p>
        </p:txBody>
      </p:sp>
      <p:sp>
        <p:nvSpPr>
          <p:cNvPr id="4" name="Content Placeholder 3"/>
          <p:cNvSpPr>
            <a:spLocks noGrp="1"/>
          </p:cNvSpPr>
          <p:nvPr>
            <p:ph idx="1"/>
          </p:nvPr>
        </p:nvSpPr>
        <p:spPr/>
        <p:txBody>
          <a:bodyPr>
            <a:normAutofit/>
          </a:bodyPr>
          <a:lstStyle/>
          <a:p>
            <a:r>
              <a:rPr lang="en-US" sz="3600" dirty="0" smtClean="0"/>
              <a:t>Take the plan you developed for the previous activity and develop a coaching/fidelity plan.</a:t>
            </a:r>
            <a:endParaRPr lang="en-US" sz="3600" dirty="0"/>
          </a:p>
        </p:txBody>
      </p:sp>
    </p:spTree>
    <p:extLst>
      <p:ext uri="{BB962C8B-B14F-4D97-AF65-F5344CB8AC3E}">
        <p14:creationId xmlns:p14="http://schemas.microsoft.com/office/powerpoint/2010/main" val="54908742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Step 4: evaluating/monitoring</a:t>
            </a:r>
            <a:endParaRPr lang="en-US" dirty="0"/>
          </a:p>
        </p:txBody>
      </p:sp>
    </p:spTree>
    <p:extLst>
      <p:ext uri="{BB962C8B-B14F-4D97-AF65-F5344CB8AC3E}">
        <p14:creationId xmlns:p14="http://schemas.microsoft.com/office/powerpoint/2010/main" val="133664606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28800" y="304800"/>
            <a:ext cx="7924800" cy="1143000"/>
          </a:xfrm>
        </p:spPr>
        <p:txBody>
          <a:bodyPr>
            <a:normAutofit/>
          </a:bodyPr>
          <a:lstStyle/>
          <a:p>
            <a:r>
              <a:rPr lang="en-US" dirty="0" smtClean="0"/>
              <a:t>Maintenance (beyond warranty)</a:t>
            </a:r>
            <a:endParaRPr lang="en-US" dirty="0"/>
          </a:p>
        </p:txBody>
      </p:sp>
      <p:sp>
        <p:nvSpPr>
          <p:cNvPr id="3" name="Content Placeholder 2"/>
          <p:cNvSpPr>
            <a:spLocks noGrp="1"/>
          </p:cNvSpPr>
          <p:nvPr>
            <p:ph idx="1"/>
          </p:nvPr>
        </p:nvSpPr>
        <p:spPr/>
        <p:txBody>
          <a:bodyPr>
            <a:normAutofit lnSpcReduction="10000"/>
          </a:bodyPr>
          <a:lstStyle/>
          <a:p>
            <a:pPr lvl="0"/>
            <a:r>
              <a:rPr lang="en-US" sz="3600" dirty="0"/>
              <a:t>Dynamic process-not static</a:t>
            </a:r>
          </a:p>
          <a:p>
            <a:pPr lvl="0"/>
            <a:r>
              <a:rPr lang="en-US" sz="3600" dirty="0"/>
              <a:t>Decision making process based on data</a:t>
            </a:r>
          </a:p>
          <a:p>
            <a:pPr lvl="0"/>
            <a:r>
              <a:rPr lang="en-US" sz="3600" dirty="0"/>
              <a:t>Determine levels of support needed, fading, shaping, generalizing, extending, etc.</a:t>
            </a:r>
          </a:p>
          <a:p>
            <a:pPr lvl="0"/>
            <a:r>
              <a:rPr lang="en-US" sz="3600" dirty="0"/>
              <a:t>Consider expanding data outcomes collected</a:t>
            </a:r>
          </a:p>
          <a:p>
            <a:pPr lvl="1"/>
            <a:r>
              <a:rPr lang="en-US" sz="3200" dirty="0"/>
              <a:t>Social Validity—did teachers like the interventions?</a:t>
            </a:r>
          </a:p>
          <a:p>
            <a:pPr lvl="1"/>
            <a:r>
              <a:rPr lang="en-US" sz="3200" dirty="0"/>
              <a:t>Alliance—did teacher like you?</a:t>
            </a:r>
          </a:p>
        </p:txBody>
      </p:sp>
    </p:spTree>
    <p:extLst>
      <p:ext uri="{BB962C8B-B14F-4D97-AF65-F5344CB8AC3E}">
        <p14:creationId xmlns:p14="http://schemas.microsoft.com/office/powerpoint/2010/main" val="1840168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Steps for Evaluating Outcomes</a:t>
            </a:r>
            <a:endParaRPr lang="en-US" dirty="0"/>
          </a:p>
        </p:txBody>
      </p:sp>
      <p:sp>
        <p:nvSpPr>
          <p:cNvPr id="3" name="Content Placeholder 2"/>
          <p:cNvSpPr>
            <a:spLocks noGrp="1"/>
          </p:cNvSpPr>
          <p:nvPr>
            <p:ph idx="1"/>
          </p:nvPr>
        </p:nvSpPr>
        <p:spPr/>
        <p:txBody>
          <a:bodyPr>
            <a:normAutofit/>
          </a:bodyPr>
          <a:lstStyle/>
          <a:p>
            <a:r>
              <a:rPr lang="en-US" sz="2800" dirty="0"/>
              <a:t>Make sure you have both fidelity measures (self and/or observation scores) AND student outcomes (Behavior Rating Scale measures)</a:t>
            </a:r>
          </a:p>
          <a:p>
            <a:r>
              <a:rPr lang="en-US" sz="2800" dirty="0"/>
              <a:t>Decision rules</a:t>
            </a:r>
          </a:p>
          <a:p>
            <a:pPr lvl="1"/>
            <a:r>
              <a:rPr lang="en-US" sz="2400" dirty="0"/>
              <a:t>What constitutes adequate fidelity?  80%, 70%, something else?</a:t>
            </a:r>
          </a:p>
          <a:p>
            <a:pPr lvl="1"/>
            <a:r>
              <a:rPr lang="en-US" sz="2400" dirty="0"/>
              <a:t>What constitutes adequate student progress?  (e.g., 3 or more consecutive ratings at or above goal line?)</a:t>
            </a:r>
          </a:p>
        </p:txBody>
      </p:sp>
      <p:sp>
        <p:nvSpPr>
          <p:cNvPr id="5" name="Slide Number Placeholder 4"/>
          <p:cNvSpPr>
            <a:spLocks noGrp="1"/>
          </p:cNvSpPr>
          <p:nvPr>
            <p:ph type="sldNum" sz="quarter" idx="12"/>
          </p:nvPr>
        </p:nvSpPr>
        <p:spPr/>
        <p:txBody>
          <a:bodyPr/>
          <a:lstStyle/>
          <a:p>
            <a:fld id="{5BC7CDC0-6760-472E-8337-17230F08E71D}" type="slidenum">
              <a:rPr lang="en-US" smtClean="0"/>
              <a:t>99</a:t>
            </a:fld>
            <a:endParaRPr lang="en-US"/>
          </a:p>
        </p:txBody>
      </p:sp>
    </p:spTree>
    <p:extLst>
      <p:ext uri="{BB962C8B-B14F-4D97-AF65-F5344CB8AC3E}">
        <p14:creationId xmlns:p14="http://schemas.microsoft.com/office/powerpoint/2010/main" val="393939534"/>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387</TotalTime>
  <Words>12991</Words>
  <Application>Microsoft Office PowerPoint</Application>
  <PresentationFormat>Widescreen</PresentationFormat>
  <Paragraphs>1149</Paragraphs>
  <Slides>160</Slides>
  <Notes>160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160</vt:i4>
      </vt:variant>
    </vt:vector>
  </HeadingPairs>
  <TitlesOfParts>
    <vt:vector size="175" baseType="lpstr">
      <vt:lpstr>MS PGothic</vt:lpstr>
      <vt:lpstr>MS PGothic</vt:lpstr>
      <vt:lpstr>Arial</vt:lpstr>
      <vt:lpstr>Bookman Old Style</vt:lpstr>
      <vt:lpstr>Calibri</vt:lpstr>
      <vt:lpstr>Calisto MT</vt:lpstr>
      <vt:lpstr>Helvetica</vt:lpstr>
      <vt:lpstr>Impact</vt:lpstr>
      <vt:lpstr>Lucida Sans Unicode</vt:lpstr>
      <vt:lpstr>メイリオ</vt:lpstr>
      <vt:lpstr>Tw Cen MT</vt:lpstr>
      <vt:lpstr>Tw Cen MT Condensed</vt:lpstr>
      <vt:lpstr>Wingdings</vt:lpstr>
      <vt:lpstr>Wingdings 3</vt:lpstr>
      <vt:lpstr>Integral</vt:lpstr>
      <vt:lpstr>Advanced PTR/Behavior Interventions</vt:lpstr>
      <vt:lpstr>Objectives AM</vt:lpstr>
      <vt:lpstr>PowerPoint Presentation</vt:lpstr>
      <vt:lpstr>PowerPoint Presentation</vt:lpstr>
      <vt:lpstr>“Challenges schools face today are not finding what works, but implementing what works.”  Fixsen, Naoom, Blase, Friedman, &amp; Wallace, 2005</vt:lpstr>
      <vt:lpstr>“The problem is not that people resist change, but they resist being changed.”</vt:lpstr>
      <vt:lpstr>Rationale for PTR and the Tools</vt:lpstr>
      <vt:lpstr>PTR</vt:lpstr>
      <vt:lpstr>Where is PTR in a Multi-tiered System of Supports (MTSS)?</vt:lpstr>
      <vt:lpstr>PTR Model</vt:lpstr>
      <vt:lpstr>Step 3 Behavior Interventions</vt:lpstr>
      <vt:lpstr>The Acting-Out Cycle</vt:lpstr>
      <vt:lpstr>PTR Behavior Intervention Plan Development:   Essential Features</vt:lpstr>
      <vt:lpstr>Next Activities</vt:lpstr>
      <vt:lpstr>PowerPoint Presentation</vt:lpstr>
      <vt:lpstr>PowerPoint Presentation</vt:lpstr>
      <vt:lpstr>Questions</vt:lpstr>
      <vt:lpstr>The Three I’s</vt:lpstr>
      <vt:lpstr>PowerPoint Presentation</vt:lpstr>
      <vt:lpstr>Guidelines for Selecting Prevention Interventions</vt:lpstr>
      <vt:lpstr>Dexter Matching Prevention Interventions to Hypothesis</vt:lpstr>
      <vt:lpstr>Framework for Replacement Behaviors</vt:lpstr>
      <vt:lpstr>Replacement Behaviors</vt:lpstr>
      <vt:lpstr>Replacement Behaviors</vt:lpstr>
      <vt:lpstr>Learned Functions of Behavior</vt:lpstr>
      <vt:lpstr>Replacement Behaviors Functional Equivalent vs. Alternate Skill</vt:lpstr>
      <vt:lpstr>Guidelines for Selecting Functionally Equivalent Replacement Behaviors</vt:lpstr>
      <vt:lpstr>Guidelines for Selecting Alternate Skills (desired behaviors)</vt:lpstr>
      <vt:lpstr>Remember!</vt:lpstr>
      <vt:lpstr>Dexter Hypothesis from FBA</vt:lpstr>
      <vt:lpstr>PowerPoint Presentation</vt:lpstr>
      <vt:lpstr>Dexter Hypothesis from FBA</vt:lpstr>
      <vt:lpstr>PowerPoint Presentation</vt:lpstr>
      <vt:lpstr>Guidelines for Selecting Reinforcement Interventions: Functional Equivalent Reinforcement </vt:lpstr>
      <vt:lpstr>Guidelines for Selecting Reinforcement for Alternate Skills (desired behaviors) </vt:lpstr>
      <vt:lpstr>Dexter Matching Interventions to Hypothesis</vt:lpstr>
      <vt:lpstr>PowerPoint Presentation</vt:lpstr>
      <vt:lpstr>Dexter Matching Interventions to Hypothesis</vt:lpstr>
      <vt:lpstr>PowerPoint Presentation</vt:lpstr>
      <vt:lpstr>Guidelines for Selecting Reinforcement Interventions—Discontinuing reinforcement of problem behavior</vt:lpstr>
      <vt:lpstr>Dexter Matching Interventions to Hypothesis</vt:lpstr>
      <vt:lpstr>PowerPoint Presentation</vt:lpstr>
      <vt:lpstr>Task analyzing</vt:lpstr>
      <vt:lpstr>Writing the Intervention Plan</vt:lpstr>
      <vt:lpstr>PowerPoint Presentation</vt:lpstr>
      <vt:lpstr>Which One Will More Likely be Consistently Implemented?</vt:lpstr>
      <vt:lpstr>Basic Steps of All Interventions</vt:lpstr>
      <vt:lpstr>Developing Behavior Intervention Plans PTR Style</vt:lpstr>
      <vt:lpstr>Questions</vt:lpstr>
      <vt:lpstr>Questions</vt:lpstr>
      <vt:lpstr>Questions</vt:lpstr>
      <vt:lpstr>Prevention Intervention Example</vt:lpstr>
      <vt:lpstr>Prevention Intervention Example</vt:lpstr>
      <vt:lpstr>Teach Intervention Example</vt:lpstr>
      <vt:lpstr>Teach Intervention Example</vt:lpstr>
      <vt:lpstr>Reinforce Intervention</vt:lpstr>
      <vt:lpstr>Reinforce Intervention</vt:lpstr>
      <vt:lpstr>Fun Quiz:  Can you identify the replacement behavior being taught in this plan?</vt:lpstr>
      <vt:lpstr>Example:  Providing Choices</vt:lpstr>
      <vt:lpstr>Choice Making Steps to Build Intervention</vt:lpstr>
      <vt:lpstr>PowerPoint Presentation</vt:lpstr>
      <vt:lpstr>Building Interventions</vt:lpstr>
      <vt:lpstr>PowerPoint Presentation</vt:lpstr>
      <vt:lpstr>Jeff: PTR Intervention Plan Prevent</vt:lpstr>
      <vt:lpstr>PowerPoint Presentation</vt:lpstr>
      <vt:lpstr>Jeff—Intervention Plan Prevent</vt:lpstr>
      <vt:lpstr>Teach Interventions</vt:lpstr>
      <vt:lpstr>Teaching “Request a Break”</vt:lpstr>
      <vt:lpstr>Teach Alternate Skill Behavior</vt:lpstr>
      <vt:lpstr>Linking Behavior Interventions to Hypothesis</vt:lpstr>
      <vt:lpstr>PowerPoint Presentation</vt:lpstr>
      <vt:lpstr>Jeff— Teach Intervention Plan</vt:lpstr>
      <vt:lpstr>PowerPoint Presentation</vt:lpstr>
      <vt:lpstr>Reinforcement</vt:lpstr>
      <vt:lpstr>Linking Interventions to Hypothesis</vt:lpstr>
      <vt:lpstr>PowerPoint Presentation</vt:lpstr>
      <vt:lpstr>Jeff—Reinforce Intervention Plan</vt:lpstr>
      <vt:lpstr>Jeff—Reinforce Intervention Plan</vt:lpstr>
      <vt:lpstr>Jeff—Reinforce Intervention Plan</vt:lpstr>
      <vt:lpstr>Activity</vt:lpstr>
      <vt:lpstr>Training the teacher to do the plan and measuring fidelity</vt:lpstr>
      <vt:lpstr>PowerPoint Presentation</vt:lpstr>
      <vt:lpstr>Behavior Skills Training (BST; Reid &amp; Parsons, 1995)</vt:lpstr>
      <vt:lpstr>BST Steps</vt:lpstr>
      <vt:lpstr>Practice-Based Coaching (PBC)</vt:lpstr>
      <vt:lpstr>Comparison of BST with PBC</vt:lpstr>
      <vt:lpstr>Coaching Steps</vt:lpstr>
      <vt:lpstr>Coaching Steps</vt:lpstr>
      <vt:lpstr>Coaching Steps</vt:lpstr>
      <vt:lpstr>Coaching/Fidelity Checklist</vt:lpstr>
      <vt:lpstr>Coaching/Fidelity Plan—core behaviors</vt:lpstr>
      <vt:lpstr>Coaching/Fidelity Plan—core behaviors</vt:lpstr>
      <vt:lpstr>Coaching/Fidelity Plan—core behaviors</vt:lpstr>
      <vt:lpstr>Coaching/Fidelity Plan—core behaviors</vt:lpstr>
      <vt:lpstr>Jeff Coaching/Fidelity Plan</vt:lpstr>
      <vt:lpstr>Activity</vt:lpstr>
      <vt:lpstr>Step 4: evaluating/monitoring</vt:lpstr>
      <vt:lpstr>Maintenance (beyond warranty)</vt:lpstr>
      <vt:lpstr>Steps for Evaluating Outcomes</vt:lpstr>
      <vt:lpstr> Primary Decisions  </vt:lpstr>
      <vt:lpstr>PowerPoint Presentation</vt:lpstr>
      <vt:lpstr>Scenario—Please vote</vt:lpstr>
      <vt:lpstr>PowerPoint Presentation</vt:lpstr>
      <vt:lpstr>Scenario</vt:lpstr>
      <vt:lpstr>PowerPoint Presentation</vt:lpstr>
      <vt:lpstr>Questions?</vt:lpstr>
      <vt:lpstr>FBAs and BIPs for Students with Internalizing Behaviors</vt:lpstr>
      <vt:lpstr>Agenda</vt:lpstr>
      <vt:lpstr>Objectives</vt:lpstr>
      <vt:lpstr>Students with Anxiety Disorders</vt:lpstr>
      <vt:lpstr>The Need</vt:lpstr>
      <vt:lpstr>The Need</vt:lpstr>
      <vt:lpstr>Changing Dynamics in Student Population</vt:lpstr>
      <vt:lpstr>As a result….</vt:lpstr>
      <vt:lpstr>Reasons Schools Should Address Students’ Mental Health Needs</vt:lpstr>
      <vt:lpstr>Anxiety Symptoms</vt:lpstr>
      <vt:lpstr>Functional Behavior Assessments and Function-linked BIPs for Anxiety</vt:lpstr>
      <vt:lpstr>Anxiety and FBAs</vt:lpstr>
      <vt:lpstr>Example</vt:lpstr>
      <vt:lpstr>Anxiety Fluctuation</vt:lpstr>
      <vt:lpstr>Some Skills for Students with Anxiety</vt:lpstr>
      <vt:lpstr>Traditional Consequence-Based Plans</vt:lpstr>
      <vt:lpstr>Functional Thinking</vt:lpstr>
      <vt:lpstr>FBA/BIP and Students with Anxiety</vt:lpstr>
      <vt:lpstr>Gathering FBA Information for Anxiety</vt:lpstr>
      <vt:lpstr>Gathering FBA information for anxiety</vt:lpstr>
      <vt:lpstr>Example of Hypotheses</vt:lpstr>
      <vt:lpstr>Example of Behavior Interventions linked to Hypotheses</vt:lpstr>
      <vt:lpstr>Activity</vt:lpstr>
      <vt:lpstr>Cognitive Behavior Therapy (CBT)</vt:lpstr>
      <vt:lpstr>Cognitive Model (Raffaele Mendez, 2016)</vt:lpstr>
      <vt:lpstr>Determining if CBT is Appropriate for Individual Student</vt:lpstr>
      <vt:lpstr>Exposure (Desensitization)</vt:lpstr>
      <vt:lpstr>PowerPoint Presentation</vt:lpstr>
      <vt:lpstr>Exposure</vt:lpstr>
      <vt:lpstr>PowerPoint Presentation</vt:lpstr>
      <vt:lpstr>Example of Fear Ladder for student (Chorpita, 2007)</vt:lpstr>
      <vt:lpstr>Bruce Chorpita Fear Ladder example</vt:lpstr>
      <vt:lpstr>Additional Resources</vt:lpstr>
      <vt:lpstr>FBA and School Refusal</vt:lpstr>
      <vt:lpstr>PowerPoint Presentation</vt:lpstr>
      <vt:lpstr>School Refusal Behavior</vt:lpstr>
      <vt:lpstr>Thinking Functionally About School Refusal Behavior</vt:lpstr>
      <vt:lpstr>Thinking functionally about school refusal behavior</vt:lpstr>
      <vt:lpstr>And To Make it More Complex….</vt:lpstr>
      <vt:lpstr>Parsimony of Functional Thinking </vt:lpstr>
      <vt:lpstr>FBA Methods</vt:lpstr>
      <vt:lpstr>Example of FBA information for Celia, 10 years of age</vt:lpstr>
      <vt:lpstr>Example of FBA information for Celia, 10 years of age</vt:lpstr>
      <vt:lpstr>Activity</vt:lpstr>
      <vt:lpstr>Potential Answers</vt:lpstr>
      <vt:lpstr>Intervention Plan</vt:lpstr>
      <vt:lpstr>Sample Interventions for Celia-hypothesis 1</vt:lpstr>
      <vt:lpstr>Yancy</vt:lpstr>
      <vt:lpstr>Yancy</vt:lpstr>
      <vt:lpstr>Yancy’s Hypothesis</vt:lpstr>
      <vt:lpstr>Yancy’s interventions</vt:lpstr>
      <vt:lpstr>Taylor</vt:lpstr>
      <vt:lpstr>Activity  </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Advanced PTR/Behavior Interventions</dc:title>
  <dc:creator>Rose Marie Iovannone</dc:creator>
  <cp:lastModifiedBy>Nicole Roberts</cp:lastModifiedBy>
  <cp:revision>33</cp:revision>
  <dcterms:created xsi:type="dcterms:W3CDTF">2017-03-26T18:37:50Z</dcterms:created>
  <dcterms:modified xsi:type="dcterms:W3CDTF">2018-01-03T17:34:19Z</dcterms:modified>
</cp:coreProperties>
</file>