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8" r:id="rId2"/>
  </p:sldMasterIdLst>
  <p:notesMasterIdLst>
    <p:notesMasterId r:id="rId199"/>
  </p:notesMasterIdLst>
  <p:handoutMasterIdLst>
    <p:handoutMasterId r:id="rId200"/>
  </p:handoutMasterIdLst>
  <p:sldIdLst>
    <p:sldId id="256" r:id="rId3"/>
    <p:sldId id="1236" r:id="rId4"/>
    <p:sldId id="1134" r:id="rId5"/>
    <p:sldId id="1103" r:id="rId6"/>
    <p:sldId id="1043" r:id="rId7"/>
    <p:sldId id="858" r:id="rId8"/>
    <p:sldId id="1227" r:id="rId9"/>
    <p:sldId id="1228" r:id="rId10"/>
    <p:sldId id="1199" r:id="rId11"/>
    <p:sldId id="1200" r:id="rId12"/>
    <p:sldId id="1201" r:id="rId13"/>
    <p:sldId id="1202" r:id="rId14"/>
    <p:sldId id="1203" r:id="rId15"/>
    <p:sldId id="1204" r:id="rId16"/>
    <p:sldId id="1105" r:id="rId17"/>
    <p:sldId id="1106" r:id="rId18"/>
    <p:sldId id="533" r:id="rId19"/>
    <p:sldId id="1108" r:id="rId20"/>
    <p:sldId id="1109" r:id="rId21"/>
    <p:sldId id="1110" r:id="rId22"/>
    <p:sldId id="1111" r:id="rId23"/>
    <p:sldId id="1112" r:id="rId24"/>
    <p:sldId id="1114" r:id="rId25"/>
    <p:sldId id="1116" r:id="rId26"/>
    <p:sldId id="1117" r:id="rId27"/>
    <p:sldId id="1135" r:id="rId28"/>
    <p:sldId id="1136" r:id="rId29"/>
    <p:sldId id="1133" r:id="rId30"/>
    <p:sldId id="692" r:id="rId31"/>
    <p:sldId id="1139" r:id="rId32"/>
    <p:sldId id="1138" r:id="rId33"/>
    <p:sldId id="1137" r:id="rId34"/>
    <p:sldId id="1127" r:id="rId35"/>
    <p:sldId id="976" r:id="rId36"/>
    <p:sldId id="1128" r:id="rId37"/>
    <p:sldId id="466" r:id="rId38"/>
    <p:sldId id="1140" r:id="rId39"/>
    <p:sldId id="1129" r:id="rId40"/>
    <p:sldId id="1130" r:id="rId41"/>
    <p:sldId id="480" r:id="rId42"/>
    <p:sldId id="291" r:id="rId43"/>
    <p:sldId id="1051" r:id="rId44"/>
    <p:sldId id="1205" r:id="rId45"/>
    <p:sldId id="758" r:id="rId46"/>
    <p:sldId id="1132" r:id="rId47"/>
    <p:sldId id="989" r:id="rId48"/>
    <p:sldId id="923" r:id="rId49"/>
    <p:sldId id="990" r:id="rId50"/>
    <p:sldId id="991" r:id="rId51"/>
    <p:sldId id="1053" r:id="rId52"/>
    <p:sldId id="827" r:id="rId53"/>
    <p:sldId id="993" r:id="rId54"/>
    <p:sldId id="1092" r:id="rId55"/>
    <p:sldId id="320" r:id="rId56"/>
    <p:sldId id="321" r:id="rId57"/>
    <p:sldId id="322" r:id="rId58"/>
    <p:sldId id="541" r:id="rId59"/>
    <p:sldId id="994" r:id="rId60"/>
    <p:sldId id="283" r:id="rId61"/>
    <p:sldId id="339" r:id="rId62"/>
    <p:sldId id="302" r:id="rId63"/>
    <p:sldId id="303" r:id="rId64"/>
    <p:sldId id="304" r:id="rId65"/>
    <p:sldId id="600" r:id="rId66"/>
    <p:sldId id="601" r:id="rId67"/>
    <p:sldId id="598" r:id="rId68"/>
    <p:sldId id="995" r:id="rId69"/>
    <p:sldId id="996" r:id="rId70"/>
    <p:sldId id="997" r:id="rId71"/>
    <p:sldId id="1232" r:id="rId72"/>
    <p:sldId id="1231" r:id="rId73"/>
    <p:sldId id="520" r:id="rId74"/>
    <p:sldId id="1055" r:id="rId75"/>
    <p:sldId id="1056" r:id="rId76"/>
    <p:sldId id="1057" r:id="rId77"/>
    <p:sldId id="1058" r:id="rId78"/>
    <p:sldId id="1060" r:id="rId79"/>
    <p:sldId id="1061" r:id="rId80"/>
    <p:sldId id="1062" r:id="rId81"/>
    <p:sldId id="1063" r:id="rId82"/>
    <p:sldId id="1187" r:id="rId83"/>
    <p:sldId id="1189" r:id="rId84"/>
    <p:sldId id="1064" r:id="rId85"/>
    <p:sldId id="1235" r:id="rId86"/>
    <p:sldId id="1067" r:id="rId87"/>
    <p:sldId id="1068" r:id="rId88"/>
    <p:sldId id="1070" r:id="rId89"/>
    <p:sldId id="1071" r:id="rId90"/>
    <p:sldId id="1073" r:id="rId91"/>
    <p:sldId id="1075" r:id="rId92"/>
    <p:sldId id="1076" r:id="rId93"/>
    <p:sldId id="1077" r:id="rId94"/>
    <p:sldId id="1078" r:id="rId95"/>
    <p:sldId id="1079" r:id="rId96"/>
    <p:sldId id="1234" r:id="rId97"/>
    <p:sldId id="615" r:id="rId98"/>
    <p:sldId id="1003" r:id="rId99"/>
    <p:sldId id="617" r:id="rId100"/>
    <p:sldId id="1093" r:id="rId101"/>
    <p:sldId id="1015" r:id="rId102"/>
    <p:sldId id="1145" r:id="rId103"/>
    <p:sldId id="1146" r:id="rId104"/>
    <p:sldId id="1147" r:id="rId105"/>
    <p:sldId id="1148" r:id="rId106"/>
    <p:sldId id="1149" r:id="rId107"/>
    <p:sldId id="1150" r:id="rId108"/>
    <p:sldId id="1151" r:id="rId109"/>
    <p:sldId id="1183" r:id="rId110"/>
    <p:sldId id="1184" r:id="rId111"/>
    <p:sldId id="1152" r:id="rId112"/>
    <p:sldId id="1185" r:id="rId113"/>
    <p:sldId id="1153" r:id="rId114"/>
    <p:sldId id="1154" r:id="rId115"/>
    <p:sldId id="1155" r:id="rId116"/>
    <p:sldId id="1156" r:id="rId117"/>
    <p:sldId id="1158" r:id="rId118"/>
    <p:sldId id="1159" r:id="rId119"/>
    <p:sldId id="1160" r:id="rId120"/>
    <p:sldId id="1161" r:id="rId121"/>
    <p:sldId id="1162" r:id="rId122"/>
    <p:sldId id="1163" r:id="rId123"/>
    <p:sldId id="1164" r:id="rId124"/>
    <p:sldId id="1097" r:id="rId125"/>
    <p:sldId id="1096" r:id="rId126"/>
    <p:sldId id="942" r:id="rId127"/>
    <p:sldId id="1085" r:id="rId128"/>
    <p:sldId id="841" r:id="rId129"/>
    <p:sldId id="940" r:id="rId130"/>
    <p:sldId id="876" r:id="rId131"/>
    <p:sldId id="862" r:id="rId132"/>
    <p:sldId id="1233" r:id="rId133"/>
    <p:sldId id="1004" r:id="rId134"/>
    <p:sldId id="1006" r:id="rId135"/>
    <p:sldId id="1007" r:id="rId136"/>
    <p:sldId id="1008" r:id="rId137"/>
    <p:sldId id="1011" r:id="rId138"/>
    <p:sldId id="1013" r:id="rId139"/>
    <p:sldId id="1017" r:id="rId140"/>
    <p:sldId id="1193" r:id="rId141"/>
    <p:sldId id="1019" r:id="rId142"/>
    <p:sldId id="1194" r:id="rId143"/>
    <p:sldId id="889" r:id="rId144"/>
    <p:sldId id="886" r:id="rId145"/>
    <p:sldId id="1192" r:id="rId146"/>
    <p:sldId id="1237" r:id="rId147"/>
    <p:sldId id="1020" r:id="rId148"/>
    <p:sldId id="1021" r:id="rId149"/>
    <p:sldId id="1023" r:id="rId150"/>
    <p:sldId id="937" r:id="rId151"/>
    <p:sldId id="1024" r:id="rId152"/>
    <p:sldId id="1025" r:id="rId153"/>
    <p:sldId id="1190" r:id="rId154"/>
    <p:sldId id="1191" r:id="rId155"/>
    <p:sldId id="1026" r:id="rId156"/>
    <p:sldId id="1027" r:id="rId157"/>
    <p:sldId id="1028" r:id="rId158"/>
    <p:sldId id="1167" r:id="rId159"/>
    <p:sldId id="1166" r:id="rId160"/>
    <p:sldId id="1239" r:id="rId161"/>
    <p:sldId id="738" r:id="rId162"/>
    <p:sldId id="1029" r:id="rId163"/>
    <p:sldId id="1030" r:id="rId164"/>
    <p:sldId id="1168" r:id="rId165"/>
    <p:sldId id="740" r:id="rId166"/>
    <p:sldId id="1169" r:id="rId167"/>
    <p:sldId id="1170" r:id="rId168"/>
    <p:sldId id="1171" r:id="rId169"/>
    <p:sldId id="1031" r:id="rId170"/>
    <p:sldId id="757" r:id="rId171"/>
    <p:sldId id="765" r:id="rId172"/>
    <p:sldId id="766" r:id="rId173"/>
    <p:sldId id="1172" r:id="rId174"/>
    <p:sldId id="931" r:id="rId175"/>
    <p:sldId id="1206" r:id="rId176"/>
    <p:sldId id="1207" r:id="rId177"/>
    <p:sldId id="1208" r:id="rId178"/>
    <p:sldId id="1209" r:id="rId179"/>
    <p:sldId id="1210" r:id="rId180"/>
    <p:sldId id="1211" r:id="rId181"/>
    <p:sldId id="1212" r:id="rId182"/>
    <p:sldId id="1213" r:id="rId183"/>
    <p:sldId id="1214" r:id="rId184"/>
    <p:sldId id="1215" r:id="rId185"/>
    <p:sldId id="1216" r:id="rId186"/>
    <p:sldId id="1217" r:id="rId187"/>
    <p:sldId id="1218" r:id="rId188"/>
    <p:sldId id="1219" r:id="rId189"/>
    <p:sldId id="1220" r:id="rId190"/>
    <p:sldId id="1221" r:id="rId191"/>
    <p:sldId id="1222" r:id="rId192"/>
    <p:sldId id="1223" r:id="rId193"/>
    <p:sldId id="1240" r:id="rId194"/>
    <p:sldId id="1241" r:id="rId195"/>
    <p:sldId id="1225" r:id="rId196"/>
    <p:sldId id="1226" r:id="rId197"/>
    <p:sldId id="825" r:id="rId19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60" autoAdjust="0"/>
    <p:restoredTop sz="75133" autoAdjust="0"/>
  </p:normalViewPr>
  <p:slideViewPr>
    <p:cSldViewPr>
      <p:cViewPr varScale="1">
        <p:scale>
          <a:sx n="81" d="100"/>
          <a:sy n="81" d="100"/>
        </p:scale>
        <p:origin x="420" y="6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notesMaster" Target="notesMasters/notesMaster1.xml"/><Relationship Id="rId20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handoutMaster" Target="handoutMasters/handout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viewProps" Target="view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6604B-64E1-3C4F-A2D9-828DBB8CC109}" type="doc">
      <dgm:prSet loTypeId="urn:microsoft.com/office/officeart/2008/layout/RadialCluster" loCatId="" qsTypeId="urn:microsoft.com/office/officeart/2005/8/quickstyle/simple4" qsCatId="simple" csTypeId="urn:microsoft.com/office/officeart/2005/8/colors/accent0_1" csCatId="mainScheme" phldr="1"/>
      <dgm:spPr/>
      <dgm:t>
        <a:bodyPr/>
        <a:lstStyle/>
        <a:p>
          <a:endParaRPr lang="en-US"/>
        </a:p>
      </dgm:t>
    </dgm:pt>
    <dgm:pt modelId="{2ABB8662-305B-0A49-B8CF-10C54D2936A6}">
      <dgm:prSet phldrT="[Text]" custT="1"/>
      <dgm:spPr>
        <a:solidFill>
          <a:srgbClr val="97FFC6"/>
        </a:solidFill>
        <a:ln>
          <a:solidFill>
            <a:srgbClr val="000000"/>
          </a:solidFill>
        </a:ln>
      </dgm:spPr>
      <dgm:t>
        <a:bodyPr/>
        <a:lstStyle/>
        <a:p>
          <a:r>
            <a:rPr lang="en-US" sz="2200" dirty="0"/>
            <a:t>MTSS = “school-wide structure used to improve integration &amp; implementation of behavioral practices, data-driven decision making systems, professional development opportunities, school leadership, supportive SEA &amp; LEA policies, &amp; evidence-based instructional practices”</a:t>
          </a:r>
        </a:p>
        <a:p>
          <a:r>
            <a:rPr lang="en-US" sz="1400" dirty="0"/>
            <a:t> (Fed. Reg., Vol. 79, No. 88, p. 26235)</a:t>
          </a:r>
        </a:p>
      </dgm:t>
    </dgm:pt>
    <dgm:pt modelId="{8CD17D01-122B-8C4B-BAC5-0730FC188964}" type="parTrans" cxnId="{715A989B-38C9-8444-A093-09A0E0E7CAA0}">
      <dgm:prSet/>
      <dgm:spPr/>
      <dgm:t>
        <a:bodyPr/>
        <a:lstStyle/>
        <a:p>
          <a:endParaRPr lang="en-US"/>
        </a:p>
      </dgm:t>
    </dgm:pt>
    <dgm:pt modelId="{1AEFB956-19CF-1C4F-AFD8-244C05AB2AFE}" type="sibTrans" cxnId="{715A989B-38C9-8444-A093-09A0E0E7CAA0}">
      <dgm:prSet/>
      <dgm:spPr/>
      <dgm:t>
        <a:bodyPr/>
        <a:lstStyle/>
        <a:p>
          <a:endParaRPr lang="en-US"/>
        </a:p>
      </dgm:t>
    </dgm:pt>
    <dgm:pt modelId="{B3482CBF-1AF0-F140-90D4-29C605BE5F1C}">
      <dgm:prSet phldrT="[Text]" custT="1"/>
      <dgm:spPr>
        <a:solidFill>
          <a:schemeClr val="accent5">
            <a:lumMod val="40000"/>
            <a:lumOff val="60000"/>
          </a:schemeClr>
        </a:solidFill>
        <a:ln>
          <a:solidFill>
            <a:schemeClr val="tx1"/>
          </a:solidFill>
        </a:ln>
      </dgm:spPr>
      <dgm:t>
        <a:bodyPr/>
        <a:lstStyle/>
        <a:p>
          <a:r>
            <a:rPr lang="en-US" sz="2400" dirty="0"/>
            <a:t>Leadership Team</a:t>
          </a:r>
        </a:p>
      </dgm:t>
    </dgm:pt>
    <dgm:pt modelId="{C884289E-7E75-E04B-9189-97442D3AC2A6}" type="parTrans" cxnId="{542B86F8-2A99-4344-B997-CCC745BFF8D6}">
      <dgm:prSet/>
      <dgm:spPr/>
      <dgm:t>
        <a:bodyPr/>
        <a:lstStyle/>
        <a:p>
          <a:endParaRPr lang="en-US"/>
        </a:p>
      </dgm:t>
    </dgm:pt>
    <dgm:pt modelId="{479B4776-11F3-7E40-B2A3-2A5AAB54C8E2}" type="sibTrans" cxnId="{542B86F8-2A99-4344-B997-CCC745BFF8D6}">
      <dgm:prSet/>
      <dgm:spPr/>
      <dgm:t>
        <a:bodyPr/>
        <a:lstStyle/>
        <a:p>
          <a:endParaRPr lang="en-US"/>
        </a:p>
      </dgm:t>
    </dgm:pt>
    <dgm:pt modelId="{1BCC6D7F-A8A9-B742-9E37-780DCB3F9D41}">
      <dgm:prSet phldrT="[Text]" custT="1"/>
      <dgm:spPr>
        <a:solidFill>
          <a:schemeClr val="accent5">
            <a:lumMod val="40000"/>
            <a:lumOff val="60000"/>
          </a:schemeClr>
        </a:solidFill>
        <a:ln>
          <a:solidFill>
            <a:schemeClr val="tx1"/>
          </a:solidFill>
        </a:ln>
      </dgm:spPr>
      <dgm:t>
        <a:bodyPr/>
        <a:lstStyle/>
        <a:p>
          <a:r>
            <a:rPr lang="en-US" sz="2400" dirty="0"/>
            <a:t>Data-driven Decision Making</a:t>
          </a:r>
        </a:p>
      </dgm:t>
    </dgm:pt>
    <dgm:pt modelId="{8F6410E7-EC44-0B4C-AA15-A88F50ABDE7A}" type="parTrans" cxnId="{E4A51FCD-5FE5-764A-9D9B-D887F7F38F45}">
      <dgm:prSet/>
      <dgm:spPr/>
      <dgm:t>
        <a:bodyPr/>
        <a:lstStyle/>
        <a:p>
          <a:endParaRPr lang="en-US"/>
        </a:p>
      </dgm:t>
    </dgm:pt>
    <dgm:pt modelId="{C6F61344-A203-F14E-BA34-43EA97286703}" type="sibTrans" cxnId="{E4A51FCD-5FE5-764A-9D9B-D887F7F38F45}">
      <dgm:prSet/>
      <dgm:spPr/>
      <dgm:t>
        <a:bodyPr/>
        <a:lstStyle/>
        <a:p>
          <a:endParaRPr lang="en-US"/>
        </a:p>
      </dgm:t>
    </dgm:pt>
    <dgm:pt modelId="{880C3FF2-90B1-024F-A5EE-8397DF1B8082}">
      <dgm:prSet phldrT="[Text]" custT="1"/>
      <dgm:spPr>
        <a:solidFill>
          <a:schemeClr val="accent5">
            <a:lumMod val="40000"/>
            <a:lumOff val="60000"/>
          </a:schemeClr>
        </a:solidFill>
        <a:ln>
          <a:solidFill>
            <a:schemeClr val="tx1"/>
          </a:solidFill>
        </a:ln>
      </dgm:spPr>
      <dgm:t>
        <a:bodyPr/>
        <a:lstStyle/>
        <a:p>
          <a:r>
            <a:rPr lang="en-US" sz="2400" dirty="0"/>
            <a:t>Universal Screening</a:t>
          </a:r>
        </a:p>
      </dgm:t>
    </dgm:pt>
    <dgm:pt modelId="{38A16B4C-01AC-8B42-85CD-F3111811D970}" type="parTrans" cxnId="{89533B7B-A40E-FB4E-8711-AA155160A7D3}">
      <dgm:prSet/>
      <dgm:spPr/>
      <dgm:t>
        <a:bodyPr/>
        <a:lstStyle/>
        <a:p>
          <a:endParaRPr lang="en-US"/>
        </a:p>
      </dgm:t>
    </dgm:pt>
    <dgm:pt modelId="{0BFDF9CD-EEDC-5847-9ACC-93F16A242172}" type="sibTrans" cxnId="{89533B7B-A40E-FB4E-8711-AA155160A7D3}">
      <dgm:prSet/>
      <dgm:spPr/>
      <dgm:t>
        <a:bodyPr/>
        <a:lstStyle/>
        <a:p>
          <a:endParaRPr lang="en-US"/>
        </a:p>
      </dgm:t>
    </dgm:pt>
    <dgm:pt modelId="{0576804D-E5A9-3A4A-B574-22BB1552EF7E}">
      <dgm:prSet phldrT="[Text]" custT="1"/>
      <dgm:spPr>
        <a:solidFill>
          <a:schemeClr val="accent5">
            <a:lumMod val="40000"/>
            <a:lumOff val="60000"/>
          </a:schemeClr>
        </a:solidFill>
        <a:ln>
          <a:solidFill>
            <a:schemeClr val="tx1"/>
          </a:solidFill>
        </a:ln>
      </dgm:spPr>
      <dgm:t>
        <a:bodyPr/>
        <a:lstStyle/>
        <a:p>
          <a:r>
            <a:rPr lang="en-US" sz="2400" dirty="0"/>
            <a:t>Tiered Continuum of Evidence Based Practices</a:t>
          </a:r>
        </a:p>
      </dgm:t>
    </dgm:pt>
    <dgm:pt modelId="{71DFB4F3-FA7C-1B4A-8493-29F4891FF7C2}" type="parTrans" cxnId="{15AF9D11-3B30-2940-84E4-92C2C0FD1297}">
      <dgm:prSet/>
      <dgm:spPr/>
      <dgm:t>
        <a:bodyPr/>
        <a:lstStyle/>
        <a:p>
          <a:endParaRPr lang="en-US"/>
        </a:p>
      </dgm:t>
    </dgm:pt>
    <dgm:pt modelId="{E3D753BF-45C3-914F-91F2-316B9582BE1E}" type="sibTrans" cxnId="{15AF9D11-3B30-2940-84E4-92C2C0FD1297}">
      <dgm:prSet/>
      <dgm:spPr/>
      <dgm:t>
        <a:bodyPr/>
        <a:lstStyle/>
        <a:p>
          <a:endParaRPr lang="en-US"/>
        </a:p>
      </dgm:t>
    </dgm:pt>
    <dgm:pt modelId="{717ED5F3-716E-A44F-8DA2-5F8BE6482746}">
      <dgm:prSet phldrT="[Text]" custT="1"/>
      <dgm:spPr>
        <a:solidFill>
          <a:schemeClr val="accent5">
            <a:lumMod val="40000"/>
            <a:lumOff val="60000"/>
          </a:schemeClr>
        </a:solidFill>
        <a:ln>
          <a:solidFill>
            <a:schemeClr val="tx1"/>
          </a:solidFill>
        </a:ln>
      </dgm:spPr>
      <dgm:t>
        <a:bodyPr/>
        <a:lstStyle/>
        <a:p>
          <a:r>
            <a:rPr lang="en-US" sz="2400" dirty="0"/>
            <a:t>Implementation Fidelity</a:t>
          </a:r>
        </a:p>
      </dgm:t>
    </dgm:pt>
    <dgm:pt modelId="{0A293A3B-5C04-884B-A8DC-1BF00CD1A73B}" type="parTrans" cxnId="{84752051-71EA-054D-80B0-68022DCAD58E}">
      <dgm:prSet/>
      <dgm:spPr/>
      <dgm:t>
        <a:bodyPr/>
        <a:lstStyle/>
        <a:p>
          <a:endParaRPr lang="en-US"/>
        </a:p>
      </dgm:t>
    </dgm:pt>
    <dgm:pt modelId="{7172BF3E-6D15-A545-9394-843D6B186642}" type="sibTrans" cxnId="{84752051-71EA-054D-80B0-68022DCAD58E}">
      <dgm:prSet/>
      <dgm:spPr/>
      <dgm:t>
        <a:bodyPr/>
        <a:lstStyle/>
        <a:p>
          <a:endParaRPr lang="en-US"/>
        </a:p>
      </dgm:t>
    </dgm:pt>
    <dgm:pt modelId="{D6CAC004-4348-9147-99F7-869BC907378A}">
      <dgm:prSet phldrT="[Text]" custT="1"/>
      <dgm:spPr>
        <a:solidFill>
          <a:schemeClr val="accent5">
            <a:lumMod val="40000"/>
            <a:lumOff val="60000"/>
          </a:schemeClr>
        </a:solidFill>
        <a:ln>
          <a:solidFill>
            <a:schemeClr val="tx1"/>
          </a:solidFill>
        </a:ln>
      </dgm:spPr>
      <dgm:t>
        <a:bodyPr/>
        <a:lstStyle/>
        <a:p>
          <a:r>
            <a:rPr lang="en-US" sz="2400" dirty="0"/>
            <a:t>Continuous Progress Monitoring</a:t>
          </a:r>
        </a:p>
      </dgm:t>
    </dgm:pt>
    <dgm:pt modelId="{F38937F2-F934-7B43-A93E-E41DC019F7A4}" type="parTrans" cxnId="{CE75B9AF-58E2-494B-98BE-C720C984558E}">
      <dgm:prSet/>
      <dgm:spPr/>
      <dgm:t>
        <a:bodyPr/>
        <a:lstStyle/>
        <a:p>
          <a:endParaRPr lang="en-US"/>
        </a:p>
      </dgm:t>
    </dgm:pt>
    <dgm:pt modelId="{BAFCCCB8-F88F-E84F-B27A-4D7CA5B82AA7}" type="sibTrans" cxnId="{CE75B9AF-58E2-494B-98BE-C720C984558E}">
      <dgm:prSet/>
      <dgm:spPr/>
      <dgm:t>
        <a:bodyPr/>
        <a:lstStyle/>
        <a:p>
          <a:endParaRPr lang="en-US"/>
        </a:p>
      </dgm:t>
    </dgm:pt>
    <dgm:pt modelId="{BA9442BA-BF8E-174F-B49F-DA38D06DF296}" type="pres">
      <dgm:prSet presAssocID="{1356604B-64E1-3C4F-A2D9-828DBB8CC109}" presName="Name0" presStyleCnt="0">
        <dgm:presLayoutVars>
          <dgm:chMax val="1"/>
          <dgm:chPref val="1"/>
          <dgm:dir/>
          <dgm:animOne val="branch"/>
          <dgm:animLvl val="lvl"/>
        </dgm:presLayoutVars>
      </dgm:prSet>
      <dgm:spPr/>
      <dgm:t>
        <a:bodyPr/>
        <a:lstStyle/>
        <a:p>
          <a:endParaRPr lang="en-US"/>
        </a:p>
      </dgm:t>
    </dgm:pt>
    <dgm:pt modelId="{DA67774D-CA58-1F41-B597-8379CCE1D4A3}" type="pres">
      <dgm:prSet presAssocID="{2ABB8662-305B-0A49-B8CF-10C54D2936A6}" presName="singleCycle" presStyleCnt="0"/>
      <dgm:spPr/>
    </dgm:pt>
    <dgm:pt modelId="{37CC5C18-FAE0-AF41-B8CA-D17B9B95713C}" type="pres">
      <dgm:prSet presAssocID="{2ABB8662-305B-0A49-B8CF-10C54D2936A6}" presName="singleCenter" presStyleLbl="node1" presStyleIdx="0" presStyleCnt="7" custScaleX="348315" custScaleY="155475" custLinFactNeighborX="-1908" custLinFactNeighborY="360">
        <dgm:presLayoutVars>
          <dgm:chMax val="7"/>
          <dgm:chPref val="7"/>
        </dgm:presLayoutVars>
      </dgm:prSet>
      <dgm:spPr/>
      <dgm:t>
        <a:bodyPr/>
        <a:lstStyle/>
        <a:p>
          <a:endParaRPr lang="en-US"/>
        </a:p>
      </dgm:t>
    </dgm:pt>
    <dgm:pt modelId="{C91F1A60-EDD3-1547-9B35-2DAEE6E827FB}" type="pres">
      <dgm:prSet presAssocID="{C884289E-7E75-E04B-9189-97442D3AC2A6}" presName="Name56" presStyleLbl="parChTrans1D2" presStyleIdx="0" presStyleCnt="6"/>
      <dgm:spPr/>
      <dgm:t>
        <a:bodyPr/>
        <a:lstStyle/>
        <a:p>
          <a:endParaRPr lang="en-US"/>
        </a:p>
      </dgm:t>
    </dgm:pt>
    <dgm:pt modelId="{28E91932-7642-1C4A-A95F-B2655D47560E}" type="pres">
      <dgm:prSet presAssocID="{B3482CBF-1AF0-F140-90D4-29C605BE5F1C}" presName="text0" presStyleLbl="node1" presStyleIdx="1" presStyleCnt="7" custScaleX="190061" custScaleY="84386">
        <dgm:presLayoutVars>
          <dgm:bulletEnabled val="1"/>
        </dgm:presLayoutVars>
      </dgm:prSet>
      <dgm:spPr/>
      <dgm:t>
        <a:bodyPr/>
        <a:lstStyle/>
        <a:p>
          <a:endParaRPr lang="en-US"/>
        </a:p>
      </dgm:t>
    </dgm:pt>
    <dgm:pt modelId="{C1CDFA3D-3EDE-8649-B130-B210A385E8A2}" type="pres">
      <dgm:prSet presAssocID="{71DFB4F3-FA7C-1B4A-8493-29F4891FF7C2}" presName="Name56" presStyleLbl="parChTrans1D2" presStyleIdx="1" presStyleCnt="6"/>
      <dgm:spPr/>
      <dgm:t>
        <a:bodyPr/>
        <a:lstStyle/>
        <a:p>
          <a:endParaRPr lang="en-US"/>
        </a:p>
      </dgm:t>
    </dgm:pt>
    <dgm:pt modelId="{7BEED68C-5133-4648-8C5E-7AB84BF39A80}" type="pres">
      <dgm:prSet presAssocID="{0576804D-E5A9-3A4A-B574-22BB1552EF7E}" presName="text0" presStyleLbl="node1" presStyleIdx="2" presStyleCnt="7" custScaleX="244375" custRadScaleRad="141641" custRadScaleInc="-19864">
        <dgm:presLayoutVars>
          <dgm:bulletEnabled val="1"/>
        </dgm:presLayoutVars>
      </dgm:prSet>
      <dgm:spPr/>
      <dgm:t>
        <a:bodyPr/>
        <a:lstStyle/>
        <a:p>
          <a:endParaRPr lang="en-US"/>
        </a:p>
      </dgm:t>
    </dgm:pt>
    <dgm:pt modelId="{04F7B1B2-30C6-C945-94A6-829B0AD5B868}" type="pres">
      <dgm:prSet presAssocID="{0A293A3B-5C04-884B-A8DC-1BF00CD1A73B}" presName="Name56" presStyleLbl="parChTrans1D2" presStyleIdx="2" presStyleCnt="6"/>
      <dgm:spPr/>
      <dgm:t>
        <a:bodyPr/>
        <a:lstStyle/>
        <a:p>
          <a:endParaRPr lang="en-US"/>
        </a:p>
      </dgm:t>
    </dgm:pt>
    <dgm:pt modelId="{3A77C6E7-9BD2-8B45-BF10-7B916631E21D}" type="pres">
      <dgm:prSet presAssocID="{717ED5F3-716E-A44F-8DA2-5F8BE6482746}" presName="text0" presStyleLbl="node1" presStyleIdx="3" presStyleCnt="7" custScaleX="206041" custRadScaleRad="137116" custRadScaleInc="19932">
        <dgm:presLayoutVars>
          <dgm:bulletEnabled val="1"/>
        </dgm:presLayoutVars>
      </dgm:prSet>
      <dgm:spPr/>
      <dgm:t>
        <a:bodyPr/>
        <a:lstStyle/>
        <a:p>
          <a:endParaRPr lang="en-US"/>
        </a:p>
      </dgm:t>
    </dgm:pt>
    <dgm:pt modelId="{F4FBD2ED-60B7-4D4E-B496-08BB96B9AEAD}" type="pres">
      <dgm:prSet presAssocID="{8F6410E7-EC44-0B4C-AA15-A88F50ABDE7A}" presName="Name56" presStyleLbl="parChTrans1D2" presStyleIdx="3" presStyleCnt="6"/>
      <dgm:spPr/>
      <dgm:t>
        <a:bodyPr/>
        <a:lstStyle/>
        <a:p>
          <a:endParaRPr lang="en-US"/>
        </a:p>
      </dgm:t>
    </dgm:pt>
    <dgm:pt modelId="{E49EC157-C38F-8E45-A0C4-D58015B13C6D}" type="pres">
      <dgm:prSet presAssocID="{1BCC6D7F-A8A9-B742-9E37-780DCB3F9D41}" presName="text0" presStyleLbl="node1" presStyleIdx="4" presStyleCnt="7" custScaleX="207636">
        <dgm:presLayoutVars>
          <dgm:bulletEnabled val="1"/>
        </dgm:presLayoutVars>
      </dgm:prSet>
      <dgm:spPr/>
      <dgm:t>
        <a:bodyPr/>
        <a:lstStyle/>
        <a:p>
          <a:endParaRPr lang="en-US"/>
        </a:p>
      </dgm:t>
    </dgm:pt>
    <dgm:pt modelId="{E06B4E8B-7B4F-8A46-ADB5-F6D26FE6CDA3}" type="pres">
      <dgm:prSet presAssocID="{38A16B4C-01AC-8B42-85CD-F3111811D970}" presName="Name56" presStyleLbl="parChTrans1D2" presStyleIdx="4" presStyleCnt="6"/>
      <dgm:spPr/>
      <dgm:t>
        <a:bodyPr/>
        <a:lstStyle/>
        <a:p>
          <a:endParaRPr lang="en-US"/>
        </a:p>
      </dgm:t>
    </dgm:pt>
    <dgm:pt modelId="{4908890D-9D62-E544-991C-97E91E4F3C28}" type="pres">
      <dgm:prSet presAssocID="{880C3FF2-90B1-024F-A5EE-8397DF1B8082}" presName="text0" presStyleLbl="node1" presStyleIdx="5" presStyleCnt="7" custScaleX="204431" custRadScaleRad="142695" custRadScaleInc="-19436">
        <dgm:presLayoutVars>
          <dgm:bulletEnabled val="1"/>
        </dgm:presLayoutVars>
      </dgm:prSet>
      <dgm:spPr/>
      <dgm:t>
        <a:bodyPr/>
        <a:lstStyle/>
        <a:p>
          <a:endParaRPr lang="en-US"/>
        </a:p>
      </dgm:t>
    </dgm:pt>
    <dgm:pt modelId="{452D042D-5062-784A-ACBE-9529C03EB44C}" type="pres">
      <dgm:prSet presAssocID="{F38937F2-F934-7B43-A93E-E41DC019F7A4}" presName="Name56" presStyleLbl="parChTrans1D2" presStyleIdx="5" presStyleCnt="6"/>
      <dgm:spPr/>
      <dgm:t>
        <a:bodyPr/>
        <a:lstStyle/>
        <a:p>
          <a:endParaRPr lang="en-US"/>
        </a:p>
      </dgm:t>
    </dgm:pt>
    <dgm:pt modelId="{24211876-391C-9748-ACA9-1140330FF99C}" type="pres">
      <dgm:prSet presAssocID="{D6CAC004-4348-9147-99F7-869BC907378A}" presName="text0" presStyleLbl="node1" presStyleIdx="6" presStyleCnt="7" custScaleX="258736" custRadScaleRad="139328" custRadScaleInc="17137">
        <dgm:presLayoutVars>
          <dgm:bulletEnabled val="1"/>
        </dgm:presLayoutVars>
      </dgm:prSet>
      <dgm:spPr/>
      <dgm:t>
        <a:bodyPr/>
        <a:lstStyle/>
        <a:p>
          <a:endParaRPr lang="en-US"/>
        </a:p>
      </dgm:t>
    </dgm:pt>
  </dgm:ptLst>
  <dgm:cxnLst>
    <dgm:cxn modelId="{6EDB1CBD-3043-4CEC-8A3D-273E49E28F4F}" type="presOf" srcId="{1356604B-64E1-3C4F-A2D9-828DBB8CC109}" destId="{BA9442BA-BF8E-174F-B49F-DA38D06DF296}" srcOrd="0" destOrd="0" presId="urn:microsoft.com/office/officeart/2008/layout/RadialCluster"/>
    <dgm:cxn modelId="{CE75B9AF-58E2-494B-98BE-C720C984558E}" srcId="{2ABB8662-305B-0A49-B8CF-10C54D2936A6}" destId="{D6CAC004-4348-9147-99F7-869BC907378A}" srcOrd="5" destOrd="0" parTransId="{F38937F2-F934-7B43-A93E-E41DC019F7A4}" sibTransId="{BAFCCCB8-F88F-E84F-B27A-4D7CA5B82AA7}"/>
    <dgm:cxn modelId="{8AF02C96-E630-4460-AEB2-0FAFF9621F12}" type="presOf" srcId="{2ABB8662-305B-0A49-B8CF-10C54D2936A6}" destId="{37CC5C18-FAE0-AF41-B8CA-D17B9B95713C}" srcOrd="0" destOrd="0" presId="urn:microsoft.com/office/officeart/2008/layout/RadialCluster"/>
    <dgm:cxn modelId="{97F1DC83-BE20-4CE2-9451-5A9DC6E99E54}" type="presOf" srcId="{0A293A3B-5C04-884B-A8DC-1BF00CD1A73B}" destId="{04F7B1B2-30C6-C945-94A6-829B0AD5B868}" srcOrd="0" destOrd="0" presId="urn:microsoft.com/office/officeart/2008/layout/RadialCluster"/>
    <dgm:cxn modelId="{E4A51FCD-5FE5-764A-9D9B-D887F7F38F45}" srcId="{2ABB8662-305B-0A49-B8CF-10C54D2936A6}" destId="{1BCC6D7F-A8A9-B742-9E37-780DCB3F9D41}" srcOrd="3" destOrd="0" parTransId="{8F6410E7-EC44-0B4C-AA15-A88F50ABDE7A}" sibTransId="{C6F61344-A203-F14E-BA34-43EA97286703}"/>
    <dgm:cxn modelId="{89533B7B-A40E-FB4E-8711-AA155160A7D3}" srcId="{2ABB8662-305B-0A49-B8CF-10C54D2936A6}" destId="{880C3FF2-90B1-024F-A5EE-8397DF1B8082}" srcOrd="4" destOrd="0" parTransId="{38A16B4C-01AC-8B42-85CD-F3111811D970}" sibTransId="{0BFDF9CD-EEDC-5847-9ACC-93F16A242172}"/>
    <dgm:cxn modelId="{EDC0DE57-A942-44CC-BED1-8502A51098E6}" type="presOf" srcId="{0576804D-E5A9-3A4A-B574-22BB1552EF7E}" destId="{7BEED68C-5133-4648-8C5E-7AB84BF39A80}" srcOrd="0" destOrd="0" presId="urn:microsoft.com/office/officeart/2008/layout/RadialCluster"/>
    <dgm:cxn modelId="{15AF9D11-3B30-2940-84E4-92C2C0FD1297}" srcId="{2ABB8662-305B-0A49-B8CF-10C54D2936A6}" destId="{0576804D-E5A9-3A4A-B574-22BB1552EF7E}" srcOrd="1" destOrd="0" parTransId="{71DFB4F3-FA7C-1B4A-8493-29F4891FF7C2}" sibTransId="{E3D753BF-45C3-914F-91F2-316B9582BE1E}"/>
    <dgm:cxn modelId="{FD494E95-73A9-46A8-8C6E-1857E4828EE7}" type="presOf" srcId="{1BCC6D7F-A8A9-B742-9E37-780DCB3F9D41}" destId="{E49EC157-C38F-8E45-A0C4-D58015B13C6D}" srcOrd="0" destOrd="0" presId="urn:microsoft.com/office/officeart/2008/layout/RadialCluster"/>
    <dgm:cxn modelId="{67982F22-C7ED-47D3-9FF1-74DD92814295}" type="presOf" srcId="{8F6410E7-EC44-0B4C-AA15-A88F50ABDE7A}" destId="{F4FBD2ED-60B7-4D4E-B496-08BB96B9AEAD}" srcOrd="0" destOrd="0" presId="urn:microsoft.com/office/officeart/2008/layout/RadialCluster"/>
    <dgm:cxn modelId="{C8C36C4A-93F5-4D88-B271-A2268A3FC469}" type="presOf" srcId="{71DFB4F3-FA7C-1B4A-8493-29F4891FF7C2}" destId="{C1CDFA3D-3EDE-8649-B130-B210A385E8A2}" srcOrd="0" destOrd="0" presId="urn:microsoft.com/office/officeart/2008/layout/RadialCluster"/>
    <dgm:cxn modelId="{62B6D09C-B3DB-433B-9DBB-0468036C51B7}" type="presOf" srcId="{D6CAC004-4348-9147-99F7-869BC907378A}" destId="{24211876-391C-9748-ACA9-1140330FF99C}" srcOrd="0" destOrd="0" presId="urn:microsoft.com/office/officeart/2008/layout/RadialCluster"/>
    <dgm:cxn modelId="{84752051-71EA-054D-80B0-68022DCAD58E}" srcId="{2ABB8662-305B-0A49-B8CF-10C54D2936A6}" destId="{717ED5F3-716E-A44F-8DA2-5F8BE6482746}" srcOrd="2" destOrd="0" parTransId="{0A293A3B-5C04-884B-A8DC-1BF00CD1A73B}" sibTransId="{7172BF3E-6D15-A545-9394-843D6B186642}"/>
    <dgm:cxn modelId="{78F6FAFA-6DDC-444F-AF7C-37190EC9C563}" type="presOf" srcId="{C884289E-7E75-E04B-9189-97442D3AC2A6}" destId="{C91F1A60-EDD3-1547-9B35-2DAEE6E827FB}" srcOrd="0" destOrd="0" presId="urn:microsoft.com/office/officeart/2008/layout/RadialCluster"/>
    <dgm:cxn modelId="{794BDC17-8983-4E2F-91E9-9A66FF123185}" type="presOf" srcId="{B3482CBF-1AF0-F140-90D4-29C605BE5F1C}" destId="{28E91932-7642-1C4A-A95F-B2655D47560E}" srcOrd="0" destOrd="0" presId="urn:microsoft.com/office/officeart/2008/layout/RadialCluster"/>
    <dgm:cxn modelId="{39F78EAC-B0A5-4698-9CE8-00F37462A532}" type="presOf" srcId="{38A16B4C-01AC-8B42-85CD-F3111811D970}" destId="{E06B4E8B-7B4F-8A46-ADB5-F6D26FE6CDA3}" srcOrd="0" destOrd="0" presId="urn:microsoft.com/office/officeart/2008/layout/RadialCluster"/>
    <dgm:cxn modelId="{AEE32BB1-8999-464B-8EE9-91011214F6E3}" type="presOf" srcId="{717ED5F3-716E-A44F-8DA2-5F8BE6482746}" destId="{3A77C6E7-9BD2-8B45-BF10-7B916631E21D}" srcOrd="0" destOrd="0" presId="urn:microsoft.com/office/officeart/2008/layout/RadialCluster"/>
    <dgm:cxn modelId="{3BA3F7B3-47C1-48C3-BB47-4A0D387D2575}" type="presOf" srcId="{880C3FF2-90B1-024F-A5EE-8397DF1B8082}" destId="{4908890D-9D62-E544-991C-97E91E4F3C28}" srcOrd="0" destOrd="0" presId="urn:microsoft.com/office/officeart/2008/layout/RadialCluster"/>
    <dgm:cxn modelId="{715A989B-38C9-8444-A093-09A0E0E7CAA0}" srcId="{1356604B-64E1-3C4F-A2D9-828DBB8CC109}" destId="{2ABB8662-305B-0A49-B8CF-10C54D2936A6}" srcOrd="0" destOrd="0" parTransId="{8CD17D01-122B-8C4B-BAC5-0730FC188964}" sibTransId="{1AEFB956-19CF-1C4F-AFD8-244C05AB2AFE}"/>
    <dgm:cxn modelId="{542B86F8-2A99-4344-B997-CCC745BFF8D6}" srcId="{2ABB8662-305B-0A49-B8CF-10C54D2936A6}" destId="{B3482CBF-1AF0-F140-90D4-29C605BE5F1C}" srcOrd="0" destOrd="0" parTransId="{C884289E-7E75-E04B-9189-97442D3AC2A6}" sibTransId="{479B4776-11F3-7E40-B2A3-2A5AAB54C8E2}"/>
    <dgm:cxn modelId="{513780A7-0B4F-40B1-AA72-119A1244EB8F}" type="presOf" srcId="{F38937F2-F934-7B43-A93E-E41DC019F7A4}" destId="{452D042D-5062-784A-ACBE-9529C03EB44C}" srcOrd="0" destOrd="0" presId="urn:microsoft.com/office/officeart/2008/layout/RadialCluster"/>
    <dgm:cxn modelId="{B4C6E81D-29D4-47D0-898D-C6395690A74B}" type="presParOf" srcId="{BA9442BA-BF8E-174F-B49F-DA38D06DF296}" destId="{DA67774D-CA58-1F41-B597-8379CCE1D4A3}" srcOrd="0" destOrd="0" presId="urn:microsoft.com/office/officeart/2008/layout/RadialCluster"/>
    <dgm:cxn modelId="{5240692F-5AA1-4499-A929-2E87475EF3D9}" type="presParOf" srcId="{DA67774D-CA58-1F41-B597-8379CCE1D4A3}" destId="{37CC5C18-FAE0-AF41-B8CA-D17B9B95713C}" srcOrd="0" destOrd="0" presId="urn:microsoft.com/office/officeart/2008/layout/RadialCluster"/>
    <dgm:cxn modelId="{12354087-FA6F-47B0-B8EB-2F569D68AD0F}" type="presParOf" srcId="{DA67774D-CA58-1F41-B597-8379CCE1D4A3}" destId="{C91F1A60-EDD3-1547-9B35-2DAEE6E827FB}" srcOrd="1" destOrd="0" presId="urn:microsoft.com/office/officeart/2008/layout/RadialCluster"/>
    <dgm:cxn modelId="{C309A6F0-E4DC-4596-9EEB-062670EC77A3}" type="presParOf" srcId="{DA67774D-CA58-1F41-B597-8379CCE1D4A3}" destId="{28E91932-7642-1C4A-A95F-B2655D47560E}" srcOrd="2" destOrd="0" presId="urn:microsoft.com/office/officeart/2008/layout/RadialCluster"/>
    <dgm:cxn modelId="{C083868D-2DB9-4F03-9B83-21001F08B3C6}" type="presParOf" srcId="{DA67774D-CA58-1F41-B597-8379CCE1D4A3}" destId="{C1CDFA3D-3EDE-8649-B130-B210A385E8A2}" srcOrd="3" destOrd="0" presId="urn:microsoft.com/office/officeart/2008/layout/RadialCluster"/>
    <dgm:cxn modelId="{E3720BE0-9E63-4CB7-9F8C-9C18821A428A}" type="presParOf" srcId="{DA67774D-CA58-1F41-B597-8379CCE1D4A3}" destId="{7BEED68C-5133-4648-8C5E-7AB84BF39A80}" srcOrd="4" destOrd="0" presId="urn:microsoft.com/office/officeart/2008/layout/RadialCluster"/>
    <dgm:cxn modelId="{120C018D-E3A4-4476-B92A-FF0235BE2C72}" type="presParOf" srcId="{DA67774D-CA58-1F41-B597-8379CCE1D4A3}" destId="{04F7B1B2-30C6-C945-94A6-829B0AD5B868}" srcOrd="5" destOrd="0" presId="urn:microsoft.com/office/officeart/2008/layout/RadialCluster"/>
    <dgm:cxn modelId="{F91875DD-9181-4B20-B776-8FDF04D4D33A}" type="presParOf" srcId="{DA67774D-CA58-1F41-B597-8379CCE1D4A3}" destId="{3A77C6E7-9BD2-8B45-BF10-7B916631E21D}" srcOrd="6" destOrd="0" presId="urn:microsoft.com/office/officeart/2008/layout/RadialCluster"/>
    <dgm:cxn modelId="{C27C0F8F-90E6-4D8B-9DD6-BC609DD7DDA7}" type="presParOf" srcId="{DA67774D-CA58-1F41-B597-8379CCE1D4A3}" destId="{F4FBD2ED-60B7-4D4E-B496-08BB96B9AEAD}" srcOrd="7" destOrd="0" presId="urn:microsoft.com/office/officeart/2008/layout/RadialCluster"/>
    <dgm:cxn modelId="{943C6BA0-B827-469A-AB0C-3EAEE2DF09E7}" type="presParOf" srcId="{DA67774D-CA58-1F41-B597-8379CCE1D4A3}" destId="{E49EC157-C38F-8E45-A0C4-D58015B13C6D}" srcOrd="8" destOrd="0" presId="urn:microsoft.com/office/officeart/2008/layout/RadialCluster"/>
    <dgm:cxn modelId="{3B43ED20-D339-402F-A12B-A7F2557B9941}" type="presParOf" srcId="{DA67774D-CA58-1F41-B597-8379CCE1D4A3}" destId="{E06B4E8B-7B4F-8A46-ADB5-F6D26FE6CDA3}" srcOrd="9" destOrd="0" presId="urn:microsoft.com/office/officeart/2008/layout/RadialCluster"/>
    <dgm:cxn modelId="{5900AF8D-BB7D-4581-BB50-17C38708793C}" type="presParOf" srcId="{DA67774D-CA58-1F41-B597-8379CCE1D4A3}" destId="{4908890D-9D62-E544-991C-97E91E4F3C28}" srcOrd="10" destOrd="0" presId="urn:microsoft.com/office/officeart/2008/layout/RadialCluster"/>
    <dgm:cxn modelId="{08D9155D-AE36-47B0-9390-314DED2B841E}" type="presParOf" srcId="{DA67774D-CA58-1F41-B597-8379CCE1D4A3}" destId="{452D042D-5062-784A-ACBE-9529C03EB44C}" srcOrd="11" destOrd="0" presId="urn:microsoft.com/office/officeart/2008/layout/RadialCluster"/>
    <dgm:cxn modelId="{09F4C821-0748-499C-9B37-16DA1F4321EF}" type="presParOf" srcId="{DA67774D-CA58-1F41-B597-8379CCE1D4A3}" destId="{24211876-391C-9748-ACA9-1140330FF99C}"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430565-70AD-4A49-A496-73130F7C5D42}" type="doc">
      <dgm:prSet loTypeId="urn:microsoft.com/office/officeart/2005/8/layout/equation2" loCatId="relationship" qsTypeId="urn:microsoft.com/office/officeart/2005/8/quickstyle/simple4" qsCatId="simple" csTypeId="urn:microsoft.com/office/officeart/2005/8/colors/accent1_2" csCatId="accent1" phldr="1"/>
      <dgm:spPr/>
      <dgm:t>
        <a:bodyPr/>
        <a:lstStyle/>
        <a:p>
          <a:endParaRPr lang="en-US"/>
        </a:p>
      </dgm:t>
    </dgm:pt>
    <dgm:pt modelId="{36304D35-4650-604F-8CCD-E271788EECB8}">
      <dgm:prSet phldrT="[Text]" custT="1"/>
      <dgm:spPr>
        <a:solidFill>
          <a:srgbClr val="DFD878"/>
        </a:solidFill>
        <a:ln>
          <a:solidFill>
            <a:schemeClr val="tx1"/>
          </a:solidFill>
        </a:ln>
      </dgm:spPr>
      <dgm:t>
        <a:bodyPr/>
        <a:lstStyle/>
        <a:p>
          <a:r>
            <a:rPr lang="en-US" sz="3600" b="1" dirty="0">
              <a:solidFill>
                <a:schemeClr val="tx1"/>
              </a:solidFill>
            </a:rPr>
            <a:t>PBIS</a:t>
          </a:r>
        </a:p>
        <a:p>
          <a:r>
            <a:rPr lang="en-US" sz="2000" dirty="0">
              <a:solidFill>
                <a:schemeClr val="tx1"/>
              </a:solidFill>
            </a:rPr>
            <a:t>(Structure)</a:t>
          </a:r>
        </a:p>
      </dgm:t>
    </dgm:pt>
    <dgm:pt modelId="{3B666CAD-3284-B540-B03A-FB3CE545310C}" type="parTrans" cxnId="{6DAF5399-6C3C-2C46-ACEC-D6540B1EA087}">
      <dgm:prSet/>
      <dgm:spPr/>
      <dgm:t>
        <a:bodyPr/>
        <a:lstStyle/>
        <a:p>
          <a:endParaRPr lang="en-US"/>
        </a:p>
      </dgm:t>
    </dgm:pt>
    <dgm:pt modelId="{AD4585D1-992E-0D49-9943-87D28676B5FA}" type="sibTrans" cxnId="{6DAF5399-6C3C-2C46-ACEC-D6540B1EA087}">
      <dgm:prSet/>
      <dgm:spPr>
        <a:solidFill>
          <a:schemeClr val="tx1"/>
        </a:solidFill>
      </dgm:spPr>
      <dgm:t>
        <a:bodyPr/>
        <a:lstStyle/>
        <a:p>
          <a:endParaRPr lang="en-US"/>
        </a:p>
      </dgm:t>
    </dgm:pt>
    <dgm:pt modelId="{F92F5779-0C53-5B4D-943C-88898FD0A1C3}">
      <dgm:prSet phldrT="[Text]" custT="1"/>
      <dgm:spPr>
        <a:solidFill>
          <a:schemeClr val="tx2">
            <a:lumMod val="60000"/>
            <a:lumOff val="40000"/>
          </a:schemeClr>
        </a:solidFill>
        <a:ln>
          <a:solidFill>
            <a:schemeClr val="tx1"/>
          </a:solidFill>
        </a:ln>
      </dgm:spPr>
      <dgm:t>
        <a:bodyPr/>
        <a:lstStyle/>
        <a:p>
          <a:r>
            <a:rPr lang="en-US" sz="3600" b="1" dirty="0">
              <a:solidFill>
                <a:schemeClr val="tx1"/>
              </a:solidFill>
            </a:rPr>
            <a:t>SEL</a:t>
          </a:r>
        </a:p>
        <a:p>
          <a:r>
            <a:rPr lang="en-US" sz="2000" dirty="0">
              <a:solidFill>
                <a:schemeClr val="tx1"/>
              </a:solidFill>
            </a:rPr>
            <a:t>(Support)</a:t>
          </a:r>
        </a:p>
      </dgm:t>
    </dgm:pt>
    <dgm:pt modelId="{E31E4D48-A52E-7649-901A-756338AE8D8D}" type="parTrans" cxnId="{DEE86585-331C-624C-9397-4734E1E5BA7A}">
      <dgm:prSet/>
      <dgm:spPr/>
      <dgm:t>
        <a:bodyPr/>
        <a:lstStyle/>
        <a:p>
          <a:endParaRPr lang="en-US"/>
        </a:p>
      </dgm:t>
    </dgm:pt>
    <dgm:pt modelId="{AEC6307C-8862-D741-AC29-44EBE306232F}" type="sibTrans" cxnId="{DEE86585-331C-624C-9397-4734E1E5BA7A}">
      <dgm:prSet/>
      <dgm:spPr>
        <a:solidFill>
          <a:schemeClr val="tx1"/>
        </a:solidFill>
      </dgm:spPr>
      <dgm:t>
        <a:bodyPr/>
        <a:lstStyle/>
        <a:p>
          <a:endParaRPr lang="en-US" dirty="0"/>
        </a:p>
      </dgm:t>
    </dgm:pt>
    <dgm:pt modelId="{4533CA3F-D22A-EC43-8AE7-6F19C6E16676}">
      <dgm:prSet phldrT="[Text]"/>
      <dgm:spPr>
        <a:solidFill>
          <a:srgbClr val="00B050"/>
        </a:solidFill>
        <a:ln>
          <a:solidFill>
            <a:schemeClr val="tx1"/>
          </a:solidFill>
        </a:ln>
      </dgm:spPr>
      <dgm:t>
        <a:bodyPr/>
        <a:lstStyle/>
        <a:p>
          <a:r>
            <a:rPr lang="en-US" dirty="0"/>
            <a:t>Positive School Climate</a:t>
          </a:r>
        </a:p>
      </dgm:t>
    </dgm:pt>
    <dgm:pt modelId="{40EAD35C-1EC1-BE4B-A6F6-1DC1F461DF00}" type="parTrans" cxnId="{8718DA11-0EC5-AF47-B3CF-5173AD154D2A}">
      <dgm:prSet/>
      <dgm:spPr/>
      <dgm:t>
        <a:bodyPr/>
        <a:lstStyle/>
        <a:p>
          <a:endParaRPr lang="en-US"/>
        </a:p>
      </dgm:t>
    </dgm:pt>
    <dgm:pt modelId="{43745C71-EF8E-D14A-8B25-4C566079B90A}" type="sibTrans" cxnId="{8718DA11-0EC5-AF47-B3CF-5173AD154D2A}">
      <dgm:prSet/>
      <dgm:spPr/>
      <dgm:t>
        <a:bodyPr/>
        <a:lstStyle/>
        <a:p>
          <a:endParaRPr lang="en-US"/>
        </a:p>
      </dgm:t>
    </dgm:pt>
    <dgm:pt modelId="{FC15452E-C3EF-0648-A207-E335D2913B09}" type="pres">
      <dgm:prSet presAssocID="{30430565-70AD-4A49-A496-73130F7C5D42}" presName="Name0" presStyleCnt="0">
        <dgm:presLayoutVars>
          <dgm:dir/>
          <dgm:resizeHandles val="exact"/>
        </dgm:presLayoutVars>
      </dgm:prSet>
      <dgm:spPr/>
      <dgm:t>
        <a:bodyPr/>
        <a:lstStyle/>
        <a:p>
          <a:endParaRPr lang="en-US"/>
        </a:p>
      </dgm:t>
    </dgm:pt>
    <dgm:pt modelId="{16894103-E9E2-7548-89BE-ECD9C8F64B75}" type="pres">
      <dgm:prSet presAssocID="{30430565-70AD-4A49-A496-73130F7C5D42}" presName="vNodes" presStyleCnt="0"/>
      <dgm:spPr/>
    </dgm:pt>
    <dgm:pt modelId="{4248FEB1-8EBB-7145-BCE2-F2AD522C163F}" type="pres">
      <dgm:prSet presAssocID="{36304D35-4650-604F-8CCD-E271788EECB8}" presName="node" presStyleLbl="node1" presStyleIdx="0" presStyleCnt="3" custScaleX="149239" custScaleY="137552" custLinFactNeighborX="-88702" custLinFactNeighborY="-1190">
        <dgm:presLayoutVars>
          <dgm:bulletEnabled val="1"/>
        </dgm:presLayoutVars>
      </dgm:prSet>
      <dgm:spPr/>
      <dgm:t>
        <a:bodyPr/>
        <a:lstStyle/>
        <a:p>
          <a:endParaRPr lang="en-US"/>
        </a:p>
      </dgm:t>
    </dgm:pt>
    <dgm:pt modelId="{F217E953-3D56-964C-85A2-332EA9EE08E5}" type="pres">
      <dgm:prSet presAssocID="{AD4585D1-992E-0D49-9943-87D28676B5FA}" presName="spacerT" presStyleCnt="0"/>
      <dgm:spPr/>
    </dgm:pt>
    <dgm:pt modelId="{60940AC6-06FB-2B4B-A41D-B50772ADFFA2}" type="pres">
      <dgm:prSet presAssocID="{AD4585D1-992E-0D49-9943-87D28676B5FA}" presName="sibTrans" presStyleLbl="sibTrans2D1" presStyleIdx="0" presStyleCnt="2" custLinFactX="-55901" custLinFactNeighborX="-100000" custLinFactNeighborY="-20010"/>
      <dgm:spPr/>
      <dgm:t>
        <a:bodyPr/>
        <a:lstStyle/>
        <a:p>
          <a:endParaRPr lang="en-US"/>
        </a:p>
      </dgm:t>
    </dgm:pt>
    <dgm:pt modelId="{6A49BF8D-97E0-2D46-BCF9-17448A1C91BB}" type="pres">
      <dgm:prSet presAssocID="{AD4585D1-992E-0D49-9943-87D28676B5FA}" presName="spacerB" presStyleCnt="0"/>
      <dgm:spPr/>
    </dgm:pt>
    <dgm:pt modelId="{93BD9466-AC79-E440-AD14-35E6158ADBB4}" type="pres">
      <dgm:prSet presAssocID="{F92F5779-0C53-5B4D-943C-88898FD0A1C3}" presName="node" presStyleLbl="node1" presStyleIdx="1" presStyleCnt="3" custScaleX="147494" custScaleY="128131" custLinFactNeighborX="-91335" custLinFactNeighborY="1192">
        <dgm:presLayoutVars>
          <dgm:bulletEnabled val="1"/>
        </dgm:presLayoutVars>
      </dgm:prSet>
      <dgm:spPr/>
      <dgm:t>
        <a:bodyPr/>
        <a:lstStyle/>
        <a:p>
          <a:endParaRPr lang="en-US"/>
        </a:p>
      </dgm:t>
    </dgm:pt>
    <dgm:pt modelId="{16B693AC-DFE8-914A-B77B-A7C0A2D426EB}" type="pres">
      <dgm:prSet presAssocID="{30430565-70AD-4A49-A496-73130F7C5D42}" presName="sibTransLast" presStyleLbl="sibTrans2D1" presStyleIdx="1" presStyleCnt="2" custScaleX="358747" custScaleY="168803" custLinFactNeighborX="-87250" custLinFactNeighborY="25014"/>
      <dgm:spPr/>
      <dgm:t>
        <a:bodyPr/>
        <a:lstStyle/>
        <a:p>
          <a:endParaRPr lang="en-US"/>
        </a:p>
      </dgm:t>
    </dgm:pt>
    <dgm:pt modelId="{8D9766A8-985D-C846-8686-BF28F7B5F7C9}" type="pres">
      <dgm:prSet presAssocID="{30430565-70AD-4A49-A496-73130F7C5D42}" presName="connectorText" presStyleLbl="sibTrans2D1" presStyleIdx="1" presStyleCnt="2"/>
      <dgm:spPr/>
      <dgm:t>
        <a:bodyPr/>
        <a:lstStyle/>
        <a:p>
          <a:endParaRPr lang="en-US"/>
        </a:p>
      </dgm:t>
    </dgm:pt>
    <dgm:pt modelId="{EAEFE182-E6DF-CA4A-AFCF-0CB4D8223ECF}" type="pres">
      <dgm:prSet presAssocID="{30430565-70AD-4A49-A496-73130F7C5D42}" presName="lastNode" presStyleLbl="node1" presStyleIdx="2" presStyleCnt="3" custScaleX="78222" custScaleY="80328" custLinFactX="-39234" custLinFactNeighborX="-100000" custLinFactNeighborY="-2286">
        <dgm:presLayoutVars>
          <dgm:bulletEnabled val="1"/>
        </dgm:presLayoutVars>
      </dgm:prSet>
      <dgm:spPr/>
      <dgm:t>
        <a:bodyPr/>
        <a:lstStyle/>
        <a:p>
          <a:endParaRPr lang="en-US"/>
        </a:p>
      </dgm:t>
    </dgm:pt>
  </dgm:ptLst>
  <dgm:cxnLst>
    <dgm:cxn modelId="{14ABF3DF-1055-44CC-BAB9-0821A63B40AE}" type="presOf" srcId="{AEC6307C-8862-D741-AC29-44EBE306232F}" destId="{16B693AC-DFE8-914A-B77B-A7C0A2D426EB}" srcOrd="0" destOrd="0" presId="urn:microsoft.com/office/officeart/2005/8/layout/equation2"/>
    <dgm:cxn modelId="{F588D32B-5B8D-466D-B7D7-361D22BECCC6}" type="presOf" srcId="{F92F5779-0C53-5B4D-943C-88898FD0A1C3}" destId="{93BD9466-AC79-E440-AD14-35E6158ADBB4}" srcOrd="0" destOrd="0" presId="urn:microsoft.com/office/officeart/2005/8/layout/equation2"/>
    <dgm:cxn modelId="{941C1EF4-3D77-499C-BCA5-0A08D198297E}" type="presOf" srcId="{30430565-70AD-4A49-A496-73130F7C5D42}" destId="{FC15452E-C3EF-0648-A207-E335D2913B09}" srcOrd="0" destOrd="0" presId="urn:microsoft.com/office/officeart/2005/8/layout/equation2"/>
    <dgm:cxn modelId="{C7A541AF-68FA-4A3E-A626-20BC64C8269A}" type="presOf" srcId="{4533CA3F-D22A-EC43-8AE7-6F19C6E16676}" destId="{EAEFE182-E6DF-CA4A-AFCF-0CB4D8223ECF}" srcOrd="0" destOrd="0" presId="urn:microsoft.com/office/officeart/2005/8/layout/equation2"/>
    <dgm:cxn modelId="{8718DA11-0EC5-AF47-B3CF-5173AD154D2A}" srcId="{30430565-70AD-4A49-A496-73130F7C5D42}" destId="{4533CA3F-D22A-EC43-8AE7-6F19C6E16676}" srcOrd="2" destOrd="0" parTransId="{40EAD35C-1EC1-BE4B-A6F6-1DC1F461DF00}" sibTransId="{43745C71-EF8E-D14A-8B25-4C566079B90A}"/>
    <dgm:cxn modelId="{76820EAE-782B-42D1-9A57-76BAAD2BD04B}" type="presOf" srcId="{36304D35-4650-604F-8CCD-E271788EECB8}" destId="{4248FEB1-8EBB-7145-BCE2-F2AD522C163F}" srcOrd="0" destOrd="0" presId="urn:microsoft.com/office/officeart/2005/8/layout/equation2"/>
    <dgm:cxn modelId="{A2D2876B-A446-4C86-A004-39E21329DCFE}" type="presOf" srcId="{AEC6307C-8862-D741-AC29-44EBE306232F}" destId="{8D9766A8-985D-C846-8686-BF28F7B5F7C9}" srcOrd="1" destOrd="0" presId="urn:microsoft.com/office/officeart/2005/8/layout/equation2"/>
    <dgm:cxn modelId="{DEE86585-331C-624C-9397-4734E1E5BA7A}" srcId="{30430565-70AD-4A49-A496-73130F7C5D42}" destId="{F92F5779-0C53-5B4D-943C-88898FD0A1C3}" srcOrd="1" destOrd="0" parTransId="{E31E4D48-A52E-7649-901A-756338AE8D8D}" sibTransId="{AEC6307C-8862-D741-AC29-44EBE306232F}"/>
    <dgm:cxn modelId="{6DAF5399-6C3C-2C46-ACEC-D6540B1EA087}" srcId="{30430565-70AD-4A49-A496-73130F7C5D42}" destId="{36304D35-4650-604F-8CCD-E271788EECB8}" srcOrd="0" destOrd="0" parTransId="{3B666CAD-3284-B540-B03A-FB3CE545310C}" sibTransId="{AD4585D1-992E-0D49-9943-87D28676B5FA}"/>
    <dgm:cxn modelId="{67EB384D-E2E0-4BCE-BCD1-FAD33C67CD53}" type="presOf" srcId="{AD4585D1-992E-0D49-9943-87D28676B5FA}" destId="{60940AC6-06FB-2B4B-A41D-B50772ADFFA2}" srcOrd="0" destOrd="0" presId="urn:microsoft.com/office/officeart/2005/8/layout/equation2"/>
    <dgm:cxn modelId="{C10CA453-EFFE-405F-B079-FA09B58AF42D}" type="presParOf" srcId="{FC15452E-C3EF-0648-A207-E335D2913B09}" destId="{16894103-E9E2-7548-89BE-ECD9C8F64B75}" srcOrd="0" destOrd="0" presId="urn:microsoft.com/office/officeart/2005/8/layout/equation2"/>
    <dgm:cxn modelId="{08084307-066E-4135-8D7D-14D70E5A2753}" type="presParOf" srcId="{16894103-E9E2-7548-89BE-ECD9C8F64B75}" destId="{4248FEB1-8EBB-7145-BCE2-F2AD522C163F}" srcOrd="0" destOrd="0" presId="urn:microsoft.com/office/officeart/2005/8/layout/equation2"/>
    <dgm:cxn modelId="{CC2F8017-C152-4986-BFA1-BBAA5B0625DE}" type="presParOf" srcId="{16894103-E9E2-7548-89BE-ECD9C8F64B75}" destId="{F217E953-3D56-964C-85A2-332EA9EE08E5}" srcOrd="1" destOrd="0" presId="urn:microsoft.com/office/officeart/2005/8/layout/equation2"/>
    <dgm:cxn modelId="{E01856EF-C063-4A01-A0C2-9346A7CCDAC5}" type="presParOf" srcId="{16894103-E9E2-7548-89BE-ECD9C8F64B75}" destId="{60940AC6-06FB-2B4B-A41D-B50772ADFFA2}" srcOrd="2" destOrd="0" presId="urn:microsoft.com/office/officeart/2005/8/layout/equation2"/>
    <dgm:cxn modelId="{CBA49F4E-27ED-452C-9D2E-5DD6505F0941}" type="presParOf" srcId="{16894103-E9E2-7548-89BE-ECD9C8F64B75}" destId="{6A49BF8D-97E0-2D46-BCF9-17448A1C91BB}" srcOrd="3" destOrd="0" presId="urn:microsoft.com/office/officeart/2005/8/layout/equation2"/>
    <dgm:cxn modelId="{413ED06E-25FE-4920-A3EA-DEDED29216BA}" type="presParOf" srcId="{16894103-E9E2-7548-89BE-ECD9C8F64B75}" destId="{93BD9466-AC79-E440-AD14-35E6158ADBB4}" srcOrd="4" destOrd="0" presId="urn:microsoft.com/office/officeart/2005/8/layout/equation2"/>
    <dgm:cxn modelId="{AB9DC1B2-D982-42A1-865A-825CA0290D41}" type="presParOf" srcId="{FC15452E-C3EF-0648-A207-E335D2913B09}" destId="{16B693AC-DFE8-914A-B77B-A7C0A2D426EB}" srcOrd="1" destOrd="0" presId="urn:microsoft.com/office/officeart/2005/8/layout/equation2"/>
    <dgm:cxn modelId="{8CEBA638-C2B5-4F2A-A887-87318A033685}" type="presParOf" srcId="{16B693AC-DFE8-914A-B77B-A7C0A2D426EB}" destId="{8D9766A8-985D-C846-8686-BF28F7B5F7C9}" srcOrd="0" destOrd="0" presId="urn:microsoft.com/office/officeart/2005/8/layout/equation2"/>
    <dgm:cxn modelId="{D6129D0B-ECF9-4DF0-8897-3E1846A1D398}" type="presParOf" srcId="{FC15452E-C3EF-0648-A207-E335D2913B09}" destId="{EAEFE182-E6DF-CA4A-AFCF-0CB4D8223EC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a:solidFill>
          <a:srgbClr val="97FFC6"/>
        </a:solidFill>
        <a:ln w="28575">
          <a:solidFill>
            <a:schemeClr val="accent4">
              <a:lumMod val="75000"/>
            </a:schemeClr>
          </a:solidFill>
        </a:ln>
      </dgm:spPr>
      <dgm:t>
        <a:bodyPr/>
        <a:lstStyle/>
        <a:p>
          <a:pPr marL="508000" indent="0" rtl="0"/>
          <a:r>
            <a:rPr lang="en-US" sz="3200" dirty="0">
              <a:solidFill>
                <a:srgbClr val="000000"/>
              </a:solidFill>
            </a:rPr>
            <a:t>                for enhancing adoption &amp; implementation of </a:t>
          </a:r>
          <a:endParaRPr lang="en-US" sz="32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chemeClr val="accent5">
            <a:lumMod val="75000"/>
            <a:alpha val="90000"/>
          </a:schemeClr>
        </a:solidFill>
      </dgm:spPr>
      <dgm:t>
        <a:bodyPr/>
        <a:lstStyle/>
        <a:p>
          <a:endParaRPr lang="en-US"/>
        </a:p>
      </dgm:t>
    </dgm:pt>
    <dgm:pt modelId="{78F85ED2-E14A-4C48-92B2-CFE7CDFEBFCE}">
      <dgm:prSet custT="1"/>
      <dgm:spPr>
        <a:solidFill>
          <a:srgbClr val="97FFC6"/>
        </a:solidFill>
        <a:ln w="28575">
          <a:solidFill>
            <a:schemeClr val="accent4">
              <a:lumMod val="75000"/>
            </a:schemeClr>
          </a:solidFill>
        </a:ln>
      </dgm:spPr>
      <dgm:t>
        <a:bodyPr/>
        <a:lstStyle/>
        <a:p>
          <a:pPr marL="406400" indent="0" rtl="0"/>
          <a:r>
            <a:rPr lang="en-US" sz="3200" dirty="0">
              <a:solidFill>
                <a:srgbClr val="FF0000"/>
              </a:solidFill>
            </a:rPr>
            <a:t>                  </a:t>
          </a:r>
          <a:r>
            <a:rPr lang="en-US" sz="3200" dirty="0">
              <a:solidFill>
                <a:schemeClr val="tx1"/>
              </a:solidFill>
            </a:rPr>
            <a:t>of evidence-based interventions </a:t>
          </a:r>
          <a:r>
            <a:rPr lang="en-US" sz="32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chemeClr val="accent5">
            <a:lumMod val="75000"/>
            <a:alpha val="90000"/>
          </a:schemeClr>
        </a:solidFill>
      </dgm:spPr>
      <dgm:t>
        <a:bodyPr/>
        <a:lstStyle/>
        <a:p>
          <a:endParaRPr lang="en-US"/>
        </a:p>
      </dgm:t>
    </dgm:pt>
    <dgm:pt modelId="{39D0B363-6CB1-CE47-B782-0872C0463688}">
      <dgm:prSet custT="1"/>
      <dgm:spPr>
        <a:solidFill>
          <a:srgbClr val="97FFC6"/>
        </a:solidFill>
        <a:ln w="28575">
          <a:solidFill>
            <a:schemeClr val="accent4">
              <a:lumMod val="75000"/>
            </a:schemeClr>
          </a:solidFill>
        </a:ln>
      </dgm:spPr>
      <dgm:t>
        <a:bodyPr/>
        <a:lstStyle/>
        <a:p>
          <a:pPr marL="338138" indent="0" rtl="0"/>
          <a:r>
            <a:rPr lang="en-US" sz="3200" dirty="0">
              <a:solidFill>
                <a:srgbClr val="FF0000"/>
              </a:solidFill>
            </a:rPr>
            <a:t>                       </a:t>
          </a:r>
          <a:r>
            <a:rPr lang="en-US" sz="3200" dirty="0">
              <a:solidFill>
                <a:srgbClr val="000000"/>
              </a:solidFill>
            </a:rPr>
            <a:t>&amp; </a:t>
          </a:r>
          <a:r>
            <a:rPr lang="en-US" sz="3200" dirty="0">
              <a:solidFill>
                <a:srgbClr val="FF0000"/>
              </a:solidFill>
            </a:rPr>
            <a:t>behaviorally </a:t>
          </a:r>
          <a:r>
            <a:rPr lang="en-US" sz="3200" dirty="0">
              <a:solidFill>
                <a:srgbClr val="000000"/>
              </a:solidFill>
            </a:rPr>
            <a:t>important outcomes 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chemeClr val="accent5">
            <a:lumMod val="75000"/>
            <a:alpha val="90000"/>
          </a:schemeClr>
        </a:solidFill>
      </dgm:spPr>
      <dgm:t>
        <a:bodyPr/>
        <a:lstStyle/>
        <a:p>
          <a:endParaRPr lang="en-US"/>
        </a:p>
      </dgm:t>
    </dgm:pt>
    <dgm:pt modelId="{EF0AF6B8-21D2-824D-9DAF-5489B0C173AB}">
      <dgm:prSet custT="1"/>
      <dgm:spPr>
        <a:solidFill>
          <a:srgbClr val="97FFC6"/>
        </a:solidFill>
        <a:ln w="28575">
          <a:solidFill>
            <a:schemeClr val="accent4">
              <a:lumMod val="75000"/>
            </a:schemeClr>
          </a:solidFill>
        </a:ln>
      </dgm:spPr>
      <dgm:t>
        <a:bodyPr/>
        <a:lstStyle/>
        <a:p>
          <a:pPr marL="406400" indent="0" rtl="0"/>
          <a:r>
            <a:rPr lang="en-US" sz="3200" dirty="0">
              <a:solidFill>
                <a:srgbClr val="000000"/>
              </a:solidFill>
            </a:rPr>
            <a:t>    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t>
        <a:bodyPr/>
        <a:lstStyle/>
        <a:p>
          <a:endParaRPr lang="en-US"/>
        </a:p>
      </dgm:t>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2861">
        <dgm:presLayoutVars>
          <dgm:bulletEnabled val="1"/>
        </dgm:presLayoutVars>
      </dgm:prSet>
      <dgm:spPr/>
      <dgm:t>
        <a:bodyPr/>
        <a:lstStyle/>
        <a:p>
          <a:endParaRPr lang="en-US"/>
        </a:p>
      </dgm:t>
    </dgm:pt>
    <dgm:pt modelId="{8886F3EF-E445-5C47-9381-9D335534965F}" type="pres">
      <dgm:prSet presAssocID="{70F62600-A339-9346-A108-28A8E406F98D}" presName="FourNodes_2" presStyleLbl="node1" presStyleIdx="1" presStyleCnt="4" custScaleX="125000" custLinFactNeighborX="-4318">
        <dgm:presLayoutVars>
          <dgm:bulletEnabled val="1"/>
        </dgm:presLayoutVars>
      </dgm:prSet>
      <dgm:spPr/>
      <dgm:t>
        <a:bodyPr/>
        <a:lstStyle/>
        <a:p>
          <a:endParaRPr lang="en-US"/>
        </a:p>
      </dgm:t>
    </dgm:pt>
    <dgm:pt modelId="{74ED606C-C0C8-A947-9EBE-15E51DC1E588}" type="pres">
      <dgm:prSet presAssocID="{70F62600-A339-9346-A108-28A8E406F98D}" presName="FourNodes_3" presStyleLbl="node1" presStyleIdx="2" presStyleCnt="4" custScaleX="119307" custLinFactNeighborX="-3394">
        <dgm:presLayoutVars>
          <dgm:bulletEnabled val="1"/>
        </dgm:presLayoutVars>
      </dgm:prSet>
      <dgm:spPr/>
      <dgm:t>
        <a:bodyPr/>
        <a:lstStyle/>
        <a:p>
          <a:endParaRPr lang="en-US"/>
        </a:p>
      </dgm:t>
    </dgm:pt>
    <dgm:pt modelId="{B6563712-0049-F640-9BE3-E7D7073F0DEF}" type="pres">
      <dgm:prSet presAssocID="{70F62600-A339-9346-A108-28A8E406F98D}" presName="FourNodes_4" presStyleLbl="node1" presStyleIdx="3" presStyleCnt="4" custScaleX="113235" custLinFactNeighborX="-6440">
        <dgm:presLayoutVars>
          <dgm:bulletEnabled val="1"/>
        </dgm:presLayoutVars>
      </dgm:prSet>
      <dgm:spPr/>
      <dgm:t>
        <a:bodyPr/>
        <a:lstStyle/>
        <a:p>
          <a:endParaRPr lang="en-US"/>
        </a:p>
      </dgm:t>
    </dgm:pt>
    <dgm:pt modelId="{B67506BE-73E4-734E-8D51-BD77E39EEEEA}" type="pres">
      <dgm:prSet presAssocID="{70F62600-A339-9346-A108-28A8E406F98D}" presName="FourConn_1-2" presStyleLbl="fgAccFollowNode1" presStyleIdx="0" presStyleCnt="3">
        <dgm:presLayoutVars>
          <dgm:bulletEnabled val="1"/>
        </dgm:presLayoutVars>
      </dgm:prSet>
      <dgm:spPr/>
      <dgm:t>
        <a:bodyPr/>
        <a:lstStyle/>
        <a:p>
          <a:endParaRPr lang="en-US"/>
        </a:p>
      </dgm:t>
    </dgm:pt>
    <dgm:pt modelId="{9F938532-7CB5-2743-95AD-42F853C4B5CC}" type="pres">
      <dgm:prSet presAssocID="{70F62600-A339-9346-A108-28A8E406F98D}" presName="FourConn_2-3" presStyleLbl="fgAccFollowNode1" presStyleIdx="1" presStyleCnt="3">
        <dgm:presLayoutVars>
          <dgm:bulletEnabled val="1"/>
        </dgm:presLayoutVars>
      </dgm:prSet>
      <dgm:spPr/>
      <dgm:t>
        <a:bodyPr/>
        <a:lstStyle/>
        <a:p>
          <a:endParaRPr lang="en-US"/>
        </a:p>
      </dgm:t>
    </dgm:pt>
    <dgm:pt modelId="{F5B1A8A2-6EE7-194C-A2B2-8955DFBB9D99}" type="pres">
      <dgm:prSet presAssocID="{70F62600-A339-9346-A108-28A8E406F98D}" presName="FourConn_3-4" presStyleLbl="fgAccFollowNode1" presStyleIdx="2" presStyleCnt="3">
        <dgm:presLayoutVars>
          <dgm:bulletEnabled val="1"/>
        </dgm:presLayoutVars>
      </dgm:prSet>
      <dgm:spPr/>
      <dgm:t>
        <a:bodyPr/>
        <a:lstStyle/>
        <a:p>
          <a:endParaRPr lang="en-US"/>
        </a:p>
      </dgm:t>
    </dgm:pt>
    <dgm:pt modelId="{9BDAE3BF-FF11-2B4F-B7AC-1E5DC727F461}" type="pres">
      <dgm:prSet presAssocID="{70F62600-A339-9346-A108-28A8E406F98D}" presName="FourNodes_1_text" presStyleLbl="node1" presStyleIdx="3" presStyleCnt="4">
        <dgm:presLayoutVars>
          <dgm:bulletEnabled val="1"/>
        </dgm:presLayoutVars>
      </dgm:prSet>
      <dgm:spPr/>
      <dgm:t>
        <a:bodyPr/>
        <a:lstStyle/>
        <a:p>
          <a:endParaRPr lang="en-US"/>
        </a:p>
      </dgm:t>
    </dgm:pt>
    <dgm:pt modelId="{90A59713-8AF5-C840-8C8A-44016956EDAE}" type="pres">
      <dgm:prSet presAssocID="{70F62600-A339-9346-A108-28A8E406F98D}" presName="FourNodes_2_text" presStyleLbl="node1" presStyleIdx="3" presStyleCnt="4">
        <dgm:presLayoutVars>
          <dgm:bulletEnabled val="1"/>
        </dgm:presLayoutVars>
      </dgm:prSet>
      <dgm:spPr/>
      <dgm:t>
        <a:bodyPr/>
        <a:lstStyle/>
        <a:p>
          <a:endParaRPr lang="en-US"/>
        </a:p>
      </dgm:t>
    </dgm:pt>
    <dgm:pt modelId="{80D9BAC8-8EFF-7042-92A6-BCBDE24A957F}" type="pres">
      <dgm:prSet presAssocID="{70F62600-A339-9346-A108-28A8E406F98D}" presName="FourNodes_3_text" presStyleLbl="node1" presStyleIdx="3" presStyleCnt="4">
        <dgm:presLayoutVars>
          <dgm:bulletEnabled val="1"/>
        </dgm:presLayoutVars>
      </dgm:prSet>
      <dgm:spPr/>
      <dgm:t>
        <a:bodyPr/>
        <a:lstStyle/>
        <a:p>
          <a:endParaRPr lang="en-US"/>
        </a:p>
      </dgm:t>
    </dgm:pt>
    <dgm:pt modelId="{6838141B-D5DF-EB4E-BDB6-E51F6F4EE5C6}" type="pres">
      <dgm:prSet presAssocID="{70F62600-A339-9346-A108-28A8E406F98D}" presName="FourNodes_4_text" presStyleLbl="node1" presStyleIdx="3" presStyleCnt="4">
        <dgm:presLayoutVars>
          <dgm:bulletEnabled val="1"/>
        </dgm:presLayoutVars>
      </dgm:prSet>
      <dgm:spPr/>
      <dgm:t>
        <a:bodyPr/>
        <a:lstStyle/>
        <a:p>
          <a:endParaRPr lang="en-US"/>
        </a:p>
      </dgm:t>
    </dgm:pt>
  </dgm:ptLst>
  <dgm:cxnLst>
    <dgm:cxn modelId="{6DB2BA3C-2C9B-5145-AC3B-2EEADF31B9F2}" srcId="{70F62600-A339-9346-A108-28A8E406F98D}" destId="{30F5E4EA-5E7E-3143-9878-C68788F323A6}" srcOrd="0" destOrd="0" parTransId="{1CA89C03-5677-7842-8830-A82423C381FC}" sibTransId="{E998D0CA-C388-414D-9A67-25D33B230E0D}"/>
    <dgm:cxn modelId="{B083648C-684B-45AA-B545-F2703FA53552}" type="presOf" srcId="{169BC7AE-D5BB-E742-B337-7EC07A4D5A0E}" destId="{9F938532-7CB5-2743-95AD-42F853C4B5CC}" srcOrd="0" destOrd="0" presId="urn:microsoft.com/office/officeart/2005/8/layout/vProcess5"/>
    <dgm:cxn modelId="{95EAC58B-BD63-4F91-905C-443D27070305}" type="presOf" srcId="{39D0B363-6CB1-CE47-B782-0872C0463688}" destId="{80D9BAC8-8EFF-7042-92A6-BCBDE24A957F}" srcOrd="1" destOrd="0" presId="urn:microsoft.com/office/officeart/2005/8/layout/vProcess5"/>
    <dgm:cxn modelId="{8A69F05E-B948-44E3-9B9B-4B51BA20FC64}" type="presOf" srcId="{30F5E4EA-5E7E-3143-9878-C68788F323A6}" destId="{9BDAE3BF-FF11-2B4F-B7AC-1E5DC727F461}" srcOrd="1"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2BDC08DE-1776-4593-8BBA-F968ED1379CA}" type="presOf" srcId="{70F62600-A339-9346-A108-28A8E406F98D}" destId="{03558A22-192F-684E-9342-2D37646D81E2}" srcOrd="0" destOrd="0" presId="urn:microsoft.com/office/officeart/2005/8/layout/vProcess5"/>
    <dgm:cxn modelId="{581EA2E8-C34F-4EED-BCCB-0FF01578DF25}" type="presOf" srcId="{39D0B363-6CB1-CE47-B782-0872C0463688}" destId="{74ED606C-C0C8-A947-9EBE-15E51DC1E588}" srcOrd="0" destOrd="0" presId="urn:microsoft.com/office/officeart/2005/8/layout/vProcess5"/>
    <dgm:cxn modelId="{D975D119-C16E-4E9B-84A0-ABB03C99CD6C}" type="presOf" srcId="{30F5E4EA-5E7E-3143-9878-C68788F323A6}" destId="{28CC8DE4-5D04-A340-9CCE-D5EF8C4D2DA1}" srcOrd="0" destOrd="0" presId="urn:microsoft.com/office/officeart/2005/8/layout/vProcess5"/>
    <dgm:cxn modelId="{591262D2-F18C-434B-B15A-753CDE59AE5B}" type="presOf" srcId="{EF0AF6B8-21D2-824D-9DAF-5489B0C173AB}" destId="{B6563712-0049-F640-9BE3-E7D7073F0DEF}" srcOrd="0" destOrd="0" presId="urn:microsoft.com/office/officeart/2005/8/layout/vProcess5"/>
    <dgm:cxn modelId="{4009AA14-35BF-48B1-BBA1-6F692A718958}" type="presOf" srcId="{78F85ED2-E14A-4C48-92B2-CFE7CDFEBFCE}" destId="{90A59713-8AF5-C840-8C8A-44016956EDAE}"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76EAE53D-8B99-4C24-8404-2BEDD0C6CBF5}" type="presOf" srcId="{78F85ED2-E14A-4C48-92B2-CFE7CDFEBFCE}" destId="{8886F3EF-E445-5C47-9381-9D335534965F}" srcOrd="0" destOrd="0" presId="urn:microsoft.com/office/officeart/2005/8/layout/vProcess5"/>
    <dgm:cxn modelId="{57BF5D67-167F-45E6-B59A-5B819118930E}" type="presOf" srcId="{71F1854A-2450-EF4B-AB0E-33BDD6E1D786}" destId="{F5B1A8A2-6EE7-194C-A2B2-8955DFBB9D99}" srcOrd="0" destOrd="0" presId="urn:microsoft.com/office/officeart/2005/8/layout/vProcess5"/>
    <dgm:cxn modelId="{115DE24E-5A44-4B8A-9AC2-EDF913354A3D}" type="presOf" srcId="{EF0AF6B8-21D2-824D-9DAF-5489B0C173AB}" destId="{6838141B-D5DF-EB4E-BDB6-E51F6F4EE5C6}" srcOrd="1" destOrd="0" presId="urn:microsoft.com/office/officeart/2005/8/layout/vProcess5"/>
    <dgm:cxn modelId="{0FCE8B28-C3FB-4838-A247-567AB99738E9}" type="presOf" srcId="{E998D0CA-C388-414D-9A67-25D33B230E0D}" destId="{B67506BE-73E4-734E-8D51-BD77E39EEEEA}"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FB589664-00EE-4726-8C25-783C73D4B2A1}" type="presParOf" srcId="{03558A22-192F-684E-9342-2D37646D81E2}" destId="{0A700FB4-0B24-B840-B903-7B04F92D974B}" srcOrd="0" destOrd="0" presId="urn:microsoft.com/office/officeart/2005/8/layout/vProcess5"/>
    <dgm:cxn modelId="{0E2BFD65-2CA8-4874-954D-C382628B9BEA}" type="presParOf" srcId="{03558A22-192F-684E-9342-2D37646D81E2}" destId="{28CC8DE4-5D04-A340-9CCE-D5EF8C4D2DA1}" srcOrd="1" destOrd="0" presId="urn:microsoft.com/office/officeart/2005/8/layout/vProcess5"/>
    <dgm:cxn modelId="{4730D216-D1B5-40D3-97FB-E776DCD1C9B4}" type="presParOf" srcId="{03558A22-192F-684E-9342-2D37646D81E2}" destId="{8886F3EF-E445-5C47-9381-9D335534965F}" srcOrd="2" destOrd="0" presId="urn:microsoft.com/office/officeart/2005/8/layout/vProcess5"/>
    <dgm:cxn modelId="{7E08733E-3584-483E-B930-3CF731A0C4C5}" type="presParOf" srcId="{03558A22-192F-684E-9342-2D37646D81E2}" destId="{74ED606C-C0C8-A947-9EBE-15E51DC1E588}" srcOrd="3" destOrd="0" presId="urn:microsoft.com/office/officeart/2005/8/layout/vProcess5"/>
    <dgm:cxn modelId="{E4254BDA-AF1C-4AC6-8BBF-AA62C95A3933}" type="presParOf" srcId="{03558A22-192F-684E-9342-2D37646D81E2}" destId="{B6563712-0049-F640-9BE3-E7D7073F0DEF}" srcOrd="4" destOrd="0" presId="urn:microsoft.com/office/officeart/2005/8/layout/vProcess5"/>
    <dgm:cxn modelId="{CCA2E8BC-047B-4F82-AB44-70A4210AB9A8}" type="presParOf" srcId="{03558A22-192F-684E-9342-2D37646D81E2}" destId="{B67506BE-73E4-734E-8D51-BD77E39EEEEA}" srcOrd="5" destOrd="0" presId="urn:microsoft.com/office/officeart/2005/8/layout/vProcess5"/>
    <dgm:cxn modelId="{BE8FE511-3D09-4BBB-93EF-7A7096DFFC06}" type="presParOf" srcId="{03558A22-192F-684E-9342-2D37646D81E2}" destId="{9F938532-7CB5-2743-95AD-42F853C4B5CC}" srcOrd="6" destOrd="0" presId="urn:microsoft.com/office/officeart/2005/8/layout/vProcess5"/>
    <dgm:cxn modelId="{458FBAA4-B897-4934-B309-137AE020DE45}" type="presParOf" srcId="{03558A22-192F-684E-9342-2D37646D81E2}" destId="{F5B1A8A2-6EE7-194C-A2B2-8955DFBB9D99}" srcOrd="7" destOrd="0" presId="urn:microsoft.com/office/officeart/2005/8/layout/vProcess5"/>
    <dgm:cxn modelId="{4E27C242-4516-4763-8952-24C939A3B4E1}" type="presParOf" srcId="{03558A22-192F-684E-9342-2D37646D81E2}" destId="{9BDAE3BF-FF11-2B4F-B7AC-1E5DC727F461}" srcOrd="8" destOrd="0" presId="urn:microsoft.com/office/officeart/2005/8/layout/vProcess5"/>
    <dgm:cxn modelId="{13C49140-F6BE-42BC-8D21-047846E11846}" type="presParOf" srcId="{03558A22-192F-684E-9342-2D37646D81E2}" destId="{90A59713-8AF5-C840-8C8A-44016956EDAE}" srcOrd="9" destOrd="0" presId="urn:microsoft.com/office/officeart/2005/8/layout/vProcess5"/>
    <dgm:cxn modelId="{4A2B57EE-2213-4601-8EDD-C40F44BADBF8}" type="presParOf" srcId="{03558A22-192F-684E-9342-2D37646D81E2}" destId="{80D9BAC8-8EFF-7042-92A6-BCBDE24A957F}" srcOrd="10" destOrd="0" presId="urn:microsoft.com/office/officeart/2005/8/layout/vProcess5"/>
    <dgm:cxn modelId="{9874D8B4-D36C-42F2-A8DE-1F1511676552}"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1666EB-FA07-45D4-AB48-CCF451E4EC2C}" type="doc">
      <dgm:prSet loTypeId="urn:microsoft.com/office/officeart/2005/8/layout/pList2" loCatId="list" qsTypeId="urn:microsoft.com/office/officeart/2005/8/quickstyle/simple1" qsCatId="simple" csTypeId="urn:microsoft.com/office/officeart/2005/8/colors/accent1_2" csCatId="accent1" phldr="1"/>
      <dgm:spPr/>
    </dgm:pt>
    <dgm:pt modelId="{3070EEB4-0BB9-4920-B8EA-9FDD5D01BF30}">
      <dgm:prSet phldrT="[Text]"/>
      <dgm:spPr/>
      <dgm:t>
        <a:bodyPr/>
        <a:lstStyle/>
        <a:p>
          <a:r>
            <a:rPr lang="en-US" sz="2100" dirty="0"/>
            <a:t>Monthly Meetings</a:t>
          </a:r>
        </a:p>
        <a:p>
          <a:endParaRPr lang="en-US" sz="2100" dirty="0"/>
        </a:p>
      </dgm:t>
    </dgm:pt>
    <dgm:pt modelId="{4526C877-8C43-4EF3-A9A4-21316B13A474}" type="parTrans" cxnId="{D0F7851B-AD29-4A0E-8A6A-1364377CFC3D}">
      <dgm:prSet/>
      <dgm:spPr/>
      <dgm:t>
        <a:bodyPr/>
        <a:lstStyle/>
        <a:p>
          <a:endParaRPr lang="en-US"/>
        </a:p>
      </dgm:t>
    </dgm:pt>
    <dgm:pt modelId="{87A8B4DA-45F3-4F6F-9D3E-C916BB5D9F9E}" type="sibTrans" cxnId="{D0F7851B-AD29-4A0E-8A6A-1364377CFC3D}">
      <dgm:prSet/>
      <dgm:spPr/>
      <dgm:t>
        <a:bodyPr/>
        <a:lstStyle/>
        <a:p>
          <a:endParaRPr lang="en-US"/>
        </a:p>
      </dgm:t>
    </dgm:pt>
    <dgm:pt modelId="{36A527CD-045A-4444-81BB-D8EBF2168AFB}">
      <dgm:prSet phldrT="[Text]"/>
      <dgm:spPr/>
      <dgm:t>
        <a:bodyPr/>
        <a:lstStyle/>
        <a:p>
          <a:r>
            <a:rPr lang="en-US" sz="2100" dirty="0"/>
            <a:t>Clear Agenda</a:t>
          </a:r>
        </a:p>
        <a:p>
          <a:endParaRPr lang="en-US" sz="2100" dirty="0"/>
        </a:p>
      </dgm:t>
    </dgm:pt>
    <dgm:pt modelId="{9B3A201F-3D9E-48AA-A26F-DA451FA3EA5F}" type="parTrans" cxnId="{A3E625F0-C9A1-4219-89BA-98638DBFFE46}">
      <dgm:prSet/>
      <dgm:spPr/>
      <dgm:t>
        <a:bodyPr/>
        <a:lstStyle/>
        <a:p>
          <a:endParaRPr lang="en-US"/>
        </a:p>
      </dgm:t>
    </dgm:pt>
    <dgm:pt modelId="{CA8D94EF-07B2-450F-9416-8680F17624D8}" type="sibTrans" cxnId="{A3E625F0-C9A1-4219-89BA-98638DBFFE46}">
      <dgm:prSet/>
      <dgm:spPr/>
      <dgm:t>
        <a:bodyPr/>
        <a:lstStyle/>
        <a:p>
          <a:endParaRPr lang="en-US"/>
        </a:p>
      </dgm:t>
    </dgm:pt>
    <dgm:pt modelId="{8F2B81DA-F19B-492A-AEFE-5A95D2431F24}">
      <dgm:prSet phldrT="[Text]" custT="1"/>
      <dgm:spPr/>
      <dgm:t>
        <a:bodyPr/>
        <a:lstStyle/>
        <a:p>
          <a:r>
            <a:rPr lang="en-US" sz="2100" dirty="0"/>
            <a:t>Meeting Notes</a:t>
          </a:r>
        </a:p>
        <a:p>
          <a:r>
            <a:rPr lang="en-US" sz="2100" dirty="0"/>
            <a:t>Action Plan</a:t>
          </a:r>
        </a:p>
        <a:p>
          <a:endParaRPr lang="en-US" sz="200" dirty="0"/>
        </a:p>
      </dgm:t>
    </dgm:pt>
    <dgm:pt modelId="{FCA69DAF-A88D-4115-928C-A57324CFA6A8}" type="parTrans" cxnId="{216A52F0-D74D-4C7B-9F50-A8138D1D6459}">
      <dgm:prSet/>
      <dgm:spPr/>
      <dgm:t>
        <a:bodyPr/>
        <a:lstStyle/>
        <a:p>
          <a:endParaRPr lang="en-US"/>
        </a:p>
      </dgm:t>
    </dgm:pt>
    <dgm:pt modelId="{ABB9B400-FED9-4CD2-A538-2FF8FA266814}" type="sibTrans" cxnId="{216A52F0-D74D-4C7B-9F50-A8138D1D6459}">
      <dgm:prSet/>
      <dgm:spPr/>
      <dgm:t>
        <a:bodyPr/>
        <a:lstStyle/>
        <a:p>
          <a:endParaRPr lang="en-US"/>
        </a:p>
      </dgm:t>
    </dgm:pt>
    <dgm:pt modelId="{9BBBFEDF-467E-42BC-84B8-21D8D7ACA52D}">
      <dgm:prSet custT="1"/>
      <dgm:spPr/>
      <dgm:t>
        <a:bodyPr/>
        <a:lstStyle/>
        <a:p>
          <a:r>
            <a:rPr lang="en-US" sz="2000" dirty="0"/>
            <a:t>Reasonable</a:t>
          </a:r>
        </a:p>
      </dgm:t>
    </dgm:pt>
    <dgm:pt modelId="{94F5C971-92F8-49ED-AA69-F85238600D97}" type="parTrans" cxnId="{8F569F0B-010F-488B-8725-7CA4EBEB85A8}">
      <dgm:prSet/>
      <dgm:spPr/>
      <dgm:t>
        <a:bodyPr/>
        <a:lstStyle/>
        <a:p>
          <a:endParaRPr lang="en-US"/>
        </a:p>
      </dgm:t>
    </dgm:pt>
    <dgm:pt modelId="{F9EC5B92-FBB9-430C-A0F5-C9CAB00EDD1C}" type="sibTrans" cxnId="{8F569F0B-010F-488B-8725-7CA4EBEB85A8}">
      <dgm:prSet/>
      <dgm:spPr/>
      <dgm:t>
        <a:bodyPr/>
        <a:lstStyle/>
        <a:p>
          <a:endParaRPr lang="en-US"/>
        </a:p>
      </dgm:t>
    </dgm:pt>
    <dgm:pt modelId="{874B12F5-026A-4766-808F-4B3650286764}">
      <dgm:prSet custT="1"/>
      <dgm:spPr/>
      <dgm:t>
        <a:bodyPr/>
        <a:lstStyle/>
        <a:p>
          <a:r>
            <a:rPr lang="en-US" sz="2000" dirty="0"/>
            <a:t>Goal oriented</a:t>
          </a:r>
        </a:p>
      </dgm:t>
    </dgm:pt>
    <dgm:pt modelId="{A9566AE5-C6CB-45C2-9B33-3D1B5E156575}" type="parTrans" cxnId="{18BCB48E-B245-4E4C-9828-BEFD6C84BB35}">
      <dgm:prSet/>
      <dgm:spPr/>
      <dgm:t>
        <a:bodyPr/>
        <a:lstStyle/>
        <a:p>
          <a:endParaRPr lang="en-US"/>
        </a:p>
      </dgm:t>
    </dgm:pt>
    <dgm:pt modelId="{86015EBC-01AC-4A99-AED2-CB03C9DC228D}" type="sibTrans" cxnId="{18BCB48E-B245-4E4C-9828-BEFD6C84BB35}">
      <dgm:prSet/>
      <dgm:spPr/>
      <dgm:t>
        <a:bodyPr/>
        <a:lstStyle/>
        <a:p>
          <a:endParaRPr lang="en-US"/>
        </a:p>
      </dgm:t>
    </dgm:pt>
    <dgm:pt modelId="{132031EC-4BE5-4F12-B9AD-546DF329AE60}">
      <dgm:prSet custT="1"/>
      <dgm:spPr/>
      <dgm:t>
        <a:bodyPr/>
        <a:lstStyle/>
        <a:p>
          <a:r>
            <a:rPr lang="en-US" sz="2000" dirty="0"/>
            <a:t>Data included</a:t>
          </a:r>
        </a:p>
      </dgm:t>
    </dgm:pt>
    <dgm:pt modelId="{C4800603-B89F-4CAC-9662-93E0EF64E70D}" type="parTrans" cxnId="{F3496F60-AB00-4E1D-8372-F96524D2417F}">
      <dgm:prSet/>
      <dgm:spPr/>
      <dgm:t>
        <a:bodyPr/>
        <a:lstStyle/>
        <a:p>
          <a:endParaRPr lang="en-US"/>
        </a:p>
      </dgm:t>
    </dgm:pt>
    <dgm:pt modelId="{BE124A70-A4DB-4E87-AA88-8CB994462D0A}" type="sibTrans" cxnId="{F3496F60-AB00-4E1D-8372-F96524D2417F}">
      <dgm:prSet/>
      <dgm:spPr/>
      <dgm:t>
        <a:bodyPr/>
        <a:lstStyle/>
        <a:p>
          <a:endParaRPr lang="en-US"/>
        </a:p>
      </dgm:t>
    </dgm:pt>
    <dgm:pt modelId="{4C013890-551F-4E7F-97C3-232896C118B5}">
      <dgm:prSet custT="1"/>
      <dgm:spPr/>
      <dgm:t>
        <a:bodyPr/>
        <a:lstStyle/>
        <a:p>
          <a:r>
            <a:rPr lang="en-US" sz="2000" dirty="0"/>
            <a:t>Pre-set</a:t>
          </a:r>
        </a:p>
      </dgm:t>
    </dgm:pt>
    <dgm:pt modelId="{A4B2E932-3EA3-4C25-8FA1-E07D199DB1B7}" type="parTrans" cxnId="{95E60512-AF1A-441B-A216-35878C6F49E8}">
      <dgm:prSet/>
      <dgm:spPr/>
      <dgm:t>
        <a:bodyPr/>
        <a:lstStyle/>
        <a:p>
          <a:endParaRPr lang="en-US"/>
        </a:p>
      </dgm:t>
    </dgm:pt>
    <dgm:pt modelId="{78FA0CD3-FB23-433F-8241-F4037EDF2669}" type="sibTrans" cxnId="{95E60512-AF1A-441B-A216-35878C6F49E8}">
      <dgm:prSet/>
      <dgm:spPr/>
      <dgm:t>
        <a:bodyPr/>
        <a:lstStyle/>
        <a:p>
          <a:endParaRPr lang="en-US"/>
        </a:p>
      </dgm:t>
    </dgm:pt>
    <dgm:pt modelId="{96977437-36AF-46AE-8448-E5EB63D048E5}">
      <dgm:prSet custT="1"/>
      <dgm:spPr/>
      <dgm:t>
        <a:bodyPr/>
        <a:lstStyle/>
        <a:p>
          <a:r>
            <a:rPr lang="en-US" sz="2000" dirty="0"/>
            <a:t>Consistent</a:t>
          </a:r>
        </a:p>
      </dgm:t>
    </dgm:pt>
    <dgm:pt modelId="{1BF47E6B-E385-4F16-9E47-24C58239531C}" type="parTrans" cxnId="{395E2B27-4384-40FA-9030-A070634EA1BF}">
      <dgm:prSet/>
      <dgm:spPr/>
      <dgm:t>
        <a:bodyPr/>
        <a:lstStyle/>
        <a:p>
          <a:endParaRPr lang="en-US"/>
        </a:p>
      </dgm:t>
    </dgm:pt>
    <dgm:pt modelId="{B4C3B788-F864-406D-8F8F-F76EF99F0440}" type="sibTrans" cxnId="{395E2B27-4384-40FA-9030-A070634EA1BF}">
      <dgm:prSet/>
      <dgm:spPr/>
      <dgm:t>
        <a:bodyPr/>
        <a:lstStyle/>
        <a:p>
          <a:endParaRPr lang="en-US"/>
        </a:p>
      </dgm:t>
    </dgm:pt>
    <dgm:pt modelId="{66904D8B-73A5-4678-85B7-B717E782AE4B}">
      <dgm:prSet/>
      <dgm:spPr/>
      <dgm:t>
        <a:bodyPr/>
        <a:lstStyle/>
        <a:p>
          <a:endParaRPr lang="en-US" sz="1600" dirty="0"/>
        </a:p>
      </dgm:t>
    </dgm:pt>
    <dgm:pt modelId="{1EEFC7C4-8898-4A74-97A1-393745BAC211}" type="parTrans" cxnId="{FFB958EC-DA57-43B6-99D7-600915D06017}">
      <dgm:prSet/>
      <dgm:spPr/>
      <dgm:t>
        <a:bodyPr/>
        <a:lstStyle/>
        <a:p>
          <a:endParaRPr lang="en-US"/>
        </a:p>
      </dgm:t>
    </dgm:pt>
    <dgm:pt modelId="{4A46B8E1-8C3A-4D7E-9A20-2FE8136E34E7}" type="sibTrans" cxnId="{FFB958EC-DA57-43B6-99D7-600915D06017}">
      <dgm:prSet/>
      <dgm:spPr/>
      <dgm:t>
        <a:bodyPr/>
        <a:lstStyle/>
        <a:p>
          <a:endParaRPr lang="en-US"/>
        </a:p>
      </dgm:t>
    </dgm:pt>
    <dgm:pt modelId="{C0EFB779-84D4-45CF-8E50-88A1A21EFF20}">
      <dgm:prSet custT="1"/>
      <dgm:spPr/>
      <dgm:t>
        <a:bodyPr/>
        <a:lstStyle/>
        <a:p>
          <a:r>
            <a:rPr lang="en-US" sz="2000" dirty="0"/>
            <a:t>Decisions made</a:t>
          </a:r>
        </a:p>
      </dgm:t>
    </dgm:pt>
    <dgm:pt modelId="{C9F11A66-2E80-40D7-8ED1-CE80C1C69726}" type="parTrans" cxnId="{CDBB15FC-86CA-439A-8950-D636CBC6FF1D}">
      <dgm:prSet/>
      <dgm:spPr/>
      <dgm:t>
        <a:bodyPr/>
        <a:lstStyle/>
        <a:p>
          <a:endParaRPr lang="en-US"/>
        </a:p>
      </dgm:t>
    </dgm:pt>
    <dgm:pt modelId="{5C039445-54BD-42B7-9B1D-C795D978C1C6}" type="sibTrans" cxnId="{CDBB15FC-86CA-439A-8950-D636CBC6FF1D}">
      <dgm:prSet/>
      <dgm:spPr/>
      <dgm:t>
        <a:bodyPr/>
        <a:lstStyle/>
        <a:p>
          <a:endParaRPr lang="en-US"/>
        </a:p>
      </dgm:t>
    </dgm:pt>
    <dgm:pt modelId="{B6B77834-1C3E-4318-9AE2-44C7A7AE330E}">
      <dgm:prSet custT="1"/>
      <dgm:spPr/>
      <dgm:t>
        <a:bodyPr/>
        <a:lstStyle/>
        <a:p>
          <a:r>
            <a:rPr lang="en-US" sz="2000" dirty="0"/>
            <a:t>Tasks &amp; timelines</a:t>
          </a:r>
        </a:p>
      </dgm:t>
    </dgm:pt>
    <dgm:pt modelId="{0C1A2945-3F25-4A93-8D32-39650D784173}" type="parTrans" cxnId="{03CCD9A8-BB2C-4BA1-8A4A-338D0A9A9A2D}">
      <dgm:prSet/>
      <dgm:spPr/>
      <dgm:t>
        <a:bodyPr/>
        <a:lstStyle/>
        <a:p>
          <a:endParaRPr lang="en-US"/>
        </a:p>
      </dgm:t>
    </dgm:pt>
    <dgm:pt modelId="{29BD59B7-6E40-4A97-B133-269CAD42D8DC}" type="sibTrans" cxnId="{03CCD9A8-BB2C-4BA1-8A4A-338D0A9A9A2D}">
      <dgm:prSet/>
      <dgm:spPr/>
      <dgm:t>
        <a:bodyPr/>
        <a:lstStyle/>
        <a:p>
          <a:endParaRPr lang="en-US"/>
        </a:p>
      </dgm:t>
    </dgm:pt>
    <dgm:pt modelId="{F2432C24-F210-4188-8AB7-1D59C6F187B8}">
      <dgm:prSet custT="1"/>
      <dgm:spPr/>
      <dgm:t>
        <a:bodyPr/>
        <a:lstStyle/>
        <a:p>
          <a:r>
            <a:rPr lang="en-US" sz="2000" dirty="0"/>
            <a:t>Data monitoring</a:t>
          </a:r>
        </a:p>
      </dgm:t>
    </dgm:pt>
    <dgm:pt modelId="{D25C82DD-494B-4B22-A715-27E5BF7CFF3F}" type="parTrans" cxnId="{F6EAC8BB-33CB-4EF8-B223-5F9C28292E3F}">
      <dgm:prSet/>
      <dgm:spPr/>
      <dgm:t>
        <a:bodyPr/>
        <a:lstStyle/>
        <a:p>
          <a:endParaRPr lang="en-US"/>
        </a:p>
      </dgm:t>
    </dgm:pt>
    <dgm:pt modelId="{BF157299-2786-40C0-9EFC-10759E134FBD}" type="sibTrans" cxnId="{F6EAC8BB-33CB-4EF8-B223-5F9C28292E3F}">
      <dgm:prSet/>
      <dgm:spPr/>
      <dgm:t>
        <a:bodyPr/>
        <a:lstStyle/>
        <a:p>
          <a:endParaRPr lang="en-US"/>
        </a:p>
      </dgm:t>
    </dgm:pt>
    <dgm:pt modelId="{6AE7222B-44AA-4634-AA29-88AAFB93F0A6}">
      <dgm:prSet custT="1"/>
      <dgm:spPr/>
      <dgm:t>
        <a:bodyPr/>
        <a:lstStyle/>
        <a:p>
          <a:r>
            <a:rPr lang="en-US" sz="2000" dirty="0"/>
            <a:t>Attendance/Roles</a:t>
          </a:r>
        </a:p>
      </dgm:t>
    </dgm:pt>
    <dgm:pt modelId="{78BA045C-C346-445B-9053-AF0D2A852BC8}" type="sibTrans" cxnId="{0652E8E2-D97E-4B89-9AB3-4CE9048E4C1D}">
      <dgm:prSet/>
      <dgm:spPr/>
      <dgm:t>
        <a:bodyPr/>
        <a:lstStyle/>
        <a:p>
          <a:endParaRPr lang="en-US"/>
        </a:p>
      </dgm:t>
    </dgm:pt>
    <dgm:pt modelId="{FB47291E-8C06-4B06-A1E2-00477274BFC4}" type="parTrans" cxnId="{0652E8E2-D97E-4B89-9AB3-4CE9048E4C1D}">
      <dgm:prSet/>
      <dgm:spPr/>
      <dgm:t>
        <a:bodyPr/>
        <a:lstStyle/>
        <a:p>
          <a:endParaRPr lang="en-US"/>
        </a:p>
      </dgm:t>
    </dgm:pt>
    <dgm:pt modelId="{CB8C7AF9-51C0-4D95-BD71-57457BD10F7F}">
      <dgm:prSet custT="1"/>
      <dgm:spPr/>
      <dgm:t>
        <a:bodyPr/>
        <a:lstStyle/>
        <a:p>
          <a:r>
            <a:rPr lang="en-US" sz="2000" dirty="0"/>
            <a:t>Use roles</a:t>
          </a:r>
        </a:p>
      </dgm:t>
    </dgm:pt>
    <dgm:pt modelId="{657E4D01-5963-48E2-8E55-1A09C7B258E9}" type="parTrans" cxnId="{BE3A794E-79F0-43A4-9E0F-BCB897C36DFB}">
      <dgm:prSet/>
      <dgm:spPr/>
    </dgm:pt>
    <dgm:pt modelId="{AEEC109E-AF90-4CB3-8909-E55E4E2A899A}" type="sibTrans" cxnId="{BE3A794E-79F0-43A4-9E0F-BCB897C36DFB}">
      <dgm:prSet/>
      <dgm:spPr/>
    </dgm:pt>
    <dgm:pt modelId="{0F215621-88E0-4394-8318-7C6E204CF6AD}" type="pres">
      <dgm:prSet presAssocID="{E31666EB-FA07-45D4-AB48-CCF451E4EC2C}" presName="Name0" presStyleCnt="0">
        <dgm:presLayoutVars>
          <dgm:dir/>
          <dgm:resizeHandles val="exact"/>
        </dgm:presLayoutVars>
      </dgm:prSet>
      <dgm:spPr/>
    </dgm:pt>
    <dgm:pt modelId="{A0797A99-B7FA-4460-B954-7EEC9F4152C1}" type="pres">
      <dgm:prSet presAssocID="{E31666EB-FA07-45D4-AB48-CCF451E4EC2C}" presName="bkgdShp" presStyleLbl="alignAccFollowNode1" presStyleIdx="0" presStyleCnt="1"/>
      <dgm:spPr/>
    </dgm:pt>
    <dgm:pt modelId="{AA040F14-DEAE-4B03-89B0-485907013CE2}" type="pres">
      <dgm:prSet presAssocID="{E31666EB-FA07-45D4-AB48-CCF451E4EC2C}" presName="linComp" presStyleCnt="0"/>
      <dgm:spPr/>
    </dgm:pt>
    <dgm:pt modelId="{68F558B8-7BD5-4F3A-8A8B-E4EB99FEECB9}" type="pres">
      <dgm:prSet presAssocID="{3070EEB4-0BB9-4920-B8EA-9FDD5D01BF30}" presName="compNode" presStyleCnt="0"/>
      <dgm:spPr/>
    </dgm:pt>
    <dgm:pt modelId="{6F7600DD-34D3-43C8-B2CD-36F2C888D8A7}" type="pres">
      <dgm:prSet presAssocID="{3070EEB4-0BB9-4920-B8EA-9FDD5D01BF30}" presName="node" presStyleLbl="node1" presStyleIdx="0" presStyleCnt="3">
        <dgm:presLayoutVars>
          <dgm:bulletEnabled val="1"/>
        </dgm:presLayoutVars>
      </dgm:prSet>
      <dgm:spPr/>
      <dgm:t>
        <a:bodyPr/>
        <a:lstStyle/>
        <a:p>
          <a:endParaRPr lang="en-US"/>
        </a:p>
      </dgm:t>
    </dgm:pt>
    <dgm:pt modelId="{BB635AB5-7082-47F5-8293-DD18E286D12F}" type="pres">
      <dgm:prSet presAssocID="{3070EEB4-0BB9-4920-B8EA-9FDD5D01BF30}" presName="invisiNode" presStyleLbl="node1" presStyleIdx="0" presStyleCnt="3"/>
      <dgm:spPr/>
    </dgm:pt>
    <dgm:pt modelId="{0CB36BF8-038F-4D5F-9B7E-1188A5A81178}" type="pres">
      <dgm:prSet presAssocID="{3070EEB4-0BB9-4920-B8EA-9FDD5D01BF30}" presName="imagNode" presStyleLbl="fgImgPlace1" presStyleIdx="0" presStyleCnt="3" custLinFactNeighborX="3404" custLinFactNeighborY="-615"/>
      <dgm:spPr>
        <a:solidFill>
          <a:schemeClr val="bg1">
            <a:lumMod val="95000"/>
          </a:schemeClr>
        </a:solidFill>
      </dgm:spPr>
    </dgm:pt>
    <dgm:pt modelId="{D93F0B3C-5AC9-4349-ACAA-DC39017BE63C}" type="pres">
      <dgm:prSet presAssocID="{87A8B4DA-45F3-4F6F-9D3E-C916BB5D9F9E}" presName="sibTrans" presStyleLbl="sibTrans2D1" presStyleIdx="0" presStyleCnt="0"/>
      <dgm:spPr/>
      <dgm:t>
        <a:bodyPr/>
        <a:lstStyle/>
        <a:p>
          <a:endParaRPr lang="en-US"/>
        </a:p>
      </dgm:t>
    </dgm:pt>
    <dgm:pt modelId="{8A492C23-A121-42D5-963D-8F996DFAAE5F}" type="pres">
      <dgm:prSet presAssocID="{36A527CD-045A-4444-81BB-D8EBF2168AFB}" presName="compNode" presStyleCnt="0"/>
      <dgm:spPr/>
    </dgm:pt>
    <dgm:pt modelId="{DA3EF3F1-4E9A-4C05-982D-AB30B071B0E7}" type="pres">
      <dgm:prSet presAssocID="{36A527CD-045A-4444-81BB-D8EBF2168AFB}" presName="node" presStyleLbl="node1" presStyleIdx="1" presStyleCnt="3">
        <dgm:presLayoutVars>
          <dgm:bulletEnabled val="1"/>
        </dgm:presLayoutVars>
      </dgm:prSet>
      <dgm:spPr/>
      <dgm:t>
        <a:bodyPr/>
        <a:lstStyle/>
        <a:p>
          <a:endParaRPr lang="en-US"/>
        </a:p>
      </dgm:t>
    </dgm:pt>
    <dgm:pt modelId="{44FB1426-0D47-4F96-9F3D-4B0F4EC1CC9A}" type="pres">
      <dgm:prSet presAssocID="{36A527CD-045A-4444-81BB-D8EBF2168AFB}" presName="invisiNode" presStyleLbl="node1" presStyleIdx="1" presStyleCnt="3"/>
      <dgm:spPr/>
    </dgm:pt>
    <dgm:pt modelId="{264076A6-F4FC-4CF1-8140-1B8528A692BA}" type="pres">
      <dgm:prSet presAssocID="{36A527CD-045A-4444-81BB-D8EBF2168AFB}" presName="imagNode" presStyleLbl="fgImgPlace1" presStyleIdx="1" presStyleCnt="3"/>
      <dgm:spPr>
        <a:solidFill>
          <a:schemeClr val="bg1">
            <a:lumMod val="95000"/>
          </a:schemeClr>
        </a:solidFill>
      </dgm:spPr>
    </dgm:pt>
    <dgm:pt modelId="{B4E4BD1C-C634-42CA-AEA2-548ADAAA1F51}" type="pres">
      <dgm:prSet presAssocID="{CA8D94EF-07B2-450F-9416-8680F17624D8}" presName="sibTrans" presStyleLbl="sibTrans2D1" presStyleIdx="0" presStyleCnt="0"/>
      <dgm:spPr/>
      <dgm:t>
        <a:bodyPr/>
        <a:lstStyle/>
        <a:p>
          <a:endParaRPr lang="en-US"/>
        </a:p>
      </dgm:t>
    </dgm:pt>
    <dgm:pt modelId="{3469C757-31CE-4BA5-9FFE-0988DAD06E9E}" type="pres">
      <dgm:prSet presAssocID="{8F2B81DA-F19B-492A-AEFE-5A95D2431F24}" presName="compNode" presStyleCnt="0"/>
      <dgm:spPr/>
    </dgm:pt>
    <dgm:pt modelId="{8B1CBB92-23BB-4A87-BA43-CE6459AA1189}" type="pres">
      <dgm:prSet presAssocID="{8F2B81DA-F19B-492A-AEFE-5A95D2431F24}" presName="node" presStyleLbl="node1" presStyleIdx="2" presStyleCnt="3" custScaleX="121262">
        <dgm:presLayoutVars>
          <dgm:bulletEnabled val="1"/>
        </dgm:presLayoutVars>
      </dgm:prSet>
      <dgm:spPr/>
      <dgm:t>
        <a:bodyPr/>
        <a:lstStyle/>
        <a:p>
          <a:endParaRPr lang="en-US"/>
        </a:p>
      </dgm:t>
    </dgm:pt>
    <dgm:pt modelId="{6AFBFBAA-86AB-42F3-A658-D23BF2686CC1}" type="pres">
      <dgm:prSet presAssocID="{8F2B81DA-F19B-492A-AEFE-5A95D2431F24}" presName="invisiNode" presStyleLbl="node1" presStyleIdx="2" presStyleCnt="3"/>
      <dgm:spPr/>
    </dgm:pt>
    <dgm:pt modelId="{BEEE5C76-8B29-4D75-B225-93AD0B0D76F6}" type="pres">
      <dgm:prSet presAssocID="{8F2B81DA-F19B-492A-AEFE-5A95D2431F24}" presName="imagNode" presStyleLbl="fgImgPlace1" presStyleIdx="2" presStyleCnt="3"/>
      <dgm:spPr>
        <a:solidFill>
          <a:schemeClr val="bg1">
            <a:lumMod val="95000"/>
          </a:schemeClr>
        </a:solidFill>
      </dgm:spPr>
    </dgm:pt>
  </dgm:ptLst>
  <dgm:cxnLst>
    <dgm:cxn modelId="{83F3E591-C87F-43F4-A3F7-21F611F89770}" type="presOf" srcId="{E31666EB-FA07-45D4-AB48-CCF451E4EC2C}" destId="{0F215621-88E0-4394-8318-7C6E204CF6AD}" srcOrd="0" destOrd="0" presId="urn:microsoft.com/office/officeart/2005/8/layout/pList2"/>
    <dgm:cxn modelId="{BE3A794E-79F0-43A4-9E0F-BCB897C36DFB}" srcId="{3070EEB4-0BB9-4920-B8EA-9FDD5D01BF30}" destId="{CB8C7AF9-51C0-4D95-BD71-57457BD10F7F}" srcOrd="2" destOrd="0" parTransId="{657E4D01-5963-48E2-8E55-1A09C7B258E9}" sibTransId="{AEEC109E-AF90-4CB3-8909-E55E4E2A899A}"/>
    <dgm:cxn modelId="{0652E8E2-D97E-4B89-9AB3-4CE9048E4C1D}" srcId="{8F2B81DA-F19B-492A-AEFE-5A95D2431F24}" destId="{6AE7222B-44AA-4634-AA29-88AAFB93F0A6}" srcOrd="0" destOrd="0" parTransId="{FB47291E-8C06-4B06-A1E2-00477274BFC4}" sibTransId="{78BA045C-C346-445B-9053-AF0D2A852BC8}"/>
    <dgm:cxn modelId="{395E2B27-4384-40FA-9030-A070634EA1BF}" srcId="{3070EEB4-0BB9-4920-B8EA-9FDD5D01BF30}" destId="{96977437-36AF-46AE-8448-E5EB63D048E5}" srcOrd="1" destOrd="0" parTransId="{1BF47E6B-E385-4F16-9E47-24C58239531C}" sibTransId="{B4C3B788-F864-406D-8F8F-F76EF99F0440}"/>
    <dgm:cxn modelId="{12783DF2-98C7-41A3-93B7-8DE80766EF74}" type="presOf" srcId="{6AE7222B-44AA-4634-AA29-88AAFB93F0A6}" destId="{8B1CBB92-23BB-4A87-BA43-CE6459AA1189}" srcOrd="0" destOrd="1" presId="urn:microsoft.com/office/officeart/2005/8/layout/pList2"/>
    <dgm:cxn modelId="{1CD96425-9FD1-4F54-A4E6-2FF98A76C38A}" type="presOf" srcId="{4C013890-551F-4E7F-97C3-232896C118B5}" destId="{6F7600DD-34D3-43C8-B2CD-36F2C888D8A7}" srcOrd="0" destOrd="1" presId="urn:microsoft.com/office/officeart/2005/8/layout/pList2"/>
    <dgm:cxn modelId="{F3496F60-AB00-4E1D-8372-F96524D2417F}" srcId="{36A527CD-045A-4444-81BB-D8EBF2168AFB}" destId="{132031EC-4BE5-4F12-B9AD-546DF329AE60}" srcOrd="2" destOrd="0" parTransId="{C4800603-B89F-4CAC-9662-93E0EF64E70D}" sibTransId="{BE124A70-A4DB-4E87-AA88-8CB994462D0A}"/>
    <dgm:cxn modelId="{6A4CC859-A9B7-424D-BE29-7C0F394A16BD}" type="presOf" srcId="{8F2B81DA-F19B-492A-AEFE-5A95D2431F24}" destId="{8B1CBB92-23BB-4A87-BA43-CE6459AA1189}" srcOrd="0" destOrd="0" presId="urn:microsoft.com/office/officeart/2005/8/layout/pList2"/>
    <dgm:cxn modelId="{D0F7851B-AD29-4A0E-8A6A-1364377CFC3D}" srcId="{E31666EB-FA07-45D4-AB48-CCF451E4EC2C}" destId="{3070EEB4-0BB9-4920-B8EA-9FDD5D01BF30}" srcOrd="0" destOrd="0" parTransId="{4526C877-8C43-4EF3-A9A4-21316B13A474}" sibTransId="{87A8B4DA-45F3-4F6F-9D3E-C916BB5D9F9E}"/>
    <dgm:cxn modelId="{1A42FB5A-7567-4812-887F-86FF5A6B1432}" type="presOf" srcId="{36A527CD-045A-4444-81BB-D8EBF2168AFB}" destId="{DA3EF3F1-4E9A-4C05-982D-AB30B071B0E7}" srcOrd="0" destOrd="0" presId="urn:microsoft.com/office/officeart/2005/8/layout/pList2"/>
    <dgm:cxn modelId="{6A8D3EE8-39A2-4581-9DC6-49644AC05BF1}" type="presOf" srcId="{66904D8B-73A5-4678-85B7-B717E782AE4B}" destId="{8B1CBB92-23BB-4A87-BA43-CE6459AA1189}" srcOrd="0" destOrd="5" presId="urn:microsoft.com/office/officeart/2005/8/layout/pList2"/>
    <dgm:cxn modelId="{1C410DCF-8C61-4D56-B026-9470EE85CBD6}" type="presOf" srcId="{F2432C24-F210-4188-8AB7-1D59C6F187B8}" destId="{8B1CBB92-23BB-4A87-BA43-CE6459AA1189}" srcOrd="0" destOrd="4" presId="urn:microsoft.com/office/officeart/2005/8/layout/pList2"/>
    <dgm:cxn modelId="{9D622412-0DF1-49CD-88FD-33570800D46A}" type="presOf" srcId="{132031EC-4BE5-4F12-B9AD-546DF329AE60}" destId="{DA3EF3F1-4E9A-4C05-982D-AB30B071B0E7}" srcOrd="0" destOrd="3" presId="urn:microsoft.com/office/officeart/2005/8/layout/pList2"/>
    <dgm:cxn modelId="{216A52F0-D74D-4C7B-9F50-A8138D1D6459}" srcId="{E31666EB-FA07-45D4-AB48-CCF451E4EC2C}" destId="{8F2B81DA-F19B-492A-AEFE-5A95D2431F24}" srcOrd="2" destOrd="0" parTransId="{FCA69DAF-A88D-4115-928C-A57324CFA6A8}" sibTransId="{ABB9B400-FED9-4CD2-A538-2FF8FA266814}"/>
    <dgm:cxn modelId="{18BCB48E-B245-4E4C-9828-BEFD6C84BB35}" srcId="{36A527CD-045A-4444-81BB-D8EBF2168AFB}" destId="{874B12F5-026A-4766-808F-4B3650286764}" srcOrd="1" destOrd="0" parTransId="{A9566AE5-C6CB-45C2-9B33-3D1B5E156575}" sibTransId="{86015EBC-01AC-4A99-AED2-CB03C9DC228D}"/>
    <dgm:cxn modelId="{3A903120-079F-426C-91B7-C79013137F3B}" type="presOf" srcId="{874B12F5-026A-4766-808F-4B3650286764}" destId="{DA3EF3F1-4E9A-4C05-982D-AB30B071B0E7}" srcOrd="0" destOrd="2" presId="urn:microsoft.com/office/officeart/2005/8/layout/pList2"/>
    <dgm:cxn modelId="{F6EAC8BB-33CB-4EF8-B223-5F9C28292E3F}" srcId="{8F2B81DA-F19B-492A-AEFE-5A95D2431F24}" destId="{F2432C24-F210-4188-8AB7-1D59C6F187B8}" srcOrd="3" destOrd="0" parTransId="{D25C82DD-494B-4B22-A715-27E5BF7CFF3F}" sibTransId="{BF157299-2786-40C0-9EFC-10759E134FBD}"/>
    <dgm:cxn modelId="{CDBB15FC-86CA-439A-8950-D636CBC6FF1D}" srcId="{8F2B81DA-F19B-492A-AEFE-5A95D2431F24}" destId="{C0EFB779-84D4-45CF-8E50-88A1A21EFF20}" srcOrd="1" destOrd="0" parTransId="{C9F11A66-2E80-40D7-8ED1-CE80C1C69726}" sibTransId="{5C039445-54BD-42B7-9B1D-C795D978C1C6}"/>
    <dgm:cxn modelId="{3CBCC48D-D550-4326-A327-B5449C5D79A8}" type="presOf" srcId="{96977437-36AF-46AE-8448-E5EB63D048E5}" destId="{6F7600DD-34D3-43C8-B2CD-36F2C888D8A7}" srcOrd="0" destOrd="2" presId="urn:microsoft.com/office/officeart/2005/8/layout/pList2"/>
    <dgm:cxn modelId="{A3E625F0-C9A1-4219-89BA-98638DBFFE46}" srcId="{E31666EB-FA07-45D4-AB48-CCF451E4EC2C}" destId="{36A527CD-045A-4444-81BB-D8EBF2168AFB}" srcOrd="1" destOrd="0" parTransId="{9B3A201F-3D9E-48AA-A26F-DA451FA3EA5F}" sibTransId="{CA8D94EF-07B2-450F-9416-8680F17624D8}"/>
    <dgm:cxn modelId="{D107F178-8E15-4746-A901-BE2168212E63}" type="presOf" srcId="{CB8C7AF9-51C0-4D95-BD71-57457BD10F7F}" destId="{6F7600DD-34D3-43C8-B2CD-36F2C888D8A7}" srcOrd="0" destOrd="3" presId="urn:microsoft.com/office/officeart/2005/8/layout/pList2"/>
    <dgm:cxn modelId="{95E60512-AF1A-441B-A216-35878C6F49E8}" srcId="{3070EEB4-0BB9-4920-B8EA-9FDD5D01BF30}" destId="{4C013890-551F-4E7F-97C3-232896C118B5}" srcOrd="0" destOrd="0" parTransId="{A4B2E932-3EA3-4C25-8FA1-E07D199DB1B7}" sibTransId="{78FA0CD3-FB23-433F-8241-F4037EDF2669}"/>
    <dgm:cxn modelId="{F83ABDE5-7905-49CB-9675-88AA9DAC1F77}" type="presOf" srcId="{3070EEB4-0BB9-4920-B8EA-9FDD5D01BF30}" destId="{6F7600DD-34D3-43C8-B2CD-36F2C888D8A7}" srcOrd="0" destOrd="0" presId="urn:microsoft.com/office/officeart/2005/8/layout/pList2"/>
    <dgm:cxn modelId="{FFB958EC-DA57-43B6-99D7-600915D06017}" srcId="{8F2B81DA-F19B-492A-AEFE-5A95D2431F24}" destId="{66904D8B-73A5-4678-85B7-B717E782AE4B}" srcOrd="4" destOrd="0" parTransId="{1EEFC7C4-8898-4A74-97A1-393745BAC211}" sibTransId="{4A46B8E1-8C3A-4D7E-9A20-2FE8136E34E7}"/>
    <dgm:cxn modelId="{0146DBAA-8049-45BC-B589-9B732F159CD9}" type="presOf" srcId="{B6B77834-1C3E-4318-9AE2-44C7A7AE330E}" destId="{8B1CBB92-23BB-4A87-BA43-CE6459AA1189}" srcOrd="0" destOrd="3" presId="urn:microsoft.com/office/officeart/2005/8/layout/pList2"/>
    <dgm:cxn modelId="{9A53E611-EC7A-43F0-A362-D137C6D4DE98}" type="presOf" srcId="{C0EFB779-84D4-45CF-8E50-88A1A21EFF20}" destId="{8B1CBB92-23BB-4A87-BA43-CE6459AA1189}" srcOrd="0" destOrd="2" presId="urn:microsoft.com/office/officeart/2005/8/layout/pList2"/>
    <dgm:cxn modelId="{03CCD9A8-BB2C-4BA1-8A4A-338D0A9A9A2D}" srcId="{8F2B81DA-F19B-492A-AEFE-5A95D2431F24}" destId="{B6B77834-1C3E-4318-9AE2-44C7A7AE330E}" srcOrd="2" destOrd="0" parTransId="{0C1A2945-3F25-4A93-8D32-39650D784173}" sibTransId="{29BD59B7-6E40-4A97-B133-269CAD42D8DC}"/>
    <dgm:cxn modelId="{CE8748A2-566A-4DA0-805C-E5214E6B269A}" type="presOf" srcId="{CA8D94EF-07B2-450F-9416-8680F17624D8}" destId="{B4E4BD1C-C634-42CA-AEA2-548ADAAA1F51}" srcOrd="0" destOrd="0" presId="urn:microsoft.com/office/officeart/2005/8/layout/pList2"/>
    <dgm:cxn modelId="{4BD77E9D-29F1-43EE-8D60-18931A80BC37}" type="presOf" srcId="{9BBBFEDF-467E-42BC-84B8-21D8D7ACA52D}" destId="{DA3EF3F1-4E9A-4C05-982D-AB30B071B0E7}" srcOrd="0" destOrd="1" presId="urn:microsoft.com/office/officeart/2005/8/layout/pList2"/>
    <dgm:cxn modelId="{DED13A71-2AC1-4C7E-8A82-448CC99E9B1A}" type="presOf" srcId="{87A8B4DA-45F3-4F6F-9D3E-C916BB5D9F9E}" destId="{D93F0B3C-5AC9-4349-ACAA-DC39017BE63C}" srcOrd="0" destOrd="0" presId="urn:microsoft.com/office/officeart/2005/8/layout/pList2"/>
    <dgm:cxn modelId="{8F569F0B-010F-488B-8725-7CA4EBEB85A8}" srcId="{36A527CD-045A-4444-81BB-D8EBF2168AFB}" destId="{9BBBFEDF-467E-42BC-84B8-21D8D7ACA52D}" srcOrd="0" destOrd="0" parTransId="{94F5C971-92F8-49ED-AA69-F85238600D97}" sibTransId="{F9EC5B92-FBB9-430C-A0F5-C9CAB00EDD1C}"/>
    <dgm:cxn modelId="{D3E18BE0-0920-46FE-9C1E-D31FB3D8055A}" type="presParOf" srcId="{0F215621-88E0-4394-8318-7C6E204CF6AD}" destId="{A0797A99-B7FA-4460-B954-7EEC9F4152C1}" srcOrd="0" destOrd="0" presId="urn:microsoft.com/office/officeart/2005/8/layout/pList2"/>
    <dgm:cxn modelId="{C260A8AE-06C5-4708-8A05-CA6C93F2611B}" type="presParOf" srcId="{0F215621-88E0-4394-8318-7C6E204CF6AD}" destId="{AA040F14-DEAE-4B03-89B0-485907013CE2}" srcOrd="1" destOrd="0" presId="urn:microsoft.com/office/officeart/2005/8/layout/pList2"/>
    <dgm:cxn modelId="{D3241145-BEC8-4334-8967-866006B77580}" type="presParOf" srcId="{AA040F14-DEAE-4B03-89B0-485907013CE2}" destId="{68F558B8-7BD5-4F3A-8A8B-E4EB99FEECB9}" srcOrd="0" destOrd="0" presId="urn:microsoft.com/office/officeart/2005/8/layout/pList2"/>
    <dgm:cxn modelId="{B9BECA7D-04F9-4296-B5B2-A52A894C210A}" type="presParOf" srcId="{68F558B8-7BD5-4F3A-8A8B-E4EB99FEECB9}" destId="{6F7600DD-34D3-43C8-B2CD-36F2C888D8A7}" srcOrd="0" destOrd="0" presId="urn:microsoft.com/office/officeart/2005/8/layout/pList2"/>
    <dgm:cxn modelId="{D3317DE5-7455-4D66-B3FD-B46FC18BC0E4}" type="presParOf" srcId="{68F558B8-7BD5-4F3A-8A8B-E4EB99FEECB9}" destId="{BB635AB5-7082-47F5-8293-DD18E286D12F}" srcOrd="1" destOrd="0" presId="urn:microsoft.com/office/officeart/2005/8/layout/pList2"/>
    <dgm:cxn modelId="{D34C6E89-6165-462C-BFB1-E0BEED0CB0EF}" type="presParOf" srcId="{68F558B8-7BD5-4F3A-8A8B-E4EB99FEECB9}" destId="{0CB36BF8-038F-4D5F-9B7E-1188A5A81178}" srcOrd="2" destOrd="0" presId="urn:microsoft.com/office/officeart/2005/8/layout/pList2"/>
    <dgm:cxn modelId="{FCD03156-F568-4423-97E3-744878363972}" type="presParOf" srcId="{AA040F14-DEAE-4B03-89B0-485907013CE2}" destId="{D93F0B3C-5AC9-4349-ACAA-DC39017BE63C}" srcOrd="1" destOrd="0" presId="urn:microsoft.com/office/officeart/2005/8/layout/pList2"/>
    <dgm:cxn modelId="{C3B4C93B-F6FC-4CCF-8CC9-CE464EADC506}" type="presParOf" srcId="{AA040F14-DEAE-4B03-89B0-485907013CE2}" destId="{8A492C23-A121-42D5-963D-8F996DFAAE5F}" srcOrd="2" destOrd="0" presId="urn:microsoft.com/office/officeart/2005/8/layout/pList2"/>
    <dgm:cxn modelId="{06D180A7-3DDE-4B1F-BFE6-D84798275EF2}" type="presParOf" srcId="{8A492C23-A121-42D5-963D-8F996DFAAE5F}" destId="{DA3EF3F1-4E9A-4C05-982D-AB30B071B0E7}" srcOrd="0" destOrd="0" presId="urn:microsoft.com/office/officeart/2005/8/layout/pList2"/>
    <dgm:cxn modelId="{E2A32F2B-F9F9-4580-AF1B-8B6F80281760}" type="presParOf" srcId="{8A492C23-A121-42D5-963D-8F996DFAAE5F}" destId="{44FB1426-0D47-4F96-9F3D-4B0F4EC1CC9A}" srcOrd="1" destOrd="0" presId="urn:microsoft.com/office/officeart/2005/8/layout/pList2"/>
    <dgm:cxn modelId="{19CB91D1-54C7-4E03-8A3E-C60C3DF0B9F0}" type="presParOf" srcId="{8A492C23-A121-42D5-963D-8F996DFAAE5F}" destId="{264076A6-F4FC-4CF1-8140-1B8528A692BA}" srcOrd="2" destOrd="0" presId="urn:microsoft.com/office/officeart/2005/8/layout/pList2"/>
    <dgm:cxn modelId="{4B60D40C-3791-47F7-8DEF-5AC25C51F95D}" type="presParOf" srcId="{AA040F14-DEAE-4B03-89B0-485907013CE2}" destId="{B4E4BD1C-C634-42CA-AEA2-548ADAAA1F51}" srcOrd="3" destOrd="0" presId="urn:microsoft.com/office/officeart/2005/8/layout/pList2"/>
    <dgm:cxn modelId="{9E8D4866-4D60-4262-8B6F-E8F583B5AA99}" type="presParOf" srcId="{AA040F14-DEAE-4B03-89B0-485907013CE2}" destId="{3469C757-31CE-4BA5-9FFE-0988DAD06E9E}" srcOrd="4" destOrd="0" presId="urn:microsoft.com/office/officeart/2005/8/layout/pList2"/>
    <dgm:cxn modelId="{F0779A01-7E21-41F2-8972-3970F4627571}" type="presParOf" srcId="{3469C757-31CE-4BA5-9FFE-0988DAD06E9E}" destId="{8B1CBB92-23BB-4A87-BA43-CE6459AA1189}" srcOrd="0" destOrd="0" presId="urn:microsoft.com/office/officeart/2005/8/layout/pList2"/>
    <dgm:cxn modelId="{2C5DCF3B-596C-4870-907D-2D189C185E26}" type="presParOf" srcId="{3469C757-31CE-4BA5-9FFE-0988DAD06E9E}" destId="{6AFBFBAA-86AB-42F3-A658-D23BF2686CC1}" srcOrd="1" destOrd="0" presId="urn:microsoft.com/office/officeart/2005/8/layout/pList2"/>
    <dgm:cxn modelId="{CC5D6E40-B988-4751-8A46-741607D95775}" type="presParOf" srcId="{3469C757-31CE-4BA5-9FFE-0988DAD06E9E}" destId="{BEEE5C76-8B29-4D75-B225-93AD0B0D76F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DA75B2-CCA7-4099-B9B9-925F3C726A41}" type="doc">
      <dgm:prSet loTypeId="urn:microsoft.com/office/officeart/2008/layout/RadialCluster" loCatId="cycle" qsTypeId="urn:microsoft.com/office/officeart/2005/8/quickstyle/3d3" qsCatId="3D" csTypeId="urn:microsoft.com/office/officeart/2005/8/colors/accent1_2" csCatId="accent1" phldr="1"/>
      <dgm:spPr/>
      <dgm:t>
        <a:bodyPr/>
        <a:lstStyle/>
        <a:p>
          <a:endParaRPr lang="en-US"/>
        </a:p>
      </dgm:t>
    </dgm:pt>
    <dgm:pt modelId="{BC1E3736-52B0-4904-8B11-2D5311453103}">
      <dgm:prSet phldrT="[Text]"/>
      <dgm:spPr/>
      <dgm:t>
        <a:bodyPr/>
        <a:lstStyle/>
        <a:p>
          <a:r>
            <a:rPr lang="en-US" dirty="0"/>
            <a:t>DATA</a:t>
          </a:r>
        </a:p>
      </dgm:t>
    </dgm:pt>
    <dgm:pt modelId="{30765BDB-D9B7-4A7F-8898-6F7496E80CAD}" type="parTrans" cxnId="{885ABA7B-58E5-401D-85FE-1F0BC8A41973}">
      <dgm:prSet/>
      <dgm:spPr/>
      <dgm:t>
        <a:bodyPr/>
        <a:lstStyle/>
        <a:p>
          <a:endParaRPr lang="en-US"/>
        </a:p>
      </dgm:t>
    </dgm:pt>
    <dgm:pt modelId="{E2EA57C6-CB27-476E-A2FA-A1BBB5E39482}" type="sibTrans" cxnId="{885ABA7B-58E5-401D-85FE-1F0BC8A41973}">
      <dgm:prSet/>
      <dgm:spPr/>
      <dgm:t>
        <a:bodyPr/>
        <a:lstStyle/>
        <a:p>
          <a:endParaRPr lang="en-US"/>
        </a:p>
      </dgm:t>
    </dgm:pt>
    <dgm:pt modelId="{ED051391-FC42-4F05-9391-3097E03E2C2A}">
      <dgm:prSet phldrT="[Text]"/>
      <dgm:spPr/>
      <dgm:t>
        <a:bodyPr/>
        <a:lstStyle/>
        <a:p>
          <a:r>
            <a:rPr lang="en-US" dirty="0"/>
            <a:t>Sources</a:t>
          </a:r>
        </a:p>
      </dgm:t>
    </dgm:pt>
    <dgm:pt modelId="{AE533C44-6A5D-4579-AE25-1DF3E0153D81}" type="parTrans" cxnId="{22534297-57C4-4A48-939B-6303BBE379B5}">
      <dgm:prSet/>
      <dgm:spPr/>
      <dgm:t>
        <a:bodyPr/>
        <a:lstStyle/>
        <a:p>
          <a:endParaRPr lang="en-US"/>
        </a:p>
      </dgm:t>
    </dgm:pt>
    <dgm:pt modelId="{91802694-676D-4165-884E-432D9954304B}" type="sibTrans" cxnId="{22534297-57C4-4A48-939B-6303BBE379B5}">
      <dgm:prSet/>
      <dgm:spPr/>
      <dgm:t>
        <a:bodyPr/>
        <a:lstStyle/>
        <a:p>
          <a:endParaRPr lang="en-US"/>
        </a:p>
      </dgm:t>
    </dgm:pt>
    <dgm:pt modelId="{D42EB040-E805-49C8-B7C9-A2CC44B3EF90}">
      <dgm:prSet phldrT="[Text]"/>
      <dgm:spPr/>
      <dgm:t>
        <a:bodyPr/>
        <a:lstStyle/>
        <a:p>
          <a:r>
            <a:rPr lang="en-US" dirty="0"/>
            <a:t>Analysis</a:t>
          </a:r>
        </a:p>
      </dgm:t>
    </dgm:pt>
    <dgm:pt modelId="{B5ABB624-DB0D-43EE-938D-9F022B5709D9}" type="parTrans" cxnId="{2758E3D0-7AB9-4CDB-8008-3194E97D4E5D}">
      <dgm:prSet/>
      <dgm:spPr/>
      <dgm:t>
        <a:bodyPr/>
        <a:lstStyle/>
        <a:p>
          <a:endParaRPr lang="en-US"/>
        </a:p>
      </dgm:t>
    </dgm:pt>
    <dgm:pt modelId="{EA2CF314-B6A2-42F4-8023-397F31DC16E0}" type="sibTrans" cxnId="{2758E3D0-7AB9-4CDB-8008-3194E97D4E5D}">
      <dgm:prSet/>
      <dgm:spPr/>
      <dgm:t>
        <a:bodyPr/>
        <a:lstStyle/>
        <a:p>
          <a:endParaRPr lang="en-US"/>
        </a:p>
      </dgm:t>
    </dgm:pt>
    <dgm:pt modelId="{7D1F227D-EB68-4E94-AA9F-CC160FC19511}">
      <dgm:prSet phldrT="[Text]"/>
      <dgm:spPr/>
      <dgm:t>
        <a:bodyPr/>
        <a:lstStyle/>
        <a:p>
          <a:r>
            <a:rPr lang="en-US" dirty="0"/>
            <a:t>Action Planning</a:t>
          </a:r>
        </a:p>
      </dgm:t>
    </dgm:pt>
    <dgm:pt modelId="{D8389C2E-62F3-4134-9A8B-F5B3ADB9C123}" type="parTrans" cxnId="{85C3AD62-DDE7-476F-9630-C726005CFA76}">
      <dgm:prSet/>
      <dgm:spPr/>
      <dgm:t>
        <a:bodyPr/>
        <a:lstStyle/>
        <a:p>
          <a:endParaRPr lang="en-US"/>
        </a:p>
      </dgm:t>
    </dgm:pt>
    <dgm:pt modelId="{EFF099A8-8401-4C14-B6B9-95C94669F895}" type="sibTrans" cxnId="{85C3AD62-DDE7-476F-9630-C726005CFA76}">
      <dgm:prSet/>
      <dgm:spPr/>
      <dgm:t>
        <a:bodyPr/>
        <a:lstStyle/>
        <a:p>
          <a:endParaRPr lang="en-US"/>
        </a:p>
      </dgm:t>
    </dgm:pt>
    <dgm:pt modelId="{64283449-23D4-4C0A-A4F2-DD0D2A5761E1}" type="pres">
      <dgm:prSet presAssocID="{8CDA75B2-CCA7-4099-B9B9-925F3C726A41}" presName="Name0" presStyleCnt="0">
        <dgm:presLayoutVars>
          <dgm:chMax val="1"/>
          <dgm:chPref val="1"/>
          <dgm:dir/>
          <dgm:animOne val="branch"/>
          <dgm:animLvl val="lvl"/>
        </dgm:presLayoutVars>
      </dgm:prSet>
      <dgm:spPr/>
      <dgm:t>
        <a:bodyPr/>
        <a:lstStyle/>
        <a:p>
          <a:endParaRPr lang="en-US"/>
        </a:p>
      </dgm:t>
    </dgm:pt>
    <dgm:pt modelId="{536803DE-9BEF-4F34-BA28-BE2C22409AFB}" type="pres">
      <dgm:prSet presAssocID="{BC1E3736-52B0-4904-8B11-2D5311453103}" presName="singleCycle" presStyleCnt="0"/>
      <dgm:spPr/>
    </dgm:pt>
    <dgm:pt modelId="{304F54B2-56D9-48DE-85FB-F78A8BCF7523}" type="pres">
      <dgm:prSet presAssocID="{BC1E3736-52B0-4904-8B11-2D5311453103}" presName="singleCenter" presStyleLbl="node1" presStyleIdx="0" presStyleCnt="4" custLinFactNeighborX="-1992" custLinFactNeighborY="-4086">
        <dgm:presLayoutVars>
          <dgm:chMax val="7"/>
          <dgm:chPref val="7"/>
        </dgm:presLayoutVars>
      </dgm:prSet>
      <dgm:spPr/>
      <dgm:t>
        <a:bodyPr/>
        <a:lstStyle/>
        <a:p>
          <a:endParaRPr lang="en-US"/>
        </a:p>
      </dgm:t>
    </dgm:pt>
    <dgm:pt modelId="{D6C1BB1F-8469-417A-8BB6-BEF1D4F24466}" type="pres">
      <dgm:prSet presAssocID="{AE533C44-6A5D-4579-AE25-1DF3E0153D81}" presName="Name56" presStyleLbl="parChTrans1D2" presStyleIdx="0" presStyleCnt="3"/>
      <dgm:spPr/>
      <dgm:t>
        <a:bodyPr/>
        <a:lstStyle/>
        <a:p>
          <a:endParaRPr lang="en-US"/>
        </a:p>
      </dgm:t>
    </dgm:pt>
    <dgm:pt modelId="{DE8B9A21-8847-4CFB-B975-B9DA53BA818A}" type="pres">
      <dgm:prSet presAssocID="{ED051391-FC42-4F05-9391-3097E03E2C2A}" presName="text0" presStyleLbl="node1" presStyleIdx="1" presStyleCnt="4">
        <dgm:presLayoutVars>
          <dgm:bulletEnabled val="1"/>
        </dgm:presLayoutVars>
      </dgm:prSet>
      <dgm:spPr/>
      <dgm:t>
        <a:bodyPr/>
        <a:lstStyle/>
        <a:p>
          <a:endParaRPr lang="en-US"/>
        </a:p>
      </dgm:t>
    </dgm:pt>
    <dgm:pt modelId="{9BE3EF0C-F4A8-4414-AD64-6AB40D1CC94C}" type="pres">
      <dgm:prSet presAssocID="{B5ABB624-DB0D-43EE-938D-9F022B5709D9}" presName="Name56" presStyleLbl="parChTrans1D2" presStyleIdx="1" presStyleCnt="3"/>
      <dgm:spPr/>
      <dgm:t>
        <a:bodyPr/>
        <a:lstStyle/>
        <a:p>
          <a:endParaRPr lang="en-US"/>
        </a:p>
      </dgm:t>
    </dgm:pt>
    <dgm:pt modelId="{893F08F1-FED9-4254-9903-0359CCB9DE54}" type="pres">
      <dgm:prSet presAssocID="{D42EB040-E805-49C8-B7C9-A2CC44B3EF90}" presName="text0" presStyleLbl="node1" presStyleIdx="2" presStyleCnt="4">
        <dgm:presLayoutVars>
          <dgm:bulletEnabled val="1"/>
        </dgm:presLayoutVars>
      </dgm:prSet>
      <dgm:spPr/>
      <dgm:t>
        <a:bodyPr/>
        <a:lstStyle/>
        <a:p>
          <a:endParaRPr lang="en-US"/>
        </a:p>
      </dgm:t>
    </dgm:pt>
    <dgm:pt modelId="{390B84BE-653D-4170-8ED5-B8F8DB6730FC}" type="pres">
      <dgm:prSet presAssocID="{D8389C2E-62F3-4134-9A8B-F5B3ADB9C123}" presName="Name56" presStyleLbl="parChTrans1D2" presStyleIdx="2" presStyleCnt="3"/>
      <dgm:spPr/>
      <dgm:t>
        <a:bodyPr/>
        <a:lstStyle/>
        <a:p>
          <a:endParaRPr lang="en-US"/>
        </a:p>
      </dgm:t>
    </dgm:pt>
    <dgm:pt modelId="{AB766A64-5D19-4C53-9588-7528774647BA}" type="pres">
      <dgm:prSet presAssocID="{7D1F227D-EB68-4E94-AA9F-CC160FC19511}" presName="text0" presStyleLbl="node1" presStyleIdx="3" presStyleCnt="4">
        <dgm:presLayoutVars>
          <dgm:bulletEnabled val="1"/>
        </dgm:presLayoutVars>
      </dgm:prSet>
      <dgm:spPr/>
      <dgm:t>
        <a:bodyPr/>
        <a:lstStyle/>
        <a:p>
          <a:endParaRPr lang="en-US"/>
        </a:p>
      </dgm:t>
    </dgm:pt>
  </dgm:ptLst>
  <dgm:cxnLst>
    <dgm:cxn modelId="{CD1E5F79-A310-4949-8CAA-FB5CA452A70F}" type="presOf" srcId="{D42EB040-E805-49C8-B7C9-A2CC44B3EF90}" destId="{893F08F1-FED9-4254-9903-0359CCB9DE54}" srcOrd="0" destOrd="0" presId="urn:microsoft.com/office/officeart/2008/layout/RadialCluster"/>
    <dgm:cxn modelId="{C5D78BB3-34DC-4BB7-AD7D-2E6CA3428BA3}" type="presOf" srcId="{7D1F227D-EB68-4E94-AA9F-CC160FC19511}" destId="{AB766A64-5D19-4C53-9588-7528774647BA}" srcOrd="0" destOrd="0" presId="urn:microsoft.com/office/officeart/2008/layout/RadialCluster"/>
    <dgm:cxn modelId="{E653A67F-4540-4687-A5AA-2AF7B63D435F}" type="presOf" srcId="{B5ABB624-DB0D-43EE-938D-9F022B5709D9}" destId="{9BE3EF0C-F4A8-4414-AD64-6AB40D1CC94C}" srcOrd="0" destOrd="0" presId="urn:microsoft.com/office/officeart/2008/layout/RadialCluster"/>
    <dgm:cxn modelId="{D74EEB50-864E-461C-8B4A-765546C530A2}" type="presOf" srcId="{AE533C44-6A5D-4579-AE25-1DF3E0153D81}" destId="{D6C1BB1F-8469-417A-8BB6-BEF1D4F24466}" srcOrd="0" destOrd="0" presId="urn:microsoft.com/office/officeart/2008/layout/RadialCluster"/>
    <dgm:cxn modelId="{2758E3D0-7AB9-4CDB-8008-3194E97D4E5D}" srcId="{BC1E3736-52B0-4904-8B11-2D5311453103}" destId="{D42EB040-E805-49C8-B7C9-A2CC44B3EF90}" srcOrd="1" destOrd="0" parTransId="{B5ABB624-DB0D-43EE-938D-9F022B5709D9}" sibTransId="{EA2CF314-B6A2-42F4-8023-397F31DC16E0}"/>
    <dgm:cxn modelId="{156643A4-EC53-41CD-A97B-BBF77A4B4CDE}" type="presOf" srcId="{BC1E3736-52B0-4904-8B11-2D5311453103}" destId="{304F54B2-56D9-48DE-85FB-F78A8BCF7523}" srcOrd="0" destOrd="0" presId="urn:microsoft.com/office/officeart/2008/layout/RadialCluster"/>
    <dgm:cxn modelId="{885ABA7B-58E5-401D-85FE-1F0BC8A41973}" srcId="{8CDA75B2-CCA7-4099-B9B9-925F3C726A41}" destId="{BC1E3736-52B0-4904-8B11-2D5311453103}" srcOrd="0" destOrd="0" parTransId="{30765BDB-D9B7-4A7F-8898-6F7496E80CAD}" sibTransId="{E2EA57C6-CB27-476E-A2FA-A1BBB5E39482}"/>
    <dgm:cxn modelId="{E0FCA1B3-0B0F-4F68-9DB4-697072FED8D1}" type="presOf" srcId="{ED051391-FC42-4F05-9391-3097E03E2C2A}" destId="{DE8B9A21-8847-4CFB-B975-B9DA53BA818A}" srcOrd="0" destOrd="0" presId="urn:microsoft.com/office/officeart/2008/layout/RadialCluster"/>
    <dgm:cxn modelId="{85C3AD62-DDE7-476F-9630-C726005CFA76}" srcId="{BC1E3736-52B0-4904-8B11-2D5311453103}" destId="{7D1F227D-EB68-4E94-AA9F-CC160FC19511}" srcOrd="2" destOrd="0" parTransId="{D8389C2E-62F3-4134-9A8B-F5B3ADB9C123}" sibTransId="{EFF099A8-8401-4C14-B6B9-95C94669F895}"/>
    <dgm:cxn modelId="{56CE6286-628B-434B-9CEE-9C412BC10B05}" type="presOf" srcId="{8CDA75B2-CCA7-4099-B9B9-925F3C726A41}" destId="{64283449-23D4-4C0A-A4F2-DD0D2A5761E1}" srcOrd="0" destOrd="0" presId="urn:microsoft.com/office/officeart/2008/layout/RadialCluster"/>
    <dgm:cxn modelId="{8AA1E385-422B-4FB3-B52A-EBB6BBD0E049}" type="presOf" srcId="{D8389C2E-62F3-4134-9A8B-F5B3ADB9C123}" destId="{390B84BE-653D-4170-8ED5-B8F8DB6730FC}" srcOrd="0" destOrd="0" presId="urn:microsoft.com/office/officeart/2008/layout/RadialCluster"/>
    <dgm:cxn modelId="{22534297-57C4-4A48-939B-6303BBE379B5}" srcId="{BC1E3736-52B0-4904-8B11-2D5311453103}" destId="{ED051391-FC42-4F05-9391-3097E03E2C2A}" srcOrd="0" destOrd="0" parTransId="{AE533C44-6A5D-4579-AE25-1DF3E0153D81}" sibTransId="{91802694-676D-4165-884E-432D9954304B}"/>
    <dgm:cxn modelId="{92ED448C-6A50-4085-B948-1AA90A77C08D}" type="presParOf" srcId="{64283449-23D4-4C0A-A4F2-DD0D2A5761E1}" destId="{536803DE-9BEF-4F34-BA28-BE2C22409AFB}" srcOrd="0" destOrd="0" presId="urn:microsoft.com/office/officeart/2008/layout/RadialCluster"/>
    <dgm:cxn modelId="{4ABF07D2-7D0E-4396-A6D0-E439363F8DE1}" type="presParOf" srcId="{536803DE-9BEF-4F34-BA28-BE2C22409AFB}" destId="{304F54B2-56D9-48DE-85FB-F78A8BCF7523}" srcOrd="0" destOrd="0" presId="urn:microsoft.com/office/officeart/2008/layout/RadialCluster"/>
    <dgm:cxn modelId="{C6DE81B6-2493-49E7-BB6A-2BC481A8F8E3}" type="presParOf" srcId="{536803DE-9BEF-4F34-BA28-BE2C22409AFB}" destId="{D6C1BB1F-8469-417A-8BB6-BEF1D4F24466}" srcOrd="1" destOrd="0" presId="urn:microsoft.com/office/officeart/2008/layout/RadialCluster"/>
    <dgm:cxn modelId="{01A80F68-5D4B-4DF8-8F4F-AE4A8C6F0692}" type="presParOf" srcId="{536803DE-9BEF-4F34-BA28-BE2C22409AFB}" destId="{DE8B9A21-8847-4CFB-B975-B9DA53BA818A}" srcOrd="2" destOrd="0" presId="urn:microsoft.com/office/officeart/2008/layout/RadialCluster"/>
    <dgm:cxn modelId="{D09BE806-135F-492E-BC8E-B086D15227B2}" type="presParOf" srcId="{536803DE-9BEF-4F34-BA28-BE2C22409AFB}" destId="{9BE3EF0C-F4A8-4414-AD64-6AB40D1CC94C}" srcOrd="3" destOrd="0" presId="urn:microsoft.com/office/officeart/2008/layout/RadialCluster"/>
    <dgm:cxn modelId="{42BB6808-B907-4F88-86CA-2FC5034905E6}" type="presParOf" srcId="{536803DE-9BEF-4F34-BA28-BE2C22409AFB}" destId="{893F08F1-FED9-4254-9903-0359CCB9DE54}" srcOrd="4" destOrd="0" presId="urn:microsoft.com/office/officeart/2008/layout/RadialCluster"/>
    <dgm:cxn modelId="{7AFF4E68-46A6-4034-A6ED-658905AFC879}" type="presParOf" srcId="{536803DE-9BEF-4F34-BA28-BE2C22409AFB}" destId="{390B84BE-653D-4170-8ED5-B8F8DB6730FC}" srcOrd="5" destOrd="0" presId="urn:microsoft.com/office/officeart/2008/layout/RadialCluster"/>
    <dgm:cxn modelId="{4A42B7A2-2CDC-499C-BBF4-27EA87311461}" type="presParOf" srcId="{536803DE-9BEF-4F34-BA28-BE2C22409AFB}" destId="{AB766A64-5D19-4C53-9588-7528774647BA}"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C4009D-6777-495B-B476-2426DD04C827}" type="doc">
      <dgm:prSet loTypeId="urn:microsoft.com/office/officeart/2005/8/layout/venn1" loCatId="relationship" qsTypeId="urn:microsoft.com/office/officeart/2005/8/quickstyle/simple1" qsCatId="simple" csTypeId="urn:microsoft.com/office/officeart/2005/8/colors/accent1_2" csCatId="accent1" phldr="1"/>
      <dgm:spPr/>
    </dgm:pt>
    <dgm:pt modelId="{FE6D5A18-8D17-45CE-A179-670E39D2400C}">
      <dgm:prSet phldrT="[Text]" custT="1"/>
      <dgm:spPr>
        <a:solidFill>
          <a:schemeClr val="accent2">
            <a:lumMod val="40000"/>
            <a:lumOff val="60000"/>
            <a:alpha val="50000"/>
          </a:schemeClr>
        </a:solidFill>
      </dgm:spPr>
      <dgm:t>
        <a:bodyPr/>
        <a:lstStyle/>
        <a:p>
          <a:r>
            <a:rPr lang="en-US" sz="2400" dirty="0"/>
            <a:t>Teacher-Student</a:t>
          </a:r>
        </a:p>
      </dgm:t>
    </dgm:pt>
    <dgm:pt modelId="{BF81590F-0CD1-46A8-8224-32F576C4EA95}" type="parTrans" cxnId="{1BA0F247-7DA5-43FA-80FA-1CD2FD1E5202}">
      <dgm:prSet/>
      <dgm:spPr/>
      <dgm:t>
        <a:bodyPr/>
        <a:lstStyle/>
        <a:p>
          <a:endParaRPr lang="en-US"/>
        </a:p>
      </dgm:t>
    </dgm:pt>
    <dgm:pt modelId="{0B310F20-924A-42BE-B51E-55D6259241F7}" type="sibTrans" cxnId="{1BA0F247-7DA5-43FA-80FA-1CD2FD1E5202}">
      <dgm:prSet/>
      <dgm:spPr/>
      <dgm:t>
        <a:bodyPr/>
        <a:lstStyle/>
        <a:p>
          <a:endParaRPr lang="en-US"/>
        </a:p>
      </dgm:t>
    </dgm:pt>
    <dgm:pt modelId="{0934B31C-9BE5-4C94-97B7-5FB438199E0A}">
      <dgm:prSet phldrT="[Text]" custT="1"/>
      <dgm:spPr/>
      <dgm:t>
        <a:bodyPr/>
        <a:lstStyle/>
        <a:p>
          <a:r>
            <a:rPr lang="en-US" sz="2400" dirty="0"/>
            <a:t>School/ Teacher - Home</a:t>
          </a:r>
        </a:p>
      </dgm:t>
    </dgm:pt>
    <dgm:pt modelId="{7347A461-CC58-4718-8767-1168D5F81923}" type="parTrans" cxnId="{D15B5621-AACD-4C87-9C7F-D8C9BD0FE338}">
      <dgm:prSet/>
      <dgm:spPr/>
      <dgm:t>
        <a:bodyPr/>
        <a:lstStyle/>
        <a:p>
          <a:endParaRPr lang="en-US"/>
        </a:p>
      </dgm:t>
    </dgm:pt>
    <dgm:pt modelId="{059B9189-9950-4BC9-8DB9-E0C9694BCBD7}" type="sibTrans" cxnId="{D15B5621-AACD-4C87-9C7F-D8C9BD0FE338}">
      <dgm:prSet/>
      <dgm:spPr/>
      <dgm:t>
        <a:bodyPr/>
        <a:lstStyle/>
        <a:p>
          <a:endParaRPr lang="en-US"/>
        </a:p>
      </dgm:t>
    </dgm:pt>
    <dgm:pt modelId="{1EF7F2FE-8641-42E7-A568-5F73D0FA6F93}">
      <dgm:prSet phldrT="[Text]" custT="1"/>
      <dgm:spPr/>
      <dgm:t>
        <a:bodyPr/>
        <a:lstStyle/>
        <a:p>
          <a:r>
            <a:rPr lang="en-US" sz="2400" dirty="0"/>
            <a:t>Student-Student</a:t>
          </a:r>
        </a:p>
      </dgm:t>
    </dgm:pt>
    <dgm:pt modelId="{96C349BA-E43C-435A-AD8A-3FFA237C6B20}" type="parTrans" cxnId="{468A658C-23F7-4ADB-8C57-CB9F292BC72B}">
      <dgm:prSet/>
      <dgm:spPr/>
      <dgm:t>
        <a:bodyPr/>
        <a:lstStyle/>
        <a:p>
          <a:endParaRPr lang="en-US"/>
        </a:p>
      </dgm:t>
    </dgm:pt>
    <dgm:pt modelId="{E67D05E6-01B6-444B-9968-C90A9BEA03C2}" type="sibTrans" cxnId="{468A658C-23F7-4ADB-8C57-CB9F292BC72B}">
      <dgm:prSet/>
      <dgm:spPr/>
      <dgm:t>
        <a:bodyPr/>
        <a:lstStyle/>
        <a:p>
          <a:endParaRPr lang="en-US"/>
        </a:p>
      </dgm:t>
    </dgm:pt>
    <dgm:pt modelId="{17AD890F-4036-46ED-8D28-490C793B49C9}" type="pres">
      <dgm:prSet presAssocID="{7CC4009D-6777-495B-B476-2426DD04C827}" presName="compositeShape" presStyleCnt="0">
        <dgm:presLayoutVars>
          <dgm:chMax val="7"/>
          <dgm:dir/>
          <dgm:resizeHandles val="exact"/>
        </dgm:presLayoutVars>
      </dgm:prSet>
      <dgm:spPr/>
    </dgm:pt>
    <dgm:pt modelId="{63DE4E76-57EA-429F-B002-D3724F68F368}" type="pres">
      <dgm:prSet presAssocID="{FE6D5A18-8D17-45CE-A179-670E39D2400C}" presName="circ1" presStyleLbl="vennNode1" presStyleIdx="0" presStyleCnt="3"/>
      <dgm:spPr/>
      <dgm:t>
        <a:bodyPr/>
        <a:lstStyle/>
        <a:p>
          <a:endParaRPr lang="en-US"/>
        </a:p>
      </dgm:t>
    </dgm:pt>
    <dgm:pt modelId="{FC9A2F21-F09E-41C7-9672-092781647B10}" type="pres">
      <dgm:prSet presAssocID="{FE6D5A18-8D17-45CE-A179-670E39D2400C}" presName="circ1Tx" presStyleLbl="revTx" presStyleIdx="0" presStyleCnt="0">
        <dgm:presLayoutVars>
          <dgm:chMax val="0"/>
          <dgm:chPref val="0"/>
          <dgm:bulletEnabled val="1"/>
        </dgm:presLayoutVars>
      </dgm:prSet>
      <dgm:spPr/>
      <dgm:t>
        <a:bodyPr/>
        <a:lstStyle/>
        <a:p>
          <a:endParaRPr lang="en-US"/>
        </a:p>
      </dgm:t>
    </dgm:pt>
    <dgm:pt modelId="{59E8AB29-29D9-45FA-BF18-43C4B15F9BE9}" type="pres">
      <dgm:prSet presAssocID="{0934B31C-9BE5-4C94-97B7-5FB438199E0A}" presName="circ2" presStyleLbl="vennNode1" presStyleIdx="1" presStyleCnt="3"/>
      <dgm:spPr/>
      <dgm:t>
        <a:bodyPr/>
        <a:lstStyle/>
        <a:p>
          <a:endParaRPr lang="en-US"/>
        </a:p>
      </dgm:t>
    </dgm:pt>
    <dgm:pt modelId="{21B81727-5AC2-425B-852B-152EA22A32DC}" type="pres">
      <dgm:prSet presAssocID="{0934B31C-9BE5-4C94-97B7-5FB438199E0A}" presName="circ2Tx" presStyleLbl="revTx" presStyleIdx="0" presStyleCnt="0">
        <dgm:presLayoutVars>
          <dgm:chMax val="0"/>
          <dgm:chPref val="0"/>
          <dgm:bulletEnabled val="1"/>
        </dgm:presLayoutVars>
      </dgm:prSet>
      <dgm:spPr/>
      <dgm:t>
        <a:bodyPr/>
        <a:lstStyle/>
        <a:p>
          <a:endParaRPr lang="en-US"/>
        </a:p>
      </dgm:t>
    </dgm:pt>
    <dgm:pt modelId="{752AF272-488F-41B4-88C9-373913BB4BB4}" type="pres">
      <dgm:prSet presAssocID="{1EF7F2FE-8641-42E7-A568-5F73D0FA6F93}" presName="circ3" presStyleLbl="vennNode1" presStyleIdx="2" presStyleCnt="3"/>
      <dgm:spPr/>
      <dgm:t>
        <a:bodyPr/>
        <a:lstStyle/>
        <a:p>
          <a:endParaRPr lang="en-US"/>
        </a:p>
      </dgm:t>
    </dgm:pt>
    <dgm:pt modelId="{880EB315-B0FF-44EC-AFFC-69B37943DBB6}" type="pres">
      <dgm:prSet presAssocID="{1EF7F2FE-8641-42E7-A568-5F73D0FA6F93}" presName="circ3Tx" presStyleLbl="revTx" presStyleIdx="0" presStyleCnt="0">
        <dgm:presLayoutVars>
          <dgm:chMax val="0"/>
          <dgm:chPref val="0"/>
          <dgm:bulletEnabled val="1"/>
        </dgm:presLayoutVars>
      </dgm:prSet>
      <dgm:spPr/>
      <dgm:t>
        <a:bodyPr/>
        <a:lstStyle/>
        <a:p>
          <a:endParaRPr lang="en-US"/>
        </a:p>
      </dgm:t>
    </dgm:pt>
  </dgm:ptLst>
  <dgm:cxnLst>
    <dgm:cxn modelId="{BC5412B3-EB41-4537-83DC-840B17D163F9}" type="presOf" srcId="{7CC4009D-6777-495B-B476-2426DD04C827}" destId="{17AD890F-4036-46ED-8D28-490C793B49C9}" srcOrd="0" destOrd="0" presId="urn:microsoft.com/office/officeart/2005/8/layout/venn1"/>
    <dgm:cxn modelId="{1BA0F247-7DA5-43FA-80FA-1CD2FD1E5202}" srcId="{7CC4009D-6777-495B-B476-2426DD04C827}" destId="{FE6D5A18-8D17-45CE-A179-670E39D2400C}" srcOrd="0" destOrd="0" parTransId="{BF81590F-0CD1-46A8-8224-32F576C4EA95}" sibTransId="{0B310F20-924A-42BE-B51E-55D6259241F7}"/>
    <dgm:cxn modelId="{E38F5901-47E7-4EB6-8668-7098EAEA814A}" type="presOf" srcId="{FE6D5A18-8D17-45CE-A179-670E39D2400C}" destId="{63DE4E76-57EA-429F-B002-D3724F68F368}" srcOrd="0" destOrd="0" presId="urn:microsoft.com/office/officeart/2005/8/layout/venn1"/>
    <dgm:cxn modelId="{65982C2B-E5FD-4447-A810-44022FDB3C55}" type="presOf" srcId="{0934B31C-9BE5-4C94-97B7-5FB438199E0A}" destId="{59E8AB29-29D9-45FA-BF18-43C4B15F9BE9}" srcOrd="0" destOrd="0" presId="urn:microsoft.com/office/officeart/2005/8/layout/venn1"/>
    <dgm:cxn modelId="{F14AB965-1717-4A4E-A618-F33F402657B0}" type="presOf" srcId="{1EF7F2FE-8641-42E7-A568-5F73D0FA6F93}" destId="{752AF272-488F-41B4-88C9-373913BB4BB4}" srcOrd="0" destOrd="0" presId="urn:microsoft.com/office/officeart/2005/8/layout/venn1"/>
    <dgm:cxn modelId="{E46B57CF-1F30-4ABC-B905-5CA8F61FD090}" type="presOf" srcId="{1EF7F2FE-8641-42E7-A568-5F73D0FA6F93}" destId="{880EB315-B0FF-44EC-AFFC-69B37943DBB6}" srcOrd="1" destOrd="0" presId="urn:microsoft.com/office/officeart/2005/8/layout/venn1"/>
    <dgm:cxn modelId="{468A658C-23F7-4ADB-8C57-CB9F292BC72B}" srcId="{7CC4009D-6777-495B-B476-2426DD04C827}" destId="{1EF7F2FE-8641-42E7-A568-5F73D0FA6F93}" srcOrd="2" destOrd="0" parTransId="{96C349BA-E43C-435A-AD8A-3FFA237C6B20}" sibTransId="{E67D05E6-01B6-444B-9968-C90A9BEA03C2}"/>
    <dgm:cxn modelId="{36E3066D-9EEF-47A5-906E-286460288C8E}" type="presOf" srcId="{FE6D5A18-8D17-45CE-A179-670E39D2400C}" destId="{FC9A2F21-F09E-41C7-9672-092781647B10}" srcOrd="1" destOrd="0" presId="urn:microsoft.com/office/officeart/2005/8/layout/venn1"/>
    <dgm:cxn modelId="{B9816494-2776-4AF3-A9EB-68E37E0813B0}" type="presOf" srcId="{0934B31C-9BE5-4C94-97B7-5FB438199E0A}" destId="{21B81727-5AC2-425B-852B-152EA22A32DC}" srcOrd="1" destOrd="0" presId="urn:microsoft.com/office/officeart/2005/8/layout/venn1"/>
    <dgm:cxn modelId="{D15B5621-AACD-4C87-9C7F-D8C9BD0FE338}" srcId="{7CC4009D-6777-495B-B476-2426DD04C827}" destId="{0934B31C-9BE5-4C94-97B7-5FB438199E0A}" srcOrd="1" destOrd="0" parTransId="{7347A461-CC58-4718-8767-1168D5F81923}" sibTransId="{059B9189-9950-4BC9-8DB9-E0C9694BCBD7}"/>
    <dgm:cxn modelId="{4787C146-F7B6-4015-B1EC-271C8F73EAA1}" type="presParOf" srcId="{17AD890F-4036-46ED-8D28-490C793B49C9}" destId="{63DE4E76-57EA-429F-B002-D3724F68F368}" srcOrd="0" destOrd="0" presId="urn:microsoft.com/office/officeart/2005/8/layout/venn1"/>
    <dgm:cxn modelId="{E5445847-0453-4837-BAB0-A962C6F17EEF}" type="presParOf" srcId="{17AD890F-4036-46ED-8D28-490C793B49C9}" destId="{FC9A2F21-F09E-41C7-9672-092781647B10}" srcOrd="1" destOrd="0" presId="urn:microsoft.com/office/officeart/2005/8/layout/venn1"/>
    <dgm:cxn modelId="{3EA8C4A3-05EC-4968-844A-676DD451AE57}" type="presParOf" srcId="{17AD890F-4036-46ED-8D28-490C793B49C9}" destId="{59E8AB29-29D9-45FA-BF18-43C4B15F9BE9}" srcOrd="2" destOrd="0" presId="urn:microsoft.com/office/officeart/2005/8/layout/venn1"/>
    <dgm:cxn modelId="{1DDAC600-885D-47BD-8C37-34EC10964D87}" type="presParOf" srcId="{17AD890F-4036-46ED-8D28-490C793B49C9}" destId="{21B81727-5AC2-425B-852B-152EA22A32DC}" srcOrd="3" destOrd="0" presId="urn:microsoft.com/office/officeart/2005/8/layout/venn1"/>
    <dgm:cxn modelId="{D7AE8553-5BC9-4A08-99D1-0BABDDC43EB9}" type="presParOf" srcId="{17AD890F-4036-46ED-8D28-490C793B49C9}" destId="{752AF272-488F-41B4-88C9-373913BB4BB4}" srcOrd="4" destOrd="0" presId="urn:microsoft.com/office/officeart/2005/8/layout/venn1"/>
    <dgm:cxn modelId="{A8846A36-E0A5-4AE2-A578-F1DFB8EBDE1C}" type="presParOf" srcId="{17AD890F-4036-46ED-8D28-490C793B49C9}" destId="{880EB315-B0FF-44EC-AFFC-69B37943DBB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C4009D-6777-495B-B476-2426DD04C827}" type="doc">
      <dgm:prSet loTypeId="urn:microsoft.com/office/officeart/2005/8/layout/venn1" loCatId="relationship" qsTypeId="urn:microsoft.com/office/officeart/2005/8/quickstyle/simple1" qsCatId="simple" csTypeId="urn:microsoft.com/office/officeart/2005/8/colors/accent1_2" csCatId="accent1" phldr="1"/>
      <dgm:spPr/>
    </dgm:pt>
    <dgm:pt modelId="{FE6D5A18-8D17-45CE-A179-670E39D2400C}">
      <dgm:prSet phldrT="[Text]" custT="1"/>
      <dgm:spPr/>
      <dgm:t>
        <a:bodyPr/>
        <a:lstStyle/>
        <a:p>
          <a:r>
            <a:rPr lang="en-US" sz="2400" dirty="0"/>
            <a:t>Teacher-Student</a:t>
          </a:r>
        </a:p>
      </dgm:t>
    </dgm:pt>
    <dgm:pt modelId="{BF81590F-0CD1-46A8-8224-32F576C4EA95}" type="parTrans" cxnId="{1BA0F247-7DA5-43FA-80FA-1CD2FD1E5202}">
      <dgm:prSet/>
      <dgm:spPr/>
      <dgm:t>
        <a:bodyPr/>
        <a:lstStyle/>
        <a:p>
          <a:endParaRPr lang="en-US"/>
        </a:p>
      </dgm:t>
    </dgm:pt>
    <dgm:pt modelId="{0B310F20-924A-42BE-B51E-55D6259241F7}" type="sibTrans" cxnId="{1BA0F247-7DA5-43FA-80FA-1CD2FD1E5202}">
      <dgm:prSet/>
      <dgm:spPr/>
      <dgm:t>
        <a:bodyPr/>
        <a:lstStyle/>
        <a:p>
          <a:endParaRPr lang="en-US"/>
        </a:p>
      </dgm:t>
    </dgm:pt>
    <dgm:pt modelId="{0934B31C-9BE5-4C94-97B7-5FB438199E0A}">
      <dgm:prSet phldrT="[Text]" custT="1"/>
      <dgm:spPr/>
      <dgm:t>
        <a:bodyPr/>
        <a:lstStyle/>
        <a:p>
          <a:r>
            <a:rPr lang="en-US" sz="2400" dirty="0"/>
            <a:t>School/ Teacher - Home</a:t>
          </a:r>
        </a:p>
      </dgm:t>
    </dgm:pt>
    <dgm:pt modelId="{7347A461-CC58-4718-8767-1168D5F81923}" type="parTrans" cxnId="{D15B5621-AACD-4C87-9C7F-D8C9BD0FE338}">
      <dgm:prSet/>
      <dgm:spPr/>
      <dgm:t>
        <a:bodyPr/>
        <a:lstStyle/>
        <a:p>
          <a:endParaRPr lang="en-US"/>
        </a:p>
      </dgm:t>
    </dgm:pt>
    <dgm:pt modelId="{059B9189-9950-4BC9-8DB9-E0C9694BCBD7}" type="sibTrans" cxnId="{D15B5621-AACD-4C87-9C7F-D8C9BD0FE338}">
      <dgm:prSet/>
      <dgm:spPr/>
      <dgm:t>
        <a:bodyPr/>
        <a:lstStyle/>
        <a:p>
          <a:endParaRPr lang="en-US"/>
        </a:p>
      </dgm:t>
    </dgm:pt>
    <dgm:pt modelId="{1EF7F2FE-8641-42E7-A568-5F73D0FA6F93}">
      <dgm:prSet phldrT="[Text]" custT="1"/>
      <dgm:spPr>
        <a:solidFill>
          <a:schemeClr val="accent2">
            <a:lumMod val="40000"/>
            <a:lumOff val="60000"/>
            <a:alpha val="64000"/>
          </a:schemeClr>
        </a:solidFill>
      </dgm:spPr>
      <dgm:t>
        <a:bodyPr/>
        <a:lstStyle/>
        <a:p>
          <a:r>
            <a:rPr lang="en-US" sz="2400" dirty="0"/>
            <a:t>Student-Student</a:t>
          </a:r>
        </a:p>
      </dgm:t>
    </dgm:pt>
    <dgm:pt modelId="{96C349BA-E43C-435A-AD8A-3FFA237C6B20}" type="parTrans" cxnId="{468A658C-23F7-4ADB-8C57-CB9F292BC72B}">
      <dgm:prSet/>
      <dgm:spPr/>
      <dgm:t>
        <a:bodyPr/>
        <a:lstStyle/>
        <a:p>
          <a:endParaRPr lang="en-US"/>
        </a:p>
      </dgm:t>
    </dgm:pt>
    <dgm:pt modelId="{E67D05E6-01B6-444B-9968-C90A9BEA03C2}" type="sibTrans" cxnId="{468A658C-23F7-4ADB-8C57-CB9F292BC72B}">
      <dgm:prSet/>
      <dgm:spPr/>
      <dgm:t>
        <a:bodyPr/>
        <a:lstStyle/>
        <a:p>
          <a:endParaRPr lang="en-US"/>
        </a:p>
      </dgm:t>
    </dgm:pt>
    <dgm:pt modelId="{17AD890F-4036-46ED-8D28-490C793B49C9}" type="pres">
      <dgm:prSet presAssocID="{7CC4009D-6777-495B-B476-2426DD04C827}" presName="compositeShape" presStyleCnt="0">
        <dgm:presLayoutVars>
          <dgm:chMax val="7"/>
          <dgm:dir/>
          <dgm:resizeHandles val="exact"/>
        </dgm:presLayoutVars>
      </dgm:prSet>
      <dgm:spPr/>
    </dgm:pt>
    <dgm:pt modelId="{63DE4E76-57EA-429F-B002-D3724F68F368}" type="pres">
      <dgm:prSet presAssocID="{FE6D5A18-8D17-45CE-A179-670E39D2400C}" presName="circ1" presStyleLbl="vennNode1" presStyleIdx="0" presStyleCnt="3"/>
      <dgm:spPr/>
      <dgm:t>
        <a:bodyPr/>
        <a:lstStyle/>
        <a:p>
          <a:endParaRPr lang="en-US"/>
        </a:p>
      </dgm:t>
    </dgm:pt>
    <dgm:pt modelId="{FC9A2F21-F09E-41C7-9672-092781647B10}" type="pres">
      <dgm:prSet presAssocID="{FE6D5A18-8D17-45CE-A179-670E39D2400C}" presName="circ1Tx" presStyleLbl="revTx" presStyleIdx="0" presStyleCnt="0">
        <dgm:presLayoutVars>
          <dgm:chMax val="0"/>
          <dgm:chPref val="0"/>
          <dgm:bulletEnabled val="1"/>
        </dgm:presLayoutVars>
      </dgm:prSet>
      <dgm:spPr/>
      <dgm:t>
        <a:bodyPr/>
        <a:lstStyle/>
        <a:p>
          <a:endParaRPr lang="en-US"/>
        </a:p>
      </dgm:t>
    </dgm:pt>
    <dgm:pt modelId="{59E8AB29-29D9-45FA-BF18-43C4B15F9BE9}" type="pres">
      <dgm:prSet presAssocID="{0934B31C-9BE5-4C94-97B7-5FB438199E0A}" presName="circ2" presStyleLbl="vennNode1" presStyleIdx="1" presStyleCnt="3"/>
      <dgm:spPr/>
      <dgm:t>
        <a:bodyPr/>
        <a:lstStyle/>
        <a:p>
          <a:endParaRPr lang="en-US"/>
        </a:p>
      </dgm:t>
    </dgm:pt>
    <dgm:pt modelId="{21B81727-5AC2-425B-852B-152EA22A32DC}" type="pres">
      <dgm:prSet presAssocID="{0934B31C-9BE5-4C94-97B7-5FB438199E0A}" presName="circ2Tx" presStyleLbl="revTx" presStyleIdx="0" presStyleCnt="0">
        <dgm:presLayoutVars>
          <dgm:chMax val="0"/>
          <dgm:chPref val="0"/>
          <dgm:bulletEnabled val="1"/>
        </dgm:presLayoutVars>
      </dgm:prSet>
      <dgm:spPr/>
      <dgm:t>
        <a:bodyPr/>
        <a:lstStyle/>
        <a:p>
          <a:endParaRPr lang="en-US"/>
        </a:p>
      </dgm:t>
    </dgm:pt>
    <dgm:pt modelId="{752AF272-488F-41B4-88C9-373913BB4BB4}" type="pres">
      <dgm:prSet presAssocID="{1EF7F2FE-8641-42E7-A568-5F73D0FA6F93}" presName="circ3" presStyleLbl="vennNode1" presStyleIdx="2" presStyleCnt="3"/>
      <dgm:spPr/>
      <dgm:t>
        <a:bodyPr/>
        <a:lstStyle/>
        <a:p>
          <a:endParaRPr lang="en-US"/>
        </a:p>
      </dgm:t>
    </dgm:pt>
    <dgm:pt modelId="{880EB315-B0FF-44EC-AFFC-69B37943DBB6}" type="pres">
      <dgm:prSet presAssocID="{1EF7F2FE-8641-42E7-A568-5F73D0FA6F93}" presName="circ3Tx" presStyleLbl="revTx" presStyleIdx="0" presStyleCnt="0">
        <dgm:presLayoutVars>
          <dgm:chMax val="0"/>
          <dgm:chPref val="0"/>
          <dgm:bulletEnabled val="1"/>
        </dgm:presLayoutVars>
      </dgm:prSet>
      <dgm:spPr/>
      <dgm:t>
        <a:bodyPr/>
        <a:lstStyle/>
        <a:p>
          <a:endParaRPr lang="en-US"/>
        </a:p>
      </dgm:t>
    </dgm:pt>
  </dgm:ptLst>
  <dgm:cxnLst>
    <dgm:cxn modelId="{4CF64891-6FCD-45F4-83AC-C6D4152A4A3D}" type="presOf" srcId="{FE6D5A18-8D17-45CE-A179-670E39D2400C}" destId="{FC9A2F21-F09E-41C7-9672-092781647B10}" srcOrd="1" destOrd="0" presId="urn:microsoft.com/office/officeart/2005/8/layout/venn1"/>
    <dgm:cxn modelId="{1BA0F247-7DA5-43FA-80FA-1CD2FD1E5202}" srcId="{7CC4009D-6777-495B-B476-2426DD04C827}" destId="{FE6D5A18-8D17-45CE-A179-670E39D2400C}" srcOrd="0" destOrd="0" parTransId="{BF81590F-0CD1-46A8-8224-32F576C4EA95}" sibTransId="{0B310F20-924A-42BE-B51E-55D6259241F7}"/>
    <dgm:cxn modelId="{3BA7B15D-4575-4BB1-80C8-EFC4601A149E}" type="presOf" srcId="{7CC4009D-6777-495B-B476-2426DD04C827}" destId="{17AD890F-4036-46ED-8D28-490C793B49C9}" srcOrd="0" destOrd="0" presId="urn:microsoft.com/office/officeart/2005/8/layout/venn1"/>
    <dgm:cxn modelId="{5F26F71B-AD0A-4DAB-8F63-194F6A1DAC55}" type="presOf" srcId="{FE6D5A18-8D17-45CE-A179-670E39D2400C}" destId="{63DE4E76-57EA-429F-B002-D3724F68F368}" srcOrd="0" destOrd="0" presId="urn:microsoft.com/office/officeart/2005/8/layout/venn1"/>
    <dgm:cxn modelId="{468A658C-23F7-4ADB-8C57-CB9F292BC72B}" srcId="{7CC4009D-6777-495B-B476-2426DD04C827}" destId="{1EF7F2FE-8641-42E7-A568-5F73D0FA6F93}" srcOrd="2" destOrd="0" parTransId="{96C349BA-E43C-435A-AD8A-3FFA237C6B20}" sibTransId="{E67D05E6-01B6-444B-9968-C90A9BEA03C2}"/>
    <dgm:cxn modelId="{D854EE82-0821-40FB-B14C-3E1DC7D46277}" type="presOf" srcId="{0934B31C-9BE5-4C94-97B7-5FB438199E0A}" destId="{59E8AB29-29D9-45FA-BF18-43C4B15F9BE9}" srcOrd="0" destOrd="0" presId="urn:microsoft.com/office/officeart/2005/8/layout/venn1"/>
    <dgm:cxn modelId="{989D4FD3-8A25-43F9-9D17-CE069427D46B}" type="presOf" srcId="{1EF7F2FE-8641-42E7-A568-5F73D0FA6F93}" destId="{752AF272-488F-41B4-88C9-373913BB4BB4}" srcOrd="0" destOrd="0" presId="urn:microsoft.com/office/officeart/2005/8/layout/venn1"/>
    <dgm:cxn modelId="{B55207DA-FCF6-4B8C-ADBA-16B7D4AB4583}" type="presOf" srcId="{0934B31C-9BE5-4C94-97B7-5FB438199E0A}" destId="{21B81727-5AC2-425B-852B-152EA22A32DC}" srcOrd="1" destOrd="0" presId="urn:microsoft.com/office/officeart/2005/8/layout/venn1"/>
    <dgm:cxn modelId="{D15B5621-AACD-4C87-9C7F-D8C9BD0FE338}" srcId="{7CC4009D-6777-495B-B476-2426DD04C827}" destId="{0934B31C-9BE5-4C94-97B7-5FB438199E0A}" srcOrd="1" destOrd="0" parTransId="{7347A461-CC58-4718-8767-1168D5F81923}" sibTransId="{059B9189-9950-4BC9-8DB9-E0C9694BCBD7}"/>
    <dgm:cxn modelId="{DBAFC4C7-DE11-4E39-8765-9177DD02B833}" type="presOf" srcId="{1EF7F2FE-8641-42E7-A568-5F73D0FA6F93}" destId="{880EB315-B0FF-44EC-AFFC-69B37943DBB6}" srcOrd="1" destOrd="0" presId="urn:microsoft.com/office/officeart/2005/8/layout/venn1"/>
    <dgm:cxn modelId="{C88E2FA0-CC0B-4E73-ADD1-8950F69149D4}" type="presParOf" srcId="{17AD890F-4036-46ED-8D28-490C793B49C9}" destId="{63DE4E76-57EA-429F-B002-D3724F68F368}" srcOrd="0" destOrd="0" presId="urn:microsoft.com/office/officeart/2005/8/layout/venn1"/>
    <dgm:cxn modelId="{74086289-65D0-4ECD-9DB1-206362FE2C8E}" type="presParOf" srcId="{17AD890F-4036-46ED-8D28-490C793B49C9}" destId="{FC9A2F21-F09E-41C7-9672-092781647B10}" srcOrd="1" destOrd="0" presId="urn:microsoft.com/office/officeart/2005/8/layout/venn1"/>
    <dgm:cxn modelId="{1E4FF5AB-6D5A-41E0-9D90-5D16F172A5AC}" type="presParOf" srcId="{17AD890F-4036-46ED-8D28-490C793B49C9}" destId="{59E8AB29-29D9-45FA-BF18-43C4B15F9BE9}" srcOrd="2" destOrd="0" presId="urn:microsoft.com/office/officeart/2005/8/layout/venn1"/>
    <dgm:cxn modelId="{216FDC6C-4DA4-43B7-9AFA-AE724C94DAF1}" type="presParOf" srcId="{17AD890F-4036-46ED-8D28-490C793B49C9}" destId="{21B81727-5AC2-425B-852B-152EA22A32DC}" srcOrd="3" destOrd="0" presId="urn:microsoft.com/office/officeart/2005/8/layout/venn1"/>
    <dgm:cxn modelId="{F770954C-636E-4757-961A-EECA35B8E684}" type="presParOf" srcId="{17AD890F-4036-46ED-8D28-490C793B49C9}" destId="{752AF272-488F-41B4-88C9-373913BB4BB4}" srcOrd="4" destOrd="0" presId="urn:microsoft.com/office/officeart/2005/8/layout/venn1"/>
    <dgm:cxn modelId="{13194EA2-1247-4B69-BA37-86714D820A56}" type="presParOf" srcId="{17AD890F-4036-46ED-8D28-490C793B49C9}" destId="{880EB315-B0FF-44EC-AFFC-69B37943DBB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C4009D-6777-495B-B476-2426DD04C827}" type="doc">
      <dgm:prSet loTypeId="urn:microsoft.com/office/officeart/2005/8/layout/venn1" loCatId="relationship" qsTypeId="urn:microsoft.com/office/officeart/2005/8/quickstyle/simple1" qsCatId="simple" csTypeId="urn:microsoft.com/office/officeart/2005/8/colors/accent1_2" csCatId="accent1" phldr="1"/>
      <dgm:spPr/>
    </dgm:pt>
    <dgm:pt modelId="{FE6D5A18-8D17-45CE-A179-670E39D2400C}">
      <dgm:prSet phldrT="[Text]" custT="1"/>
      <dgm:spPr/>
      <dgm:t>
        <a:bodyPr/>
        <a:lstStyle/>
        <a:p>
          <a:r>
            <a:rPr lang="en-US" sz="2400" dirty="0"/>
            <a:t>Teacher-Student</a:t>
          </a:r>
        </a:p>
      </dgm:t>
    </dgm:pt>
    <dgm:pt modelId="{BF81590F-0CD1-46A8-8224-32F576C4EA95}" type="parTrans" cxnId="{1BA0F247-7DA5-43FA-80FA-1CD2FD1E5202}">
      <dgm:prSet/>
      <dgm:spPr/>
      <dgm:t>
        <a:bodyPr/>
        <a:lstStyle/>
        <a:p>
          <a:endParaRPr lang="en-US"/>
        </a:p>
      </dgm:t>
    </dgm:pt>
    <dgm:pt modelId="{0B310F20-924A-42BE-B51E-55D6259241F7}" type="sibTrans" cxnId="{1BA0F247-7DA5-43FA-80FA-1CD2FD1E5202}">
      <dgm:prSet/>
      <dgm:spPr/>
      <dgm:t>
        <a:bodyPr/>
        <a:lstStyle/>
        <a:p>
          <a:endParaRPr lang="en-US"/>
        </a:p>
      </dgm:t>
    </dgm:pt>
    <dgm:pt modelId="{0934B31C-9BE5-4C94-97B7-5FB438199E0A}">
      <dgm:prSet phldrT="[Text]" custT="1"/>
      <dgm:spPr>
        <a:solidFill>
          <a:schemeClr val="accent2">
            <a:lumMod val="40000"/>
            <a:lumOff val="60000"/>
            <a:alpha val="50000"/>
          </a:schemeClr>
        </a:solidFill>
      </dgm:spPr>
      <dgm:t>
        <a:bodyPr/>
        <a:lstStyle/>
        <a:p>
          <a:r>
            <a:rPr lang="en-US" sz="2400" dirty="0"/>
            <a:t>School/ Teacher - Home</a:t>
          </a:r>
        </a:p>
      </dgm:t>
    </dgm:pt>
    <dgm:pt modelId="{7347A461-CC58-4718-8767-1168D5F81923}" type="parTrans" cxnId="{D15B5621-AACD-4C87-9C7F-D8C9BD0FE338}">
      <dgm:prSet/>
      <dgm:spPr/>
      <dgm:t>
        <a:bodyPr/>
        <a:lstStyle/>
        <a:p>
          <a:endParaRPr lang="en-US"/>
        </a:p>
      </dgm:t>
    </dgm:pt>
    <dgm:pt modelId="{059B9189-9950-4BC9-8DB9-E0C9694BCBD7}" type="sibTrans" cxnId="{D15B5621-AACD-4C87-9C7F-D8C9BD0FE338}">
      <dgm:prSet/>
      <dgm:spPr/>
      <dgm:t>
        <a:bodyPr/>
        <a:lstStyle/>
        <a:p>
          <a:endParaRPr lang="en-US"/>
        </a:p>
      </dgm:t>
    </dgm:pt>
    <dgm:pt modelId="{1EF7F2FE-8641-42E7-A568-5F73D0FA6F93}">
      <dgm:prSet phldrT="[Text]" custT="1"/>
      <dgm:spPr/>
      <dgm:t>
        <a:bodyPr/>
        <a:lstStyle/>
        <a:p>
          <a:r>
            <a:rPr lang="en-US" sz="2400" dirty="0"/>
            <a:t>Student-Student</a:t>
          </a:r>
        </a:p>
      </dgm:t>
    </dgm:pt>
    <dgm:pt modelId="{96C349BA-E43C-435A-AD8A-3FFA237C6B20}" type="parTrans" cxnId="{468A658C-23F7-4ADB-8C57-CB9F292BC72B}">
      <dgm:prSet/>
      <dgm:spPr/>
      <dgm:t>
        <a:bodyPr/>
        <a:lstStyle/>
        <a:p>
          <a:endParaRPr lang="en-US"/>
        </a:p>
      </dgm:t>
    </dgm:pt>
    <dgm:pt modelId="{E67D05E6-01B6-444B-9968-C90A9BEA03C2}" type="sibTrans" cxnId="{468A658C-23F7-4ADB-8C57-CB9F292BC72B}">
      <dgm:prSet/>
      <dgm:spPr/>
      <dgm:t>
        <a:bodyPr/>
        <a:lstStyle/>
        <a:p>
          <a:endParaRPr lang="en-US"/>
        </a:p>
      </dgm:t>
    </dgm:pt>
    <dgm:pt modelId="{17AD890F-4036-46ED-8D28-490C793B49C9}" type="pres">
      <dgm:prSet presAssocID="{7CC4009D-6777-495B-B476-2426DD04C827}" presName="compositeShape" presStyleCnt="0">
        <dgm:presLayoutVars>
          <dgm:chMax val="7"/>
          <dgm:dir/>
          <dgm:resizeHandles val="exact"/>
        </dgm:presLayoutVars>
      </dgm:prSet>
      <dgm:spPr/>
    </dgm:pt>
    <dgm:pt modelId="{63DE4E76-57EA-429F-B002-D3724F68F368}" type="pres">
      <dgm:prSet presAssocID="{FE6D5A18-8D17-45CE-A179-670E39D2400C}" presName="circ1" presStyleLbl="vennNode1" presStyleIdx="0" presStyleCnt="3"/>
      <dgm:spPr/>
      <dgm:t>
        <a:bodyPr/>
        <a:lstStyle/>
        <a:p>
          <a:endParaRPr lang="en-US"/>
        </a:p>
      </dgm:t>
    </dgm:pt>
    <dgm:pt modelId="{FC9A2F21-F09E-41C7-9672-092781647B10}" type="pres">
      <dgm:prSet presAssocID="{FE6D5A18-8D17-45CE-A179-670E39D2400C}" presName="circ1Tx" presStyleLbl="revTx" presStyleIdx="0" presStyleCnt="0">
        <dgm:presLayoutVars>
          <dgm:chMax val="0"/>
          <dgm:chPref val="0"/>
          <dgm:bulletEnabled val="1"/>
        </dgm:presLayoutVars>
      </dgm:prSet>
      <dgm:spPr/>
      <dgm:t>
        <a:bodyPr/>
        <a:lstStyle/>
        <a:p>
          <a:endParaRPr lang="en-US"/>
        </a:p>
      </dgm:t>
    </dgm:pt>
    <dgm:pt modelId="{59E8AB29-29D9-45FA-BF18-43C4B15F9BE9}" type="pres">
      <dgm:prSet presAssocID="{0934B31C-9BE5-4C94-97B7-5FB438199E0A}" presName="circ2" presStyleLbl="vennNode1" presStyleIdx="1" presStyleCnt="3"/>
      <dgm:spPr/>
      <dgm:t>
        <a:bodyPr/>
        <a:lstStyle/>
        <a:p>
          <a:endParaRPr lang="en-US"/>
        </a:p>
      </dgm:t>
    </dgm:pt>
    <dgm:pt modelId="{21B81727-5AC2-425B-852B-152EA22A32DC}" type="pres">
      <dgm:prSet presAssocID="{0934B31C-9BE5-4C94-97B7-5FB438199E0A}" presName="circ2Tx" presStyleLbl="revTx" presStyleIdx="0" presStyleCnt="0">
        <dgm:presLayoutVars>
          <dgm:chMax val="0"/>
          <dgm:chPref val="0"/>
          <dgm:bulletEnabled val="1"/>
        </dgm:presLayoutVars>
      </dgm:prSet>
      <dgm:spPr/>
      <dgm:t>
        <a:bodyPr/>
        <a:lstStyle/>
        <a:p>
          <a:endParaRPr lang="en-US"/>
        </a:p>
      </dgm:t>
    </dgm:pt>
    <dgm:pt modelId="{752AF272-488F-41B4-88C9-373913BB4BB4}" type="pres">
      <dgm:prSet presAssocID="{1EF7F2FE-8641-42E7-A568-5F73D0FA6F93}" presName="circ3" presStyleLbl="vennNode1" presStyleIdx="2" presStyleCnt="3"/>
      <dgm:spPr/>
      <dgm:t>
        <a:bodyPr/>
        <a:lstStyle/>
        <a:p>
          <a:endParaRPr lang="en-US"/>
        </a:p>
      </dgm:t>
    </dgm:pt>
    <dgm:pt modelId="{880EB315-B0FF-44EC-AFFC-69B37943DBB6}" type="pres">
      <dgm:prSet presAssocID="{1EF7F2FE-8641-42E7-A568-5F73D0FA6F93}" presName="circ3Tx" presStyleLbl="revTx" presStyleIdx="0" presStyleCnt="0">
        <dgm:presLayoutVars>
          <dgm:chMax val="0"/>
          <dgm:chPref val="0"/>
          <dgm:bulletEnabled val="1"/>
        </dgm:presLayoutVars>
      </dgm:prSet>
      <dgm:spPr/>
      <dgm:t>
        <a:bodyPr/>
        <a:lstStyle/>
        <a:p>
          <a:endParaRPr lang="en-US"/>
        </a:p>
      </dgm:t>
    </dgm:pt>
  </dgm:ptLst>
  <dgm:cxnLst>
    <dgm:cxn modelId="{DE11C14B-2ABD-4242-B4F1-F75114774760}" type="presOf" srcId="{FE6D5A18-8D17-45CE-A179-670E39D2400C}" destId="{FC9A2F21-F09E-41C7-9672-092781647B10}" srcOrd="1" destOrd="0" presId="urn:microsoft.com/office/officeart/2005/8/layout/venn1"/>
    <dgm:cxn modelId="{9B8BFABF-165C-428C-8D38-52473F2D2DAA}" type="presOf" srcId="{FE6D5A18-8D17-45CE-A179-670E39D2400C}" destId="{63DE4E76-57EA-429F-B002-D3724F68F368}" srcOrd="0" destOrd="0" presId="urn:microsoft.com/office/officeart/2005/8/layout/venn1"/>
    <dgm:cxn modelId="{1BA0F247-7DA5-43FA-80FA-1CD2FD1E5202}" srcId="{7CC4009D-6777-495B-B476-2426DD04C827}" destId="{FE6D5A18-8D17-45CE-A179-670E39D2400C}" srcOrd="0" destOrd="0" parTransId="{BF81590F-0CD1-46A8-8224-32F576C4EA95}" sibTransId="{0B310F20-924A-42BE-B51E-55D6259241F7}"/>
    <dgm:cxn modelId="{10C1ECA4-E238-499C-92F0-E76D1348BD5E}" type="presOf" srcId="{7CC4009D-6777-495B-B476-2426DD04C827}" destId="{17AD890F-4036-46ED-8D28-490C793B49C9}" srcOrd="0" destOrd="0" presId="urn:microsoft.com/office/officeart/2005/8/layout/venn1"/>
    <dgm:cxn modelId="{086E3F56-276A-4CA7-BA75-755EEA2CAE73}" type="presOf" srcId="{1EF7F2FE-8641-42E7-A568-5F73D0FA6F93}" destId="{880EB315-B0FF-44EC-AFFC-69B37943DBB6}" srcOrd="1" destOrd="0" presId="urn:microsoft.com/office/officeart/2005/8/layout/venn1"/>
    <dgm:cxn modelId="{2163FB33-EF12-4CF8-9B51-3D4D05754CFB}" type="presOf" srcId="{0934B31C-9BE5-4C94-97B7-5FB438199E0A}" destId="{21B81727-5AC2-425B-852B-152EA22A32DC}" srcOrd="1" destOrd="0" presId="urn:microsoft.com/office/officeart/2005/8/layout/venn1"/>
    <dgm:cxn modelId="{468A658C-23F7-4ADB-8C57-CB9F292BC72B}" srcId="{7CC4009D-6777-495B-B476-2426DD04C827}" destId="{1EF7F2FE-8641-42E7-A568-5F73D0FA6F93}" srcOrd="2" destOrd="0" parTransId="{96C349BA-E43C-435A-AD8A-3FFA237C6B20}" sibTransId="{E67D05E6-01B6-444B-9968-C90A9BEA03C2}"/>
    <dgm:cxn modelId="{D15B5621-AACD-4C87-9C7F-D8C9BD0FE338}" srcId="{7CC4009D-6777-495B-B476-2426DD04C827}" destId="{0934B31C-9BE5-4C94-97B7-5FB438199E0A}" srcOrd="1" destOrd="0" parTransId="{7347A461-CC58-4718-8767-1168D5F81923}" sibTransId="{059B9189-9950-4BC9-8DB9-E0C9694BCBD7}"/>
    <dgm:cxn modelId="{FE990A68-99F1-4A83-840F-B5A0AB4B76ED}" type="presOf" srcId="{1EF7F2FE-8641-42E7-A568-5F73D0FA6F93}" destId="{752AF272-488F-41B4-88C9-373913BB4BB4}" srcOrd="0" destOrd="0" presId="urn:microsoft.com/office/officeart/2005/8/layout/venn1"/>
    <dgm:cxn modelId="{4B0E2DAC-58C9-452D-A70F-A6633D1203B1}" type="presOf" srcId="{0934B31C-9BE5-4C94-97B7-5FB438199E0A}" destId="{59E8AB29-29D9-45FA-BF18-43C4B15F9BE9}" srcOrd="0" destOrd="0" presId="urn:microsoft.com/office/officeart/2005/8/layout/venn1"/>
    <dgm:cxn modelId="{6580D930-B97B-4BDD-9D02-660403621E3C}" type="presParOf" srcId="{17AD890F-4036-46ED-8D28-490C793B49C9}" destId="{63DE4E76-57EA-429F-B002-D3724F68F368}" srcOrd="0" destOrd="0" presId="urn:microsoft.com/office/officeart/2005/8/layout/venn1"/>
    <dgm:cxn modelId="{DB4D103F-9AB9-4884-A1BF-ACB81BFBB23F}" type="presParOf" srcId="{17AD890F-4036-46ED-8D28-490C793B49C9}" destId="{FC9A2F21-F09E-41C7-9672-092781647B10}" srcOrd="1" destOrd="0" presId="urn:microsoft.com/office/officeart/2005/8/layout/venn1"/>
    <dgm:cxn modelId="{001EB8A9-C206-4223-BEEC-ADC2D06A3216}" type="presParOf" srcId="{17AD890F-4036-46ED-8D28-490C793B49C9}" destId="{59E8AB29-29D9-45FA-BF18-43C4B15F9BE9}" srcOrd="2" destOrd="0" presId="urn:microsoft.com/office/officeart/2005/8/layout/venn1"/>
    <dgm:cxn modelId="{AA32D6FC-5D1F-4995-AE7B-E4A498225317}" type="presParOf" srcId="{17AD890F-4036-46ED-8D28-490C793B49C9}" destId="{21B81727-5AC2-425B-852B-152EA22A32DC}" srcOrd="3" destOrd="0" presId="urn:microsoft.com/office/officeart/2005/8/layout/venn1"/>
    <dgm:cxn modelId="{F8631E22-ECB3-49A0-94A5-382303B78B48}" type="presParOf" srcId="{17AD890F-4036-46ED-8D28-490C793B49C9}" destId="{752AF272-488F-41B4-88C9-373913BB4BB4}" srcOrd="4" destOrd="0" presId="urn:microsoft.com/office/officeart/2005/8/layout/venn1"/>
    <dgm:cxn modelId="{1D85BD1C-27B0-44DE-9FA0-AA7B5C8B4B75}" type="presParOf" srcId="{17AD890F-4036-46ED-8D28-490C793B49C9}" destId="{880EB315-B0FF-44EC-AFFC-69B37943DBB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338BFB-33B5-4CEB-8F4C-9FEEBBF23081}"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62E6C94C-2665-47E3-BC4F-E15822280E28}">
      <dgm:prSet phldrT="[Text]" custT="1"/>
      <dgm:spPr>
        <a:xfrm>
          <a:off x="1699156" y="1404785"/>
          <a:ext cx="2524978" cy="2435394"/>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2200" b="1" dirty="0">
              <a:solidFill>
                <a:sysClr val="window" lastClr="FFFFFF"/>
              </a:solidFill>
              <a:latin typeface="Arial" panose="020B0604020202020204" pitchFamily="34" charset="0"/>
              <a:ea typeface="+mn-ea"/>
              <a:cs typeface="Arial" panose="020B0604020202020204" pitchFamily="34" charset="0"/>
            </a:rPr>
            <a:t>Module Components</a:t>
          </a:r>
        </a:p>
      </dgm:t>
    </dgm:pt>
    <dgm:pt modelId="{8C7E0259-0ECE-4350-94D6-7CB39D1E0DBD}" type="parTrans" cxnId="{D5F99622-2704-457E-AF3E-C0229C8750A0}">
      <dgm:prSet/>
      <dgm:spPr/>
      <dgm:t>
        <a:bodyPr/>
        <a:lstStyle/>
        <a:p>
          <a:endParaRPr lang="en-US"/>
        </a:p>
      </dgm:t>
    </dgm:pt>
    <dgm:pt modelId="{5FABBD32-0FB7-4C29-B546-7D22E0E32EBB}" type="sibTrans" cxnId="{D5F99622-2704-457E-AF3E-C0229C8750A0}">
      <dgm:prSet/>
      <dgm:spPr/>
      <dgm:t>
        <a:bodyPr/>
        <a:lstStyle/>
        <a:p>
          <a:endParaRPr lang="en-US"/>
        </a:p>
      </dgm:t>
    </dgm:pt>
    <dgm:pt modelId="{9E627750-F2DA-4CEA-AEDE-BE0127F06CA2}">
      <dgm:prSet phldrT="[Text]" custT="1"/>
      <dgm:spPr>
        <a:xfrm>
          <a:off x="2047244" y="-220126"/>
          <a:ext cx="1828802" cy="1828802"/>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2200" dirty="0">
              <a:solidFill>
                <a:sysClr val="window" lastClr="FFFFFF"/>
              </a:solidFill>
              <a:latin typeface="Arial" panose="020B0604020202020204" pitchFamily="34" charset="0"/>
              <a:ea typeface="+mn-ea"/>
              <a:cs typeface="Arial" panose="020B0604020202020204" pitchFamily="34" charset="0"/>
            </a:rPr>
            <a:t>Defining Focus Area</a:t>
          </a:r>
        </a:p>
      </dgm:t>
    </dgm:pt>
    <dgm:pt modelId="{1DD5FFFF-751E-42B1-AB6E-7D7E44F7CFC9}" type="parTrans" cxnId="{F85F1306-3C06-4F25-B454-95293E9E0ECF}">
      <dgm:prSet/>
      <dgm:spPr/>
      <dgm:t>
        <a:bodyPr/>
        <a:lstStyle/>
        <a:p>
          <a:endParaRPr lang="en-US"/>
        </a:p>
      </dgm:t>
    </dgm:pt>
    <dgm:pt modelId="{B8DAE5B5-FCE5-467A-8D07-AEEF53F8B204}" type="sibTrans" cxnId="{F85F1306-3C06-4F25-B454-95293E9E0ECF}">
      <dgm:prSet/>
      <dgm:spPr>
        <a:xfrm>
          <a:off x="864571" y="645652"/>
          <a:ext cx="4194149" cy="4194149"/>
        </a:xfrm>
        <a:solidFill>
          <a:srgbClr val="9BBB59">
            <a:hueOff val="0"/>
            <a:satOff val="0"/>
            <a:lumOff val="0"/>
            <a:alphaOff val="0"/>
          </a:srgbClr>
        </a:solidFill>
        <a:ln>
          <a:noFill/>
        </a:ln>
        <a:effectLst/>
      </dgm:spPr>
      <dgm:t>
        <a:bodyPr/>
        <a:lstStyle/>
        <a:p>
          <a:endParaRPr lang="en-US"/>
        </a:p>
      </dgm:t>
    </dgm:pt>
    <dgm:pt modelId="{C2F85129-F336-4BBB-B289-867B0DFE04F5}">
      <dgm:prSet phldrT="[Text]" custT="1"/>
      <dgm:spPr>
        <a:xfrm>
          <a:off x="3858278" y="1195319"/>
          <a:ext cx="2103124" cy="1828802"/>
        </a:xfr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en-US" sz="2200" dirty="0">
              <a:solidFill>
                <a:sysClr val="window" lastClr="FFFFFF"/>
              </a:solidFill>
              <a:latin typeface="Arial" panose="020B0604020202020204" pitchFamily="34" charset="0"/>
              <a:ea typeface="+mn-ea"/>
              <a:cs typeface="Arial" panose="020B0604020202020204" pitchFamily="34" charset="0"/>
            </a:rPr>
            <a:t>Area</a:t>
          </a:r>
        </a:p>
        <a:p>
          <a:r>
            <a:rPr lang="en-US" sz="2200" dirty="0">
              <a:solidFill>
                <a:sysClr val="window" lastClr="FFFFFF"/>
              </a:solidFill>
              <a:latin typeface="Arial" panose="020B0604020202020204" pitchFamily="34" charset="0"/>
              <a:ea typeface="+mn-ea"/>
              <a:cs typeface="Arial" panose="020B0604020202020204" pitchFamily="34" charset="0"/>
            </a:rPr>
            <a:t>Importance</a:t>
          </a:r>
        </a:p>
      </dgm:t>
    </dgm:pt>
    <dgm:pt modelId="{F2EABA04-B745-4DFB-A1DE-51C91DE4E393}" type="parTrans" cxnId="{DB8F5624-8095-4033-907D-F12B23CB7D64}">
      <dgm:prSet/>
      <dgm:spPr/>
      <dgm:t>
        <a:bodyPr/>
        <a:lstStyle/>
        <a:p>
          <a:endParaRPr lang="en-US"/>
        </a:p>
      </dgm:t>
    </dgm:pt>
    <dgm:pt modelId="{2984867E-84E5-403D-8451-29B6BAB0F6D6}" type="sibTrans" cxnId="{DB8F5624-8095-4033-907D-F12B23CB7D64}">
      <dgm:prSet/>
      <dgm:spPr>
        <a:xfrm>
          <a:off x="864571" y="645652"/>
          <a:ext cx="4194149" cy="4194149"/>
        </a:xfrm>
        <a:solidFill>
          <a:srgbClr val="9BBB59">
            <a:hueOff val="2812566"/>
            <a:satOff val="-4220"/>
            <a:lumOff val="-686"/>
            <a:alphaOff val="0"/>
          </a:srgbClr>
        </a:solidFill>
        <a:ln>
          <a:noFill/>
        </a:ln>
        <a:effectLst/>
      </dgm:spPr>
      <dgm:t>
        <a:bodyPr/>
        <a:lstStyle/>
        <a:p>
          <a:endParaRPr lang="en-US"/>
        </a:p>
      </dgm:t>
    </dgm:pt>
    <dgm:pt modelId="{D2D74861-CCB6-48A0-BF2A-06E1F08007B9}">
      <dgm:prSet phldrT="[Text]" custT="1"/>
      <dgm:spPr>
        <a:xfrm>
          <a:off x="3022698" y="3485559"/>
          <a:ext cx="2285996" cy="182880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US" sz="2200" dirty="0">
              <a:solidFill>
                <a:sysClr val="window" lastClr="FFFFFF"/>
              </a:solidFill>
              <a:latin typeface="Arial" panose="020B0604020202020204" pitchFamily="34" charset="0"/>
              <a:ea typeface="+mn-ea"/>
              <a:cs typeface="Arial" panose="020B0604020202020204" pitchFamily="34" charset="0"/>
            </a:rPr>
            <a:t>Contributing Factors</a:t>
          </a:r>
        </a:p>
      </dgm:t>
    </dgm:pt>
    <dgm:pt modelId="{873C895E-D964-453F-B580-FA22904CFF0E}" type="parTrans" cxnId="{58EF4F51-0CED-4FC7-8F5D-8621A1131609}">
      <dgm:prSet/>
      <dgm:spPr/>
      <dgm:t>
        <a:bodyPr/>
        <a:lstStyle/>
        <a:p>
          <a:endParaRPr lang="en-US"/>
        </a:p>
      </dgm:t>
    </dgm:pt>
    <dgm:pt modelId="{CFC905AC-E314-4C9E-97AD-80C849A8A357}" type="sibTrans" cxnId="{58EF4F51-0CED-4FC7-8F5D-8621A1131609}">
      <dgm:prSet/>
      <dgm:spPr>
        <a:xfrm>
          <a:off x="864571" y="645652"/>
          <a:ext cx="4194149" cy="4194149"/>
        </a:xfrm>
        <a:solidFill>
          <a:srgbClr val="9BBB59">
            <a:hueOff val="5625132"/>
            <a:satOff val="-8440"/>
            <a:lumOff val="-1373"/>
            <a:alphaOff val="0"/>
          </a:srgbClr>
        </a:solidFill>
        <a:ln>
          <a:noFill/>
        </a:ln>
        <a:effectLst/>
      </dgm:spPr>
      <dgm:t>
        <a:bodyPr/>
        <a:lstStyle/>
        <a:p>
          <a:endParaRPr lang="en-US"/>
        </a:p>
      </dgm:t>
    </dgm:pt>
    <dgm:pt modelId="{ADB12E14-16C1-4703-8574-6812329F395D}">
      <dgm:prSet phldrT="[Text]" custT="1"/>
      <dgm:spPr>
        <a:xfrm>
          <a:off x="614597" y="3485559"/>
          <a:ext cx="2285996" cy="1828802"/>
        </a:xfrm>
        <a:solidFill>
          <a:srgbClr val="9BBB59">
            <a:hueOff val="8437698"/>
            <a:satOff val="-12660"/>
            <a:lumOff val="-2059"/>
            <a:alphaOff val="0"/>
          </a:srgbClr>
        </a:solidFill>
        <a:ln w="25400" cap="flat" cmpd="sng" algn="ctr">
          <a:solidFill>
            <a:sysClr val="window" lastClr="FFFFFF">
              <a:hueOff val="0"/>
              <a:satOff val="0"/>
              <a:lumOff val="0"/>
              <a:alphaOff val="0"/>
            </a:sysClr>
          </a:solidFill>
          <a:prstDash val="solid"/>
        </a:ln>
        <a:effectLst/>
      </dgm:spPr>
      <dgm:t>
        <a:bodyPr/>
        <a:lstStyle/>
        <a:p>
          <a:r>
            <a:rPr lang="en-US" sz="2200" dirty="0">
              <a:solidFill>
                <a:sysClr val="window" lastClr="FFFFFF"/>
              </a:solidFill>
              <a:latin typeface="Arial" panose="020B0604020202020204" pitchFamily="34" charset="0"/>
              <a:ea typeface="+mn-ea"/>
              <a:cs typeface="Arial" panose="020B0604020202020204" pitchFamily="34" charset="0"/>
            </a:rPr>
            <a:t>Research-based Strategies</a:t>
          </a:r>
        </a:p>
      </dgm:t>
    </dgm:pt>
    <dgm:pt modelId="{2930C8C9-DCBF-45B2-A264-A13992F88A03}" type="parTrans" cxnId="{D91C97E3-A975-4B41-925E-2A72E865E33B}">
      <dgm:prSet/>
      <dgm:spPr/>
      <dgm:t>
        <a:bodyPr/>
        <a:lstStyle/>
        <a:p>
          <a:endParaRPr lang="en-US"/>
        </a:p>
      </dgm:t>
    </dgm:pt>
    <dgm:pt modelId="{FBB2D262-7365-4844-83BC-A35A50C2922A}" type="sibTrans" cxnId="{D91C97E3-A975-4B41-925E-2A72E865E33B}">
      <dgm:prSet/>
      <dgm:spPr>
        <a:xfrm>
          <a:off x="864571" y="645652"/>
          <a:ext cx="4194149" cy="4194149"/>
        </a:xfrm>
        <a:solidFill>
          <a:srgbClr val="9BBB59">
            <a:hueOff val="8437698"/>
            <a:satOff val="-12660"/>
            <a:lumOff val="-2059"/>
            <a:alphaOff val="0"/>
          </a:srgbClr>
        </a:solidFill>
        <a:ln>
          <a:noFill/>
        </a:ln>
        <a:effectLst/>
      </dgm:spPr>
      <dgm:t>
        <a:bodyPr/>
        <a:lstStyle/>
        <a:p>
          <a:endParaRPr lang="en-US"/>
        </a:p>
      </dgm:t>
    </dgm:pt>
    <dgm:pt modelId="{19DD8447-540A-49B2-A0E8-EE768441FD9B}">
      <dgm:prSet phldrT="[Text]" custT="1"/>
      <dgm:spPr>
        <a:xfrm>
          <a:off x="7614" y="1175154"/>
          <a:ext cx="2011674" cy="1869131"/>
        </a:xfr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r>
            <a:rPr lang="en-US" sz="2200" dirty="0">
              <a:solidFill>
                <a:sysClr val="window" lastClr="FFFFFF"/>
              </a:solidFill>
              <a:latin typeface="Arial" panose="020B0604020202020204" pitchFamily="34" charset="0"/>
              <a:ea typeface="+mn-ea"/>
              <a:cs typeface="Arial" panose="020B0604020202020204" pitchFamily="34" charset="0"/>
            </a:rPr>
            <a:t>Resources &amp; Tools</a:t>
          </a:r>
        </a:p>
      </dgm:t>
    </dgm:pt>
    <dgm:pt modelId="{8DEC8D42-C366-4CFD-BFC3-2A7597610940}" type="parTrans" cxnId="{5E6B8CE9-6D08-4AE3-83AF-4B8EE46CE8AB}">
      <dgm:prSet/>
      <dgm:spPr/>
      <dgm:t>
        <a:bodyPr/>
        <a:lstStyle/>
        <a:p>
          <a:endParaRPr lang="en-US"/>
        </a:p>
      </dgm:t>
    </dgm:pt>
    <dgm:pt modelId="{13E1DCEE-5379-4EC7-8B3A-1A1B332AFA71}" type="sibTrans" cxnId="{5E6B8CE9-6D08-4AE3-83AF-4B8EE46CE8AB}">
      <dgm:prSet/>
      <dgm:spPr>
        <a:xfrm>
          <a:off x="864571" y="645652"/>
          <a:ext cx="4194149" cy="4194149"/>
        </a:xfrm>
        <a:solidFill>
          <a:srgbClr val="9BBB59">
            <a:hueOff val="11250264"/>
            <a:satOff val="-16880"/>
            <a:lumOff val="-2745"/>
            <a:alphaOff val="0"/>
          </a:srgbClr>
        </a:solidFill>
        <a:ln>
          <a:noFill/>
        </a:ln>
        <a:effectLst/>
      </dgm:spPr>
      <dgm:t>
        <a:bodyPr/>
        <a:lstStyle/>
        <a:p>
          <a:endParaRPr lang="en-US"/>
        </a:p>
      </dgm:t>
    </dgm:pt>
    <dgm:pt modelId="{0EDF0FCE-8EBC-4634-A460-0E4E68528C70}" type="pres">
      <dgm:prSet presAssocID="{76338BFB-33B5-4CEB-8F4C-9FEEBBF23081}" presName="Name0" presStyleCnt="0">
        <dgm:presLayoutVars>
          <dgm:chMax val="1"/>
          <dgm:dir/>
          <dgm:animLvl val="ctr"/>
          <dgm:resizeHandles val="exact"/>
        </dgm:presLayoutVars>
      </dgm:prSet>
      <dgm:spPr/>
      <dgm:t>
        <a:bodyPr/>
        <a:lstStyle/>
        <a:p>
          <a:endParaRPr lang="en-US"/>
        </a:p>
      </dgm:t>
    </dgm:pt>
    <dgm:pt modelId="{AAC9EA28-A0B9-4122-8B0B-BD2A654D39D6}" type="pres">
      <dgm:prSet presAssocID="{62E6C94C-2665-47E3-BC4F-E15822280E28}" presName="centerShape" presStyleLbl="node0" presStyleIdx="0" presStyleCnt="1" custScaleX="146260" custScaleY="126223" custLinFactNeighborY="-2935"/>
      <dgm:spPr>
        <a:prstGeom prst="ellipse">
          <a:avLst/>
        </a:prstGeom>
      </dgm:spPr>
      <dgm:t>
        <a:bodyPr/>
        <a:lstStyle/>
        <a:p>
          <a:endParaRPr lang="en-US"/>
        </a:p>
      </dgm:t>
    </dgm:pt>
    <dgm:pt modelId="{3B6F15EC-6505-4598-8F8D-49878C8AD0DB}" type="pres">
      <dgm:prSet presAssocID="{9E627750-F2DA-4CEA-AEDE-BE0127F06CA2}" presName="node" presStyleLbl="node1" presStyleIdx="0" presStyleCnt="5" custScaleX="135406" custScaleY="135406">
        <dgm:presLayoutVars>
          <dgm:bulletEnabled val="1"/>
        </dgm:presLayoutVars>
      </dgm:prSet>
      <dgm:spPr>
        <a:prstGeom prst="ellipse">
          <a:avLst/>
        </a:prstGeom>
      </dgm:spPr>
      <dgm:t>
        <a:bodyPr/>
        <a:lstStyle/>
        <a:p>
          <a:endParaRPr lang="en-US"/>
        </a:p>
      </dgm:t>
    </dgm:pt>
    <dgm:pt modelId="{5B9CB43D-17C8-428D-81E7-F86863F76CAD}" type="pres">
      <dgm:prSet presAssocID="{9E627750-F2DA-4CEA-AEDE-BE0127F06CA2}" presName="dummy" presStyleCnt="0"/>
      <dgm:spPr/>
    </dgm:pt>
    <dgm:pt modelId="{E7B9272D-492C-4773-8FCD-67C444C9C1D6}" type="pres">
      <dgm:prSet presAssocID="{B8DAE5B5-FCE5-467A-8D07-AEEF53F8B204}" presName="sibTrans" presStyleLbl="sibTrans2D1" presStyleIdx="0" presStyleCnt="5"/>
      <dgm:spPr>
        <a:prstGeom prst="blockArc">
          <a:avLst>
            <a:gd name="adj1" fmla="val 16200000"/>
            <a:gd name="adj2" fmla="val 20520000"/>
            <a:gd name="adj3" fmla="val 4637"/>
          </a:avLst>
        </a:prstGeom>
      </dgm:spPr>
      <dgm:t>
        <a:bodyPr/>
        <a:lstStyle/>
        <a:p>
          <a:endParaRPr lang="en-US"/>
        </a:p>
      </dgm:t>
    </dgm:pt>
    <dgm:pt modelId="{F19127FE-E33D-448F-9C20-F49A4C26BA9E}" type="pres">
      <dgm:prSet presAssocID="{C2F85129-F336-4BBB-B289-867B0DFE04F5}" presName="node" presStyleLbl="node1" presStyleIdx="1" presStyleCnt="5" custScaleX="183523" custScaleY="144893">
        <dgm:presLayoutVars>
          <dgm:bulletEnabled val="1"/>
        </dgm:presLayoutVars>
      </dgm:prSet>
      <dgm:spPr>
        <a:prstGeom prst="ellipse">
          <a:avLst/>
        </a:prstGeom>
      </dgm:spPr>
      <dgm:t>
        <a:bodyPr/>
        <a:lstStyle/>
        <a:p>
          <a:endParaRPr lang="en-US"/>
        </a:p>
      </dgm:t>
    </dgm:pt>
    <dgm:pt modelId="{98F1DE13-D114-43CA-9110-A060C77FB34E}" type="pres">
      <dgm:prSet presAssocID="{C2F85129-F336-4BBB-B289-867B0DFE04F5}" presName="dummy" presStyleCnt="0"/>
      <dgm:spPr/>
    </dgm:pt>
    <dgm:pt modelId="{E9FEDA88-9FC6-4A39-B459-894D02900AD6}" type="pres">
      <dgm:prSet presAssocID="{2984867E-84E5-403D-8451-29B6BAB0F6D6}" presName="sibTrans" presStyleLbl="sibTrans2D1" presStyleIdx="1" presStyleCnt="5"/>
      <dgm:spPr>
        <a:prstGeom prst="blockArc">
          <a:avLst>
            <a:gd name="adj1" fmla="val 20520000"/>
            <a:gd name="adj2" fmla="val 3240000"/>
            <a:gd name="adj3" fmla="val 4637"/>
          </a:avLst>
        </a:prstGeom>
      </dgm:spPr>
      <dgm:t>
        <a:bodyPr/>
        <a:lstStyle/>
        <a:p>
          <a:endParaRPr lang="en-US"/>
        </a:p>
      </dgm:t>
    </dgm:pt>
    <dgm:pt modelId="{07D2BFC3-7672-47B5-BBEB-0FCB93F54A63}" type="pres">
      <dgm:prSet presAssocID="{D2D74861-CCB6-48A0-BF2A-06E1F08007B9}" presName="node" presStyleLbl="node1" presStyleIdx="2" presStyleCnt="5" custScaleX="186481" custScaleY="135406">
        <dgm:presLayoutVars>
          <dgm:bulletEnabled val="1"/>
        </dgm:presLayoutVars>
      </dgm:prSet>
      <dgm:spPr>
        <a:prstGeom prst="ellipse">
          <a:avLst/>
        </a:prstGeom>
      </dgm:spPr>
      <dgm:t>
        <a:bodyPr/>
        <a:lstStyle/>
        <a:p>
          <a:endParaRPr lang="en-US"/>
        </a:p>
      </dgm:t>
    </dgm:pt>
    <dgm:pt modelId="{FD5AD675-4D40-416A-9286-5E6B66718397}" type="pres">
      <dgm:prSet presAssocID="{D2D74861-CCB6-48A0-BF2A-06E1F08007B9}" presName="dummy" presStyleCnt="0"/>
      <dgm:spPr/>
    </dgm:pt>
    <dgm:pt modelId="{D4857684-D0D1-479B-A82B-0CD89BEF9158}" type="pres">
      <dgm:prSet presAssocID="{CFC905AC-E314-4C9E-97AD-80C849A8A357}" presName="sibTrans" presStyleLbl="sibTrans2D1" presStyleIdx="2" presStyleCnt="5"/>
      <dgm:spPr>
        <a:prstGeom prst="blockArc">
          <a:avLst>
            <a:gd name="adj1" fmla="val 3240000"/>
            <a:gd name="adj2" fmla="val 7560000"/>
            <a:gd name="adj3" fmla="val 4637"/>
          </a:avLst>
        </a:prstGeom>
      </dgm:spPr>
      <dgm:t>
        <a:bodyPr/>
        <a:lstStyle/>
        <a:p>
          <a:endParaRPr lang="en-US"/>
        </a:p>
      </dgm:t>
    </dgm:pt>
    <dgm:pt modelId="{D3B4E628-21E7-45A6-883C-476E8A5F679B}" type="pres">
      <dgm:prSet presAssocID="{ADB12E14-16C1-4703-8574-6812329F395D}" presName="node" presStyleLbl="node1" presStyleIdx="3" presStyleCnt="5" custScaleX="169257" custScaleY="135406">
        <dgm:presLayoutVars>
          <dgm:bulletEnabled val="1"/>
        </dgm:presLayoutVars>
      </dgm:prSet>
      <dgm:spPr>
        <a:prstGeom prst="ellipse">
          <a:avLst/>
        </a:prstGeom>
      </dgm:spPr>
      <dgm:t>
        <a:bodyPr/>
        <a:lstStyle/>
        <a:p>
          <a:endParaRPr lang="en-US"/>
        </a:p>
      </dgm:t>
    </dgm:pt>
    <dgm:pt modelId="{4BFC5206-55FD-404A-825B-46582F50A3FB}" type="pres">
      <dgm:prSet presAssocID="{ADB12E14-16C1-4703-8574-6812329F395D}" presName="dummy" presStyleCnt="0"/>
      <dgm:spPr/>
    </dgm:pt>
    <dgm:pt modelId="{CA2AD789-6D66-4DCA-8059-8EE205651FFE}" type="pres">
      <dgm:prSet presAssocID="{FBB2D262-7365-4844-83BC-A35A50C2922A}" presName="sibTrans" presStyleLbl="sibTrans2D1" presStyleIdx="3" presStyleCnt="5"/>
      <dgm:spPr>
        <a:prstGeom prst="blockArc">
          <a:avLst>
            <a:gd name="adj1" fmla="val 7560000"/>
            <a:gd name="adj2" fmla="val 11880000"/>
            <a:gd name="adj3" fmla="val 4637"/>
          </a:avLst>
        </a:prstGeom>
      </dgm:spPr>
      <dgm:t>
        <a:bodyPr/>
        <a:lstStyle/>
        <a:p>
          <a:endParaRPr lang="en-US"/>
        </a:p>
      </dgm:t>
    </dgm:pt>
    <dgm:pt modelId="{DC3BEE54-D334-448F-AD1B-592E043DB02B}" type="pres">
      <dgm:prSet presAssocID="{19DD8447-540A-49B2-A0E8-EE768441FD9B}" presName="node" presStyleLbl="node1" presStyleIdx="4" presStyleCnt="5" custScaleX="161565" custScaleY="138392">
        <dgm:presLayoutVars>
          <dgm:bulletEnabled val="1"/>
        </dgm:presLayoutVars>
      </dgm:prSet>
      <dgm:spPr>
        <a:prstGeom prst="ellipse">
          <a:avLst/>
        </a:prstGeom>
      </dgm:spPr>
      <dgm:t>
        <a:bodyPr/>
        <a:lstStyle/>
        <a:p>
          <a:endParaRPr lang="en-US"/>
        </a:p>
      </dgm:t>
    </dgm:pt>
    <dgm:pt modelId="{936360A0-4470-4C62-AA57-87AEB843EFD3}" type="pres">
      <dgm:prSet presAssocID="{19DD8447-540A-49B2-A0E8-EE768441FD9B}" presName="dummy" presStyleCnt="0"/>
      <dgm:spPr/>
    </dgm:pt>
    <dgm:pt modelId="{4026B428-738D-4140-BD20-32B4A4AD952E}" type="pres">
      <dgm:prSet presAssocID="{13E1DCEE-5379-4EC7-8B3A-1A1B332AFA71}" presName="sibTrans" presStyleLbl="sibTrans2D1" presStyleIdx="4" presStyleCnt="5"/>
      <dgm:spPr>
        <a:prstGeom prst="blockArc">
          <a:avLst>
            <a:gd name="adj1" fmla="val 11880000"/>
            <a:gd name="adj2" fmla="val 16200000"/>
            <a:gd name="adj3" fmla="val 4637"/>
          </a:avLst>
        </a:prstGeom>
      </dgm:spPr>
      <dgm:t>
        <a:bodyPr/>
        <a:lstStyle/>
        <a:p>
          <a:endParaRPr lang="en-US"/>
        </a:p>
      </dgm:t>
    </dgm:pt>
  </dgm:ptLst>
  <dgm:cxnLst>
    <dgm:cxn modelId="{58EF4F51-0CED-4FC7-8F5D-8621A1131609}" srcId="{62E6C94C-2665-47E3-BC4F-E15822280E28}" destId="{D2D74861-CCB6-48A0-BF2A-06E1F08007B9}" srcOrd="2" destOrd="0" parTransId="{873C895E-D964-453F-B580-FA22904CFF0E}" sibTransId="{CFC905AC-E314-4C9E-97AD-80C849A8A357}"/>
    <dgm:cxn modelId="{75095E3D-5B76-459A-B7EC-619C87ED391F}" type="presOf" srcId="{ADB12E14-16C1-4703-8574-6812329F395D}" destId="{D3B4E628-21E7-45A6-883C-476E8A5F679B}" srcOrd="0" destOrd="0" presId="urn:microsoft.com/office/officeart/2005/8/layout/radial6"/>
    <dgm:cxn modelId="{1112A104-5917-436B-BEC5-3214328CBF5E}" type="presOf" srcId="{CFC905AC-E314-4C9E-97AD-80C849A8A357}" destId="{D4857684-D0D1-479B-A82B-0CD89BEF9158}" srcOrd="0" destOrd="0" presId="urn:microsoft.com/office/officeart/2005/8/layout/radial6"/>
    <dgm:cxn modelId="{EBECAF03-FCBC-40BE-A89C-5E974637A4FA}" type="presOf" srcId="{FBB2D262-7365-4844-83BC-A35A50C2922A}" destId="{CA2AD789-6D66-4DCA-8059-8EE205651FFE}" srcOrd="0" destOrd="0" presId="urn:microsoft.com/office/officeart/2005/8/layout/radial6"/>
    <dgm:cxn modelId="{8B12E685-2C51-489E-846B-2D6B2402B98A}" type="presOf" srcId="{9E627750-F2DA-4CEA-AEDE-BE0127F06CA2}" destId="{3B6F15EC-6505-4598-8F8D-49878C8AD0DB}" srcOrd="0" destOrd="0" presId="urn:microsoft.com/office/officeart/2005/8/layout/radial6"/>
    <dgm:cxn modelId="{D5F99622-2704-457E-AF3E-C0229C8750A0}" srcId="{76338BFB-33B5-4CEB-8F4C-9FEEBBF23081}" destId="{62E6C94C-2665-47E3-BC4F-E15822280E28}" srcOrd="0" destOrd="0" parTransId="{8C7E0259-0ECE-4350-94D6-7CB39D1E0DBD}" sibTransId="{5FABBD32-0FB7-4C29-B546-7D22E0E32EBB}"/>
    <dgm:cxn modelId="{5E6B8CE9-6D08-4AE3-83AF-4B8EE46CE8AB}" srcId="{62E6C94C-2665-47E3-BC4F-E15822280E28}" destId="{19DD8447-540A-49B2-A0E8-EE768441FD9B}" srcOrd="4" destOrd="0" parTransId="{8DEC8D42-C366-4CFD-BFC3-2A7597610940}" sibTransId="{13E1DCEE-5379-4EC7-8B3A-1A1B332AFA71}"/>
    <dgm:cxn modelId="{DB8F5624-8095-4033-907D-F12B23CB7D64}" srcId="{62E6C94C-2665-47E3-BC4F-E15822280E28}" destId="{C2F85129-F336-4BBB-B289-867B0DFE04F5}" srcOrd="1" destOrd="0" parTransId="{F2EABA04-B745-4DFB-A1DE-51C91DE4E393}" sibTransId="{2984867E-84E5-403D-8451-29B6BAB0F6D6}"/>
    <dgm:cxn modelId="{DB286027-C2DA-4B2F-8555-76757A11E499}" type="presOf" srcId="{C2F85129-F336-4BBB-B289-867B0DFE04F5}" destId="{F19127FE-E33D-448F-9C20-F49A4C26BA9E}" srcOrd="0" destOrd="0" presId="urn:microsoft.com/office/officeart/2005/8/layout/radial6"/>
    <dgm:cxn modelId="{E536C386-A0E3-42C3-BFB7-DA6926341F62}" type="presOf" srcId="{62E6C94C-2665-47E3-BC4F-E15822280E28}" destId="{AAC9EA28-A0B9-4122-8B0B-BD2A654D39D6}" srcOrd="0" destOrd="0" presId="urn:microsoft.com/office/officeart/2005/8/layout/radial6"/>
    <dgm:cxn modelId="{D91C97E3-A975-4B41-925E-2A72E865E33B}" srcId="{62E6C94C-2665-47E3-BC4F-E15822280E28}" destId="{ADB12E14-16C1-4703-8574-6812329F395D}" srcOrd="3" destOrd="0" parTransId="{2930C8C9-DCBF-45B2-A264-A13992F88A03}" sibTransId="{FBB2D262-7365-4844-83BC-A35A50C2922A}"/>
    <dgm:cxn modelId="{D297E96B-D029-4640-8EA8-A4731A3039F5}" type="presOf" srcId="{2984867E-84E5-403D-8451-29B6BAB0F6D6}" destId="{E9FEDA88-9FC6-4A39-B459-894D02900AD6}" srcOrd="0" destOrd="0" presId="urn:microsoft.com/office/officeart/2005/8/layout/radial6"/>
    <dgm:cxn modelId="{8BFEF9EC-315A-40D5-94E1-451BA889498E}" type="presOf" srcId="{B8DAE5B5-FCE5-467A-8D07-AEEF53F8B204}" destId="{E7B9272D-492C-4773-8FCD-67C444C9C1D6}" srcOrd="0" destOrd="0" presId="urn:microsoft.com/office/officeart/2005/8/layout/radial6"/>
    <dgm:cxn modelId="{031CF55A-F20C-419C-B628-18691E1C2804}" type="presOf" srcId="{D2D74861-CCB6-48A0-BF2A-06E1F08007B9}" destId="{07D2BFC3-7672-47B5-BBEB-0FCB93F54A63}" srcOrd="0" destOrd="0" presId="urn:microsoft.com/office/officeart/2005/8/layout/radial6"/>
    <dgm:cxn modelId="{1DB041FB-1A08-4443-BBF0-BB4BDDDAE4C5}" type="presOf" srcId="{76338BFB-33B5-4CEB-8F4C-9FEEBBF23081}" destId="{0EDF0FCE-8EBC-4634-A460-0E4E68528C70}" srcOrd="0" destOrd="0" presId="urn:microsoft.com/office/officeart/2005/8/layout/radial6"/>
    <dgm:cxn modelId="{0636DDBA-583E-4B85-84A6-BD7FB03FE7AF}" type="presOf" srcId="{19DD8447-540A-49B2-A0E8-EE768441FD9B}" destId="{DC3BEE54-D334-448F-AD1B-592E043DB02B}" srcOrd="0" destOrd="0" presId="urn:microsoft.com/office/officeart/2005/8/layout/radial6"/>
    <dgm:cxn modelId="{F85F1306-3C06-4F25-B454-95293E9E0ECF}" srcId="{62E6C94C-2665-47E3-BC4F-E15822280E28}" destId="{9E627750-F2DA-4CEA-AEDE-BE0127F06CA2}" srcOrd="0" destOrd="0" parTransId="{1DD5FFFF-751E-42B1-AB6E-7D7E44F7CFC9}" sibTransId="{B8DAE5B5-FCE5-467A-8D07-AEEF53F8B204}"/>
    <dgm:cxn modelId="{2E6E3CB0-FE53-40DF-83DB-EAD858FF1B65}" type="presOf" srcId="{13E1DCEE-5379-4EC7-8B3A-1A1B332AFA71}" destId="{4026B428-738D-4140-BD20-32B4A4AD952E}" srcOrd="0" destOrd="0" presId="urn:microsoft.com/office/officeart/2005/8/layout/radial6"/>
    <dgm:cxn modelId="{A3EE8F30-DFC3-4456-9D10-4C2FBBD8FFF3}" type="presParOf" srcId="{0EDF0FCE-8EBC-4634-A460-0E4E68528C70}" destId="{AAC9EA28-A0B9-4122-8B0B-BD2A654D39D6}" srcOrd="0" destOrd="0" presId="urn:microsoft.com/office/officeart/2005/8/layout/radial6"/>
    <dgm:cxn modelId="{B80C81EE-A79D-42B6-A1CD-104B08E3554E}" type="presParOf" srcId="{0EDF0FCE-8EBC-4634-A460-0E4E68528C70}" destId="{3B6F15EC-6505-4598-8F8D-49878C8AD0DB}" srcOrd="1" destOrd="0" presId="urn:microsoft.com/office/officeart/2005/8/layout/radial6"/>
    <dgm:cxn modelId="{DFB632A3-CD5C-4E6A-A324-02BEA20D6AB4}" type="presParOf" srcId="{0EDF0FCE-8EBC-4634-A460-0E4E68528C70}" destId="{5B9CB43D-17C8-428D-81E7-F86863F76CAD}" srcOrd="2" destOrd="0" presId="urn:microsoft.com/office/officeart/2005/8/layout/radial6"/>
    <dgm:cxn modelId="{D600E0D2-D8E8-4498-B3E4-EEAFE7011CF6}" type="presParOf" srcId="{0EDF0FCE-8EBC-4634-A460-0E4E68528C70}" destId="{E7B9272D-492C-4773-8FCD-67C444C9C1D6}" srcOrd="3" destOrd="0" presId="urn:microsoft.com/office/officeart/2005/8/layout/radial6"/>
    <dgm:cxn modelId="{75C380CD-56AC-4805-8D46-9E92CA6741EE}" type="presParOf" srcId="{0EDF0FCE-8EBC-4634-A460-0E4E68528C70}" destId="{F19127FE-E33D-448F-9C20-F49A4C26BA9E}" srcOrd="4" destOrd="0" presId="urn:microsoft.com/office/officeart/2005/8/layout/radial6"/>
    <dgm:cxn modelId="{9BF64521-F597-40D1-BBEF-2506BB083687}" type="presParOf" srcId="{0EDF0FCE-8EBC-4634-A460-0E4E68528C70}" destId="{98F1DE13-D114-43CA-9110-A060C77FB34E}" srcOrd="5" destOrd="0" presId="urn:microsoft.com/office/officeart/2005/8/layout/radial6"/>
    <dgm:cxn modelId="{F4EB4F7A-064C-4F26-AD69-E8512BFCDC9A}" type="presParOf" srcId="{0EDF0FCE-8EBC-4634-A460-0E4E68528C70}" destId="{E9FEDA88-9FC6-4A39-B459-894D02900AD6}" srcOrd="6" destOrd="0" presId="urn:microsoft.com/office/officeart/2005/8/layout/radial6"/>
    <dgm:cxn modelId="{DEF927BB-427E-49D6-B744-E9CA8991CAC2}" type="presParOf" srcId="{0EDF0FCE-8EBC-4634-A460-0E4E68528C70}" destId="{07D2BFC3-7672-47B5-BBEB-0FCB93F54A63}" srcOrd="7" destOrd="0" presId="urn:microsoft.com/office/officeart/2005/8/layout/radial6"/>
    <dgm:cxn modelId="{E6925E94-E59D-4DFA-853C-134741E078BF}" type="presParOf" srcId="{0EDF0FCE-8EBC-4634-A460-0E4E68528C70}" destId="{FD5AD675-4D40-416A-9286-5E6B66718397}" srcOrd="8" destOrd="0" presId="urn:microsoft.com/office/officeart/2005/8/layout/radial6"/>
    <dgm:cxn modelId="{A0C044AA-4967-4631-B41E-A8FA7BB548AB}" type="presParOf" srcId="{0EDF0FCE-8EBC-4634-A460-0E4E68528C70}" destId="{D4857684-D0D1-479B-A82B-0CD89BEF9158}" srcOrd="9" destOrd="0" presId="urn:microsoft.com/office/officeart/2005/8/layout/radial6"/>
    <dgm:cxn modelId="{E40F4481-FBAE-4CD2-9D81-4004DBD9CFDF}" type="presParOf" srcId="{0EDF0FCE-8EBC-4634-A460-0E4E68528C70}" destId="{D3B4E628-21E7-45A6-883C-476E8A5F679B}" srcOrd="10" destOrd="0" presId="urn:microsoft.com/office/officeart/2005/8/layout/radial6"/>
    <dgm:cxn modelId="{BCCE7EB3-06B1-4E1A-87D4-F8F7C770CE31}" type="presParOf" srcId="{0EDF0FCE-8EBC-4634-A460-0E4E68528C70}" destId="{4BFC5206-55FD-404A-825B-46582F50A3FB}" srcOrd="11" destOrd="0" presId="urn:microsoft.com/office/officeart/2005/8/layout/radial6"/>
    <dgm:cxn modelId="{50E42C7A-42B7-4B0F-BF26-00CBD073D9D2}" type="presParOf" srcId="{0EDF0FCE-8EBC-4634-A460-0E4E68528C70}" destId="{CA2AD789-6D66-4DCA-8059-8EE205651FFE}" srcOrd="12" destOrd="0" presId="urn:microsoft.com/office/officeart/2005/8/layout/radial6"/>
    <dgm:cxn modelId="{1C782DF6-0A87-4947-8634-2739BAD35898}" type="presParOf" srcId="{0EDF0FCE-8EBC-4634-A460-0E4E68528C70}" destId="{DC3BEE54-D334-448F-AD1B-592E043DB02B}" srcOrd="13" destOrd="0" presId="urn:microsoft.com/office/officeart/2005/8/layout/radial6"/>
    <dgm:cxn modelId="{195F2B04-6757-4BB1-85B9-8B86EB79D328}" type="presParOf" srcId="{0EDF0FCE-8EBC-4634-A460-0E4E68528C70}" destId="{936360A0-4470-4C62-AA57-87AEB843EFD3}" srcOrd="14" destOrd="0" presId="urn:microsoft.com/office/officeart/2005/8/layout/radial6"/>
    <dgm:cxn modelId="{1240F6A1-3E3A-497A-BAC1-3C9855ED2E1A}" type="presParOf" srcId="{0EDF0FCE-8EBC-4634-A460-0E4E68528C70}" destId="{4026B428-738D-4140-BD20-32B4A4AD952E}"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3CC94A8-595C-46E0-84CF-448BF0BB037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82FE4B2-D9B0-4B12-AEF8-1DF0D7BBFFC3}">
      <dgm:prSet phldrT="[Text]"/>
      <dgm:spPr>
        <a:solidFill>
          <a:schemeClr val="accent4"/>
        </a:solidFill>
      </dgm:spPr>
      <dgm:t>
        <a:bodyPr/>
        <a:lstStyle/>
        <a:p>
          <a:r>
            <a:rPr lang="en-US" dirty="0"/>
            <a:t>Responding to Problem Behavior</a:t>
          </a:r>
        </a:p>
      </dgm:t>
    </dgm:pt>
    <dgm:pt modelId="{59272B97-38EA-4F3E-82E6-5DA97D790748}" type="parTrans" cxnId="{3705BB4E-BAF9-4990-95B2-6033E8F8E96D}">
      <dgm:prSet/>
      <dgm:spPr/>
      <dgm:t>
        <a:bodyPr/>
        <a:lstStyle/>
        <a:p>
          <a:endParaRPr lang="en-US"/>
        </a:p>
      </dgm:t>
    </dgm:pt>
    <dgm:pt modelId="{DEC215BE-4859-4965-B933-D1442673A011}" type="sibTrans" cxnId="{3705BB4E-BAF9-4990-95B2-6033E8F8E96D}">
      <dgm:prSet/>
      <dgm:spPr/>
      <dgm:t>
        <a:bodyPr/>
        <a:lstStyle/>
        <a:p>
          <a:endParaRPr lang="en-US"/>
        </a:p>
      </dgm:t>
    </dgm:pt>
    <dgm:pt modelId="{6D6B9CCF-FD5A-4191-B28A-ED665F1345E5}">
      <dgm:prSet phldrT="[Text]" custT="1"/>
      <dgm:spPr/>
      <dgm:t>
        <a:bodyPr/>
        <a:lstStyle/>
        <a:p>
          <a:r>
            <a:rPr lang="en-US" sz="3200" dirty="0"/>
            <a:t>Referral System</a:t>
          </a:r>
        </a:p>
      </dgm:t>
    </dgm:pt>
    <dgm:pt modelId="{23881748-4209-4E86-86DE-BD35AF1EDC2E}" type="parTrans" cxnId="{D91C728B-0EE3-4BA0-A1C4-D89476A8E914}">
      <dgm:prSet/>
      <dgm:spPr/>
      <dgm:t>
        <a:bodyPr/>
        <a:lstStyle/>
        <a:p>
          <a:endParaRPr lang="en-US"/>
        </a:p>
      </dgm:t>
    </dgm:pt>
    <dgm:pt modelId="{926B3F17-26BF-42C6-977B-F615EBA81128}" type="sibTrans" cxnId="{D91C728B-0EE3-4BA0-A1C4-D89476A8E914}">
      <dgm:prSet/>
      <dgm:spPr/>
      <dgm:t>
        <a:bodyPr/>
        <a:lstStyle/>
        <a:p>
          <a:endParaRPr lang="en-US"/>
        </a:p>
      </dgm:t>
    </dgm:pt>
    <dgm:pt modelId="{7D4CD671-D1DC-4C31-BD3A-36EAD92AED43}">
      <dgm:prSet phldrT="[Text]"/>
      <dgm:spPr/>
      <dgm:t>
        <a:bodyPr/>
        <a:lstStyle/>
        <a:p>
          <a:r>
            <a:rPr lang="en-US" dirty="0"/>
            <a:t>Clear &amp; Consistent Procedures</a:t>
          </a:r>
        </a:p>
      </dgm:t>
    </dgm:pt>
    <dgm:pt modelId="{B8416593-63BD-45FA-8470-2EA60952938E}" type="parTrans" cxnId="{ED76A51B-27BC-45C4-94FC-DB64CAF07B44}">
      <dgm:prSet/>
      <dgm:spPr/>
      <dgm:t>
        <a:bodyPr/>
        <a:lstStyle/>
        <a:p>
          <a:endParaRPr lang="en-US"/>
        </a:p>
      </dgm:t>
    </dgm:pt>
    <dgm:pt modelId="{5FB73736-E06F-4429-AC94-21C6559E9910}" type="sibTrans" cxnId="{ED76A51B-27BC-45C4-94FC-DB64CAF07B44}">
      <dgm:prSet/>
      <dgm:spPr/>
      <dgm:t>
        <a:bodyPr/>
        <a:lstStyle/>
        <a:p>
          <a:endParaRPr lang="en-US"/>
        </a:p>
      </dgm:t>
    </dgm:pt>
    <dgm:pt modelId="{021CA0B1-0927-44BE-8118-341666BA41D4}">
      <dgm:prSet phldrT="[Text]"/>
      <dgm:spPr/>
      <dgm:t>
        <a:bodyPr/>
        <a:lstStyle/>
        <a:p>
          <a:r>
            <a:rPr lang="en-US" dirty="0"/>
            <a:t>Disciplinary Learning Opportunities</a:t>
          </a:r>
        </a:p>
      </dgm:t>
    </dgm:pt>
    <dgm:pt modelId="{F613F318-3FF9-479C-979D-856585DE838B}" type="parTrans" cxnId="{1C0E711F-8387-4842-BFD0-1C2B035C2D02}">
      <dgm:prSet/>
      <dgm:spPr/>
      <dgm:t>
        <a:bodyPr/>
        <a:lstStyle/>
        <a:p>
          <a:endParaRPr lang="en-US"/>
        </a:p>
      </dgm:t>
    </dgm:pt>
    <dgm:pt modelId="{D3F9C1B2-D599-450C-B2A4-8969F0DEA5DB}" type="sibTrans" cxnId="{1C0E711F-8387-4842-BFD0-1C2B035C2D02}">
      <dgm:prSet/>
      <dgm:spPr/>
      <dgm:t>
        <a:bodyPr/>
        <a:lstStyle/>
        <a:p>
          <a:endParaRPr lang="en-US"/>
        </a:p>
      </dgm:t>
    </dgm:pt>
    <dgm:pt modelId="{9331ABF3-F6F8-4388-AF38-19D4FC33F52D}" type="pres">
      <dgm:prSet presAssocID="{B3CC94A8-595C-46E0-84CF-448BF0BB0379}" presName="Name0" presStyleCnt="0">
        <dgm:presLayoutVars>
          <dgm:chMax val="1"/>
          <dgm:chPref val="1"/>
          <dgm:dir/>
          <dgm:animOne val="branch"/>
          <dgm:animLvl val="lvl"/>
        </dgm:presLayoutVars>
      </dgm:prSet>
      <dgm:spPr/>
      <dgm:t>
        <a:bodyPr/>
        <a:lstStyle/>
        <a:p>
          <a:endParaRPr lang="en-US"/>
        </a:p>
      </dgm:t>
    </dgm:pt>
    <dgm:pt modelId="{DE2A7B13-1612-43A3-9AC5-44FEA2CB7F60}" type="pres">
      <dgm:prSet presAssocID="{A82FE4B2-D9B0-4B12-AEF8-1DF0D7BBFFC3}" presName="singleCycle" presStyleCnt="0"/>
      <dgm:spPr/>
    </dgm:pt>
    <dgm:pt modelId="{20CBD17A-68A0-41F0-871E-C076C34A9C76}" type="pres">
      <dgm:prSet presAssocID="{A82FE4B2-D9B0-4B12-AEF8-1DF0D7BBFFC3}" presName="singleCenter" presStyleLbl="node1" presStyleIdx="0" presStyleCnt="4" custScaleX="153968" custScaleY="110581" custLinFactNeighborX="-947" custLinFactNeighborY="-5699">
        <dgm:presLayoutVars>
          <dgm:chMax val="7"/>
          <dgm:chPref val="7"/>
        </dgm:presLayoutVars>
      </dgm:prSet>
      <dgm:spPr/>
      <dgm:t>
        <a:bodyPr/>
        <a:lstStyle/>
        <a:p>
          <a:endParaRPr lang="en-US"/>
        </a:p>
      </dgm:t>
    </dgm:pt>
    <dgm:pt modelId="{40547EF8-8327-4C71-B442-F0C028D144D4}" type="pres">
      <dgm:prSet presAssocID="{23881748-4209-4E86-86DE-BD35AF1EDC2E}" presName="Name56" presStyleLbl="parChTrans1D2" presStyleIdx="0" presStyleCnt="3"/>
      <dgm:spPr/>
      <dgm:t>
        <a:bodyPr/>
        <a:lstStyle/>
        <a:p>
          <a:endParaRPr lang="en-US"/>
        </a:p>
      </dgm:t>
    </dgm:pt>
    <dgm:pt modelId="{993EB6BA-842B-44A7-8F8C-BE89C95C0374}" type="pres">
      <dgm:prSet presAssocID="{6D6B9CCF-FD5A-4191-B28A-ED665F1345E5}" presName="text0" presStyleLbl="node1" presStyleIdx="1" presStyleCnt="4" custScaleX="218770" custScaleY="162352" custRadScaleRad="98078" custRadScaleInc="-498">
        <dgm:presLayoutVars>
          <dgm:bulletEnabled val="1"/>
        </dgm:presLayoutVars>
      </dgm:prSet>
      <dgm:spPr/>
      <dgm:t>
        <a:bodyPr/>
        <a:lstStyle/>
        <a:p>
          <a:endParaRPr lang="en-US"/>
        </a:p>
      </dgm:t>
    </dgm:pt>
    <dgm:pt modelId="{07D873F3-1532-488B-A251-472EA6FDBE61}" type="pres">
      <dgm:prSet presAssocID="{B8416593-63BD-45FA-8470-2EA60952938E}" presName="Name56" presStyleLbl="parChTrans1D2" presStyleIdx="1" presStyleCnt="3"/>
      <dgm:spPr/>
      <dgm:t>
        <a:bodyPr/>
        <a:lstStyle/>
        <a:p>
          <a:endParaRPr lang="en-US"/>
        </a:p>
      </dgm:t>
    </dgm:pt>
    <dgm:pt modelId="{191170D4-7919-429D-B47E-7DF80BC01308}" type="pres">
      <dgm:prSet presAssocID="{7D4CD671-D1DC-4C31-BD3A-36EAD92AED43}" presName="text0" presStyleLbl="node1" presStyleIdx="2" presStyleCnt="4" custScaleX="218770" custScaleY="162352" custRadScaleRad="133200" custRadScaleInc="-13254">
        <dgm:presLayoutVars>
          <dgm:bulletEnabled val="1"/>
        </dgm:presLayoutVars>
      </dgm:prSet>
      <dgm:spPr/>
      <dgm:t>
        <a:bodyPr/>
        <a:lstStyle/>
        <a:p>
          <a:endParaRPr lang="en-US"/>
        </a:p>
      </dgm:t>
    </dgm:pt>
    <dgm:pt modelId="{485DC731-441E-468A-B2AC-372E1D38503D}" type="pres">
      <dgm:prSet presAssocID="{F613F318-3FF9-479C-979D-856585DE838B}" presName="Name56" presStyleLbl="parChTrans1D2" presStyleIdx="2" presStyleCnt="3"/>
      <dgm:spPr/>
      <dgm:t>
        <a:bodyPr/>
        <a:lstStyle/>
        <a:p>
          <a:endParaRPr lang="en-US"/>
        </a:p>
      </dgm:t>
    </dgm:pt>
    <dgm:pt modelId="{D2F33CA3-97F1-4329-A02C-E9EDCD7E3CAE}" type="pres">
      <dgm:prSet presAssocID="{021CA0B1-0927-44BE-8118-341666BA41D4}" presName="text0" presStyleLbl="node1" presStyleIdx="3" presStyleCnt="4" custScaleX="239257" custScaleY="174878" custRadScaleRad="134149" custRadScaleInc="13527">
        <dgm:presLayoutVars>
          <dgm:bulletEnabled val="1"/>
        </dgm:presLayoutVars>
      </dgm:prSet>
      <dgm:spPr/>
      <dgm:t>
        <a:bodyPr/>
        <a:lstStyle/>
        <a:p>
          <a:endParaRPr lang="en-US"/>
        </a:p>
      </dgm:t>
    </dgm:pt>
  </dgm:ptLst>
  <dgm:cxnLst>
    <dgm:cxn modelId="{D91C728B-0EE3-4BA0-A1C4-D89476A8E914}" srcId="{A82FE4B2-D9B0-4B12-AEF8-1DF0D7BBFFC3}" destId="{6D6B9CCF-FD5A-4191-B28A-ED665F1345E5}" srcOrd="0" destOrd="0" parTransId="{23881748-4209-4E86-86DE-BD35AF1EDC2E}" sibTransId="{926B3F17-26BF-42C6-977B-F615EBA81128}"/>
    <dgm:cxn modelId="{79FF0188-40AA-4D01-A8F5-4EDA7CB0072F}" type="presOf" srcId="{B3CC94A8-595C-46E0-84CF-448BF0BB0379}" destId="{9331ABF3-F6F8-4388-AF38-19D4FC33F52D}" srcOrd="0" destOrd="0" presId="urn:microsoft.com/office/officeart/2008/layout/RadialCluster"/>
    <dgm:cxn modelId="{3705BB4E-BAF9-4990-95B2-6033E8F8E96D}" srcId="{B3CC94A8-595C-46E0-84CF-448BF0BB0379}" destId="{A82FE4B2-D9B0-4B12-AEF8-1DF0D7BBFFC3}" srcOrd="0" destOrd="0" parTransId="{59272B97-38EA-4F3E-82E6-5DA97D790748}" sibTransId="{DEC215BE-4859-4965-B933-D1442673A011}"/>
    <dgm:cxn modelId="{9C7208B4-76EC-4229-8962-AA158106BF79}" type="presOf" srcId="{23881748-4209-4E86-86DE-BD35AF1EDC2E}" destId="{40547EF8-8327-4C71-B442-F0C028D144D4}" srcOrd="0" destOrd="0" presId="urn:microsoft.com/office/officeart/2008/layout/RadialCluster"/>
    <dgm:cxn modelId="{84CCA74E-25AE-4ACC-89EA-B0FC79F35477}" type="presOf" srcId="{7D4CD671-D1DC-4C31-BD3A-36EAD92AED43}" destId="{191170D4-7919-429D-B47E-7DF80BC01308}" srcOrd="0" destOrd="0" presId="urn:microsoft.com/office/officeart/2008/layout/RadialCluster"/>
    <dgm:cxn modelId="{04858FC4-8419-4896-BAA3-1E56834C90AE}" type="presOf" srcId="{6D6B9CCF-FD5A-4191-B28A-ED665F1345E5}" destId="{993EB6BA-842B-44A7-8F8C-BE89C95C0374}" srcOrd="0" destOrd="0" presId="urn:microsoft.com/office/officeart/2008/layout/RadialCluster"/>
    <dgm:cxn modelId="{1C0E711F-8387-4842-BFD0-1C2B035C2D02}" srcId="{A82FE4B2-D9B0-4B12-AEF8-1DF0D7BBFFC3}" destId="{021CA0B1-0927-44BE-8118-341666BA41D4}" srcOrd="2" destOrd="0" parTransId="{F613F318-3FF9-479C-979D-856585DE838B}" sibTransId="{D3F9C1B2-D599-450C-B2A4-8969F0DEA5DB}"/>
    <dgm:cxn modelId="{6CB78401-E9AD-47F3-BDBB-66D895CACC0E}" type="presOf" srcId="{F613F318-3FF9-479C-979D-856585DE838B}" destId="{485DC731-441E-468A-B2AC-372E1D38503D}" srcOrd="0" destOrd="0" presId="urn:microsoft.com/office/officeart/2008/layout/RadialCluster"/>
    <dgm:cxn modelId="{A1D8E6BD-178B-4A6D-AC3E-E3BD1436658B}" type="presOf" srcId="{B8416593-63BD-45FA-8470-2EA60952938E}" destId="{07D873F3-1532-488B-A251-472EA6FDBE61}" srcOrd="0" destOrd="0" presId="urn:microsoft.com/office/officeart/2008/layout/RadialCluster"/>
    <dgm:cxn modelId="{ED76A51B-27BC-45C4-94FC-DB64CAF07B44}" srcId="{A82FE4B2-D9B0-4B12-AEF8-1DF0D7BBFFC3}" destId="{7D4CD671-D1DC-4C31-BD3A-36EAD92AED43}" srcOrd="1" destOrd="0" parTransId="{B8416593-63BD-45FA-8470-2EA60952938E}" sibTransId="{5FB73736-E06F-4429-AC94-21C6559E9910}"/>
    <dgm:cxn modelId="{82CC7BA4-3CB1-4E2C-AFCB-E1E5C120A9DC}" type="presOf" srcId="{021CA0B1-0927-44BE-8118-341666BA41D4}" destId="{D2F33CA3-97F1-4329-A02C-E9EDCD7E3CAE}" srcOrd="0" destOrd="0" presId="urn:microsoft.com/office/officeart/2008/layout/RadialCluster"/>
    <dgm:cxn modelId="{1C44B12E-9086-4467-A418-4962F1F2A834}" type="presOf" srcId="{A82FE4B2-D9B0-4B12-AEF8-1DF0D7BBFFC3}" destId="{20CBD17A-68A0-41F0-871E-C076C34A9C76}" srcOrd="0" destOrd="0" presId="urn:microsoft.com/office/officeart/2008/layout/RadialCluster"/>
    <dgm:cxn modelId="{51622CA8-AF0D-4317-8653-8EF6EC373750}" type="presParOf" srcId="{9331ABF3-F6F8-4388-AF38-19D4FC33F52D}" destId="{DE2A7B13-1612-43A3-9AC5-44FEA2CB7F60}" srcOrd="0" destOrd="0" presId="urn:microsoft.com/office/officeart/2008/layout/RadialCluster"/>
    <dgm:cxn modelId="{0D7AEF27-E44D-4877-9B68-5C12BB4AFDB2}" type="presParOf" srcId="{DE2A7B13-1612-43A3-9AC5-44FEA2CB7F60}" destId="{20CBD17A-68A0-41F0-871E-C076C34A9C76}" srcOrd="0" destOrd="0" presId="urn:microsoft.com/office/officeart/2008/layout/RadialCluster"/>
    <dgm:cxn modelId="{785B4B81-105F-43A3-BEFA-812906CEF1B7}" type="presParOf" srcId="{DE2A7B13-1612-43A3-9AC5-44FEA2CB7F60}" destId="{40547EF8-8327-4C71-B442-F0C028D144D4}" srcOrd="1" destOrd="0" presId="urn:microsoft.com/office/officeart/2008/layout/RadialCluster"/>
    <dgm:cxn modelId="{8852BB87-18A4-44BC-BF25-7306028D3D5A}" type="presParOf" srcId="{DE2A7B13-1612-43A3-9AC5-44FEA2CB7F60}" destId="{993EB6BA-842B-44A7-8F8C-BE89C95C0374}" srcOrd="2" destOrd="0" presId="urn:microsoft.com/office/officeart/2008/layout/RadialCluster"/>
    <dgm:cxn modelId="{B3AC13DE-CA85-4E6E-8F52-CA4BD33A0AA0}" type="presParOf" srcId="{DE2A7B13-1612-43A3-9AC5-44FEA2CB7F60}" destId="{07D873F3-1532-488B-A251-472EA6FDBE61}" srcOrd="3" destOrd="0" presId="urn:microsoft.com/office/officeart/2008/layout/RadialCluster"/>
    <dgm:cxn modelId="{4ED53322-45A1-4A1C-B530-0D0FB6B321C8}" type="presParOf" srcId="{DE2A7B13-1612-43A3-9AC5-44FEA2CB7F60}" destId="{191170D4-7919-429D-B47E-7DF80BC01308}" srcOrd="4" destOrd="0" presId="urn:microsoft.com/office/officeart/2008/layout/RadialCluster"/>
    <dgm:cxn modelId="{BE7073B2-14A8-453D-9F8A-7388D0120932}" type="presParOf" srcId="{DE2A7B13-1612-43A3-9AC5-44FEA2CB7F60}" destId="{485DC731-441E-468A-B2AC-372E1D38503D}" srcOrd="5" destOrd="0" presId="urn:microsoft.com/office/officeart/2008/layout/RadialCluster"/>
    <dgm:cxn modelId="{3B1F4EEC-EF36-4E70-B183-1F68CBC19A8A}" type="presParOf" srcId="{DE2A7B13-1612-43A3-9AC5-44FEA2CB7F60}" destId="{D2F33CA3-97F1-4329-A02C-E9EDCD7E3CAE}"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C5C18-FAE0-AF41-B8CA-D17B9B95713C}">
      <dsp:nvSpPr>
        <dsp:cNvPr id="0" name=""/>
        <dsp:cNvSpPr/>
      </dsp:nvSpPr>
      <dsp:spPr>
        <a:xfrm>
          <a:off x="956676" y="1677911"/>
          <a:ext cx="6696751" cy="2989183"/>
        </a:xfrm>
        <a:prstGeom prst="roundRect">
          <a:avLst/>
        </a:prstGeom>
        <a:solidFill>
          <a:srgbClr val="97FFC6"/>
        </a:solidFill>
        <a:ln>
          <a:solidFill>
            <a:srgbClr val="000000"/>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kern="1200" dirty="0"/>
            <a:t>MTSS = “school-wide structure used to improve integration &amp; implementation of behavioral practices, data-driven decision making systems, professional development opportunities, school leadership, supportive SEA &amp; LEA policies, &amp; evidence-based instructional practices”</a:t>
          </a:r>
        </a:p>
        <a:p>
          <a:pPr lvl="0" algn="ctr" defTabSz="977900">
            <a:lnSpc>
              <a:spcPct val="90000"/>
            </a:lnSpc>
            <a:spcBef>
              <a:spcPct val="0"/>
            </a:spcBef>
            <a:spcAft>
              <a:spcPct val="35000"/>
            </a:spcAft>
          </a:pPr>
          <a:r>
            <a:rPr lang="en-US" sz="1400" kern="1200" dirty="0"/>
            <a:t> (Fed. Reg., Vol. 79, No. 88, p. 26235)</a:t>
          </a:r>
        </a:p>
      </dsp:txBody>
      <dsp:txXfrm>
        <a:off x="1102596" y="1823831"/>
        <a:ext cx="6404911" cy="2697343"/>
      </dsp:txXfrm>
    </dsp:sp>
    <dsp:sp modelId="{C91F1A60-EDD3-1547-9B35-2DAEE6E827FB}">
      <dsp:nvSpPr>
        <dsp:cNvPr id="0" name=""/>
        <dsp:cNvSpPr/>
      </dsp:nvSpPr>
      <dsp:spPr>
        <a:xfrm rot="16330184">
          <a:off x="4101686" y="1407882"/>
          <a:ext cx="540445" cy="0"/>
        </a:xfrm>
        <a:custGeom>
          <a:avLst/>
          <a:gdLst/>
          <a:ahLst/>
          <a:cxnLst/>
          <a:rect l="0" t="0" r="0" b="0"/>
          <a:pathLst>
            <a:path>
              <a:moveTo>
                <a:pt x="0" y="0"/>
              </a:moveTo>
              <a:lnTo>
                <a:pt x="540445" y="0"/>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E91932-7642-1C4A-A95F-B2655D47560E}">
      <dsp:nvSpPr>
        <dsp:cNvPr id="0" name=""/>
        <dsp:cNvSpPr/>
      </dsp:nvSpPr>
      <dsp:spPr>
        <a:xfrm>
          <a:off x="3178595" y="50833"/>
          <a:ext cx="2448272" cy="1087019"/>
        </a:xfrm>
        <a:prstGeom prst="roundRect">
          <a:avLst/>
        </a:prstGeom>
        <a:solidFill>
          <a:schemeClr val="accent5">
            <a:lumMod val="40000"/>
            <a:lumOff val="60000"/>
          </a:schemeClr>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t>Leadership Team</a:t>
          </a:r>
        </a:p>
      </dsp:txBody>
      <dsp:txXfrm>
        <a:off x="3231659" y="103897"/>
        <a:ext cx="2342144" cy="980891"/>
      </dsp:txXfrm>
    </dsp:sp>
    <dsp:sp modelId="{C1CDFA3D-3EDE-8649-B130-B210A385E8A2}">
      <dsp:nvSpPr>
        <dsp:cNvPr id="0" name=""/>
        <dsp:cNvSpPr/>
      </dsp:nvSpPr>
      <dsp:spPr>
        <a:xfrm rot="19370818">
          <a:off x="6275986" y="1673529"/>
          <a:ext cx="14510" cy="0"/>
        </a:xfrm>
        <a:custGeom>
          <a:avLst/>
          <a:gdLst/>
          <a:ahLst/>
          <a:cxnLst/>
          <a:rect l="0" t="0" r="0" b="0"/>
          <a:pathLst>
            <a:path>
              <a:moveTo>
                <a:pt x="0" y="0"/>
              </a:moveTo>
              <a:lnTo>
                <a:pt x="14510" y="0"/>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EED68C-5133-4648-8C5E-7AB84BF39A80}">
      <dsp:nvSpPr>
        <dsp:cNvPr id="0" name=""/>
        <dsp:cNvSpPr/>
      </dsp:nvSpPr>
      <dsp:spPr>
        <a:xfrm>
          <a:off x="5565048" y="380996"/>
          <a:ext cx="3147919" cy="1288151"/>
        </a:xfrm>
        <a:prstGeom prst="roundRect">
          <a:avLst/>
        </a:prstGeom>
        <a:solidFill>
          <a:schemeClr val="accent5">
            <a:lumMod val="40000"/>
            <a:lumOff val="60000"/>
          </a:schemeClr>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t>Tiered Continuum of Evidence Based Practices</a:t>
          </a:r>
        </a:p>
      </dsp:txBody>
      <dsp:txXfrm>
        <a:off x="5627930" y="443878"/>
        <a:ext cx="3022155" cy="1162387"/>
      </dsp:txXfrm>
    </dsp:sp>
    <dsp:sp modelId="{04F7B1B2-30C6-C945-94A6-829B0AD5B868}">
      <dsp:nvSpPr>
        <dsp:cNvPr id="0" name=""/>
        <dsp:cNvSpPr/>
      </dsp:nvSpPr>
      <dsp:spPr>
        <a:xfrm rot="12889319">
          <a:off x="6302097" y="4619544"/>
          <a:ext cx="166542" cy="0"/>
        </a:xfrm>
        <a:custGeom>
          <a:avLst/>
          <a:gdLst/>
          <a:ahLst/>
          <a:cxnLst/>
          <a:rect l="0" t="0" r="0" b="0"/>
          <a:pathLst>
            <a:path>
              <a:moveTo>
                <a:pt x="0" y="0"/>
              </a:moveTo>
              <a:lnTo>
                <a:pt x="166542" y="0"/>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A77C6E7-9BD2-8B45-BF10-7B916631E21D}">
      <dsp:nvSpPr>
        <dsp:cNvPr id="0" name=""/>
        <dsp:cNvSpPr/>
      </dsp:nvSpPr>
      <dsp:spPr>
        <a:xfrm>
          <a:off x="5915893" y="4571994"/>
          <a:ext cx="2654119" cy="1288151"/>
        </a:xfrm>
        <a:prstGeom prst="roundRect">
          <a:avLst/>
        </a:prstGeom>
        <a:solidFill>
          <a:schemeClr val="accent5">
            <a:lumMod val="40000"/>
            <a:lumOff val="60000"/>
          </a:schemeClr>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t>Implementation Fidelity</a:t>
          </a:r>
        </a:p>
      </dsp:txBody>
      <dsp:txXfrm>
        <a:off x="5978775" y="4634876"/>
        <a:ext cx="2528355" cy="1162387"/>
      </dsp:txXfrm>
    </dsp:sp>
    <dsp:sp modelId="{F4FBD2ED-60B7-4D4E-B496-08BB96B9AEAD}">
      <dsp:nvSpPr>
        <dsp:cNvPr id="0" name=""/>
        <dsp:cNvSpPr/>
      </dsp:nvSpPr>
      <dsp:spPr>
        <a:xfrm rot="5267929">
          <a:off x="4168772" y="4868410"/>
          <a:ext cx="402929" cy="0"/>
        </a:xfrm>
        <a:custGeom>
          <a:avLst/>
          <a:gdLst/>
          <a:ahLst/>
          <a:cxnLst/>
          <a:rect l="0" t="0" r="0" b="0"/>
          <a:pathLst>
            <a:path>
              <a:moveTo>
                <a:pt x="0" y="0"/>
              </a:moveTo>
              <a:lnTo>
                <a:pt x="402929" y="0"/>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9EC157-C38F-8E45-A0C4-D58015B13C6D}">
      <dsp:nvSpPr>
        <dsp:cNvPr id="0" name=""/>
        <dsp:cNvSpPr/>
      </dsp:nvSpPr>
      <dsp:spPr>
        <a:xfrm>
          <a:off x="3065399" y="5069727"/>
          <a:ext cx="2674665" cy="1288151"/>
        </a:xfrm>
        <a:prstGeom prst="roundRect">
          <a:avLst/>
        </a:prstGeom>
        <a:solidFill>
          <a:schemeClr val="accent5">
            <a:lumMod val="40000"/>
            <a:lumOff val="60000"/>
          </a:schemeClr>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t>Data-driven Decision Making</a:t>
          </a:r>
        </a:p>
      </dsp:txBody>
      <dsp:txXfrm>
        <a:off x="3128281" y="5132609"/>
        <a:ext cx="2548901" cy="1162387"/>
      </dsp:txXfrm>
    </dsp:sp>
    <dsp:sp modelId="{E06B4E8B-7B4F-8A46-ADB5-F6D26FE6CDA3}">
      <dsp:nvSpPr>
        <dsp:cNvPr id="0" name=""/>
        <dsp:cNvSpPr/>
      </dsp:nvSpPr>
      <dsp:spPr>
        <a:xfrm rot="19409396">
          <a:off x="2282855" y="4657652"/>
          <a:ext cx="31741" cy="0"/>
        </a:xfrm>
        <a:custGeom>
          <a:avLst/>
          <a:gdLst/>
          <a:ahLst/>
          <a:cxnLst/>
          <a:rect l="0" t="0" r="0" b="0"/>
          <a:pathLst>
            <a:path>
              <a:moveTo>
                <a:pt x="0" y="0"/>
              </a:moveTo>
              <a:lnTo>
                <a:pt x="31741" y="0"/>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08890D-9D62-E544-991C-97E91E4F3C28}">
      <dsp:nvSpPr>
        <dsp:cNvPr id="0" name=""/>
        <dsp:cNvSpPr/>
      </dsp:nvSpPr>
      <dsp:spPr>
        <a:xfrm>
          <a:off x="124693" y="4648209"/>
          <a:ext cx="2633380" cy="1288151"/>
        </a:xfrm>
        <a:prstGeom prst="roundRect">
          <a:avLst/>
        </a:prstGeom>
        <a:solidFill>
          <a:schemeClr val="accent5">
            <a:lumMod val="40000"/>
            <a:lumOff val="60000"/>
          </a:schemeClr>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t>Universal Screening</a:t>
          </a:r>
        </a:p>
      </dsp:txBody>
      <dsp:txXfrm>
        <a:off x="187575" y="4711091"/>
        <a:ext cx="2507616" cy="1162387"/>
      </dsp:txXfrm>
    </dsp:sp>
    <dsp:sp modelId="{452D042D-5062-784A-ACBE-9529C03EB44C}">
      <dsp:nvSpPr>
        <dsp:cNvPr id="0" name=""/>
        <dsp:cNvSpPr/>
      </dsp:nvSpPr>
      <dsp:spPr>
        <a:xfrm rot="2287862">
          <a:off x="2389400" y="1711628"/>
          <a:ext cx="109212" cy="0"/>
        </a:xfrm>
        <a:custGeom>
          <a:avLst/>
          <a:gdLst/>
          <a:ahLst/>
          <a:cxnLst/>
          <a:rect l="0" t="0" r="0" b="0"/>
          <a:pathLst>
            <a:path>
              <a:moveTo>
                <a:pt x="0" y="0"/>
              </a:moveTo>
              <a:lnTo>
                <a:pt x="109212" y="0"/>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211876-391C-9748-ACA9-1140330FF99C}">
      <dsp:nvSpPr>
        <dsp:cNvPr id="0" name=""/>
        <dsp:cNvSpPr/>
      </dsp:nvSpPr>
      <dsp:spPr>
        <a:xfrm>
          <a:off x="0" y="457194"/>
          <a:ext cx="3332910" cy="1288151"/>
        </a:xfrm>
        <a:prstGeom prst="roundRect">
          <a:avLst/>
        </a:prstGeom>
        <a:solidFill>
          <a:schemeClr val="accent5">
            <a:lumMod val="40000"/>
            <a:lumOff val="60000"/>
          </a:schemeClr>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t>Continuous Progress Monitoring</a:t>
          </a:r>
        </a:p>
      </dsp:txBody>
      <dsp:txXfrm>
        <a:off x="62882" y="520076"/>
        <a:ext cx="3207146" cy="11623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8FEB1-8EBB-7145-BCE2-F2AD522C163F}">
      <dsp:nvSpPr>
        <dsp:cNvPr id="0" name=""/>
        <dsp:cNvSpPr/>
      </dsp:nvSpPr>
      <dsp:spPr>
        <a:xfrm>
          <a:off x="93967" y="0"/>
          <a:ext cx="2087665" cy="1924178"/>
        </a:xfrm>
        <a:prstGeom prst="ellipse">
          <a:avLst/>
        </a:prstGeom>
        <a:solidFill>
          <a:srgbClr val="DFD878"/>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a:solidFill>
                <a:schemeClr val="tx1"/>
              </a:solidFill>
            </a:rPr>
            <a:t>PBIS</a:t>
          </a:r>
        </a:p>
        <a:p>
          <a:pPr lvl="0" algn="ctr" defTabSz="1600200">
            <a:lnSpc>
              <a:spcPct val="90000"/>
            </a:lnSpc>
            <a:spcBef>
              <a:spcPct val="0"/>
            </a:spcBef>
            <a:spcAft>
              <a:spcPct val="35000"/>
            </a:spcAft>
          </a:pPr>
          <a:r>
            <a:rPr lang="en-US" sz="2000" kern="1200" dirty="0">
              <a:solidFill>
                <a:schemeClr val="tx1"/>
              </a:solidFill>
            </a:rPr>
            <a:t>(Structure)</a:t>
          </a:r>
        </a:p>
      </dsp:txBody>
      <dsp:txXfrm>
        <a:off x="399698" y="281789"/>
        <a:ext cx="1476203" cy="1360600"/>
      </dsp:txXfrm>
    </dsp:sp>
    <dsp:sp modelId="{60940AC6-06FB-2B4B-A41D-B50772ADFFA2}">
      <dsp:nvSpPr>
        <dsp:cNvPr id="0" name=""/>
        <dsp:cNvSpPr/>
      </dsp:nvSpPr>
      <dsp:spPr>
        <a:xfrm>
          <a:off x="708057" y="2015566"/>
          <a:ext cx="811346" cy="811346"/>
        </a:xfrm>
        <a:prstGeom prst="mathPlus">
          <a:avLst/>
        </a:prstGeom>
        <a:solidFill>
          <a:schemeClr val="tx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815601" y="2325825"/>
        <a:ext cx="596258" cy="190828"/>
      </dsp:txXfrm>
    </dsp:sp>
    <dsp:sp modelId="{93BD9466-AC79-E440-AD14-35E6158ADBB4}">
      <dsp:nvSpPr>
        <dsp:cNvPr id="0" name=""/>
        <dsp:cNvSpPr/>
      </dsp:nvSpPr>
      <dsp:spPr>
        <a:xfrm>
          <a:off x="69340" y="2963759"/>
          <a:ext cx="2063254" cy="1792390"/>
        </a:xfrm>
        <a:prstGeom prst="ellipse">
          <a:avLst/>
        </a:prstGeom>
        <a:solidFill>
          <a:schemeClr val="tx2">
            <a:lumMod val="60000"/>
            <a:lumOff val="40000"/>
          </a:schemeClr>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a:solidFill>
                <a:schemeClr val="tx1"/>
              </a:solidFill>
            </a:rPr>
            <a:t>SEL</a:t>
          </a:r>
        </a:p>
        <a:p>
          <a:pPr lvl="0" algn="ctr" defTabSz="1600200">
            <a:lnSpc>
              <a:spcPct val="90000"/>
            </a:lnSpc>
            <a:spcBef>
              <a:spcPct val="0"/>
            </a:spcBef>
            <a:spcAft>
              <a:spcPct val="35000"/>
            </a:spcAft>
          </a:pPr>
          <a:r>
            <a:rPr lang="en-US" sz="2000" kern="1200" dirty="0">
              <a:solidFill>
                <a:schemeClr val="tx1"/>
              </a:solidFill>
            </a:rPr>
            <a:t>(Support)</a:t>
          </a:r>
        </a:p>
      </dsp:txBody>
      <dsp:txXfrm>
        <a:off x="371497" y="3226248"/>
        <a:ext cx="1458940" cy="1267412"/>
      </dsp:txXfrm>
    </dsp:sp>
    <dsp:sp modelId="{16B693AC-DFE8-914A-B77B-A7C0A2D426EB}">
      <dsp:nvSpPr>
        <dsp:cNvPr id="0" name=""/>
        <dsp:cNvSpPr/>
      </dsp:nvSpPr>
      <dsp:spPr>
        <a:xfrm rot="21521501">
          <a:off x="1882852" y="2036173"/>
          <a:ext cx="1049441" cy="878418"/>
        </a:xfrm>
        <a:prstGeom prst="rightArrow">
          <a:avLst>
            <a:gd name="adj1" fmla="val 60000"/>
            <a:gd name="adj2" fmla="val 50000"/>
          </a:avLst>
        </a:prstGeom>
        <a:solidFill>
          <a:schemeClr val="tx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en-US" sz="3700" kern="1200" dirty="0"/>
        </a:p>
      </dsp:txBody>
      <dsp:txXfrm>
        <a:off x="1882886" y="2214865"/>
        <a:ext cx="785916" cy="527050"/>
      </dsp:txXfrm>
    </dsp:sp>
    <dsp:sp modelId="{EAEFE182-E6DF-CA4A-AFCF-0CB4D8223ECF}">
      <dsp:nvSpPr>
        <dsp:cNvPr id="0" name=""/>
        <dsp:cNvSpPr/>
      </dsp:nvSpPr>
      <dsp:spPr>
        <a:xfrm>
          <a:off x="2930157" y="1190431"/>
          <a:ext cx="2188453" cy="2247374"/>
        </a:xfrm>
        <a:prstGeom prst="ellipse">
          <a:avLst/>
        </a:prstGeom>
        <a:solidFill>
          <a:srgbClr val="00B050"/>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a:t>Positive School Climate</a:t>
          </a:r>
        </a:p>
      </dsp:txBody>
      <dsp:txXfrm>
        <a:off x="3250649" y="1519551"/>
        <a:ext cx="1547469" cy="1589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390189" y="0"/>
          <a:ext cx="8086393" cy="1207008"/>
        </a:xfrm>
        <a:prstGeom prst="roundRect">
          <a:avLst>
            <a:gd name="adj" fmla="val 10000"/>
          </a:avLst>
        </a:prstGeom>
        <a:solidFill>
          <a:srgbClr val="97FFC6"/>
        </a:solidFill>
        <a:ln w="28575">
          <a:solidFill>
            <a:schemeClr val="accent4">
              <a:lumMod val="75000"/>
            </a:schemeClr>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508000" lvl="0" indent="0" algn="l" defTabSz="1422400" rtl="0">
            <a:lnSpc>
              <a:spcPct val="90000"/>
            </a:lnSpc>
            <a:spcBef>
              <a:spcPct val="0"/>
            </a:spcBef>
            <a:spcAft>
              <a:spcPct val="35000"/>
            </a:spcAft>
          </a:pPr>
          <a:r>
            <a:rPr lang="en-US" sz="3200" kern="1200" dirty="0">
              <a:solidFill>
                <a:srgbClr val="000000"/>
              </a:solidFill>
            </a:rPr>
            <a:t>                for enhancing adoption &amp; implementation of </a:t>
          </a:r>
          <a:endParaRPr lang="en-US" sz="3200" kern="1200" dirty="0"/>
        </a:p>
      </dsp:txBody>
      <dsp:txXfrm>
        <a:off x="-354837" y="35352"/>
        <a:ext cx="6392550" cy="1136304"/>
      </dsp:txXfrm>
    </dsp:sp>
    <dsp:sp modelId="{8886F3EF-E445-5C47-9381-9D335534965F}">
      <dsp:nvSpPr>
        <dsp:cNvPr id="0" name=""/>
        <dsp:cNvSpPr/>
      </dsp:nvSpPr>
      <dsp:spPr>
        <a:xfrm>
          <a:off x="-133507" y="1426464"/>
          <a:ext cx="8305800" cy="1207008"/>
        </a:xfrm>
        <a:prstGeom prst="roundRect">
          <a:avLst>
            <a:gd name="adj" fmla="val 10000"/>
          </a:avLst>
        </a:prstGeom>
        <a:solidFill>
          <a:srgbClr val="97FFC6"/>
        </a:solidFill>
        <a:ln w="28575">
          <a:solidFill>
            <a:schemeClr val="accent4">
              <a:lumMod val="75000"/>
            </a:schemeClr>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pPr>
          <a:r>
            <a:rPr lang="en-US" sz="3200" kern="1200" dirty="0">
              <a:solidFill>
                <a:srgbClr val="FF0000"/>
              </a:solidFill>
            </a:rPr>
            <a:t>                  </a:t>
          </a:r>
          <a:r>
            <a:rPr lang="en-US" sz="3200" kern="1200" dirty="0">
              <a:solidFill>
                <a:schemeClr val="tx1"/>
              </a:solidFill>
            </a:rPr>
            <a:t>of evidence-based interventions </a:t>
          </a:r>
          <a:r>
            <a:rPr lang="en-US" sz="3200" kern="1200" dirty="0">
              <a:solidFill>
                <a:srgbClr val="000000"/>
              </a:solidFill>
            </a:rPr>
            <a:t>to achieve</a:t>
          </a:r>
        </a:p>
      </dsp:txBody>
      <dsp:txXfrm>
        <a:off x="-98155" y="1461816"/>
        <a:ext cx="6558791" cy="1136304"/>
      </dsp:txXfrm>
    </dsp:sp>
    <dsp:sp modelId="{74ED606C-C0C8-A947-9EBE-15E51DC1E588}">
      <dsp:nvSpPr>
        <dsp:cNvPr id="0" name=""/>
        <dsp:cNvSpPr/>
      </dsp:nvSpPr>
      <dsp:spPr>
        <a:xfrm>
          <a:off x="378295" y="2852928"/>
          <a:ext cx="7927520" cy="1207008"/>
        </a:xfrm>
        <a:prstGeom prst="roundRect">
          <a:avLst>
            <a:gd name="adj" fmla="val 10000"/>
          </a:avLst>
        </a:prstGeom>
        <a:solidFill>
          <a:srgbClr val="97FFC6"/>
        </a:solidFill>
        <a:ln w="28575">
          <a:solidFill>
            <a:schemeClr val="accent4">
              <a:lumMod val="75000"/>
            </a:schemeClr>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338138" lvl="0" indent="0" algn="l" defTabSz="1422400" rtl="0">
            <a:lnSpc>
              <a:spcPct val="90000"/>
            </a:lnSpc>
            <a:spcBef>
              <a:spcPct val="0"/>
            </a:spcBef>
            <a:spcAft>
              <a:spcPct val="35000"/>
            </a:spcAft>
          </a:pPr>
          <a:r>
            <a:rPr lang="en-US" sz="3200" kern="1200" dirty="0">
              <a:solidFill>
                <a:srgbClr val="FF0000"/>
              </a:solidFill>
            </a:rPr>
            <a:t>                       </a:t>
          </a:r>
          <a:r>
            <a:rPr lang="en-US" sz="3200" kern="1200" dirty="0">
              <a:solidFill>
                <a:srgbClr val="000000"/>
              </a:solidFill>
            </a:rPr>
            <a:t>&amp; </a:t>
          </a:r>
          <a:r>
            <a:rPr lang="en-US" sz="3200" kern="1200" dirty="0">
              <a:solidFill>
                <a:srgbClr val="FF0000"/>
              </a:solidFill>
            </a:rPr>
            <a:t>behaviorally </a:t>
          </a:r>
          <a:r>
            <a:rPr lang="en-US" sz="3200" kern="1200" dirty="0">
              <a:solidFill>
                <a:srgbClr val="000000"/>
              </a:solidFill>
            </a:rPr>
            <a:t>important outcomes for</a:t>
          </a:r>
        </a:p>
      </dsp:txBody>
      <dsp:txXfrm>
        <a:off x="413647" y="2888280"/>
        <a:ext cx="6266766" cy="1136303"/>
      </dsp:txXfrm>
    </dsp:sp>
    <dsp:sp modelId="{B6563712-0049-F640-9BE3-E7D7073F0DEF}">
      <dsp:nvSpPr>
        <dsp:cNvPr id="0" name=""/>
        <dsp:cNvSpPr/>
      </dsp:nvSpPr>
      <dsp:spPr>
        <a:xfrm>
          <a:off x="934120" y="4279392"/>
          <a:ext cx="7524058" cy="1207008"/>
        </a:xfrm>
        <a:prstGeom prst="roundRect">
          <a:avLst>
            <a:gd name="adj" fmla="val 10000"/>
          </a:avLst>
        </a:prstGeom>
        <a:solidFill>
          <a:srgbClr val="97FFC6"/>
        </a:solidFill>
        <a:ln w="28575">
          <a:solidFill>
            <a:schemeClr val="accent4">
              <a:lumMod val="75000"/>
            </a:schemeClr>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pPr>
          <a:r>
            <a:rPr lang="en-US" sz="3200" kern="1200" dirty="0">
              <a:solidFill>
                <a:srgbClr val="000000"/>
              </a:solidFill>
            </a:rPr>
            <a:t>    students</a:t>
          </a:r>
        </a:p>
      </dsp:txBody>
      <dsp:txXfrm>
        <a:off x="969472" y="4314744"/>
        <a:ext cx="5934823" cy="1136304"/>
      </dsp:txXfrm>
    </dsp:sp>
    <dsp:sp modelId="{B67506BE-73E4-734E-8D51-BD77E39EEEEA}">
      <dsp:nvSpPr>
        <dsp:cNvPr id="0" name=""/>
        <dsp:cNvSpPr/>
      </dsp:nvSpPr>
      <dsp:spPr>
        <a:xfrm>
          <a:off x="6000668" y="924458"/>
          <a:ext cx="784555" cy="784555"/>
        </a:xfrm>
        <a:prstGeom prst="downArrow">
          <a:avLst>
            <a:gd name="adj1" fmla="val 55000"/>
            <a:gd name="adj2" fmla="val 45000"/>
          </a:avLst>
        </a:prstGeom>
        <a:solidFill>
          <a:schemeClr val="accent5">
            <a:lumMod val="75000"/>
            <a:alpha val="9000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177193" y="924458"/>
        <a:ext cx="431505" cy="590378"/>
      </dsp:txXfrm>
    </dsp:sp>
    <dsp:sp modelId="{9F938532-7CB5-2743-95AD-42F853C4B5CC}">
      <dsp:nvSpPr>
        <dsp:cNvPr id="0" name=""/>
        <dsp:cNvSpPr/>
      </dsp:nvSpPr>
      <dsp:spPr>
        <a:xfrm>
          <a:off x="6557157" y="2350922"/>
          <a:ext cx="784555" cy="784555"/>
        </a:xfrm>
        <a:prstGeom prst="downArrow">
          <a:avLst>
            <a:gd name="adj1" fmla="val 55000"/>
            <a:gd name="adj2" fmla="val 45000"/>
          </a:avLst>
        </a:prstGeom>
        <a:solidFill>
          <a:schemeClr val="accent5">
            <a:lumMod val="75000"/>
            <a:alpha val="9000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6733682" y="2350922"/>
        <a:ext cx="431505" cy="590378"/>
      </dsp:txXfrm>
    </dsp:sp>
    <dsp:sp modelId="{F5B1A8A2-6EE7-194C-A2B2-8955DFBB9D99}">
      <dsp:nvSpPr>
        <dsp:cNvPr id="0" name=""/>
        <dsp:cNvSpPr/>
      </dsp:nvSpPr>
      <dsp:spPr>
        <a:xfrm>
          <a:off x="7105340" y="3777386"/>
          <a:ext cx="784555" cy="784555"/>
        </a:xfrm>
        <a:prstGeom prst="downArrow">
          <a:avLst>
            <a:gd name="adj1" fmla="val 55000"/>
            <a:gd name="adj2" fmla="val 45000"/>
          </a:avLst>
        </a:prstGeom>
        <a:solidFill>
          <a:schemeClr val="accent5">
            <a:lumMod val="75000"/>
            <a:alpha val="9000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7281865" y="3777386"/>
        <a:ext cx="431505" cy="590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97A99-B7FA-4460-B954-7EEC9F4152C1}">
      <dsp:nvSpPr>
        <dsp:cNvPr id="0" name=""/>
        <dsp:cNvSpPr/>
      </dsp:nvSpPr>
      <dsp:spPr>
        <a:xfrm>
          <a:off x="0" y="0"/>
          <a:ext cx="7620000" cy="236601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B36BF8-038F-4D5F-9B7E-1188A5A81178}">
      <dsp:nvSpPr>
        <dsp:cNvPr id="0" name=""/>
        <dsp:cNvSpPr/>
      </dsp:nvSpPr>
      <dsp:spPr>
        <a:xfrm>
          <a:off x="300780" y="304797"/>
          <a:ext cx="2098476" cy="1735074"/>
        </a:xfrm>
        <a:prstGeom prst="roundRect">
          <a:avLst>
            <a:gd name="adj" fmla="val 1000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7600DD-34D3-43C8-B2CD-36F2C888D8A7}">
      <dsp:nvSpPr>
        <dsp:cNvPr id="0" name=""/>
        <dsp:cNvSpPr/>
      </dsp:nvSpPr>
      <dsp:spPr>
        <a:xfrm rot="10800000">
          <a:off x="229348" y="2366010"/>
          <a:ext cx="2098476" cy="289179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l" defTabSz="933450">
            <a:lnSpc>
              <a:spcPct val="90000"/>
            </a:lnSpc>
            <a:spcBef>
              <a:spcPct val="0"/>
            </a:spcBef>
            <a:spcAft>
              <a:spcPct val="35000"/>
            </a:spcAft>
          </a:pPr>
          <a:r>
            <a:rPr lang="en-US" sz="2100" kern="1200" dirty="0"/>
            <a:t>Monthly Meetings</a:t>
          </a:r>
        </a:p>
        <a:p>
          <a:pPr lvl="0" algn="l" defTabSz="933450">
            <a:lnSpc>
              <a:spcPct val="90000"/>
            </a:lnSpc>
            <a:spcBef>
              <a:spcPct val="0"/>
            </a:spcBef>
            <a:spcAft>
              <a:spcPct val="35000"/>
            </a:spcAft>
          </a:pPr>
          <a:endParaRPr lang="en-US" sz="2100" kern="1200" dirty="0"/>
        </a:p>
        <a:p>
          <a:pPr marL="228600" lvl="1" indent="-228600" algn="l" defTabSz="889000">
            <a:lnSpc>
              <a:spcPct val="90000"/>
            </a:lnSpc>
            <a:spcBef>
              <a:spcPct val="0"/>
            </a:spcBef>
            <a:spcAft>
              <a:spcPct val="15000"/>
            </a:spcAft>
            <a:buChar char="••"/>
          </a:pPr>
          <a:r>
            <a:rPr lang="en-US" sz="2000" kern="1200" dirty="0"/>
            <a:t>Pre-set</a:t>
          </a:r>
        </a:p>
        <a:p>
          <a:pPr marL="228600" lvl="1" indent="-228600" algn="l" defTabSz="889000">
            <a:lnSpc>
              <a:spcPct val="90000"/>
            </a:lnSpc>
            <a:spcBef>
              <a:spcPct val="0"/>
            </a:spcBef>
            <a:spcAft>
              <a:spcPct val="15000"/>
            </a:spcAft>
            <a:buChar char="••"/>
          </a:pPr>
          <a:r>
            <a:rPr lang="en-US" sz="2000" kern="1200" dirty="0"/>
            <a:t>Consistent</a:t>
          </a:r>
        </a:p>
        <a:p>
          <a:pPr marL="228600" lvl="1" indent="-228600" algn="l" defTabSz="889000">
            <a:lnSpc>
              <a:spcPct val="90000"/>
            </a:lnSpc>
            <a:spcBef>
              <a:spcPct val="0"/>
            </a:spcBef>
            <a:spcAft>
              <a:spcPct val="15000"/>
            </a:spcAft>
            <a:buChar char="••"/>
          </a:pPr>
          <a:r>
            <a:rPr lang="en-US" sz="2000" kern="1200" dirty="0"/>
            <a:t>Use roles</a:t>
          </a:r>
        </a:p>
      </dsp:txBody>
      <dsp:txXfrm rot="10800000">
        <a:off x="293883" y="2366010"/>
        <a:ext cx="1969406" cy="2827255"/>
      </dsp:txXfrm>
    </dsp:sp>
    <dsp:sp modelId="{264076A6-F4FC-4CF1-8140-1B8528A692BA}">
      <dsp:nvSpPr>
        <dsp:cNvPr id="0" name=""/>
        <dsp:cNvSpPr/>
      </dsp:nvSpPr>
      <dsp:spPr>
        <a:xfrm>
          <a:off x="2537672" y="315468"/>
          <a:ext cx="2098476" cy="1735074"/>
        </a:xfrm>
        <a:prstGeom prst="roundRect">
          <a:avLst>
            <a:gd name="adj" fmla="val 1000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EF3F1-4E9A-4C05-982D-AB30B071B0E7}">
      <dsp:nvSpPr>
        <dsp:cNvPr id="0" name=""/>
        <dsp:cNvSpPr/>
      </dsp:nvSpPr>
      <dsp:spPr>
        <a:xfrm rot="10800000">
          <a:off x="2537672" y="2366010"/>
          <a:ext cx="2098476" cy="289179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l" defTabSz="933450">
            <a:lnSpc>
              <a:spcPct val="90000"/>
            </a:lnSpc>
            <a:spcBef>
              <a:spcPct val="0"/>
            </a:spcBef>
            <a:spcAft>
              <a:spcPct val="35000"/>
            </a:spcAft>
          </a:pPr>
          <a:r>
            <a:rPr lang="en-US" sz="2100" kern="1200" dirty="0"/>
            <a:t>Clear Agenda</a:t>
          </a:r>
        </a:p>
        <a:p>
          <a:pPr lvl="0" algn="l" defTabSz="933450">
            <a:lnSpc>
              <a:spcPct val="90000"/>
            </a:lnSpc>
            <a:spcBef>
              <a:spcPct val="0"/>
            </a:spcBef>
            <a:spcAft>
              <a:spcPct val="35000"/>
            </a:spcAft>
          </a:pPr>
          <a:endParaRPr lang="en-US" sz="2100" kern="1200" dirty="0"/>
        </a:p>
        <a:p>
          <a:pPr marL="228600" lvl="1" indent="-228600" algn="l" defTabSz="889000">
            <a:lnSpc>
              <a:spcPct val="90000"/>
            </a:lnSpc>
            <a:spcBef>
              <a:spcPct val="0"/>
            </a:spcBef>
            <a:spcAft>
              <a:spcPct val="15000"/>
            </a:spcAft>
            <a:buChar char="••"/>
          </a:pPr>
          <a:r>
            <a:rPr lang="en-US" sz="2000" kern="1200" dirty="0"/>
            <a:t>Reasonable</a:t>
          </a:r>
        </a:p>
        <a:p>
          <a:pPr marL="228600" lvl="1" indent="-228600" algn="l" defTabSz="889000">
            <a:lnSpc>
              <a:spcPct val="90000"/>
            </a:lnSpc>
            <a:spcBef>
              <a:spcPct val="0"/>
            </a:spcBef>
            <a:spcAft>
              <a:spcPct val="15000"/>
            </a:spcAft>
            <a:buChar char="••"/>
          </a:pPr>
          <a:r>
            <a:rPr lang="en-US" sz="2000" kern="1200" dirty="0"/>
            <a:t>Goal oriented</a:t>
          </a:r>
        </a:p>
        <a:p>
          <a:pPr marL="228600" lvl="1" indent="-228600" algn="l" defTabSz="889000">
            <a:lnSpc>
              <a:spcPct val="90000"/>
            </a:lnSpc>
            <a:spcBef>
              <a:spcPct val="0"/>
            </a:spcBef>
            <a:spcAft>
              <a:spcPct val="15000"/>
            </a:spcAft>
            <a:buChar char="••"/>
          </a:pPr>
          <a:r>
            <a:rPr lang="en-US" sz="2000" kern="1200" dirty="0"/>
            <a:t>Data included</a:t>
          </a:r>
        </a:p>
      </dsp:txBody>
      <dsp:txXfrm rot="10800000">
        <a:off x="2602207" y="2366010"/>
        <a:ext cx="1969406" cy="2827255"/>
      </dsp:txXfrm>
    </dsp:sp>
    <dsp:sp modelId="{BEEE5C76-8B29-4D75-B225-93AD0B0D76F6}">
      <dsp:nvSpPr>
        <dsp:cNvPr id="0" name=""/>
        <dsp:cNvSpPr/>
      </dsp:nvSpPr>
      <dsp:spPr>
        <a:xfrm>
          <a:off x="5069085" y="315468"/>
          <a:ext cx="2098476" cy="1735074"/>
        </a:xfrm>
        <a:prstGeom prst="roundRect">
          <a:avLst>
            <a:gd name="adj" fmla="val 1000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1CBB92-23BB-4A87-BA43-CE6459AA1189}">
      <dsp:nvSpPr>
        <dsp:cNvPr id="0" name=""/>
        <dsp:cNvSpPr/>
      </dsp:nvSpPr>
      <dsp:spPr>
        <a:xfrm rot="10800000">
          <a:off x="4845996" y="2366010"/>
          <a:ext cx="2544654" cy="289179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a:t>Meeting Notes</a:t>
          </a:r>
        </a:p>
        <a:p>
          <a:pPr lvl="0" algn="l" defTabSz="933450">
            <a:lnSpc>
              <a:spcPct val="90000"/>
            </a:lnSpc>
            <a:spcBef>
              <a:spcPct val="0"/>
            </a:spcBef>
            <a:spcAft>
              <a:spcPct val="35000"/>
            </a:spcAft>
          </a:pPr>
          <a:r>
            <a:rPr lang="en-US" sz="2100" kern="1200" dirty="0"/>
            <a:t>Action Plan</a:t>
          </a:r>
        </a:p>
        <a:p>
          <a:pPr lvl="0" algn="l" defTabSz="933450">
            <a:lnSpc>
              <a:spcPct val="90000"/>
            </a:lnSpc>
            <a:spcBef>
              <a:spcPct val="0"/>
            </a:spcBef>
            <a:spcAft>
              <a:spcPct val="35000"/>
            </a:spcAft>
          </a:pPr>
          <a:endParaRPr lang="en-US" sz="200" kern="1200" dirty="0"/>
        </a:p>
        <a:p>
          <a:pPr marL="228600" lvl="1" indent="-228600" algn="l" defTabSz="889000">
            <a:lnSpc>
              <a:spcPct val="90000"/>
            </a:lnSpc>
            <a:spcBef>
              <a:spcPct val="0"/>
            </a:spcBef>
            <a:spcAft>
              <a:spcPct val="15000"/>
            </a:spcAft>
            <a:buChar char="••"/>
          </a:pPr>
          <a:r>
            <a:rPr lang="en-US" sz="2000" kern="1200" dirty="0"/>
            <a:t>Attendance/Roles</a:t>
          </a:r>
        </a:p>
        <a:p>
          <a:pPr marL="228600" lvl="1" indent="-228600" algn="l" defTabSz="889000">
            <a:lnSpc>
              <a:spcPct val="90000"/>
            </a:lnSpc>
            <a:spcBef>
              <a:spcPct val="0"/>
            </a:spcBef>
            <a:spcAft>
              <a:spcPct val="15000"/>
            </a:spcAft>
            <a:buChar char="••"/>
          </a:pPr>
          <a:r>
            <a:rPr lang="en-US" sz="2000" kern="1200" dirty="0"/>
            <a:t>Decisions made</a:t>
          </a:r>
        </a:p>
        <a:p>
          <a:pPr marL="228600" lvl="1" indent="-228600" algn="l" defTabSz="889000">
            <a:lnSpc>
              <a:spcPct val="90000"/>
            </a:lnSpc>
            <a:spcBef>
              <a:spcPct val="0"/>
            </a:spcBef>
            <a:spcAft>
              <a:spcPct val="15000"/>
            </a:spcAft>
            <a:buChar char="••"/>
          </a:pPr>
          <a:r>
            <a:rPr lang="en-US" sz="2000" kern="1200" dirty="0"/>
            <a:t>Tasks &amp; timelines</a:t>
          </a:r>
        </a:p>
        <a:p>
          <a:pPr marL="228600" lvl="1" indent="-228600" algn="l" defTabSz="889000">
            <a:lnSpc>
              <a:spcPct val="90000"/>
            </a:lnSpc>
            <a:spcBef>
              <a:spcPct val="0"/>
            </a:spcBef>
            <a:spcAft>
              <a:spcPct val="15000"/>
            </a:spcAft>
            <a:buChar char="••"/>
          </a:pPr>
          <a:r>
            <a:rPr lang="en-US" sz="2000" kern="1200" dirty="0"/>
            <a:t>Data monitoring</a:t>
          </a:r>
        </a:p>
        <a:p>
          <a:pPr marL="171450" lvl="1" indent="-171450" algn="l" defTabSz="711200">
            <a:lnSpc>
              <a:spcPct val="90000"/>
            </a:lnSpc>
            <a:spcBef>
              <a:spcPct val="0"/>
            </a:spcBef>
            <a:spcAft>
              <a:spcPct val="15000"/>
            </a:spcAft>
            <a:buChar char="••"/>
          </a:pPr>
          <a:endParaRPr lang="en-US" sz="1600" kern="1200" dirty="0"/>
        </a:p>
      </dsp:txBody>
      <dsp:txXfrm rot="10800000">
        <a:off x="4924253" y="2366010"/>
        <a:ext cx="2388140" cy="2813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F54B2-56D9-48DE-85FB-F78A8BCF7523}">
      <dsp:nvSpPr>
        <dsp:cNvPr id="0" name=""/>
        <dsp:cNvSpPr/>
      </dsp:nvSpPr>
      <dsp:spPr>
        <a:xfrm>
          <a:off x="3352791" y="1935150"/>
          <a:ext cx="1357788" cy="1357788"/>
        </a:xfrm>
        <a:prstGeom prst="roundRect">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kern="1200" dirty="0"/>
            <a:t>DATA</a:t>
          </a:r>
        </a:p>
      </dsp:txBody>
      <dsp:txXfrm>
        <a:off x="3419073" y="2001432"/>
        <a:ext cx="1225224" cy="1225224"/>
      </dsp:txXfrm>
    </dsp:sp>
    <dsp:sp modelId="{D6C1BB1F-8469-417A-8BB6-BEF1D4F24466}">
      <dsp:nvSpPr>
        <dsp:cNvPr id="0" name=""/>
        <dsp:cNvSpPr/>
      </dsp:nvSpPr>
      <dsp:spPr>
        <a:xfrm rot="16349055">
          <a:off x="3686760" y="1544175"/>
          <a:ext cx="782684" cy="0"/>
        </a:xfrm>
        <a:custGeom>
          <a:avLst/>
          <a:gdLst/>
          <a:ahLst/>
          <a:cxnLst/>
          <a:rect l="0" t="0" r="0" b="0"/>
          <a:pathLst>
            <a:path>
              <a:moveTo>
                <a:pt x="0" y="0"/>
              </a:moveTo>
              <a:lnTo>
                <a:pt x="782684"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E8B9A21-8847-4CFB-B975-B9DA53BA818A}">
      <dsp:nvSpPr>
        <dsp:cNvPr id="0" name=""/>
        <dsp:cNvSpPr/>
      </dsp:nvSpPr>
      <dsp:spPr>
        <a:xfrm>
          <a:off x="3659940" y="243482"/>
          <a:ext cx="909718" cy="909718"/>
        </a:xfrm>
        <a:prstGeom prst="roundRect">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a:t>Sources</a:t>
          </a:r>
        </a:p>
      </dsp:txBody>
      <dsp:txXfrm>
        <a:off x="3704349" y="287891"/>
        <a:ext cx="820900" cy="820900"/>
      </dsp:txXfrm>
    </dsp:sp>
    <dsp:sp modelId="{9BE3EF0C-F4A8-4414-AD64-6AB40D1CC94C}">
      <dsp:nvSpPr>
        <dsp:cNvPr id="0" name=""/>
        <dsp:cNvSpPr/>
      </dsp:nvSpPr>
      <dsp:spPr>
        <a:xfrm rot="1962443">
          <a:off x="4639346" y="3292767"/>
          <a:ext cx="898517" cy="0"/>
        </a:xfrm>
        <a:custGeom>
          <a:avLst/>
          <a:gdLst/>
          <a:ahLst/>
          <a:cxnLst/>
          <a:rect l="0" t="0" r="0" b="0"/>
          <a:pathLst>
            <a:path>
              <a:moveTo>
                <a:pt x="0" y="0"/>
              </a:moveTo>
              <a:lnTo>
                <a:pt x="898517"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93F08F1-FED9-4254-9903-0359CCB9DE54}">
      <dsp:nvSpPr>
        <dsp:cNvPr id="0" name=""/>
        <dsp:cNvSpPr/>
      </dsp:nvSpPr>
      <dsp:spPr>
        <a:xfrm>
          <a:off x="5466630" y="3372761"/>
          <a:ext cx="909718" cy="909718"/>
        </a:xfrm>
        <a:prstGeom prst="roundRect">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a:t>Analysis</a:t>
          </a:r>
        </a:p>
      </dsp:txBody>
      <dsp:txXfrm>
        <a:off x="5511039" y="3417170"/>
        <a:ext cx="820900" cy="820900"/>
      </dsp:txXfrm>
    </dsp:sp>
    <dsp:sp modelId="{390B84BE-653D-4170-8ED5-B8F8DB6730FC}">
      <dsp:nvSpPr>
        <dsp:cNvPr id="0" name=""/>
        <dsp:cNvSpPr/>
      </dsp:nvSpPr>
      <dsp:spPr>
        <a:xfrm rot="8691029">
          <a:off x="2697199" y="3299704"/>
          <a:ext cx="721361" cy="0"/>
        </a:xfrm>
        <a:custGeom>
          <a:avLst/>
          <a:gdLst/>
          <a:ahLst/>
          <a:cxnLst/>
          <a:rect l="0" t="0" r="0" b="0"/>
          <a:pathLst>
            <a:path>
              <a:moveTo>
                <a:pt x="0" y="0"/>
              </a:moveTo>
              <a:lnTo>
                <a:pt x="721361"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B766A64-5D19-4C53-9588-7528774647BA}">
      <dsp:nvSpPr>
        <dsp:cNvPr id="0" name=""/>
        <dsp:cNvSpPr/>
      </dsp:nvSpPr>
      <dsp:spPr>
        <a:xfrm>
          <a:off x="1853250" y="3372761"/>
          <a:ext cx="909718" cy="909718"/>
        </a:xfrm>
        <a:prstGeom prst="roundRect">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a:t>Action Planning</a:t>
          </a:r>
        </a:p>
      </dsp:txBody>
      <dsp:txXfrm>
        <a:off x="1897659" y="3417170"/>
        <a:ext cx="820900" cy="820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E4E76-57EA-429F-B002-D3724F68F368}">
      <dsp:nvSpPr>
        <dsp:cNvPr id="0" name=""/>
        <dsp:cNvSpPr/>
      </dsp:nvSpPr>
      <dsp:spPr>
        <a:xfrm>
          <a:off x="2354579" y="49529"/>
          <a:ext cx="2377440" cy="2377440"/>
        </a:xfrm>
        <a:prstGeom prst="ellipse">
          <a:avLst/>
        </a:prstGeom>
        <a:solidFill>
          <a:schemeClr val="accent2">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Teacher-Student</a:t>
          </a:r>
        </a:p>
      </dsp:txBody>
      <dsp:txXfrm>
        <a:off x="2671571" y="465581"/>
        <a:ext cx="1743456" cy="1069848"/>
      </dsp:txXfrm>
    </dsp:sp>
    <dsp:sp modelId="{59E8AB29-29D9-45FA-BF18-43C4B15F9BE9}">
      <dsp:nvSpPr>
        <dsp:cNvPr id="0" name=""/>
        <dsp:cNvSpPr/>
      </dsp:nvSpPr>
      <dsp:spPr>
        <a:xfrm>
          <a:off x="3212439" y="1535430"/>
          <a:ext cx="2377440" cy="2377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School/ Teacher - Home</a:t>
          </a:r>
        </a:p>
      </dsp:txBody>
      <dsp:txXfrm>
        <a:off x="3939540" y="2149602"/>
        <a:ext cx="1426464" cy="1307592"/>
      </dsp:txXfrm>
    </dsp:sp>
    <dsp:sp modelId="{752AF272-488F-41B4-88C9-373913BB4BB4}">
      <dsp:nvSpPr>
        <dsp:cNvPr id="0" name=""/>
        <dsp:cNvSpPr/>
      </dsp:nvSpPr>
      <dsp:spPr>
        <a:xfrm>
          <a:off x="1496720" y="1535430"/>
          <a:ext cx="2377440" cy="2377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Student-Student</a:t>
          </a:r>
        </a:p>
      </dsp:txBody>
      <dsp:txXfrm>
        <a:off x="1720595" y="2149602"/>
        <a:ext cx="1426464" cy="13075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E4E76-57EA-429F-B002-D3724F68F368}">
      <dsp:nvSpPr>
        <dsp:cNvPr id="0" name=""/>
        <dsp:cNvSpPr/>
      </dsp:nvSpPr>
      <dsp:spPr>
        <a:xfrm>
          <a:off x="2354579" y="49529"/>
          <a:ext cx="2377440" cy="2377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Teacher-Student</a:t>
          </a:r>
        </a:p>
      </dsp:txBody>
      <dsp:txXfrm>
        <a:off x="2671571" y="465581"/>
        <a:ext cx="1743456" cy="1069848"/>
      </dsp:txXfrm>
    </dsp:sp>
    <dsp:sp modelId="{59E8AB29-29D9-45FA-BF18-43C4B15F9BE9}">
      <dsp:nvSpPr>
        <dsp:cNvPr id="0" name=""/>
        <dsp:cNvSpPr/>
      </dsp:nvSpPr>
      <dsp:spPr>
        <a:xfrm>
          <a:off x="3212439" y="1535430"/>
          <a:ext cx="2377440" cy="2377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School/ Teacher - Home</a:t>
          </a:r>
        </a:p>
      </dsp:txBody>
      <dsp:txXfrm>
        <a:off x="3939540" y="2149602"/>
        <a:ext cx="1426464" cy="1307592"/>
      </dsp:txXfrm>
    </dsp:sp>
    <dsp:sp modelId="{752AF272-488F-41B4-88C9-373913BB4BB4}">
      <dsp:nvSpPr>
        <dsp:cNvPr id="0" name=""/>
        <dsp:cNvSpPr/>
      </dsp:nvSpPr>
      <dsp:spPr>
        <a:xfrm>
          <a:off x="1496720" y="1535430"/>
          <a:ext cx="2377440" cy="2377440"/>
        </a:xfrm>
        <a:prstGeom prst="ellipse">
          <a:avLst/>
        </a:prstGeom>
        <a:solidFill>
          <a:schemeClr val="accent2">
            <a:lumMod val="40000"/>
            <a:lumOff val="60000"/>
            <a:alpha val="6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Student-Student</a:t>
          </a:r>
        </a:p>
      </dsp:txBody>
      <dsp:txXfrm>
        <a:off x="1720595" y="2149602"/>
        <a:ext cx="1426464" cy="13075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E4E76-57EA-429F-B002-D3724F68F368}">
      <dsp:nvSpPr>
        <dsp:cNvPr id="0" name=""/>
        <dsp:cNvSpPr/>
      </dsp:nvSpPr>
      <dsp:spPr>
        <a:xfrm>
          <a:off x="2354579" y="49529"/>
          <a:ext cx="2377440" cy="2377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Teacher-Student</a:t>
          </a:r>
        </a:p>
      </dsp:txBody>
      <dsp:txXfrm>
        <a:off x="2671571" y="465581"/>
        <a:ext cx="1743456" cy="1069848"/>
      </dsp:txXfrm>
    </dsp:sp>
    <dsp:sp modelId="{59E8AB29-29D9-45FA-BF18-43C4B15F9BE9}">
      <dsp:nvSpPr>
        <dsp:cNvPr id="0" name=""/>
        <dsp:cNvSpPr/>
      </dsp:nvSpPr>
      <dsp:spPr>
        <a:xfrm>
          <a:off x="3212439" y="1535430"/>
          <a:ext cx="2377440" cy="2377440"/>
        </a:xfrm>
        <a:prstGeom prst="ellipse">
          <a:avLst/>
        </a:prstGeom>
        <a:solidFill>
          <a:schemeClr val="accent2">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School/ Teacher - Home</a:t>
          </a:r>
        </a:p>
      </dsp:txBody>
      <dsp:txXfrm>
        <a:off x="3939540" y="2149602"/>
        <a:ext cx="1426464" cy="1307592"/>
      </dsp:txXfrm>
    </dsp:sp>
    <dsp:sp modelId="{752AF272-488F-41B4-88C9-373913BB4BB4}">
      <dsp:nvSpPr>
        <dsp:cNvPr id="0" name=""/>
        <dsp:cNvSpPr/>
      </dsp:nvSpPr>
      <dsp:spPr>
        <a:xfrm>
          <a:off x="1496720" y="1535430"/>
          <a:ext cx="2377440" cy="2377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a:t>Student-Student</a:t>
          </a:r>
        </a:p>
      </dsp:txBody>
      <dsp:txXfrm>
        <a:off x="1720595" y="2149602"/>
        <a:ext cx="1426464" cy="13075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6B428-738D-4140-BD20-32B4A4AD952E}">
      <dsp:nvSpPr>
        <dsp:cNvPr id="0" name=""/>
        <dsp:cNvSpPr/>
      </dsp:nvSpPr>
      <dsp:spPr>
        <a:xfrm>
          <a:off x="1765947" y="610236"/>
          <a:ext cx="3948420" cy="3948420"/>
        </a:xfrm>
        <a:prstGeom prst="blockArc">
          <a:avLst>
            <a:gd name="adj1" fmla="val 11880000"/>
            <a:gd name="adj2" fmla="val 16200000"/>
            <a:gd name="adj3" fmla="val 4637"/>
          </a:avLst>
        </a:prstGeom>
        <a:solidFill>
          <a:srgbClr val="9BBB59">
            <a:hueOff val="11250264"/>
            <a:satOff val="-16880"/>
            <a:lumOff val="-2745"/>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A2AD789-6D66-4DCA-8059-8EE205651FFE}">
      <dsp:nvSpPr>
        <dsp:cNvPr id="0" name=""/>
        <dsp:cNvSpPr/>
      </dsp:nvSpPr>
      <dsp:spPr>
        <a:xfrm>
          <a:off x="1765947" y="610236"/>
          <a:ext cx="3948420" cy="3948420"/>
        </a:xfrm>
        <a:prstGeom prst="blockArc">
          <a:avLst>
            <a:gd name="adj1" fmla="val 7560000"/>
            <a:gd name="adj2" fmla="val 11880000"/>
            <a:gd name="adj3" fmla="val 4637"/>
          </a:avLst>
        </a:prstGeom>
        <a:solidFill>
          <a:srgbClr val="9BBB59">
            <a:hueOff val="8437698"/>
            <a:satOff val="-12660"/>
            <a:lumOff val="-2059"/>
            <a:alphaOff val="0"/>
          </a:srgbClr>
        </a:solidFill>
        <a:ln>
          <a:noFill/>
        </a:ln>
        <a:effectLst/>
      </dsp:spPr>
      <dsp:style>
        <a:lnRef idx="0">
          <a:scrgbClr r="0" g="0" b="0"/>
        </a:lnRef>
        <a:fillRef idx="1">
          <a:scrgbClr r="0" g="0" b="0"/>
        </a:fillRef>
        <a:effectRef idx="0">
          <a:scrgbClr r="0" g="0" b="0"/>
        </a:effectRef>
        <a:fontRef idx="minor">
          <a:schemeClr val="lt1"/>
        </a:fontRef>
      </dsp:style>
    </dsp:sp>
    <dsp:sp modelId="{D4857684-D0D1-479B-A82B-0CD89BEF9158}">
      <dsp:nvSpPr>
        <dsp:cNvPr id="0" name=""/>
        <dsp:cNvSpPr/>
      </dsp:nvSpPr>
      <dsp:spPr>
        <a:xfrm>
          <a:off x="1765947" y="610236"/>
          <a:ext cx="3948420" cy="3948420"/>
        </a:xfrm>
        <a:prstGeom prst="blockArc">
          <a:avLst>
            <a:gd name="adj1" fmla="val 3240000"/>
            <a:gd name="adj2" fmla="val 7560000"/>
            <a:gd name="adj3" fmla="val 4637"/>
          </a:avLst>
        </a:prstGeom>
        <a:solidFill>
          <a:srgbClr val="9BBB59">
            <a:hueOff val="5625132"/>
            <a:satOff val="-8440"/>
            <a:lumOff val="-1373"/>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9FEDA88-9FC6-4A39-B459-894D02900AD6}">
      <dsp:nvSpPr>
        <dsp:cNvPr id="0" name=""/>
        <dsp:cNvSpPr/>
      </dsp:nvSpPr>
      <dsp:spPr>
        <a:xfrm>
          <a:off x="1765947" y="610236"/>
          <a:ext cx="3948420" cy="3948420"/>
        </a:xfrm>
        <a:prstGeom prst="blockArc">
          <a:avLst>
            <a:gd name="adj1" fmla="val 20520000"/>
            <a:gd name="adj2" fmla="val 3240000"/>
            <a:gd name="adj3" fmla="val 4637"/>
          </a:avLst>
        </a:prstGeom>
        <a:solidFill>
          <a:srgbClr val="9BBB59">
            <a:hueOff val="2812566"/>
            <a:satOff val="-4220"/>
            <a:lumOff val="-686"/>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7B9272D-492C-4773-8FCD-67C444C9C1D6}">
      <dsp:nvSpPr>
        <dsp:cNvPr id="0" name=""/>
        <dsp:cNvSpPr/>
      </dsp:nvSpPr>
      <dsp:spPr>
        <a:xfrm>
          <a:off x="1765947" y="610236"/>
          <a:ext cx="3948420" cy="3948420"/>
        </a:xfrm>
        <a:prstGeom prst="blockArc">
          <a:avLst>
            <a:gd name="adj1" fmla="val 16200000"/>
            <a:gd name="adj2" fmla="val 20520000"/>
            <a:gd name="adj3" fmla="val 4637"/>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AC9EA28-A0B9-4122-8B0B-BD2A654D39D6}">
      <dsp:nvSpPr>
        <dsp:cNvPr id="0" name=""/>
        <dsp:cNvSpPr/>
      </dsp:nvSpPr>
      <dsp:spPr>
        <a:xfrm>
          <a:off x="2410973" y="1324157"/>
          <a:ext cx="2658368" cy="229418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a:solidFill>
                <a:sysClr val="window" lastClr="FFFFFF"/>
              </a:solidFill>
              <a:latin typeface="Arial" panose="020B0604020202020204" pitchFamily="34" charset="0"/>
              <a:ea typeface="+mn-ea"/>
              <a:cs typeface="Arial" panose="020B0604020202020204" pitchFamily="34" charset="0"/>
            </a:rPr>
            <a:t>Module Components</a:t>
          </a:r>
        </a:p>
      </dsp:txBody>
      <dsp:txXfrm>
        <a:off x="2800282" y="1660132"/>
        <a:ext cx="1879750" cy="1622233"/>
      </dsp:txXfrm>
    </dsp:sp>
    <dsp:sp modelId="{3B6F15EC-6505-4598-8F8D-49878C8AD0DB}">
      <dsp:nvSpPr>
        <dsp:cNvPr id="0" name=""/>
        <dsp:cNvSpPr/>
      </dsp:nvSpPr>
      <dsp:spPr>
        <a:xfrm>
          <a:off x="2878775" y="-205342"/>
          <a:ext cx="1722763" cy="172276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 lastClr="FFFFFF"/>
              </a:solidFill>
              <a:latin typeface="Arial" panose="020B0604020202020204" pitchFamily="34" charset="0"/>
              <a:ea typeface="+mn-ea"/>
              <a:cs typeface="Arial" panose="020B0604020202020204" pitchFamily="34" charset="0"/>
            </a:rPr>
            <a:t>Defining Focus Area</a:t>
          </a:r>
        </a:p>
      </dsp:txBody>
      <dsp:txXfrm>
        <a:off x="3131068" y="46951"/>
        <a:ext cx="1218177" cy="1218177"/>
      </dsp:txXfrm>
    </dsp:sp>
    <dsp:sp modelId="{F19127FE-E33D-448F-9C20-F49A4C26BA9E}">
      <dsp:nvSpPr>
        <dsp:cNvPr id="0" name=""/>
        <dsp:cNvSpPr/>
      </dsp:nvSpPr>
      <dsp:spPr>
        <a:xfrm>
          <a:off x="4406705" y="1066803"/>
          <a:ext cx="2334952" cy="1843465"/>
        </a:xfrm>
        <a:prstGeom prst="ellipse">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 lastClr="FFFFFF"/>
              </a:solidFill>
              <a:latin typeface="Arial" panose="020B0604020202020204" pitchFamily="34" charset="0"/>
              <a:ea typeface="+mn-ea"/>
              <a:cs typeface="Arial" panose="020B0604020202020204" pitchFamily="34" charset="0"/>
            </a:rPr>
            <a:t>Area</a:t>
          </a:r>
        </a:p>
        <a:p>
          <a:pPr lvl="0" algn="ctr" defTabSz="977900">
            <a:lnSpc>
              <a:spcPct val="90000"/>
            </a:lnSpc>
            <a:spcBef>
              <a:spcPct val="0"/>
            </a:spcBef>
            <a:spcAft>
              <a:spcPct val="35000"/>
            </a:spcAft>
          </a:pPr>
          <a:r>
            <a:rPr lang="en-US" sz="2200" kern="1200" dirty="0">
              <a:solidFill>
                <a:sysClr val="window" lastClr="FFFFFF"/>
              </a:solidFill>
              <a:latin typeface="Arial" panose="020B0604020202020204" pitchFamily="34" charset="0"/>
              <a:ea typeface="+mn-ea"/>
              <a:cs typeface="Arial" panose="020B0604020202020204" pitchFamily="34" charset="0"/>
            </a:rPr>
            <a:t>Importance</a:t>
          </a:r>
        </a:p>
      </dsp:txBody>
      <dsp:txXfrm>
        <a:off x="4748651" y="1336772"/>
        <a:ext cx="1651060" cy="1303527"/>
      </dsp:txXfrm>
    </dsp:sp>
    <dsp:sp modelId="{07D2BFC3-7672-47B5-BBEB-0FCB93F54A63}">
      <dsp:nvSpPr>
        <dsp:cNvPr id="0" name=""/>
        <dsp:cNvSpPr/>
      </dsp:nvSpPr>
      <dsp:spPr>
        <a:xfrm>
          <a:off x="3687353" y="3283179"/>
          <a:ext cx="2372587" cy="1722763"/>
        </a:xfrm>
        <a:prstGeom prst="ellipse">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 lastClr="FFFFFF"/>
              </a:solidFill>
              <a:latin typeface="Arial" panose="020B0604020202020204" pitchFamily="34" charset="0"/>
              <a:ea typeface="+mn-ea"/>
              <a:cs typeface="Arial" panose="020B0604020202020204" pitchFamily="34" charset="0"/>
            </a:rPr>
            <a:t>Contributing Factors</a:t>
          </a:r>
        </a:p>
      </dsp:txBody>
      <dsp:txXfrm>
        <a:off x="4034810" y="3535472"/>
        <a:ext cx="1677673" cy="1218177"/>
      </dsp:txXfrm>
    </dsp:sp>
    <dsp:sp modelId="{D3B4E628-21E7-45A6-883C-476E8A5F679B}">
      <dsp:nvSpPr>
        <dsp:cNvPr id="0" name=""/>
        <dsp:cNvSpPr/>
      </dsp:nvSpPr>
      <dsp:spPr>
        <a:xfrm>
          <a:off x="1529944" y="3283179"/>
          <a:ext cx="2153447" cy="1722763"/>
        </a:xfrm>
        <a:prstGeom prst="ellipse">
          <a:avLst/>
        </a:prstGeom>
        <a:solidFill>
          <a:srgbClr val="9BBB59">
            <a:hueOff val="8437698"/>
            <a:satOff val="-12660"/>
            <a:lumOff val="-2059"/>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 lastClr="FFFFFF"/>
              </a:solidFill>
              <a:latin typeface="Arial" panose="020B0604020202020204" pitchFamily="34" charset="0"/>
              <a:ea typeface="+mn-ea"/>
              <a:cs typeface="Arial" panose="020B0604020202020204" pitchFamily="34" charset="0"/>
            </a:rPr>
            <a:t>Research-based Strategies</a:t>
          </a:r>
        </a:p>
      </dsp:txBody>
      <dsp:txXfrm>
        <a:off x="1845309" y="3535472"/>
        <a:ext cx="1522717" cy="1218177"/>
      </dsp:txXfrm>
    </dsp:sp>
    <dsp:sp modelId="{DC3BEE54-D334-448F-AD1B-592E043DB02B}">
      <dsp:nvSpPr>
        <dsp:cNvPr id="0" name=""/>
        <dsp:cNvSpPr/>
      </dsp:nvSpPr>
      <dsp:spPr>
        <a:xfrm>
          <a:off x="878341" y="1108158"/>
          <a:ext cx="2055582" cy="1760753"/>
        </a:xfrm>
        <a:prstGeom prst="ellipse">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solidFill>
                <a:sysClr val="window" lastClr="FFFFFF"/>
              </a:solidFill>
              <a:latin typeface="Arial" panose="020B0604020202020204" pitchFamily="34" charset="0"/>
              <a:ea typeface="+mn-ea"/>
              <a:cs typeface="Arial" panose="020B0604020202020204" pitchFamily="34" charset="0"/>
            </a:rPr>
            <a:t>Resources &amp; Tools</a:t>
          </a:r>
        </a:p>
      </dsp:txBody>
      <dsp:txXfrm>
        <a:off x="1179374" y="1366014"/>
        <a:ext cx="1453516" cy="12450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BD17A-68A0-41F0-871E-C076C34A9C76}">
      <dsp:nvSpPr>
        <dsp:cNvPr id="0" name=""/>
        <dsp:cNvSpPr/>
      </dsp:nvSpPr>
      <dsp:spPr>
        <a:xfrm>
          <a:off x="2708802" y="1874782"/>
          <a:ext cx="2217416" cy="1592565"/>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kern="1200" dirty="0"/>
            <a:t>Responding to Problem Behavior</a:t>
          </a:r>
        </a:p>
      </dsp:txBody>
      <dsp:txXfrm>
        <a:off x="2786545" y="1952525"/>
        <a:ext cx="2061930" cy="1437079"/>
      </dsp:txXfrm>
    </dsp:sp>
    <dsp:sp modelId="{40547EF8-8327-4C71-B442-F0C028D144D4}">
      <dsp:nvSpPr>
        <dsp:cNvPr id="0" name=""/>
        <dsp:cNvSpPr/>
      </dsp:nvSpPr>
      <dsp:spPr>
        <a:xfrm rot="16254827">
          <a:off x="3663669" y="1705563"/>
          <a:ext cx="338481" cy="0"/>
        </a:xfrm>
        <a:custGeom>
          <a:avLst/>
          <a:gdLst/>
          <a:ahLst/>
          <a:cxnLst/>
          <a:rect l="0" t="0" r="0" b="0"/>
          <a:pathLst>
            <a:path>
              <a:moveTo>
                <a:pt x="0" y="0"/>
              </a:moveTo>
              <a:lnTo>
                <a:pt x="3384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3EB6BA-842B-44A7-8F8C-BE89C95C0374}">
      <dsp:nvSpPr>
        <dsp:cNvPr id="0" name=""/>
        <dsp:cNvSpPr/>
      </dsp:nvSpPr>
      <dsp:spPr>
        <a:xfrm>
          <a:off x="2792624" y="-30223"/>
          <a:ext cx="2110956" cy="1566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US" sz="3200" kern="1200" dirty="0"/>
            <a:t>Referral System</a:t>
          </a:r>
        </a:p>
      </dsp:txBody>
      <dsp:txXfrm>
        <a:off x="2869097" y="46250"/>
        <a:ext cx="1958010" cy="1413621"/>
      </dsp:txXfrm>
    </dsp:sp>
    <dsp:sp modelId="{07D873F3-1532-488B-A251-472EA6FDBE61}">
      <dsp:nvSpPr>
        <dsp:cNvPr id="0" name=""/>
        <dsp:cNvSpPr/>
      </dsp:nvSpPr>
      <dsp:spPr>
        <a:xfrm rot="1578949">
          <a:off x="4892526" y="3363528"/>
          <a:ext cx="650209" cy="0"/>
        </a:xfrm>
        <a:custGeom>
          <a:avLst/>
          <a:gdLst/>
          <a:ahLst/>
          <a:cxnLst/>
          <a:rect l="0" t="0" r="0" b="0"/>
          <a:pathLst>
            <a:path>
              <a:moveTo>
                <a:pt x="0" y="0"/>
              </a:moveTo>
              <a:lnTo>
                <a:pt x="65020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1170D4-7919-429D-B47E-7DF80BC01308}">
      <dsp:nvSpPr>
        <dsp:cNvPr id="0" name=""/>
        <dsp:cNvSpPr/>
      </dsp:nvSpPr>
      <dsp:spPr>
        <a:xfrm>
          <a:off x="5509043" y="3246381"/>
          <a:ext cx="2110956" cy="1566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kern="1200" dirty="0"/>
            <a:t>Clear &amp; Consistent Procedures</a:t>
          </a:r>
        </a:p>
      </dsp:txBody>
      <dsp:txXfrm>
        <a:off x="5585516" y="3322854"/>
        <a:ext cx="1958010" cy="1413621"/>
      </dsp:txXfrm>
    </dsp:sp>
    <dsp:sp modelId="{485DC731-441E-468A-B2AC-372E1D38503D}">
      <dsp:nvSpPr>
        <dsp:cNvPr id="0" name=""/>
        <dsp:cNvSpPr/>
      </dsp:nvSpPr>
      <dsp:spPr>
        <a:xfrm rot="9178323">
          <a:off x="2284109" y="3338731"/>
          <a:ext cx="449224" cy="0"/>
        </a:xfrm>
        <a:custGeom>
          <a:avLst/>
          <a:gdLst/>
          <a:ahLst/>
          <a:cxnLst/>
          <a:rect l="0" t="0" r="0" b="0"/>
          <a:pathLst>
            <a:path>
              <a:moveTo>
                <a:pt x="0" y="0"/>
              </a:moveTo>
              <a:lnTo>
                <a:pt x="44922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F33CA3-97F1-4329-A02C-E9EDCD7E3CAE}">
      <dsp:nvSpPr>
        <dsp:cNvPr id="0" name=""/>
        <dsp:cNvSpPr/>
      </dsp:nvSpPr>
      <dsp:spPr>
        <a:xfrm>
          <a:off x="0" y="3185949"/>
          <a:ext cx="2308640" cy="1687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a:t>Disciplinary Learning Opportunities</a:t>
          </a:r>
        </a:p>
      </dsp:txBody>
      <dsp:txXfrm>
        <a:off x="82374" y="3268323"/>
        <a:ext cx="2143892" cy="152268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67549" cy="468474"/>
          </a:xfrm>
          <a:prstGeom prst="rect">
            <a:avLst/>
          </a:prstGeom>
        </p:spPr>
        <p:txBody>
          <a:bodyPr vert="horz" lIns="92912" tIns="46456" rIns="92912" bIns="46456" rtlCol="0"/>
          <a:lstStyle>
            <a:lvl1pPr algn="l">
              <a:defRPr sz="1200"/>
            </a:lvl1pPr>
          </a:lstStyle>
          <a:p>
            <a:endParaRPr lang="en-US"/>
          </a:p>
        </p:txBody>
      </p:sp>
      <p:sp>
        <p:nvSpPr>
          <p:cNvPr id="3" name="Date Placeholder 2"/>
          <p:cNvSpPr>
            <a:spLocks noGrp="1"/>
          </p:cNvSpPr>
          <p:nvPr>
            <p:ph type="dt" sz="quarter" idx="1"/>
          </p:nvPr>
        </p:nvSpPr>
        <p:spPr>
          <a:xfrm>
            <a:off x="4007894" y="0"/>
            <a:ext cx="3067548" cy="468474"/>
          </a:xfrm>
          <a:prstGeom prst="rect">
            <a:avLst/>
          </a:prstGeom>
        </p:spPr>
        <p:txBody>
          <a:bodyPr vert="horz" lIns="92912" tIns="46456" rIns="92912" bIns="46456" rtlCol="0"/>
          <a:lstStyle>
            <a:lvl1pPr algn="r">
              <a:defRPr sz="1200"/>
            </a:lvl1pPr>
          </a:lstStyle>
          <a:p>
            <a:fld id="{31490576-D79C-46E6-9438-2787DB21E8AE}" type="datetimeFigureOut">
              <a:rPr lang="en-US" smtClean="0"/>
              <a:t>10/18/2018</a:t>
            </a:fld>
            <a:endParaRPr lang="en-US"/>
          </a:p>
        </p:txBody>
      </p:sp>
      <p:sp>
        <p:nvSpPr>
          <p:cNvPr id="4" name="Footer Placeholder 3"/>
          <p:cNvSpPr>
            <a:spLocks noGrp="1"/>
          </p:cNvSpPr>
          <p:nvPr>
            <p:ph type="ftr" sz="quarter" idx="2"/>
          </p:nvPr>
        </p:nvSpPr>
        <p:spPr>
          <a:xfrm>
            <a:off x="2" y="8893003"/>
            <a:ext cx="3067549" cy="468474"/>
          </a:xfrm>
          <a:prstGeom prst="rect">
            <a:avLst/>
          </a:prstGeom>
        </p:spPr>
        <p:txBody>
          <a:bodyPr vert="horz" lIns="92912" tIns="46456" rIns="92912" bIns="46456" rtlCol="0" anchor="b"/>
          <a:lstStyle>
            <a:lvl1pPr algn="l">
              <a:defRPr sz="1200"/>
            </a:lvl1pPr>
          </a:lstStyle>
          <a:p>
            <a:endParaRPr lang="en-US"/>
          </a:p>
        </p:txBody>
      </p:sp>
      <p:sp>
        <p:nvSpPr>
          <p:cNvPr id="5" name="Slide Number Placeholder 4"/>
          <p:cNvSpPr>
            <a:spLocks noGrp="1"/>
          </p:cNvSpPr>
          <p:nvPr>
            <p:ph type="sldNum" sz="quarter" idx="3"/>
          </p:nvPr>
        </p:nvSpPr>
        <p:spPr>
          <a:xfrm>
            <a:off x="4007894" y="8893003"/>
            <a:ext cx="3067548" cy="468474"/>
          </a:xfrm>
          <a:prstGeom prst="rect">
            <a:avLst/>
          </a:prstGeom>
        </p:spPr>
        <p:txBody>
          <a:bodyPr vert="horz" lIns="92912" tIns="46456" rIns="92912" bIns="46456" rtlCol="0" anchor="b"/>
          <a:lstStyle>
            <a:lvl1pPr algn="r">
              <a:defRPr sz="1200"/>
            </a:lvl1pPr>
          </a:lstStyle>
          <a:p>
            <a:fld id="{09A1C8F5-6301-42D7-92B0-D1EC5FA622DA}" type="slidenum">
              <a:rPr lang="en-US" smtClean="0"/>
              <a:t>‹#›</a:t>
            </a:fld>
            <a:endParaRPr lang="en-US"/>
          </a:p>
        </p:txBody>
      </p:sp>
    </p:spTree>
    <p:extLst>
      <p:ext uri="{BB962C8B-B14F-4D97-AF65-F5344CB8AC3E}">
        <p14:creationId xmlns:p14="http://schemas.microsoft.com/office/powerpoint/2010/main" val="4077327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6733" cy="468154"/>
          </a:xfrm>
          <a:prstGeom prst="rect">
            <a:avLst/>
          </a:prstGeom>
        </p:spPr>
        <p:txBody>
          <a:bodyPr vert="horz" lIns="93934" tIns="46967" rIns="93934" bIns="46967" rtlCol="0"/>
          <a:lstStyle>
            <a:lvl1pPr algn="l">
              <a:defRPr sz="1200"/>
            </a:lvl1pPr>
          </a:lstStyle>
          <a:p>
            <a:endParaRPr lang="en-US"/>
          </a:p>
        </p:txBody>
      </p:sp>
      <p:sp>
        <p:nvSpPr>
          <p:cNvPr id="3" name="Date Placeholder 2"/>
          <p:cNvSpPr>
            <a:spLocks noGrp="1"/>
          </p:cNvSpPr>
          <p:nvPr>
            <p:ph type="dt" idx="1"/>
          </p:nvPr>
        </p:nvSpPr>
        <p:spPr>
          <a:xfrm>
            <a:off x="4008707" y="1"/>
            <a:ext cx="3066733" cy="468154"/>
          </a:xfrm>
          <a:prstGeom prst="rect">
            <a:avLst/>
          </a:prstGeom>
        </p:spPr>
        <p:txBody>
          <a:bodyPr vert="horz" lIns="93934" tIns="46967" rIns="93934" bIns="46967" rtlCol="0"/>
          <a:lstStyle>
            <a:lvl1pPr algn="r">
              <a:defRPr sz="1200"/>
            </a:lvl1pPr>
          </a:lstStyle>
          <a:p>
            <a:fld id="{42566509-26FE-4EE7-A6C1-0C66A923A9B3}" type="datetimeFigureOut">
              <a:rPr lang="en-US" smtClean="0"/>
              <a:t>10/18/2018</a:t>
            </a:fld>
            <a:endParaRPr lang="en-US"/>
          </a:p>
        </p:txBody>
      </p:sp>
      <p:sp>
        <p:nvSpPr>
          <p:cNvPr id="4" name="Slide Image Placeholder 3"/>
          <p:cNvSpPr>
            <a:spLocks noGrp="1" noRot="1" noChangeAspect="1"/>
          </p:cNvSpPr>
          <p:nvPr>
            <p:ph type="sldImg" idx="2"/>
          </p:nvPr>
        </p:nvSpPr>
        <p:spPr>
          <a:xfrm>
            <a:off x="1196975" y="701675"/>
            <a:ext cx="4684713" cy="3513138"/>
          </a:xfrm>
          <a:prstGeom prst="rect">
            <a:avLst/>
          </a:prstGeom>
          <a:noFill/>
          <a:ln w="12700">
            <a:solidFill>
              <a:prstClr val="black"/>
            </a:solidFill>
          </a:ln>
        </p:spPr>
        <p:txBody>
          <a:bodyPr vert="horz" lIns="93934" tIns="46967" rIns="93934" bIns="46967"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4" tIns="46967" rIns="93934" bIns="469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93298"/>
            <a:ext cx="3066733" cy="468154"/>
          </a:xfrm>
          <a:prstGeom prst="rect">
            <a:avLst/>
          </a:prstGeom>
        </p:spPr>
        <p:txBody>
          <a:bodyPr vert="horz" lIns="93934" tIns="46967" rIns="93934" bIns="46967" rtlCol="0" anchor="b"/>
          <a:lstStyle>
            <a:lvl1pPr algn="l">
              <a:defRPr sz="1200"/>
            </a:lvl1pPr>
          </a:lstStyle>
          <a:p>
            <a:endParaRPr lang="en-US"/>
          </a:p>
        </p:txBody>
      </p:sp>
      <p:sp>
        <p:nvSpPr>
          <p:cNvPr id="7" name="Slide Number Placeholder 6"/>
          <p:cNvSpPr>
            <a:spLocks noGrp="1"/>
          </p:cNvSpPr>
          <p:nvPr>
            <p:ph type="sldNum" sz="quarter" idx="5"/>
          </p:nvPr>
        </p:nvSpPr>
        <p:spPr>
          <a:xfrm>
            <a:off x="4008707" y="8893298"/>
            <a:ext cx="3066733" cy="468154"/>
          </a:xfrm>
          <a:prstGeom prst="rect">
            <a:avLst/>
          </a:prstGeom>
        </p:spPr>
        <p:txBody>
          <a:bodyPr vert="horz" lIns="93934" tIns="46967" rIns="93934" bIns="46967" rtlCol="0" anchor="b"/>
          <a:lstStyle>
            <a:lvl1pPr algn="r">
              <a:defRPr sz="1200"/>
            </a:lvl1pPr>
          </a:lstStyle>
          <a:p>
            <a:fld id="{F4004458-C367-472F-8898-1E85067F5E97}" type="slidenum">
              <a:rPr lang="en-US" smtClean="0"/>
              <a:t>‹#›</a:t>
            </a:fld>
            <a:endParaRPr lang="en-US"/>
          </a:p>
        </p:txBody>
      </p:sp>
    </p:spTree>
    <p:extLst>
      <p:ext uri="{BB962C8B-B14F-4D97-AF65-F5344CB8AC3E}">
        <p14:creationId xmlns:p14="http://schemas.microsoft.com/office/powerpoint/2010/main" val="3042476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980009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603088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9539511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6802222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endParaRPr lang="en-US" altLang="en-US"/>
          </a:p>
        </p:txBody>
      </p:sp>
      <p:sp>
        <p:nvSpPr>
          <p:cNvPr id="284674" name="Rectangle 2"/>
          <p:cNvSpPr>
            <a:spLocks noGrp="1" noRot="1" noChangeAspect="1" noChangeArrowheads="1" noTextEdit="1"/>
          </p:cNvSpPr>
          <p:nvPr>
            <p:ph type="sldImg"/>
          </p:nvPr>
        </p:nvSpPr>
        <p:spPr>
          <a:xfrm>
            <a:off x="1196975" y="701675"/>
            <a:ext cx="4684713" cy="3513138"/>
          </a:xfrm>
          <a:ln/>
        </p:spPr>
      </p:sp>
      <p:sp>
        <p:nvSpPr>
          <p:cNvPr id="284675"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676335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endParaRPr lang="en-US" altLang="en-US"/>
          </a:p>
        </p:txBody>
      </p:sp>
      <p:sp>
        <p:nvSpPr>
          <p:cNvPr id="287746" name="Rectangle 2"/>
          <p:cNvSpPr>
            <a:spLocks noGrp="1" noRot="1" noChangeAspect="1" noChangeArrowheads="1" noTextEdit="1"/>
          </p:cNvSpPr>
          <p:nvPr>
            <p:ph type="sldImg"/>
          </p:nvPr>
        </p:nvSpPr>
        <p:spPr>
          <a:xfrm>
            <a:off x="1196975" y="701675"/>
            <a:ext cx="4684713" cy="3513138"/>
          </a:xfrm>
          <a:ln/>
        </p:spPr>
      </p:sp>
      <p:sp>
        <p:nvSpPr>
          <p:cNvPr id="287747"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871426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endParaRPr lang="en-US" altLang="en-US"/>
          </a:p>
        </p:txBody>
      </p:sp>
      <p:sp>
        <p:nvSpPr>
          <p:cNvPr id="288770" name="Rectangle 2"/>
          <p:cNvSpPr>
            <a:spLocks noGrp="1" noRot="1" noChangeAspect="1" noChangeArrowheads="1" noTextEdit="1"/>
          </p:cNvSpPr>
          <p:nvPr>
            <p:ph type="sldImg"/>
          </p:nvPr>
        </p:nvSpPr>
        <p:spPr>
          <a:xfrm>
            <a:off x="1196975" y="701675"/>
            <a:ext cx="4684713" cy="3513138"/>
          </a:xfrm>
          <a:ln/>
        </p:spPr>
      </p:sp>
      <p:sp>
        <p:nvSpPr>
          <p:cNvPr id="288771"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4031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endParaRPr lang="en-US" altLang="en-US"/>
          </a:p>
        </p:txBody>
      </p:sp>
      <p:sp>
        <p:nvSpPr>
          <p:cNvPr id="286722" name="Rectangle 2"/>
          <p:cNvSpPr>
            <a:spLocks noGrp="1" noRot="1" noChangeAspect="1" noChangeArrowheads="1" noTextEdit="1"/>
          </p:cNvSpPr>
          <p:nvPr>
            <p:ph type="sldImg"/>
          </p:nvPr>
        </p:nvSpPr>
        <p:spPr>
          <a:xfrm>
            <a:off x="1196975" y="701675"/>
            <a:ext cx="4684713" cy="3513138"/>
          </a:xfrm>
          <a:ln/>
        </p:spPr>
      </p:sp>
      <p:sp>
        <p:nvSpPr>
          <p:cNvPr id="286723"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7554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120201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196975" y="701675"/>
            <a:ext cx="4684713" cy="351313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76804" name="Footer Placeholder 3"/>
          <p:cNvSpPr>
            <a:spLocks noGrp="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5528">
              <a:defRPr>
                <a:solidFill>
                  <a:schemeClr val="tx1"/>
                </a:solidFill>
                <a:latin typeface="Calibri" pitchFamily="34" charset="0"/>
              </a:defRPr>
            </a:lvl1pPr>
            <a:lvl2pPr marL="777716" indent="-299122" defTabSz="955528">
              <a:defRPr>
                <a:solidFill>
                  <a:schemeClr val="tx1"/>
                </a:solidFill>
                <a:latin typeface="Calibri" pitchFamily="34" charset="0"/>
              </a:defRPr>
            </a:lvl2pPr>
            <a:lvl3pPr marL="1196487" indent="-239298" defTabSz="955528">
              <a:defRPr>
                <a:solidFill>
                  <a:schemeClr val="tx1"/>
                </a:solidFill>
                <a:latin typeface="Calibri" pitchFamily="34" charset="0"/>
              </a:defRPr>
            </a:lvl3pPr>
            <a:lvl4pPr marL="1675081" indent="-239298" defTabSz="955528">
              <a:defRPr>
                <a:solidFill>
                  <a:schemeClr val="tx1"/>
                </a:solidFill>
                <a:latin typeface="Calibri" pitchFamily="34" charset="0"/>
              </a:defRPr>
            </a:lvl4pPr>
            <a:lvl5pPr marL="2153677" indent="-239298" defTabSz="955528">
              <a:defRPr>
                <a:solidFill>
                  <a:schemeClr val="tx1"/>
                </a:solidFill>
                <a:latin typeface="Calibri" pitchFamily="34" charset="0"/>
              </a:defRPr>
            </a:lvl5pPr>
            <a:lvl6pPr marL="2632272" indent="-239298" defTabSz="955528" fontAlgn="base">
              <a:spcBef>
                <a:spcPct val="0"/>
              </a:spcBef>
              <a:spcAft>
                <a:spcPct val="0"/>
              </a:spcAft>
              <a:defRPr>
                <a:solidFill>
                  <a:schemeClr val="tx1"/>
                </a:solidFill>
                <a:latin typeface="Calibri" pitchFamily="34" charset="0"/>
              </a:defRPr>
            </a:lvl6pPr>
            <a:lvl7pPr marL="3110866" indent="-239298" defTabSz="955528" fontAlgn="base">
              <a:spcBef>
                <a:spcPct val="0"/>
              </a:spcBef>
              <a:spcAft>
                <a:spcPct val="0"/>
              </a:spcAft>
              <a:defRPr>
                <a:solidFill>
                  <a:schemeClr val="tx1"/>
                </a:solidFill>
                <a:latin typeface="Calibri" pitchFamily="34" charset="0"/>
              </a:defRPr>
            </a:lvl7pPr>
            <a:lvl8pPr marL="3589462" indent="-239298" defTabSz="955528" fontAlgn="base">
              <a:spcBef>
                <a:spcPct val="0"/>
              </a:spcBef>
              <a:spcAft>
                <a:spcPct val="0"/>
              </a:spcAft>
              <a:defRPr>
                <a:solidFill>
                  <a:schemeClr val="tx1"/>
                </a:solidFill>
                <a:latin typeface="Calibri" pitchFamily="34" charset="0"/>
              </a:defRPr>
            </a:lvl8pPr>
            <a:lvl9pPr marL="4068056" indent="-239298" defTabSz="955528"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25604"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528" eaLnBrk="0" hangingPunct="0">
              <a:defRPr sz="2400">
                <a:solidFill>
                  <a:schemeClr val="tx1"/>
                </a:solidFill>
                <a:latin typeface="Arial" pitchFamily="34" charset="0"/>
                <a:ea typeface="ＭＳ Ｐゴシック" pitchFamily="34" charset="-128"/>
              </a:defRPr>
            </a:lvl1pPr>
            <a:lvl2pPr marL="777716" indent="-299122" defTabSz="955528" eaLnBrk="0" hangingPunct="0">
              <a:defRPr sz="2400">
                <a:solidFill>
                  <a:schemeClr val="tx1"/>
                </a:solidFill>
                <a:latin typeface="Arial" pitchFamily="34" charset="0"/>
                <a:ea typeface="ＭＳ Ｐゴシック" pitchFamily="34" charset="-128"/>
              </a:defRPr>
            </a:lvl2pPr>
            <a:lvl3pPr marL="1196487" indent="-239298" defTabSz="955528" eaLnBrk="0" hangingPunct="0">
              <a:defRPr sz="2400">
                <a:solidFill>
                  <a:schemeClr val="tx1"/>
                </a:solidFill>
                <a:latin typeface="Arial" pitchFamily="34" charset="0"/>
                <a:ea typeface="ＭＳ Ｐゴシック" pitchFamily="34" charset="-128"/>
              </a:defRPr>
            </a:lvl3pPr>
            <a:lvl4pPr marL="1675081" indent="-239298" defTabSz="955528" eaLnBrk="0" hangingPunct="0">
              <a:defRPr sz="2400">
                <a:solidFill>
                  <a:schemeClr val="tx1"/>
                </a:solidFill>
                <a:latin typeface="Arial" pitchFamily="34" charset="0"/>
                <a:ea typeface="ＭＳ Ｐゴシック" pitchFamily="34" charset="-128"/>
              </a:defRPr>
            </a:lvl4pPr>
            <a:lvl5pPr marL="2153677" indent="-239298" defTabSz="955528" eaLnBrk="0" hangingPunct="0">
              <a:defRPr sz="2400">
                <a:solidFill>
                  <a:schemeClr val="tx1"/>
                </a:solidFill>
                <a:latin typeface="Arial" pitchFamily="34" charset="0"/>
                <a:ea typeface="ＭＳ Ｐゴシック" pitchFamily="34" charset="-128"/>
              </a:defRPr>
            </a:lvl5pPr>
            <a:lvl6pPr marL="2632272" indent="-239298" defTabSz="95552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10866" indent="-239298" defTabSz="95552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89462" indent="-239298" defTabSz="95552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68056" indent="-239298" defTabSz="95552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sz="1200">
              <a:solidFill>
                <a:prstClr val="black"/>
              </a:solidFill>
            </a:endParaRPr>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39552439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ftr" sz="quarter" idx="4"/>
          </p:nvPr>
        </p:nvSpPr>
        <p:spPr>
          <a:noFill/>
        </p:spPr>
        <p:txBody>
          <a:bodyPr/>
          <a:lstStyle/>
          <a:p>
            <a:pPr defTabSz="938232"/>
            <a:endParaRPr lang="en-US">
              <a:solidFill>
                <a:prstClr val="black"/>
              </a:solidFill>
              <a:latin typeface="Arial" pitchFamily="34" charset="0"/>
              <a:ea typeface="ＭＳ Ｐゴシック" pitchFamily="34" charset="-128"/>
            </a:endParaRPr>
          </a:p>
        </p:txBody>
      </p:sp>
      <p:sp>
        <p:nvSpPr>
          <p:cNvPr id="80899" name="Rectangle 7"/>
          <p:cNvSpPr>
            <a:spLocks noGrp="1" noChangeArrowheads="1"/>
          </p:cNvSpPr>
          <p:nvPr>
            <p:ph type="sldNum" sz="quarter" idx="5"/>
          </p:nvPr>
        </p:nvSpPr>
        <p:spPr>
          <a:noFill/>
        </p:spPr>
        <p:txBody>
          <a:bodyPr/>
          <a:lstStyle/>
          <a:p>
            <a:pPr defTabSz="938232"/>
            <a:endParaRPr lang="en-US">
              <a:solidFill>
                <a:prstClr val="black"/>
              </a:solidFill>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xfrm>
            <a:off x="944252" y="4448341"/>
            <a:ext cx="5188575" cy="4213545"/>
          </a:xfrm>
          <a:noFill/>
          <a:ln/>
        </p:spPr>
        <p:txBody>
          <a:bodyPr/>
          <a:lstStyle/>
          <a:p>
            <a:pPr defTabSz="929122">
              <a:defRPr/>
            </a:pP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348289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14830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1954464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0540165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7712">
              <a:defRPr>
                <a:solidFill>
                  <a:schemeClr val="tx1"/>
                </a:solidFill>
                <a:latin typeface="Calibri" pitchFamily="34" charset="0"/>
              </a:defRPr>
            </a:lvl1pPr>
            <a:lvl2pPr marL="763215" indent="-293544" defTabSz="937712">
              <a:defRPr>
                <a:solidFill>
                  <a:schemeClr val="tx1"/>
                </a:solidFill>
                <a:latin typeface="Calibri" pitchFamily="34" charset="0"/>
              </a:defRPr>
            </a:lvl2pPr>
            <a:lvl3pPr marL="1174178" indent="-234836" defTabSz="937712">
              <a:defRPr>
                <a:solidFill>
                  <a:schemeClr val="tx1"/>
                </a:solidFill>
                <a:latin typeface="Calibri" pitchFamily="34" charset="0"/>
              </a:defRPr>
            </a:lvl3pPr>
            <a:lvl4pPr marL="1643849" indent="-234836" defTabSz="937712">
              <a:defRPr>
                <a:solidFill>
                  <a:schemeClr val="tx1"/>
                </a:solidFill>
                <a:latin typeface="Calibri" pitchFamily="34" charset="0"/>
              </a:defRPr>
            </a:lvl4pPr>
            <a:lvl5pPr marL="2113519" indent="-234836" defTabSz="937712">
              <a:defRPr>
                <a:solidFill>
                  <a:schemeClr val="tx1"/>
                </a:solidFill>
                <a:latin typeface="Calibri" pitchFamily="34" charset="0"/>
              </a:defRPr>
            </a:lvl5pPr>
            <a:lvl6pPr marL="2583191" indent="-234836" defTabSz="937712" fontAlgn="base">
              <a:spcBef>
                <a:spcPct val="0"/>
              </a:spcBef>
              <a:spcAft>
                <a:spcPct val="0"/>
              </a:spcAft>
              <a:defRPr>
                <a:solidFill>
                  <a:schemeClr val="tx1"/>
                </a:solidFill>
                <a:latin typeface="Calibri" pitchFamily="34" charset="0"/>
              </a:defRPr>
            </a:lvl6pPr>
            <a:lvl7pPr marL="3052862" indent="-234836" defTabSz="937712" fontAlgn="base">
              <a:spcBef>
                <a:spcPct val="0"/>
              </a:spcBef>
              <a:spcAft>
                <a:spcPct val="0"/>
              </a:spcAft>
              <a:defRPr>
                <a:solidFill>
                  <a:schemeClr val="tx1"/>
                </a:solidFill>
                <a:latin typeface="Calibri" pitchFamily="34" charset="0"/>
              </a:defRPr>
            </a:lvl7pPr>
            <a:lvl8pPr marL="3522533" indent="-234836" defTabSz="937712" fontAlgn="base">
              <a:spcBef>
                <a:spcPct val="0"/>
              </a:spcBef>
              <a:spcAft>
                <a:spcPct val="0"/>
              </a:spcAft>
              <a:defRPr>
                <a:solidFill>
                  <a:schemeClr val="tx1"/>
                </a:solidFill>
                <a:latin typeface="Calibri" pitchFamily="34" charset="0"/>
              </a:defRPr>
            </a:lvl8pPr>
            <a:lvl9pPr marL="3992204" indent="-234836" defTabSz="93771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3379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712" eaLnBrk="0" hangingPunct="0">
              <a:defRPr sz="2400">
                <a:solidFill>
                  <a:schemeClr val="tx1"/>
                </a:solidFill>
                <a:latin typeface="Arial" pitchFamily="34" charset="0"/>
                <a:ea typeface="ＭＳ Ｐゴシック" pitchFamily="34" charset="-128"/>
              </a:defRPr>
            </a:lvl1pPr>
            <a:lvl2pPr marL="763215" indent="-293544" defTabSz="937712" eaLnBrk="0" hangingPunct="0">
              <a:defRPr sz="2400">
                <a:solidFill>
                  <a:schemeClr val="tx1"/>
                </a:solidFill>
                <a:latin typeface="Arial" pitchFamily="34" charset="0"/>
                <a:ea typeface="ＭＳ Ｐゴシック" pitchFamily="34" charset="-128"/>
              </a:defRPr>
            </a:lvl2pPr>
            <a:lvl3pPr marL="1174178" indent="-234836" defTabSz="937712" eaLnBrk="0" hangingPunct="0">
              <a:defRPr sz="2400">
                <a:solidFill>
                  <a:schemeClr val="tx1"/>
                </a:solidFill>
                <a:latin typeface="Arial" pitchFamily="34" charset="0"/>
                <a:ea typeface="ＭＳ Ｐゴシック" pitchFamily="34" charset="-128"/>
              </a:defRPr>
            </a:lvl3pPr>
            <a:lvl4pPr marL="1643849" indent="-234836" defTabSz="937712" eaLnBrk="0" hangingPunct="0">
              <a:defRPr sz="2400">
                <a:solidFill>
                  <a:schemeClr val="tx1"/>
                </a:solidFill>
                <a:latin typeface="Arial" pitchFamily="34" charset="0"/>
                <a:ea typeface="ＭＳ Ｐゴシック" pitchFamily="34" charset="-128"/>
              </a:defRPr>
            </a:lvl4pPr>
            <a:lvl5pPr marL="2113519" indent="-234836" defTabSz="937712" eaLnBrk="0" hangingPunct="0">
              <a:defRPr sz="2400">
                <a:solidFill>
                  <a:schemeClr val="tx1"/>
                </a:solidFill>
                <a:latin typeface="Arial" pitchFamily="34" charset="0"/>
                <a:ea typeface="ＭＳ Ｐゴシック" pitchFamily="34" charset="-128"/>
              </a:defRPr>
            </a:lvl5pPr>
            <a:lvl6pPr marL="2583191"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62"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533"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204"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943613" y="4447461"/>
            <a:ext cx="5189855" cy="421338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dirty="0">
              <a:ea typeface="ＭＳ Ｐゴシック" pitchFamily="34" charset="-128"/>
              <a:cs typeface="Times New Roman" pitchFamily="18" charset="0"/>
            </a:endParaRPr>
          </a:p>
        </p:txBody>
      </p:sp>
    </p:spTree>
    <p:extLst>
      <p:ext uri="{BB962C8B-B14F-4D97-AF65-F5344CB8AC3E}">
        <p14:creationId xmlns:p14="http://schemas.microsoft.com/office/powerpoint/2010/main" val="15664966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660178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707710" y="4447461"/>
            <a:ext cx="5661659" cy="4213384"/>
          </a:xfrm>
          <a:prstGeom prst="rect">
            <a:avLst/>
          </a:prstGeom>
          <a:noFill/>
          <a:ln>
            <a:noFill/>
          </a:ln>
        </p:spPr>
        <p:txBody>
          <a:bodyPr lIns="94662" tIns="94662" rIns="94662" bIns="94662" anchor="t" anchorCtr="0">
            <a:noAutofit/>
          </a:bodyPr>
          <a:lstStyle/>
          <a:p>
            <a:pPr>
              <a:buClr>
                <a:schemeClr val="dk1"/>
              </a:buClr>
              <a:buSzPct val="25000"/>
            </a:pPr>
            <a:endParaRPr dirty="0">
              <a:solidFill>
                <a:schemeClr val="dk1"/>
              </a:solidFill>
              <a:latin typeface="Calibri"/>
              <a:ea typeface="Calibri"/>
              <a:cs typeface="Calibri"/>
              <a:sym typeface="Calibri"/>
            </a:endParaRPr>
          </a:p>
        </p:txBody>
      </p:sp>
      <p:sp>
        <p:nvSpPr>
          <p:cNvPr id="183" name="Shape 18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544187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5207156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7936417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906934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7" name="Shape 217"/>
          <p:cNvSpPr txBox="1">
            <a:spLocks noGrp="1"/>
          </p:cNvSpPr>
          <p:nvPr>
            <p:ph type="body" idx="1"/>
          </p:nvPr>
        </p:nvSpPr>
        <p:spPr>
          <a:xfrm>
            <a:off x="707710" y="4447461"/>
            <a:ext cx="5661659" cy="4213384"/>
          </a:xfrm>
          <a:prstGeom prst="rect">
            <a:avLst/>
          </a:prstGeom>
          <a:noFill/>
          <a:ln>
            <a:noFill/>
          </a:ln>
        </p:spPr>
        <p:txBody>
          <a:bodyPr lIns="94662" tIns="47318" rIns="94662" bIns="47318" anchor="t" anchorCtr="0">
            <a:noAutofit/>
          </a:bodyPr>
          <a:lstStyle/>
          <a:p>
            <a:pPr>
              <a:buClr>
                <a:schemeClr val="dk1"/>
              </a:buClr>
              <a:buSzPct val="25000"/>
            </a:pPr>
            <a:endParaRPr>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4008704" y="8893297"/>
            <a:ext cx="3066732" cy="468154"/>
          </a:xfrm>
          <a:prstGeom prst="rect">
            <a:avLst/>
          </a:prstGeom>
          <a:noFill/>
          <a:ln>
            <a:noFill/>
          </a:ln>
        </p:spPr>
        <p:txBody>
          <a:bodyPr lIns="94662" tIns="47318" rIns="94662" bIns="47318" anchor="b" anchorCtr="0">
            <a:noAutofit/>
          </a:bodyPr>
          <a:lstStyle/>
          <a:p>
            <a:pPr>
              <a:buClr>
                <a:schemeClr val="dk1"/>
              </a:buClr>
              <a:buSzPct val="25000"/>
            </a:pPr>
            <a:endParaRPr lang="en-US">
              <a:solidFill>
                <a:schemeClr val="dk1"/>
              </a:solidFill>
              <a:latin typeface="Calibri"/>
              <a:ea typeface="Calibri"/>
              <a:cs typeface="Calibri"/>
              <a:sym typeface="Calibri"/>
            </a:endParaRPr>
          </a:p>
        </p:txBody>
      </p:sp>
      <p:sp>
        <p:nvSpPr>
          <p:cNvPr id="2" name="Date Placeholder 1"/>
          <p:cNvSpPr>
            <a:spLocks noGrp="1"/>
          </p:cNvSpPr>
          <p:nvPr>
            <p:ph type="dt" idx="13"/>
          </p:nvPr>
        </p:nvSpPr>
        <p:spPr/>
        <p:txBody>
          <a:bodyPr/>
          <a:lstStyle/>
          <a:p>
            <a:endParaRPr lang="en-US"/>
          </a:p>
        </p:txBody>
      </p:sp>
      <p:sp>
        <p:nvSpPr>
          <p:cNvPr id="3" name="Footer Placeholder 2"/>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9308516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6776">
              <a:defRPr/>
            </a:pPr>
            <a:endParaRPr lang="en-US">
              <a:solidFill>
                <a:prstClr val="black"/>
              </a:solidFill>
              <a:latin typeface="Calibri"/>
            </a:endParaRP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5481792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707710" y="4447461"/>
            <a:ext cx="5661659" cy="4213384"/>
          </a:xfrm>
          <a:prstGeom prst="rect">
            <a:avLst/>
          </a:prstGeom>
          <a:noFill/>
          <a:ln>
            <a:noFill/>
          </a:ln>
        </p:spPr>
        <p:txBody>
          <a:bodyPr lIns="94662" tIns="94662" rIns="94662" bIns="94662" anchor="t" anchorCtr="0">
            <a:noAutofit/>
          </a:bodyPr>
          <a:lstStyle/>
          <a:p>
            <a:pPr>
              <a:buClr>
                <a:schemeClr val="dk1"/>
              </a:buClr>
              <a:buSzPct val="25000"/>
            </a:pPr>
            <a:endParaRPr dirty="0">
              <a:solidFill>
                <a:schemeClr val="dk1"/>
              </a:solidFill>
              <a:latin typeface="Calibri"/>
              <a:ea typeface="Calibri"/>
              <a:cs typeface="Calibri"/>
              <a:sym typeface="Calibri"/>
            </a:endParaRPr>
          </a:p>
        </p:txBody>
      </p:sp>
      <p:sp>
        <p:nvSpPr>
          <p:cNvPr id="183" name="Shape 183"/>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06001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6615954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981714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1175609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5206461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712" eaLnBrk="0" hangingPunct="0">
              <a:defRPr sz="2400">
                <a:solidFill>
                  <a:schemeClr val="tx1"/>
                </a:solidFill>
                <a:latin typeface="Arial" pitchFamily="34" charset="0"/>
                <a:ea typeface="ＭＳ Ｐゴシック" pitchFamily="34" charset="-128"/>
              </a:defRPr>
            </a:lvl1pPr>
            <a:lvl2pPr marL="763215" indent="-293544" defTabSz="937712" eaLnBrk="0" hangingPunct="0">
              <a:defRPr sz="2400">
                <a:solidFill>
                  <a:schemeClr val="tx1"/>
                </a:solidFill>
                <a:latin typeface="Arial" pitchFamily="34" charset="0"/>
                <a:ea typeface="ＭＳ Ｐゴシック" pitchFamily="34" charset="-128"/>
              </a:defRPr>
            </a:lvl2pPr>
            <a:lvl3pPr marL="1174178" indent="-234836" defTabSz="937712" eaLnBrk="0" hangingPunct="0">
              <a:defRPr sz="2400">
                <a:solidFill>
                  <a:schemeClr val="tx1"/>
                </a:solidFill>
                <a:latin typeface="Arial" pitchFamily="34" charset="0"/>
                <a:ea typeface="ＭＳ Ｐゴシック" pitchFamily="34" charset="-128"/>
              </a:defRPr>
            </a:lvl3pPr>
            <a:lvl4pPr marL="1643849" indent="-234836" defTabSz="937712" eaLnBrk="0" hangingPunct="0">
              <a:defRPr sz="2400">
                <a:solidFill>
                  <a:schemeClr val="tx1"/>
                </a:solidFill>
                <a:latin typeface="Arial" pitchFamily="34" charset="0"/>
                <a:ea typeface="ＭＳ Ｐゴシック" pitchFamily="34" charset="-128"/>
              </a:defRPr>
            </a:lvl4pPr>
            <a:lvl5pPr marL="2113519" indent="-234836" defTabSz="937712" eaLnBrk="0" hangingPunct="0">
              <a:defRPr sz="2400">
                <a:solidFill>
                  <a:schemeClr val="tx1"/>
                </a:solidFill>
                <a:latin typeface="Arial" pitchFamily="34" charset="0"/>
                <a:ea typeface="ＭＳ Ｐゴシック" pitchFamily="34" charset="-128"/>
              </a:defRPr>
            </a:lvl5pPr>
            <a:lvl6pPr marL="2583191"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62"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533"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204"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extLst>
      <p:ext uri="{BB962C8B-B14F-4D97-AF65-F5344CB8AC3E}">
        <p14:creationId xmlns:p14="http://schemas.microsoft.com/office/powerpoint/2010/main" val="39662205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712" eaLnBrk="0" hangingPunct="0">
              <a:defRPr sz="2400">
                <a:solidFill>
                  <a:schemeClr val="tx1"/>
                </a:solidFill>
                <a:latin typeface="Arial" pitchFamily="34" charset="0"/>
                <a:ea typeface="ＭＳ Ｐゴシック" pitchFamily="34" charset="-128"/>
              </a:defRPr>
            </a:lvl1pPr>
            <a:lvl2pPr marL="763215" indent="-293544" defTabSz="937712" eaLnBrk="0" hangingPunct="0">
              <a:defRPr sz="2400">
                <a:solidFill>
                  <a:schemeClr val="tx1"/>
                </a:solidFill>
                <a:latin typeface="Arial" pitchFamily="34" charset="0"/>
                <a:ea typeface="ＭＳ Ｐゴシック" pitchFamily="34" charset="-128"/>
              </a:defRPr>
            </a:lvl2pPr>
            <a:lvl3pPr marL="1174178" indent="-234836" defTabSz="937712" eaLnBrk="0" hangingPunct="0">
              <a:defRPr sz="2400">
                <a:solidFill>
                  <a:schemeClr val="tx1"/>
                </a:solidFill>
                <a:latin typeface="Arial" pitchFamily="34" charset="0"/>
                <a:ea typeface="ＭＳ Ｐゴシック" pitchFamily="34" charset="-128"/>
              </a:defRPr>
            </a:lvl3pPr>
            <a:lvl4pPr marL="1643849" indent="-234836" defTabSz="937712" eaLnBrk="0" hangingPunct="0">
              <a:defRPr sz="2400">
                <a:solidFill>
                  <a:schemeClr val="tx1"/>
                </a:solidFill>
                <a:latin typeface="Arial" pitchFamily="34" charset="0"/>
                <a:ea typeface="ＭＳ Ｐゴシック" pitchFamily="34" charset="-128"/>
              </a:defRPr>
            </a:lvl4pPr>
            <a:lvl5pPr marL="2113519" indent="-234836" defTabSz="937712" eaLnBrk="0" hangingPunct="0">
              <a:defRPr sz="2400">
                <a:solidFill>
                  <a:schemeClr val="tx1"/>
                </a:solidFill>
                <a:latin typeface="Arial" pitchFamily="34" charset="0"/>
                <a:ea typeface="ＭＳ Ｐゴシック" pitchFamily="34" charset="-128"/>
              </a:defRPr>
            </a:lvl5pPr>
            <a:lvl6pPr marL="2583191"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62"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533"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204"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extLst>
      <p:ext uri="{BB962C8B-B14F-4D97-AF65-F5344CB8AC3E}">
        <p14:creationId xmlns:p14="http://schemas.microsoft.com/office/powerpoint/2010/main" val="42683800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en-US" sz="900" dirty="0">
              <a:ea typeface="ＭＳ Ｐゴシック" pitchFamily="34" charset="-128"/>
            </a:endParaRPr>
          </a:p>
        </p:txBody>
      </p:sp>
      <p:sp>
        <p:nvSpPr>
          <p:cNvPr id="593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712" eaLnBrk="0" hangingPunct="0">
              <a:defRPr sz="2400">
                <a:solidFill>
                  <a:schemeClr val="tx1"/>
                </a:solidFill>
                <a:latin typeface="Arial" pitchFamily="34" charset="0"/>
                <a:ea typeface="ＭＳ Ｐゴシック" pitchFamily="34" charset="-128"/>
              </a:defRPr>
            </a:lvl1pPr>
            <a:lvl2pPr marL="763215" indent="-293544" defTabSz="937712" eaLnBrk="0" hangingPunct="0">
              <a:defRPr sz="2400">
                <a:solidFill>
                  <a:schemeClr val="tx1"/>
                </a:solidFill>
                <a:latin typeface="Arial" pitchFamily="34" charset="0"/>
                <a:ea typeface="ＭＳ Ｐゴシック" pitchFamily="34" charset="-128"/>
              </a:defRPr>
            </a:lvl2pPr>
            <a:lvl3pPr marL="1174178" indent="-234836" defTabSz="937712" eaLnBrk="0" hangingPunct="0">
              <a:defRPr sz="2400">
                <a:solidFill>
                  <a:schemeClr val="tx1"/>
                </a:solidFill>
                <a:latin typeface="Arial" pitchFamily="34" charset="0"/>
                <a:ea typeface="ＭＳ Ｐゴシック" pitchFamily="34" charset="-128"/>
              </a:defRPr>
            </a:lvl3pPr>
            <a:lvl4pPr marL="1643849" indent="-234836" defTabSz="937712" eaLnBrk="0" hangingPunct="0">
              <a:defRPr sz="2400">
                <a:solidFill>
                  <a:schemeClr val="tx1"/>
                </a:solidFill>
                <a:latin typeface="Arial" pitchFamily="34" charset="0"/>
                <a:ea typeface="ＭＳ Ｐゴシック" pitchFamily="34" charset="-128"/>
              </a:defRPr>
            </a:lvl4pPr>
            <a:lvl5pPr marL="2113519" indent="-234836" defTabSz="937712" eaLnBrk="0" hangingPunct="0">
              <a:defRPr sz="2400">
                <a:solidFill>
                  <a:schemeClr val="tx1"/>
                </a:solidFill>
                <a:latin typeface="Arial" pitchFamily="34" charset="0"/>
                <a:ea typeface="ＭＳ Ｐゴシック" pitchFamily="34" charset="-128"/>
              </a:defRPr>
            </a:lvl5pPr>
            <a:lvl6pPr marL="2583191"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62"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533"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204"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Tree>
    <p:extLst>
      <p:ext uri="{BB962C8B-B14F-4D97-AF65-F5344CB8AC3E}">
        <p14:creationId xmlns:p14="http://schemas.microsoft.com/office/powerpoint/2010/main" val="21076217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7711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65608956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2468895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712" eaLnBrk="0" hangingPunct="0">
              <a:defRPr sz="2400">
                <a:solidFill>
                  <a:schemeClr val="tx1"/>
                </a:solidFill>
                <a:latin typeface="Arial" pitchFamily="34" charset="0"/>
                <a:ea typeface="ＭＳ Ｐゴシック" pitchFamily="34" charset="-128"/>
              </a:defRPr>
            </a:lvl1pPr>
            <a:lvl2pPr marL="763215" indent="-293544" defTabSz="937712" eaLnBrk="0" hangingPunct="0">
              <a:defRPr sz="2400">
                <a:solidFill>
                  <a:schemeClr val="tx1"/>
                </a:solidFill>
                <a:latin typeface="Arial" pitchFamily="34" charset="0"/>
                <a:ea typeface="ＭＳ Ｐゴシック" pitchFamily="34" charset="-128"/>
              </a:defRPr>
            </a:lvl2pPr>
            <a:lvl3pPr marL="1174178" indent="-234836" defTabSz="937712" eaLnBrk="0" hangingPunct="0">
              <a:defRPr sz="2400">
                <a:solidFill>
                  <a:schemeClr val="tx1"/>
                </a:solidFill>
                <a:latin typeface="Arial" pitchFamily="34" charset="0"/>
                <a:ea typeface="ＭＳ Ｐゴシック" pitchFamily="34" charset="-128"/>
              </a:defRPr>
            </a:lvl3pPr>
            <a:lvl4pPr marL="1643849" indent="-234836" defTabSz="937712" eaLnBrk="0" hangingPunct="0">
              <a:defRPr sz="2400">
                <a:solidFill>
                  <a:schemeClr val="tx1"/>
                </a:solidFill>
                <a:latin typeface="Arial" pitchFamily="34" charset="0"/>
                <a:ea typeface="ＭＳ Ｐゴシック" pitchFamily="34" charset="-128"/>
              </a:defRPr>
            </a:lvl4pPr>
            <a:lvl5pPr marL="2113519" indent="-234836" defTabSz="937712" eaLnBrk="0" hangingPunct="0">
              <a:defRPr sz="2400">
                <a:solidFill>
                  <a:schemeClr val="tx1"/>
                </a:solidFill>
                <a:latin typeface="Arial" pitchFamily="34" charset="0"/>
                <a:ea typeface="ＭＳ Ｐゴシック" pitchFamily="34" charset="-128"/>
              </a:defRPr>
            </a:lvl5pPr>
            <a:lvl6pPr marL="2583191"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62"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533"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204"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
        <p:nvSpPr>
          <p:cNvPr id="55298"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Rectangle 2"/>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lnSpc>
                <a:spcPct val="95000"/>
              </a:lnSpc>
              <a:spcBef>
                <a:spcPct val="0"/>
              </a:spcBef>
            </a:pPr>
            <a:endParaRPr lang="en-US" sz="1600" dirty="0">
              <a:solidFill>
                <a:srgbClr val="000000"/>
              </a:solidFill>
              <a:ea typeface="ＭＳ Ｐゴシック" pitchFamily="34" charset="-128"/>
            </a:endParaRPr>
          </a:p>
        </p:txBody>
      </p:sp>
    </p:spTree>
    <p:extLst>
      <p:ext uri="{BB962C8B-B14F-4D97-AF65-F5344CB8AC3E}">
        <p14:creationId xmlns:p14="http://schemas.microsoft.com/office/powerpoint/2010/main" val="1210525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99454168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4105893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8612666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9539511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6226796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4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144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63200" indent="-293538" eaLnBrk="0" hangingPunct="0">
              <a:defRPr sz="2400">
                <a:solidFill>
                  <a:schemeClr val="tx1"/>
                </a:solidFill>
                <a:latin typeface="Arial" pitchFamily="34" charset="0"/>
                <a:ea typeface="ＭＳ Ｐゴシック" pitchFamily="34" charset="-128"/>
              </a:defRPr>
            </a:lvl2pPr>
            <a:lvl3pPr marL="1174154" indent="-234832" eaLnBrk="0" hangingPunct="0">
              <a:defRPr sz="2400">
                <a:solidFill>
                  <a:schemeClr val="tx1"/>
                </a:solidFill>
                <a:latin typeface="Arial" pitchFamily="34" charset="0"/>
                <a:ea typeface="ＭＳ Ｐゴシック" pitchFamily="34" charset="-128"/>
              </a:defRPr>
            </a:lvl3pPr>
            <a:lvl4pPr marL="1643816" indent="-234832" eaLnBrk="0" hangingPunct="0">
              <a:defRPr sz="2400">
                <a:solidFill>
                  <a:schemeClr val="tx1"/>
                </a:solidFill>
                <a:latin typeface="Arial" pitchFamily="34" charset="0"/>
                <a:ea typeface="ＭＳ Ｐゴシック" pitchFamily="34" charset="-128"/>
              </a:defRPr>
            </a:lvl4pPr>
            <a:lvl5pPr marL="2113478" indent="-234832" eaLnBrk="0" hangingPunct="0">
              <a:defRPr sz="2400">
                <a:solidFill>
                  <a:schemeClr val="tx1"/>
                </a:solidFill>
                <a:latin typeface="Arial" pitchFamily="34" charset="0"/>
                <a:ea typeface="ＭＳ Ｐゴシック" pitchFamily="34" charset="-128"/>
              </a:defRPr>
            </a:lvl5pPr>
            <a:lvl6pPr marL="2583140" indent="-23483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01" indent="-23483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463" indent="-23483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124" indent="-23483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latin typeface="Calibri" pitchFamily="34" charset="0"/>
            </a:endParaRPr>
          </a:p>
        </p:txBody>
      </p:sp>
    </p:spTree>
    <p:extLst>
      <p:ext uri="{BB962C8B-B14F-4D97-AF65-F5344CB8AC3E}">
        <p14:creationId xmlns:p14="http://schemas.microsoft.com/office/powerpoint/2010/main" val="28177353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116740" name="Footer Placeholder 3"/>
          <p:cNvSpPr>
            <a:spLocks noGrp="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6061">
              <a:defRPr>
                <a:solidFill>
                  <a:schemeClr val="tx1"/>
                </a:solidFill>
                <a:latin typeface="Calibri" pitchFamily="34" charset="0"/>
              </a:defRPr>
            </a:lvl1pPr>
            <a:lvl2pPr marL="763200" indent="-293538" defTabSz="936061">
              <a:defRPr>
                <a:solidFill>
                  <a:schemeClr val="tx1"/>
                </a:solidFill>
                <a:latin typeface="Calibri" pitchFamily="34" charset="0"/>
              </a:defRPr>
            </a:lvl2pPr>
            <a:lvl3pPr marL="1174154" indent="-234832" defTabSz="936061">
              <a:defRPr>
                <a:solidFill>
                  <a:schemeClr val="tx1"/>
                </a:solidFill>
                <a:latin typeface="Calibri" pitchFamily="34" charset="0"/>
              </a:defRPr>
            </a:lvl3pPr>
            <a:lvl4pPr marL="1643816" indent="-234832" defTabSz="936061">
              <a:defRPr>
                <a:solidFill>
                  <a:schemeClr val="tx1"/>
                </a:solidFill>
                <a:latin typeface="Calibri" pitchFamily="34" charset="0"/>
              </a:defRPr>
            </a:lvl4pPr>
            <a:lvl5pPr marL="2113478" indent="-234832" defTabSz="936061">
              <a:defRPr>
                <a:solidFill>
                  <a:schemeClr val="tx1"/>
                </a:solidFill>
                <a:latin typeface="Calibri" pitchFamily="34" charset="0"/>
              </a:defRPr>
            </a:lvl5pPr>
            <a:lvl6pPr marL="2583140" indent="-234832" defTabSz="936061" fontAlgn="base">
              <a:spcBef>
                <a:spcPct val="0"/>
              </a:spcBef>
              <a:spcAft>
                <a:spcPct val="0"/>
              </a:spcAft>
              <a:defRPr>
                <a:solidFill>
                  <a:schemeClr val="tx1"/>
                </a:solidFill>
                <a:latin typeface="Calibri" pitchFamily="34" charset="0"/>
              </a:defRPr>
            </a:lvl6pPr>
            <a:lvl7pPr marL="3052801" indent="-234832" defTabSz="936061" fontAlgn="base">
              <a:spcBef>
                <a:spcPct val="0"/>
              </a:spcBef>
              <a:spcAft>
                <a:spcPct val="0"/>
              </a:spcAft>
              <a:defRPr>
                <a:solidFill>
                  <a:schemeClr val="tx1"/>
                </a:solidFill>
                <a:latin typeface="Calibri" pitchFamily="34" charset="0"/>
              </a:defRPr>
            </a:lvl7pPr>
            <a:lvl8pPr marL="3522463" indent="-234832" defTabSz="936061" fontAlgn="base">
              <a:spcBef>
                <a:spcPct val="0"/>
              </a:spcBef>
              <a:spcAft>
                <a:spcPct val="0"/>
              </a:spcAft>
              <a:defRPr>
                <a:solidFill>
                  <a:schemeClr val="tx1"/>
                </a:solidFill>
                <a:latin typeface="Calibri" pitchFamily="34" charset="0"/>
              </a:defRPr>
            </a:lvl8pPr>
            <a:lvl9pPr marL="3992124" indent="-234832" defTabSz="93606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2"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694" eaLnBrk="0" hangingPunct="0">
              <a:defRPr sz="2400">
                <a:solidFill>
                  <a:schemeClr val="tx1"/>
                </a:solidFill>
                <a:latin typeface="Arial" pitchFamily="34" charset="0"/>
                <a:ea typeface="ＭＳ Ｐゴシック" pitchFamily="34" charset="-128"/>
              </a:defRPr>
            </a:lvl1pPr>
            <a:lvl2pPr marL="763200" indent="-293538" defTabSz="937694" eaLnBrk="0" hangingPunct="0">
              <a:defRPr sz="2400">
                <a:solidFill>
                  <a:schemeClr val="tx1"/>
                </a:solidFill>
                <a:latin typeface="Arial" pitchFamily="34" charset="0"/>
                <a:ea typeface="ＭＳ Ｐゴシック" pitchFamily="34" charset="-128"/>
              </a:defRPr>
            </a:lvl2pPr>
            <a:lvl3pPr marL="1174154" indent="-234832" defTabSz="937694" eaLnBrk="0" hangingPunct="0">
              <a:defRPr sz="2400">
                <a:solidFill>
                  <a:schemeClr val="tx1"/>
                </a:solidFill>
                <a:latin typeface="Arial" pitchFamily="34" charset="0"/>
                <a:ea typeface="ＭＳ Ｐゴシック" pitchFamily="34" charset="-128"/>
              </a:defRPr>
            </a:lvl3pPr>
            <a:lvl4pPr marL="1643816" indent="-234832" defTabSz="937694" eaLnBrk="0" hangingPunct="0">
              <a:defRPr sz="2400">
                <a:solidFill>
                  <a:schemeClr val="tx1"/>
                </a:solidFill>
                <a:latin typeface="Arial" pitchFamily="34" charset="0"/>
                <a:ea typeface="ＭＳ Ｐゴシック" pitchFamily="34" charset="-128"/>
              </a:defRPr>
            </a:lvl4pPr>
            <a:lvl5pPr marL="2113478" indent="-234832" defTabSz="937694" eaLnBrk="0" hangingPunct="0">
              <a:defRPr sz="2400">
                <a:solidFill>
                  <a:schemeClr val="tx1"/>
                </a:solidFill>
                <a:latin typeface="Arial" pitchFamily="34" charset="0"/>
                <a:ea typeface="ＭＳ Ｐゴシック" pitchFamily="34" charset="-128"/>
              </a:defRPr>
            </a:lvl5pPr>
            <a:lvl6pPr marL="2583140" indent="-234832" defTabSz="93769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01" indent="-234832" defTabSz="93769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463" indent="-234832" defTabSz="93769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124" indent="-234832" defTabSz="93769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Tree>
    <p:extLst>
      <p:ext uri="{BB962C8B-B14F-4D97-AF65-F5344CB8AC3E}">
        <p14:creationId xmlns:p14="http://schemas.microsoft.com/office/powerpoint/2010/main" val="23352781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1163212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6061">
              <a:defRPr>
                <a:solidFill>
                  <a:schemeClr val="tx1"/>
                </a:solidFill>
                <a:latin typeface="Calibri" pitchFamily="34" charset="0"/>
              </a:defRPr>
            </a:lvl1pPr>
            <a:lvl2pPr marL="763200" indent="-293538" defTabSz="936061">
              <a:defRPr>
                <a:solidFill>
                  <a:schemeClr val="tx1"/>
                </a:solidFill>
                <a:latin typeface="Calibri" pitchFamily="34" charset="0"/>
              </a:defRPr>
            </a:lvl2pPr>
            <a:lvl3pPr marL="1174154" indent="-234832" defTabSz="936061">
              <a:defRPr>
                <a:solidFill>
                  <a:schemeClr val="tx1"/>
                </a:solidFill>
                <a:latin typeface="Calibri" pitchFamily="34" charset="0"/>
              </a:defRPr>
            </a:lvl3pPr>
            <a:lvl4pPr marL="1643816" indent="-234832" defTabSz="936061">
              <a:defRPr>
                <a:solidFill>
                  <a:schemeClr val="tx1"/>
                </a:solidFill>
                <a:latin typeface="Calibri" pitchFamily="34" charset="0"/>
              </a:defRPr>
            </a:lvl4pPr>
            <a:lvl5pPr marL="2113478" indent="-234832" defTabSz="936061">
              <a:defRPr>
                <a:solidFill>
                  <a:schemeClr val="tx1"/>
                </a:solidFill>
                <a:latin typeface="Calibri" pitchFamily="34" charset="0"/>
              </a:defRPr>
            </a:lvl5pPr>
            <a:lvl6pPr marL="2583140" indent="-234832" defTabSz="936061" fontAlgn="base">
              <a:spcBef>
                <a:spcPct val="0"/>
              </a:spcBef>
              <a:spcAft>
                <a:spcPct val="0"/>
              </a:spcAft>
              <a:defRPr>
                <a:solidFill>
                  <a:schemeClr val="tx1"/>
                </a:solidFill>
                <a:latin typeface="Calibri" pitchFamily="34" charset="0"/>
              </a:defRPr>
            </a:lvl6pPr>
            <a:lvl7pPr marL="3052801" indent="-234832" defTabSz="936061" fontAlgn="base">
              <a:spcBef>
                <a:spcPct val="0"/>
              </a:spcBef>
              <a:spcAft>
                <a:spcPct val="0"/>
              </a:spcAft>
              <a:defRPr>
                <a:solidFill>
                  <a:schemeClr val="tx1"/>
                </a:solidFill>
                <a:latin typeface="Calibri" pitchFamily="34" charset="0"/>
              </a:defRPr>
            </a:lvl7pPr>
            <a:lvl8pPr marL="3522463" indent="-234832" defTabSz="936061" fontAlgn="base">
              <a:spcBef>
                <a:spcPct val="0"/>
              </a:spcBef>
              <a:spcAft>
                <a:spcPct val="0"/>
              </a:spcAft>
              <a:defRPr>
                <a:solidFill>
                  <a:schemeClr val="tx1"/>
                </a:solidFill>
                <a:latin typeface="Calibri" pitchFamily="34" charset="0"/>
              </a:defRPr>
            </a:lvl8pPr>
            <a:lvl9pPr marL="3992124" indent="-234832" defTabSz="93606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8806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694" eaLnBrk="0" hangingPunct="0">
              <a:defRPr sz="2400">
                <a:solidFill>
                  <a:schemeClr val="tx1"/>
                </a:solidFill>
                <a:latin typeface="Arial" pitchFamily="34" charset="0"/>
                <a:ea typeface="ＭＳ Ｐゴシック" pitchFamily="34" charset="-128"/>
              </a:defRPr>
            </a:lvl1pPr>
            <a:lvl2pPr marL="763200" indent="-293538" defTabSz="937694" eaLnBrk="0" hangingPunct="0">
              <a:defRPr sz="2400">
                <a:solidFill>
                  <a:schemeClr val="tx1"/>
                </a:solidFill>
                <a:latin typeface="Arial" pitchFamily="34" charset="0"/>
                <a:ea typeface="ＭＳ Ｐゴシック" pitchFamily="34" charset="-128"/>
              </a:defRPr>
            </a:lvl2pPr>
            <a:lvl3pPr marL="1174154" indent="-234832" defTabSz="937694" eaLnBrk="0" hangingPunct="0">
              <a:defRPr sz="2400">
                <a:solidFill>
                  <a:schemeClr val="tx1"/>
                </a:solidFill>
                <a:latin typeface="Arial" pitchFamily="34" charset="0"/>
                <a:ea typeface="ＭＳ Ｐゴシック" pitchFamily="34" charset="-128"/>
              </a:defRPr>
            </a:lvl3pPr>
            <a:lvl4pPr marL="1643816" indent="-234832" defTabSz="937694" eaLnBrk="0" hangingPunct="0">
              <a:defRPr sz="2400">
                <a:solidFill>
                  <a:schemeClr val="tx1"/>
                </a:solidFill>
                <a:latin typeface="Arial" pitchFamily="34" charset="0"/>
                <a:ea typeface="ＭＳ Ｐゴシック" pitchFamily="34" charset="-128"/>
              </a:defRPr>
            </a:lvl4pPr>
            <a:lvl5pPr marL="2113478" indent="-234832" defTabSz="937694" eaLnBrk="0" hangingPunct="0">
              <a:defRPr sz="2400">
                <a:solidFill>
                  <a:schemeClr val="tx1"/>
                </a:solidFill>
                <a:latin typeface="Arial" pitchFamily="34" charset="0"/>
                <a:ea typeface="ＭＳ Ｐゴシック" pitchFamily="34" charset="-128"/>
              </a:defRPr>
            </a:lvl5pPr>
            <a:lvl6pPr marL="2583140" indent="-234832" defTabSz="93769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01" indent="-234832" defTabSz="93769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463" indent="-234832" defTabSz="93769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124" indent="-234832" defTabSz="93769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
        <p:nvSpPr>
          <p:cNvPr id="88067" name="Rectangle 2"/>
          <p:cNvSpPr>
            <a:spLocks noGrp="1" noRot="1" noChangeAspect="1" noChangeArrowheads="1" noTextEdit="1"/>
          </p:cNvSpPr>
          <p:nvPr>
            <p:ph type="sldImg"/>
          </p:nvPr>
        </p:nvSpPr>
        <p:spPr bwMode="auto">
          <a:xfrm>
            <a:off x="1574800" y="782638"/>
            <a:ext cx="4160838" cy="31210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943612" y="3199052"/>
            <a:ext cx="5189855" cy="546179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extLst>
      <p:ext uri="{BB962C8B-B14F-4D97-AF65-F5344CB8AC3E}">
        <p14:creationId xmlns:p14="http://schemas.microsoft.com/office/powerpoint/2010/main" val="312895008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07524" name="Footer Placeholder 3"/>
          <p:cNvSpPr>
            <a:spLocks noGrp="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6080">
              <a:defRPr>
                <a:solidFill>
                  <a:schemeClr val="tx1"/>
                </a:solidFill>
                <a:latin typeface="Calibri" pitchFamily="34" charset="0"/>
              </a:defRPr>
            </a:lvl1pPr>
            <a:lvl2pPr marL="763215" indent="-293544" defTabSz="936080">
              <a:defRPr>
                <a:solidFill>
                  <a:schemeClr val="tx1"/>
                </a:solidFill>
                <a:latin typeface="Calibri" pitchFamily="34" charset="0"/>
              </a:defRPr>
            </a:lvl2pPr>
            <a:lvl3pPr marL="1174178" indent="-234836" defTabSz="936080">
              <a:defRPr>
                <a:solidFill>
                  <a:schemeClr val="tx1"/>
                </a:solidFill>
                <a:latin typeface="Calibri" pitchFamily="34" charset="0"/>
              </a:defRPr>
            </a:lvl3pPr>
            <a:lvl4pPr marL="1643849" indent="-234836" defTabSz="936080">
              <a:defRPr>
                <a:solidFill>
                  <a:schemeClr val="tx1"/>
                </a:solidFill>
                <a:latin typeface="Calibri" pitchFamily="34" charset="0"/>
              </a:defRPr>
            </a:lvl4pPr>
            <a:lvl5pPr marL="2113519" indent="-234836" defTabSz="936080">
              <a:defRPr>
                <a:solidFill>
                  <a:schemeClr val="tx1"/>
                </a:solidFill>
                <a:latin typeface="Calibri" pitchFamily="34" charset="0"/>
              </a:defRPr>
            </a:lvl5pPr>
            <a:lvl6pPr marL="2583191" indent="-234836" defTabSz="936080" fontAlgn="base">
              <a:spcBef>
                <a:spcPct val="0"/>
              </a:spcBef>
              <a:spcAft>
                <a:spcPct val="0"/>
              </a:spcAft>
              <a:defRPr>
                <a:solidFill>
                  <a:schemeClr val="tx1"/>
                </a:solidFill>
                <a:latin typeface="Calibri" pitchFamily="34" charset="0"/>
              </a:defRPr>
            </a:lvl6pPr>
            <a:lvl7pPr marL="3052862" indent="-234836" defTabSz="936080" fontAlgn="base">
              <a:spcBef>
                <a:spcPct val="0"/>
              </a:spcBef>
              <a:spcAft>
                <a:spcPct val="0"/>
              </a:spcAft>
              <a:defRPr>
                <a:solidFill>
                  <a:schemeClr val="tx1"/>
                </a:solidFill>
                <a:latin typeface="Calibri" pitchFamily="34" charset="0"/>
              </a:defRPr>
            </a:lvl7pPr>
            <a:lvl8pPr marL="3522533" indent="-234836" defTabSz="936080" fontAlgn="base">
              <a:spcBef>
                <a:spcPct val="0"/>
              </a:spcBef>
              <a:spcAft>
                <a:spcPct val="0"/>
              </a:spcAft>
              <a:defRPr>
                <a:solidFill>
                  <a:schemeClr val="tx1"/>
                </a:solidFill>
                <a:latin typeface="Calibri" pitchFamily="34" charset="0"/>
              </a:defRPr>
            </a:lvl8pPr>
            <a:lvl9pPr marL="3992204" indent="-234836" defTabSz="93608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95236"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712" eaLnBrk="0" hangingPunct="0">
              <a:defRPr sz="2400">
                <a:solidFill>
                  <a:schemeClr val="tx1"/>
                </a:solidFill>
                <a:latin typeface="Arial" pitchFamily="34" charset="0"/>
                <a:ea typeface="ＭＳ Ｐゴシック" pitchFamily="34" charset="-128"/>
              </a:defRPr>
            </a:lvl1pPr>
            <a:lvl2pPr marL="763215" indent="-293544" defTabSz="937712" eaLnBrk="0" hangingPunct="0">
              <a:defRPr sz="2400">
                <a:solidFill>
                  <a:schemeClr val="tx1"/>
                </a:solidFill>
                <a:latin typeface="Arial" pitchFamily="34" charset="0"/>
                <a:ea typeface="ＭＳ Ｐゴシック" pitchFamily="34" charset="-128"/>
              </a:defRPr>
            </a:lvl2pPr>
            <a:lvl3pPr marL="1174178" indent="-234836" defTabSz="937712" eaLnBrk="0" hangingPunct="0">
              <a:defRPr sz="2400">
                <a:solidFill>
                  <a:schemeClr val="tx1"/>
                </a:solidFill>
                <a:latin typeface="Arial" pitchFamily="34" charset="0"/>
                <a:ea typeface="ＭＳ Ｐゴシック" pitchFamily="34" charset="-128"/>
              </a:defRPr>
            </a:lvl3pPr>
            <a:lvl4pPr marL="1643849" indent="-234836" defTabSz="937712" eaLnBrk="0" hangingPunct="0">
              <a:defRPr sz="2400">
                <a:solidFill>
                  <a:schemeClr val="tx1"/>
                </a:solidFill>
                <a:latin typeface="Arial" pitchFamily="34" charset="0"/>
                <a:ea typeface="ＭＳ Ｐゴシック" pitchFamily="34" charset="-128"/>
              </a:defRPr>
            </a:lvl4pPr>
            <a:lvl5pPr marL="2113519" indent="-234836" defTabSz="937712" eaLnBrk="0" hangingPunct="0">
              <a:defRPr sz="2400">
                <a:solidFill>
                  <a:schemeClr val="tx1"/>
                </a:solidFill>
                <a:latin typeface="Arial" pitchFamily="34" charset="0"/>
                <a:ea typeface="ＭＳ Ｐゴシック" pitchFamily="34" charset="-128"/>
              </a:defRPr>
            </a:lvl5pPr>
            <a:lvl6pPr marL="2583191"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62"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533"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204"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Tree>
    <p:extLst>
      <p:ext uri="{BB962C8B-B14F-4D97-AF65-F5344CB8AC3E}">
        <p14:creationId xmlns:p14="http://schemas.microsoft.com/office/powerpoint/2010/main" val="175521440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07524" name="Footer Placeholder 3"/>
          <p:cNvSpPr>
            <a:spLocks noGrp="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6080">
              <a:defRPr>
                <a:solidFill>
                  <a:schemeClr val="tx1"/>
                </a:solidFill>
                <a:latin typeface="Calibri" pitchFamily="34" charset="0"/>
              </a:defRPr>
            </a:lvl1pPr>
            <a:lvl2pPr marL="763215" indent="-293544" defTabSz="936080">
              <a:defRPr>
                <a:solidFill>
                  <a:schemeClr val="tx1"/>
                </a:solidFill>
                <a:latin typeface="Calibri" pitchFamily="34" charset="0"/>
              </a:defRPr>
            </a:lvl2pPr>
            <a:lvl3pPr marL="1174178" indent="-234836" defTabSz="936080">
              <a:defRPr>
                <a:solidFill>
                  <a:schemeClr val="tx1"/>
                </a:solidFill>
                <a:latin typeface="Calibri" pitchFamily="34" charset="0"/>
              </a:defRPr>
            </a:lvl3pPr>
            <a:lvl4pPr marL="1643849" indent="-234836" defTabSz="936080">
              <a:defRPr>
                <a:solidFill>
                  <a:schemeClr val="tx1"/>
                </a:solidFill>
                <a:latin typeface="Calibri" pitchFamily="34" charset="0"/>
              </a:defRPr>
            </a:lvl4pPr>
            <a:lvl5pPr marL="2113519" indent="-234836" defTabSz="936080">
              <a:defRPr>
                <a:solidFill>
                  <a:schemeClr val="tx1"/>
                </a:solidFill>
                <a:latin typeface="Calibri" pitchFamily="34" charset="0"/>
              </a:defRPr>
            </a:lvl5pPr>
            <a:lvl6pPr marL="2583191" indent="-234836" defTabSz="936080" fontAlgn="base">
              <a:spcBef>
                <a:spcPct val="0"/>
              </a:spcBef>
              <a:spcAft>
                <a:spcPct val="0"/>
              </a:spcAft>
              <a:defRPr>
                <a:solidFill>
                  <a:schemeClr val="tx1"/>
                </a:solidFill>
                <a:latin typeface="Calibri" pitchFamily="34" charset="0"/>
              </a:defRPr>
            </a:lvl6pPr>
            <a:lvl7pPr marL="3052862" indent="-234836" defTabSz="936080" fontAlgn="base">
              <a:spcBef>
                <a:spcPct val="0"/>
              </a:spcBef>
              <a:spcAft>
                <a:spcPct val="0"/>
              </a:spcAft>
              <a:defRPr>
                <a:solidFill>
                  <a:schemeClr val="tx1"/>
                </a:solidFill>
                <a:latin typeface="Calibri" pitchFamily="34" charset="0"/>
              </a:defRPr>
            </a:lvl7pPr>
            <a:lvl8pPr marL="3522533" indent="-234836" defTabSz="936080" fontAlgn="base">
              <a:spcBef>
                <a:spcPct val="0"/>
              </a:spcBef>
              <a:spcAft>
                <a:spcPct val="0"/>
              </a:spcAft>
              <a:defRPr>
                <a:solidFill>
                  <a:schemeClr val="tx1"/>
                </a:solidFill>
                <a:latin typeface="Calibri" pitchFamily="34" charset="0"/>
              </a:defRPr>
            </a:lvl8pPr>
            <a:lvl9pPr marL="3992204" indent="-234836" defTabSz="93608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95236"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712" eaLnBrk="0" hangingPunct="0">
              <a:defRPr sz="2400">
                <a:solidFill>
                  <a:schemeClr val="tx1"/>
                </a:solidFill>
                <a:latin typeface="Arial" pitchFamily="34" charset="0"/>
                <a:ea typeface="ＭＳ Ｐゴシック" pitchFamily="34" charset="-128"/>
              </a:defRPr>
            </a:lvl1pPr>
            <a:lvl2pPr marL="763215" indent="-293544" defTabSz="937712" eaLnBrk="0" hangingPunct="0">
              <a:defRPr sz="2400">
                <a:solidFill>
                  <a:schemeClr val="tx1"/>
                </a:solidFill>
                <a:latin typeface="Arial" pitchFamily="34" charset="0"/>
                <a:ea typeface="ＭＳ Ｐゴシック" pitchFamily="34" charset="-128"/>
              </a:defRPr>
            </a:lvl2pPr>
            <a:lvl3pPr marL="1174178" indent="-234836" defTabSz="937712" eaLnBrk="0" hangingPunct="0">
              <a:defRPr sz="2400">
                <a:solidFill>
                  <a:schemeClr val="tx1"/>
                </a:solidFill>
                <a:latin typeface="Arial" pitchFamily="34" charset="0"/>
                <a:ea typeface="ＭＳ Ｐゴシック" pitchFamily="34" charset="-128"/>
              </a:defRPr>
            </a:lvl3pPr>
            <a:lvl4pPr marL="1643849" indent="-234836" defTabSz="937712" eaLnBrk="0" hangingPunct="0">
              <a:defRPr sz="2400">
                <a:solidFill>
                  <a:schemeClr val="tx1"/>
                </a:solidFill>
                <a:latin typeface="Arial" pitchFamily="34" charset="0"/>
                <a:ea typeface="ＭＳ Ｐゴシック" pitchFamily="34" charset="-128"/>
              </a:defRPr>
            </a:lvl4pPr>
            <a:lvl5pPr marL="2113519" indent="-234836" defTabSz="937712" eaLnBrk="0" hangingPunct="0">
              <a:defRPr sz="2400">
                <a:solidFill>
                  <a:schemeClr val="tx1"/>
                </a:solidFill>
                <a:latin typeface="Arial" pitchFamily="34" charset="0"/>
                <a:ea typeface="ＭＳ Ｐゴシック" pitchFamily="34" charset="-128"/>
              </a:defRPr>
            </a:lvl5pPr>
            <a:lvl6pPr marL="2583191"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62"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533"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204"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Tree>
    <p:extLst>
      <p:ext uri="{BB962C8B-B14F-4D97-AF65-F5344CB8AC3E}">
        <p14:creationId xmlns:p14="http://schemas.microsoft.com/office/powerpoint/2010/main" val="1720155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01336477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9497012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0437974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7620832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2771657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1379177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7615984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6226796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02528402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76415740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791880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83810797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62267965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04">
              <a:defRPr/>
            </a:pPr>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40775321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04">
              <a:defRPr/>
            </a:pPr>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0023327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04">
              <a:defRPr/>
            </a:pPr>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56850659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2478057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136736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234580325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96426068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9342">
              <a:defRPr/>
            </a:pPr>
            <a:endParaRPr lang="en-US">
              <a:solidFill>
                <a:prstClr val="black"/>
              </a:solidFill>
              <a:latin typeface="Calibri"/>
            </a:endParaRPr>
          </a:p>
        </p:txBody>
      </p:sp>
    </p:spTree>
    <p:extLst>
      <p:ext uri="{BB962C8B-B14F-4D97-AF65-F5344CB8AC3E}">
        <p14:creationId xmlns:p14="http://schemas.microsoft.com/office/powerpoint/2010/main" val="388321766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159070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63066409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265312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8329051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26910870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94023696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95421588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6"/>
          <p:cNvSpPr>
            <a:spLocks noGrp="1" noChangeArrowheads="1"/>
          </p:cNvSpPr>
          <p:nvPr>
            <p:ph type="ftr" sz="quarter" idx="4"/>
          </p:nvPr>
        </p:nvSpPr>
        <p:spPr>
          <a:noFill/>
        </p:spPr>
        <p:txBody>
          <a:bodyPr/>
          <a:lstStyle/>
          <a:p>
            <a:pPr defTabSz="937169"/>
            <a:endParaRPr lang="en-US" dirty="0">
              <a:solidFill>
                <a:prstClr val="black"/>
              </a:solidFill>
              <a:latin typeface="Arial" pitchFamily="-111" charset="0"/>
              <a:ea typeface="ＭＳ Ｐゴシック" pitchFamily="-111" charset="-128"/>
              <a:cs typeface="ＭＳ Ｐゴシック" pitchFamily="-111" charset="-128"/>
            </a:endParaRPr>
          </a:p>
        </p:txBody>
      </p:sp>
      <p:sp>
        <p:nvSpPr>
          <p:cNvPr id="231427" name="Rectangle 7"/>
          <p:cNvSpPr>
            <a:spLocks noGrp="1" noChangeArrowheads="1"/>
          </p:cNvSpPr>
          <p:nvPr>
            <p:ph type="sldNum" sz="quarter" idx="5"/>
          </p:nvPr>
        </p:nvSpPr>
        <p:spPr>
          <a:noFill/>
        </p:spPr>
        <p:txBody>
          <a:bodyPr/>
          <a:lstStyle/>
          <a:p>
            <a:endParaRPr lang="en-US">
              <a:solidFill>
                <a:prstClr val="black"/>
              </a:solidFill>
              <a:latin typeface="Arial" pitchFamily="-111" charset="0"/>
              <a:ea typeface="ＭＳ Ｐゴシック" pitchFamily="-111" charset="-128"/>
              <a:cs typeface="ＭＳ Ｐゴシック" pitchFamily="-111" charset="-128"/>
            </a:endParaRPr>
          </a:p>
        </p:txBody>
      </p:sp>
      <p:sp>
        <p:nvSpPr>
          <p:cNvPr id="231428" name="Rectangle 2"/>
          <p:cNvSpPr>
            <a:spLocks noGrp="1" noRot="1" noChangeAspect="1" noChangeArrowheads="1" noTextEdit="1"/>
          </p:cNvSpPr>
          <p:nvPr>
            <p:ph type="sldImg"/>
          </p:nvPr>
        </p:nvSpPr>
        <p:spPr>
          <a:ln/>
        </p:spPr>
      </p:sp>
      <p:sp>
        <p:nvSpPr>
          <p:cNvPr id="231429" name="Rectangle 3"/>
          <p:cNvSpPr>
            <a:spLocks noGrp="1" noChangeArrowheads="1"/>
          </p:cNvSpPr>
          <p:nvPr>
            <p:ph type="body" idx="1"/>
          </p:nvPr>
        </p:nvSpPr>
        <p:spPr>
          <a:xfrm>
            <a:off x="943614" y="4448107"/>
            <a:ext cx="5189855" cy="4213064"/>
          </a:xfrm>
          <a:noFill/>
          <a:ln/>
        </p:spPr>
        <p:txBody>
          <a:bodyPr/>
          <a:lstStyle/>
          <a:p>
            <a:pPr eaLnBrk="1" hangingPunct="1">
              <a:buFontTx/>
              <a:buChar char="-"/>
            </a:pPr>
            <a:endParaRPr lang="en-US" dirty="0">
              <a:latin typeface="Arial" pitchFamily="-111" charset="0"/>
              <a:ea typeface="ＭＳ Ｐゴシック" pitchFamily="-111" charset="-128"/>
              <a:cs typeface="ＭＳ Ｐゴシック" pitchFamily="-111" charset="-128"/>
            </a:endParaRPr>
          </a:p>
        </p:txBody>
      </p:sp>
      <p:sp>
        <p:nvSpPr>
          <p:cNvPr id="2" name="Date Placeholder 1"/>
          <p:cNvSpPr>
            <a:spLocks noGrp="1"/>
          </p:cNvSpPr>
          <p:nvPr>
            <p:ph type="dt"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6052531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p:spPr>
        <p:txBody>
          <a:bodyPr/>
          <a:lstStyle/>
          <a:p>
            <a:pPr defTabSz="937169"/>
            <a:endParaRPr lang="en-US" dirty="0">
              <a:solidFill>
                <a:prstClr val="black"/>
              </a:solidFill>
              <a:latin typeface="Arial" pitchFamily="-111" charset="0"/>
              <a:ea typeface="ＭＳ Ｐゴシック" pitchFamily="-111" charset="-128"/>
              <a:cs typeface="ＭＳ Ｐゴシック" pitchFamily="-111" charset="-128"/>
            </a:endParaRPr>
          </a:p>
        </p:txBody>
      </p:sp>
      <p:sp>
        <p:nvSpPr>
          <p:cNvPr id="227331" name="Rectangle 7"/>
          <p:cNvSpPr>
            <a:spLocks noGrp="1" noChangeArrowheads="1"/>
          </p:cNvSpPr>
          <p:nvPr>
            <p:ph type="sldNum" sz="quarter" idx="5"/>
          </p:nvPr>
        </p:nvSpPr>
        <p:spPr>
          <a:noFill/>
        </p:spPr>
        <p:txBody>
          <a:bodyPr/>
          <a:lstStyle/>
          <a:p>
            <a:endParaRPr lang="en-US">
              <a:solidFill>
                <a:prstClr val="black"/>
              </a:solidFill>
              <a:latin typeface="Arial" pitchFamily="-111" charset="0"/>
              <a:ea typeface="ＭＳ Ｐゴシック" pitchFamily="-111" charset="-128"/>
              <a:cs typeface="ＭＳ Ｐゴシック" pitchFamily="-111" charset="-128"/>
            </a:endParaRPr>
          </a:p>
        </p:txBody>
      </p:sp>
      <p:sp>
        <p:nvSpPr>
          <p:cNvPr id="227332" name="Rectangle 2"/>
          <p:cNvSpPr>
            <a:spLocks noGrp="1" noRot="1" noChangeAspect="1" noChangeArrowheads="1" noTextEdit="1"/>
          </p:cNvSpPr>
          <p:nvPr>
            <p:ph type="sldImg"/>
          </p:nvPr>
        </p:nvSpPr>
        <p:spPr>
          <a:ln/>
        </p:spPr>
      </p:sp>
      <p:sp>
        <p:nvSpPr>
          <p:cNvPr id="227333" name="Rectangle 3"/>
          <p:cNvSpPr>
            <a:spLocks noGrp="1" noChangeArrowheads="1"/>
          </p:cNvSpPr>
          <p:nvPr>
            <p:ph type="body" idx="1"/>
          </p:nvPr>
        </p:nvSpPr>
        <p:spPr>
          <a:xfrm>
            <a:off x="943614" y="4448107"/>
            <a:ext cx="5189855" cy="4213064"/>
          </a:xfrm>
          <a:noFill/>
          <a:ln/>
        </p:spPr>
        <p:txBody>
          <a:bodyPr>
            <a:normAutofit/>
          </a:bodyPr>
          <a:lstStyle/>
          <a:p>
            <a:pPr eaLnBrk="1" hangingPunct="1"/>
            <a:endParaRPr lang="en-US" dirty="0">
              <a:latin typeface="Arial" pitchFamily="-111" charset="0"/>
              <a:ea typeface="ＭＳ Ｐゴシック" pitchFamily="-111" charset="-128"/>
              <a:cs typeface="ＭＳ Ｐゴシック" pitchFamily="-111" charset="-128"/>
            </a:endParaRPr>
          </a:p>
        </p:txBody>
      </p:sp>
      <p:sp>
        <p:nvSpPr>
          <p:cNvPr id="2" name="Date Placeholder 1"/>
          <p:cNvSpPr>
            <a:spLocks noGrp="1"/>
          </p:cNvSpPr>
          <p:nvPr>
            <p:ph type="dt"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7223777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6"/>
          <p:cNvSpPr>
            <a:spLocks noGrp="1" noChangeArrowheads="1"/>
          </p:cNvSpPr>
          <p:nvPr>
            <p:ph type="ftr" sz="quarter" idx="4"/>
          </p:nvPr>
        </p:nvSpPr>
        <p:spPr>
          <a:noFill/>
        </p:spPr>
        <p:txBody>
          <a:bodyPr/>
          <a:lstStyle/>
          <a:p>
            <a:pPr defTabSz="937169"/>
            <a:endParaRPr lang="en-US" dirty="0">
              <a:solidFill>
                <a:prstClr val="black"/>
              </a:solidFill>
              <a:latin typeface="Arial" pitchFamily="-111" charset="0"/>
              <a:ea typeface="ＭＳ Ｐゴシック" pitchFamily="-111" charset="-128"/>
              <a:cs typeface="ＭＳ Ｐゴシック" pitchFamily="-111" charset="-128"/>
            </a:endParaRPr>
          </a:p>
        </p:txBody>
      </p:sp>
      <p:sp>
        <p:nvSpPr>
          <p:cNvPr id="229379" name="Rectangle 7"/>
          <p:cNvSpPr>
            <a:spLocks noGrp="1" noChangeArrowheads="1"/>
          </p:cNvSpPr>
          <p:nvPr>
            <p:ph type="sldNum" sz="quarter" idx="5"/>
          </p:nvPr>
        </p:nvSpPr>
        <p:spPr>
          <a:noFill/>
        </p:spPr>
        <p:txBody>
          <a:bodyPr/>
          <a:lstStyle/>
          <a:p>
            <a:endParaRPr lang="en-US">
              <a:solidFill>
                <a:prstClr val="black"/>
              </a:solidFill>
              <a:latin typeface="Arial" pitchFamily="-111" charset="0"/>
              <a:ea typeface="ＭＳ Ｐゴシック" pitchFamily="-111" charset="-128"/>
              <a:cs typeface="ＭＳ Ｐゴシック" pitchFamily="-111" charset="-128"/>
            </a:endParaRPr>
          </a:p>
        </p:txBody>
      </p:sp>
      <p:sp>
        <p:nvSpPr>
          <p:cNvPr id="229380" name="Rectangle 2"/>
          <p:cNvSpPr>
            <a:spLocks noGrp="1" noRot="1" noChangeAspect="1" noChangeArrowheads="1" noTextEdit="1"/>
          </p:cNvSpPr>
          <p:nvPr>
            <p:ph type="sldImg"/>
          </p:nvPr>
        </p:nvSpPr>
        <p:spPr>
          <a:ln/>
        </p:spPr>
      </p:sp>
      <p:sp>
        <p:nvSpPr>
          <p:cNvPr id="229381" name="Rectangle 3"/>
          <p:cNvSpPr>
            <a:spLocks noGrp="1" noChangeArrowheads="1"/>
          </p:cNvSpPr>
          <p:nvPr>
            <p:ph type="body" idx="1"/>
          </p:nvPr>
        </p:nvSpPr>
        <p:spPr>
          <a:xfrm>
            <a:off x="943614" y="4448107"/>
            <a:ext cx="5189855" cy="4213064"/>
          </a:xfrm>
          <a:noFill/>
          <a:ln/>
        </p:spPr>
        <p:txBody>
          <a:bodyPr/>
          <a:lstStyle/>
          <a:p>
            <a:pPr eaLnBrk="1" hangingPunct="1"/>
            <a:endParaRPr lang="en-US" dirty="0">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678118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73799646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3287384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95222691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223696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223696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6434368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4105893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82175139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06507974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46180215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0856554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6098195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normAutofit/>
          </a:bodyPr>
          <a:lstStyle/>
          <a:p>
            <a:pPr marL="0" lvl="1" defTabSz="923179"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48520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90563"/>
            <a:ext cx="4605338" cy="3454400"/>
          </a:xfrm>
          <a:noFill/>
          <a:ln w="9528">
            <a:solidFill>
              <a:srgbClr val="000000"/>
            </a:solidFill>
            <a:prstDash val="solid"/>
            <a:miter/>
          </a:ln>
        </p:spPr>
      </p:sp>
      <p:sp>
        <p:nvSpPr>
          <p:cNvPr id="3" name="Notes Placeholder 2"/>
          <p:cNvSpPr txBox="1">
            <a:spLocks noGrp="1"/>
          </p:cNvSpPr>
          <p:nvPr>
            <p:ph type="body" sz="quarter" idx="1"/>
          </p:nvPr>
        </p:nvSpPr>
        <p:spPr>
          <a:xfrm>
            <a:off x="957916" y="4374551"/>
            <a:ext cx="5268534" cy="4144312"/>
          </a:xfrm>
          <a:noFill/>
          <a:ln>
            <a:noFill/>
          </a:ln>
        </p:spPr>
        <p:txBody>
          <a:bodyPr wrap="square" anchor="t" anchorCtr="0" compatLnSpc="1">
            <a:noAutofit/>
          </a:bodyPr>
          <a:lstStyle/>
          <a:p>
            <a:pPr lvl="0"/>
            <a:endParaRPr lang="en-US" dirty="0">
              <a:latin typeface="Times New Roman" pitchFamily="16"/>
            </a:endParaRPr>
          </a:p>
        </p:txBody>
      </p:sp>
      <p:sp>
        <p:nvSpPr>
          <p:cNvPr id="4" name="Slide Number Placeholder 3"/>
          <p:cNvSpPr txBox="1"/>
          <p:nvPr/>
        </p:nvSpPr>
        <p:spPr>
          <a:xfrm>
            <a:off x="4071140" y="8749103"/>
            <a:ext cx="3113224" cy="460479"/>
          </a:xfrm>
          <a:prstGeom prst="rect">
            <a:avLst/>
          </a:prstGeom>
          <a:noFill/>
          <a:ln>
            <a:noFill/>
          </a:ln>
        </p:spPr>
        <p:txBody>
          <a:bodyPr vert="horz" wrap="square" lIns="92912" tIns="46456" rIns="92912" bIns="46456" anchor="b" anchorCtr="0" compatLnSpc="1">
            <a:noAutofit/>
          </a:bodyPr>
          <a:lstStyle/>
          <a:p>
            <a:pPr algn="r" defTabSz="929122">
              <a:defRPr sz="1800" b="0" i="0" u="none" strike="noStrike" kern="0" cap="none" spc="0" baseline="0">
                <a:solidFill>
                  <a:srgbClr val="000000"/>
                </a:solidFill>
                <a:uFillTx/>
              </a:defRPr>
            </a:pPr>
            <a:endParaRPr lang="en-US" sz="1200">
              <a:solidFill>
                <a:srgbClr val="000000"/>
              </a:solidFill>
              <a:latin typeface="Times New Roman" pitchFamily="16"/>
              <a:ea typeface="Arial" pitchFamily="16"/>
              <a:cs typeface="Arial" pitchFamily="16"/>
            </a:endParaRPr>
          </a:p>
        </p:txBody>
      </p:sp>
    </p:spTree>
    <p:extLst>
      <p:ext uri="{BB962C8B-B14F-4D97-AF65-F5344CB8AC3E}">
        <p14:creationId xmlns:p14="http://schemas.microsoft.com/office/powerpoint/2010/main" val="204026529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7412" name="Footer Placeholder 3"/>
          <p:cNvSpPr>
            <a:spLocks noGrp="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defRPr>
            </a:lvl1pPr>
            <a:lvl2pPr marL="763215" indent="-293544">
              <a:defRPr>
                <a:solidFill>
                  <a:schemeClr val="tx1"/>
                </a:solidFill>
                <a:latin typeface="Calibri" charset="0"/>
                <a:ea typeface="ＭＳ Ｐゴシック" charset="0"/>
              </a:defRPr>
            </a:lvl2pPr>
            <a:lvl3pPr marL="1174178" indent="-234836">
              <a:defRPr>
                <a:solidFill>
                  <a:schemeClr val="tx1"/>
                </a:solidFill>
                <a:latin typeface="Calibri" charset="0"/>
                <a:ea typeface="ＭＳ Ｐゴシック" charset="0"/>
              </a:defRPr>
            </a:lvl3pPr>
            <a:lvl4pPr marL="1643849" indent="-234836">
              <a:defRPr>
                <a:solidFill>
                  <a:schemeClr val="tx1"/>
                </a:solidFill>
                <a:latin typeface="Calibri" charset="0"/>
                <a:ea typeface="ＭＳ Ｐゴシック" charset="0"/>
              </a:defRPr>
            </a:lvl4pPr>
            <a:lvl5pPr marL="2113519" indent="-234836">
              <a:defRPr>
                <a:solidFill>
                  <a:schemeClr val="tx1"/>
                </a:solidFill>
                <a:latin typeface="Calibri" charset="0"/>
                <a:ea typeface="ＭＳ Ｐゴシック" charset="0"/>
              </a:defRPr>
            </a:lvl5pPr>
            <a:lvl6pPr marL="2583191" indent="-234836" fontAlgn="base">
              <a:spcBef>
                <a:spcPct val="0"/>
              </a:spcBef>
              <a:spcAft>
                <a:spcPct val="0"/>
              </a:spcAft>
              <a:defRPr>
                <a:solidFill>
                  <a:schemeClr val="tx1"/>
                </a:solidFill>
                <a:latin typeface="Calibri" charset="0"/>
                <a:ea typeface="ＭＳ Ｐゴシック" charset="0"/>
              </a:defRPr>
            </a:lvl6pPr>
            <a:lvl7pPr marL="3052862" indent="-234836" fontAlgn="base">
              <a:spcBef>
                <a:spcPct val="0"/>
              </a:spcBef>
              <a:spcAft>
                <a:spcPct val="0"/>
              </a:spcAft>
              <a:defRPr>
                <a:solidFill>
                  <a:schemeClr val="tx1"/>
                </a:solidFill>
                <a:latin typeface="Calibri" charset="0"/>
                <a:ea typeface="ＭＳ Ｐゴシック" charset="0"/>
              </a:defRPr>
            </a:lvl7pPr>
            <a:lvl8pPr marL="3522533" indent="-234836" fontAlgn="base">
              <a:spcBef>
                <a:spcPct val="0"/>
              </a:spcBef>
              <a:spcAft>
                <a:spcPct val="0"/>
              </a:spcAft>
              <a:defRPr>
                <a:solidFill>
                  <a:schemeClr val="tx1"/>
                </a:solidFill>
                <a:latin typeface="Calibri" charset="0"/>
                <a:ea typeface="ＭＳ Ｐゴシック" charset="0"/>
              </a:defRPr>
            </a:lvl8pPr>
            <a:lvl9pPr marL="3992204" indent="-234836"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endParaRPr lang="en-US">
              <a:solidFill>
                <a:prstClr val="black"/>
              </a:solidFill>
            </a:endParaRPr>
          </a:p>
        </p:txBody>
      </p:sp>
      <p:sp>
        <p:nvSpPr>
          <p:cNvPr id="18436"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7712" eaLnBrk="0" hangingPunct="0">
              <a:defRPr sz="2400">
                <a:solidFill>
                  <a:schemeClr val="tx1"/>
                </a:solidFill>
                <a:latin typeface="Arial" pitchFamily="34" charset="0"/>
                <a:ea typeface="ＭＳ Ｐゴシック" pitchFamily="34" charset="-128"/>
              </a:defRPr>
            </a:lvl1pPr>
            <a:lvl2pPr marL="763215" indent="-293544" defTabSz="937712" eaLnBrk="0" hangingPunct="0">
              <a:defRPr sz="2400">
                <a:solidFill>
                  <a:schemeClr val="tx1"/>
                </a:solidFill>
                <a:latin typeface="Arial" pitchFamily="34" charset="0"/>
                <a:ea typeface="ＭＳ Ｐゴシック" pitchFamily="34" charset="-128"/>
              </a:defRPr>
            </a:lvl2pPr>
            <a:lvl3pPr marL="1174178" indent="-234836" defTabSz="937712" eaLnBrk="0" hangingPunct="0">
              <a:defRPr sz="2400">
                <a:solidFill>
                  <a:schemeClr val="tx1"/>
                </a:solidFill>
                <a:latin typeface="Arial" pitchFamily="34" charset="0"/>
                <a:ea typeface="ＭＳ Ｐゴシック" pitchFamily="34" charset="-128"/>
              </a:defRPr>
            </a:lvl3pPr>
            <a:lvl4pPr marL="1643849" indent="-234836" defTabSz="937712" eaLnBrk="0" hangingPunct="0">
              <a:defRPr sz="2400">
                <a:solidFill>
                  <a:schemeClr val="tx1"/>
                </a:solidFill>
                <a:latin typeface="Arial" pitchFamily="34" charset="0"/>
                <a:ea typeface="ＭＳ Ｐゴシック" pitchFamily="34" charset="-128"/>
              </a:defRPr>
            </a:lvl4pPr>
            <a:lvl5pPr marL="2113519" indent="-234836" defTabSz="937712" eaLnBrk="0" hangingPunct="0">
              <a:defRPr sz="2400">
                <a:solidFill>
                  <a:schemeClr val="tx1"/>
                </a:solidFill>
                <a:latin typeface="Arial" pitchFamily="34" charset="0"/>
                <a:ea typeface="ＭＳ Ｐゴシック" pitchFamily="34" charset="-128"/>
              </a:defRPr>
            </a:lvl5pPr>
            <a:lvl6pPr marL="2583191"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862"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2533"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2204" indent="-234836" defTabSz="93771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Tree>
    <p:extLst>
      <p:ext uri="{BB962C8B-B14F-4D97-AF65-F5344CB8AC3E}">
        <p14:creationId xmlns:p14="http://schemas.microsoft.com/office/powerpoint/2010/main" val="201060941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4713" cy="3513138"/>
          </a:xfrm>
        </p:spPr>
      </p:sp>
      <p:sp>
        <p:nvSpPr>
          <p:cNvPr id="3" name="Notes Placeholder 2"/>
          <p:cNvSpPr>
            <a:spLocks noGrp="1"/>
          </p:cNvSpPr>
          <p:nvPr>
            <p:ph type="body" idx="1"/>
          </p:nvPr>
        </p:nvSpPr>
        <p:spPr/>
        <p:txBody>
          <a:bodyPr/>
          <a:lstStyle/>
          <a:p>
            <a:pPr defTabSz="93934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57698770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9122">
              <a:defRPr/>
            </a:pPr>
            <a:endParaRPr lang="en-US" dirty="0"/>
          </a:p>
        </p:txBody>
      </p:sp>
    </p:spTree>
    <p:extLst>
      <p:ext uri="{BB962C8B-B14F-4D97-AF65-F5344CB8AC3E}">
        <p14:creationId xmlns:p14="http://schemas.microsoft.com/office/powerpoint/2010/main" val="7349511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6408083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63404455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6841" indent="-293577">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38771035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itchFamily="34" charset="-128"/>
            </a:endParaRPr>
          </a:p>
        </p:txBody>
      </p:sp>
      <p:sp>
        <p:nvSpPr>
          <p:cNvPr id="3727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4896" indent="-290344" eaLnBrk="0" hangingPunct="0">
              <a:defRPr>
                <a:solidFill>
                  <a:schemeClr val="tx1"/>
                </a:solidFill>
                <a:latin typeface="Arial" pitchFamily="34" charset="0"/>
                <a:ea typeface="ＭＳ Ｐゴシック" pitchFamily="34" charset="-128"/>
              </a:defRPr>
            </a:lvl2pPr>
            <a:lvl3pPr marL="1161379" indent="-232275" eaLnBrk="0" hangingPunct="0">
              <a:defRPr>
                <a:solidFill>
                  <a:schemeClr val="tx1"/>
                </a:solidFill>
                <a:latin typeface="Arial" pitchFamily="34" charset="0"/>
                <a:ea typeface="ＭＳ Ｐゴシック" pitchFamily="34" charset="-128"/>
              </a:defRPr>
            </a:lvl3pPr>
            <a:lvl4pPr marL="1625931" indent="-232275" eaLnBrk="0" hangingPunct="0">
              <a:defRPr>
                <a:solidFill>
                  <a:schemeClr val="tx1"/>
                </a:solidFill>
                <a:latin typeface="Arial" pitchFamily="34" charset="0"/>
                <a:ea typeface="ＭＳ Ｐゴシック" pitchFamily="34" charset="-128"/>
              </a:defRPr>
            </a:lvl4pPr>
            <a:lvl5pPr marL="2090482" indent="-232275" eaLnBrk="0" hangingPunct="0">
              <a:defRPr>
                <a:solidFill>
                  <a:schemeClr val="tx1"/>
                </a:solidFill>
                <a:latin typeface="Arial" pitchFamily="34" charset="0"/>
                <a:ea typeface="ＭＳ Ｐゴシック" pitchFamily="34" charset="-128"/>
              </a:defRPr>
            </a:lvl5pPr>
            <a:lvl6pPr marL="2555034" indent="-23227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19585" indent="-23227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84138" indent="-23227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8689" indent="-23227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a:latin typeface="Calibri" pitchFamily="34" charset="0"/>
            </a:endParaRPr>
          </a:p>
        </p:txBody>
      </p:sp>
      <p:sp>
        <p:nvSpPr>
          <p:cNvPr id="2" name="Date Placeholder 1"/>
          <p:cNvSpPr>
            <a:spLocks noGrp="1"/>
          </p:cNvSpPr>
          <p:nvPr>
            <p:ph type="dt"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08157584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74267980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39483651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140591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74384633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60358957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38697452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42281102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88773906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73583639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68513514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0853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698053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467751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72830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2802486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4339" eaLnBrk="0" hangingPunct="0">
              <a:defRPr sz="2400">
                <a:solidFill>
                  <a:schemeClr val="tx1"/>
                </a:solidFill>
                <a:latin typeface="Arial" charset="0"/>
                <a:ea typeface="ＭＳ Ｐゴシック" charset="0"/>
                <a:cs typeface="ＭＳ Ｐゴシック" charset="0"/>
              </a:defRPr>
            </a:lvl1pPr>
            <a:lvl2pPr marL="760870" indent="-292642" defTabSz="954339" eaLnBrk="0" hangingPunct="0">
              <a:defRPr sz="2400">
                <a:solidFill>
                  <a:schemeClr val="tx1"/>
                </a:solidFill>
                <a:latin typeface="Arial" charset="0"/>
                <a:ea typeface="ＭＳ Ｐゴシック" charset="0"/>
              </a:defRPr>
            </a:lvl2pPr>
            <a:lvl3pPr marL="1170569" indent="-234114" defTabSz="954339" eaLnBrk="0" hangingPunct="0">
              <a:defRPr sz="2400">
                <a:solidFill>
                  <a:schemeClr val="tx1"/>
                </a:solidFill>
                <a:latin typeface="Arial" charset="0"/>
                <a:ea typeface="ＭＳ Ｐゴシック" charset="0"/>
              </a:defRPr>
            </a:lvl3pPr>
            <a:lvl4pPr marL="1638797" indent="-234114" defTabSz="954339" eaLnBrk="0" hangingPunct="0">
              <a:defRPr sz="2400">
                <a:solidFill>
                  <a:schemeClr val="tx1"/>
                </a:solidFill>
                <a:latin typeface="Arial" charset="0"/>
                <a:ea typeface="ＭＳ Ｐゴシック" charset="0"/>
              </a:defRPr>
            </a:lvl4pPr>
            <a:lvl5pPr marL="2107025" indent="-234114" defTabSz="954339" eaLnBrk="0" hangingPunct="0">
              <a:defRPr sz="2400">
                <a:solidFill>
                  <a:schemeClr val="tx1"/>
                </a:solidFill>
                <a:latin typeface="Arial" charset="0"/>
                <a:ea typeface="ＭＳ Ｐゴシック" charset="0"/>
              </a:defRPr>
            </a:lvl5pPr>
            <a:lvl6pPr marL="2575253" indent="-234114" defTabSz="954339" eaLnBrk="0" fontAlgn="base" hangingPunct="0">
              <a:spcBef>
                <a:spcPct val="0"/>
              </a:spcBef>
              <a:spcAft>
                <a:spcPct val="0"/>
              </a:spcAft>
              <a:defRPr sz="2400">
                <a:solidFill>
                  <a:schemeClr val="tx1"/>
                </a:solidFill>
                <a:latin typeface="Arial" charset="0"/>
                <a:ea typeface="ＭＳ Ｐゴシック" charset="0"/>
              </a:defRPr>
            </a:lvl6pPr>
            <a:lvl7pPr marL="3043480" indent="-234114" defTabSz="954339" eaLnBrk="0" fontAlgn="base" hangingPunct="0">
              <a:spcBef>
                <a:spcPct val="0"/>
              </a:spcBef>
              <a:spcAft>
                <a:spcPct val="0"/>
              </a:spcAft>
              <a:defRPr sz="2400">
                <a:solidFill>
                  <a:schemeClr val="tx1"/>
                </a:solidFill>
                <a:latin typeface="Arial" charset="0"/>
                <a:ea typeface="ＭＳ Ｐゴシック" charset="0"/>
              </a:defRPr>
            </a:lvl7pPr>
            <a:lvl8pPr marL="3511708" indent="-234114" defTabSz="954339" eaLnBrk="0" fontAlgn="base" hangingPunct="0">
              <a:spcBef>
                <a:spcPct val="0"/>
              </a:spcBef>
              <a:spcAft>
                <a:spcPct val="0"/>
              </a:spcAft>
              <a:defRPr sz="2400">
                <a:solidFill>
                  <a:schemeClr val="tx1"/>
                </a:solidFill>
                <a:latin typeface="Arial" charset="0"/>
                <a:ea typeface="ＭＳ Ｐゴシック" charset="0"/>
              </a:defRPr>
            </a:lvl8pPr>
            <a:lvl9pPr marL="3979935" indent="-234114" defTabSz="95433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p>
        </p:txBody>
      </p:sp>
      <p:sp>
        <p:nvSpPr>
          <p:cNvPr id="114690" name="Rectangle 7"/>
          <p:cNvSpPr txBox="1">
            <a:spLocks noGrp="1" noChangeArrowheads="1"/>
          </p:cNvSpPr>
          <p:nvPr/>
        </p:nvSpPr>
        <p:spPr bwMode="auto">
          <a:xfrm>
            <a:off x="4082991" y="8893003"/>
            <a:ext cx="3124688" cy="468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424" tIns="47713" rIns="95424" bIns="47713"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29122">
              <a:defRPr/>
            </a:pPr>
            <a:endParaRPr lang="en-US" dirty="0"/>
          </a:p>
        </p:txBody>
      </p:sp>
    </p:spTree>
    <p:extLst>
      <p:ext uri="{BB962C8B-B14F-4D97-AF65-F5344CB8AC3E}">
        <p14:creationId xmlns:p14="http://schemas.microsoft.com/office/powerpoint/2010/main" val="2134534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85691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519732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0795" indent="-284921">
              <a:defRPr sz="2400">
                <a:solidFill>
                  <a:schemeClr val="tx1"/>
                </a:solidFill>
                <a:latin typeface="Arial" charset="0"/>
                <a:ea typeface="ＭＳ Ｐゴシック" charset="0"/>
              </a:defRPr>
            </a:lvl2pPr>
            <a:lvl3pPr marL="1139684" indent="-227937">
              <a:defRPr sz="2400">
                <a:solidFill>
                  <a:schemeClr val="tx1"/>
                </a:solidFill>
                <a:latin typeface="Arial" charset="0"/>
                <a:ea typeface="ＭＳ Ｐゴシック" charset="0"/>
              </a:defRPr>
            </a:lvl3pPr>
            <a:lvl4pPr marL="1595557" indent="-227937">
              <a:defRPr sz="2400">
                <a:solidFill>
                  <a:schemeClr val="tx1"/>
                </a:solidFill>
                <a:latin typeface="Arial" charset="0"/>
                <a:ea typeface="ＭＳ Ｐゴシック" charset="0"/>
              </a:defRPr>
            </a:lvl4pPr>
            <a:lvl5pPr marL="2051432" indent="-227937">
              <a:defRPr sz="2400">
                <a:solidFill>
                  <a:schemeClr val="tx1"/>
                </a:solidFill>
                <a:latin typeface="Arial" charset="0"/>
                <a:ea typeface="ＭＳ Ｐゴシック" charset="0"/>
              </a:defRPr>
            </a:lvl5pPr>
            <a:lvl6pPr marL="2507305" indent="-227937" eaLnBrk="0" fontAlgn="base" hangingPunct="0">
              <a:spcBef>
                <a:spcPct val="0"/>
              </a:spcBef>
              <a:spcAft>
                <a:spcPct val="0"/>
              </a:spcAft>
              <a:defRPr sz="2400">
                <a:solidFill>
                  <a:schemeClr val="tx1"/>
                </a:solidFill>
                <a:latin typeface="Arial" charset="0"/>
                <a:ea typeface="ＭＳ Ｐゴシック" charset="0"/>
              </a:defRPr>
            </a:lvl6pPr>
            <a:lvl7pPr marL="2963178" indent="-227937" eaLnBrk="0" fontAlgn="base" hangingPunct="0">
              <a:spcBef>
                <a:spcPct val="0"/>
              </a:spcBef>
              <a:spcAft>
                <a:spcPct val="0"/>
              </a:spcAft>
              <a:defRPr sz="2400">
                <a:solidFill>
                  <a:schemeClr val="tx1"/>
                </a:solidFill>
                <a:latin typeface="Arial" charset="0"/>
                <a:ea typeface="ＭＳ Ｐゴシック" charset="0"/>
              </a:defRPr>
            </a:lvl7pPr>
            <a:lvl8pPr marL="3419053" indent="-227937" eaLnBrk="0" fontAlgn="base" hangingPunct="0">
              <a:spcBef>
                <a:spcPct val="0"/>
              </a:spcBef>
              <a:spcAft>
                <a:spcPct val="0"/>
              </a:spcAft>
              <a:defRPr sz="2400">
                <a:solidFill>
                  <a:schemeClr val="tx1"/>
                </a:solidFill>
                <a:latin typeface="Arial" charset="0"/>
                <a:ea typeface="ＭＳ Ｐゴシック" charset="0"/>
              </a:defRPr>
            </a:lvl8pPr>
            <a:lvl9pPr marL="3874926" indent="-227937"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dirty="0">
              <a:solidFill>
                <a:srgbClr val="000000"/>
              </a:solidFill>
              <a:latin typeface="Calibri" charset="0"/>
              <a:cs typeface="Calibri"/>
            </a:endParaRPr>
          </a:p>
        </p:txBody>
      </p:sp>
      <p:sp>
        <p:nvSpPr>
          <p:cNvPr id="52226" name="Rectangle 7"/>
          <p:cNvSpPr txBox="1">
            <a:spLocks noGrp="1" noChangeArrowheads="1"/>
          </p:cNvSpPr>
          <p:nvPr/>
        </p:nvSpPr>
        <p:spPr bwMode="auto">
          <a:xfrm>
            <a:off x="3994232" y="8747216"/>
            <a:ext cx="3056759" cy="460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012" tIns="46506" rIns="93012" bIns="46506"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200">
              <a:solidFill>
                <a:srgbClr val="000000"/>
              </a:solidFill>
              <a:latin typeface="Calibri" charset="0"/>
            </a:endParaRPr>
          </a:p>
        </p:txBody>
      </p:sp>
      <p:sp>
        <p:nvSpPr>
          <p:cNvPr id="522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22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45639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099068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742631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69255" indent="-295867" eaLnBrk="0" hangingPunct="0">
              <a:defRPr sz="2400">
                <a:solidFill>
                  <a:schemeClr val="tx1"/>
                </a:solidFill>
                <a:latin typeface="Arial" pitchFamily="34" charset="0"/>
                <a:ea typeface="ＭＳ Ｐゴシック" pitchFamily="34" charset="-128"/>
              </a:defRPr>
            </a:lvl2pPr>
            <a:lvl3pPr marL="1183469" indent="-236693" eaLnBrk="0" hangingPunct="0">
              <a:defRPr sz="2400">
                <a:solidFill>
                  <a:schemeClr val="tx1"/>
                </a:solidFill>
                <a:latin typeface="Arial" pitchFamily="34" charset="0"/>
                <a:ea typeface="ＭＳ Ｐゴシック" pitchFamily="34" charset="-128"/>
              </a:defRPr>
            </a:lvl3pPr>
            <a:lvl4pPr marL="1656857" indent="-236693" eaLnBrk="0" hangingPunct="0">
              <a:defRPr sz="2400">
                <a:solidFill>
                  <a:schemeClr val="tx1"/>
                </a:solidFill>
                <a:latin typeface="Arial" pitchFamily="34" charset="0"/>
                <a:ea typeface="ＭＳ Ｐゴシック" pitchFamily="34" charset="-128"/>
              </a:defRPr>
            </a:lvl4pPr>
            <a:lvl5pPr marL="2130245" indent="-236693" eaLnBrk="0" hangingPunct="0">
              <a:defRPr sz="2400">
                <a:solidFill>
                  <a:schemeClr val="tx1"/>
                </a:solidFill>
                <a:latin typeface="Arial" pitchFamily="34" charset="0"/>
                <a:ea typeface="ＭＳ Ｐゴシック" pitchFamily="34" charset="-128"/>
              </a:defRPr>
            </a:lvl5pPr>
            <a:lvl6pPr marL="2603631" indent="-23669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77019" indent="-23669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50407" indent="-23669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23795" indent="-23669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200"/>
          </a:p>
        </p:txBody>
      </p:sp>
      <p:sp>
        <p:nvSpPr>
          <p:cNvPr id="116738" name="Rectangle 7"/>
          <p:cNvSpPr txBox="1">
            <a:spLocks noGrp="1" noChangeArrowheads="1"/>
          </p:cNvSpPr>
          <p:nvPr/>
        </p:nvSpPr>
        <p:spPr bwMode="auto">
          <a:xfrm>
            <a:off x="4082991" y="8893003"/>
            <a:ext cx="3124688" cy="468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410" tIns="47705" rIns="95410" bIns="47705"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16739"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5410" tIns="47705" rIns="95410" bIns="47705"/>
          <a:lstStyle/>
          <a:p>
            <a:pPr eaLnBrk="1" hangingPunct="1">
              <a:defRPr/>
            </a:pPr>
            <a:endParaRPr lang="en-US" altLang="en-US" dirty="0">
              <a:ea typeface="ＭＳ Ｐゴシック" pitchFamily="34" charset="-128"/>
            </a:endParaRPr>
          </a:p>
        </p:txBody>
      </p:sp>
      <p:sp>
        <p:nvSpPr>
          <p:cNvPr id="158726" name="Date Placeholder 1"/>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eorgia" pitchFamily="18" charset="0"/>
                <a:ea typeface="ＭＳ Ｐゴシック" pitchFamily="34" charset="-128"/>
              </a:defRPr>
            </a:lvl1pPr>
            <a:lvl2pPr marL="769255" indent="-295867" eaLnBrk="0" hangingPunct="0">
              <a:spcBef>
                <a:spcPct val="30000"/>
              </a:spcBef>
              <a:defRPr sz="1200">
                <a:solidFill>
                  <a:schemeClr val="tx1"/>
                </a:solidFill>
                <a:latin typeface="Georgia" pitchFamily="18" charset="0"/>
                <a:ea typeface="ＭＳ Ｐゴシック" pitchFamily="34" charset="-128"/>
              </a:defRPr>
            </a:lvl2pPr>
            <a:lvl3pPr marL="1183469" indent="-236693" eaLnBrk="0" hangingPunct="0">
              <a:spcBef>
                <a:spcPct val="30000"/>
              </a:spcBef>
              <a:defRPr sz="1200">
                <a:solidFill>
                  <a:schemeClr val="tx1"/>
                </a:solidFill>
                <a:latin typeface="Georgia" pitchFamily="18" charset="0"/>
                <a:ea typeface="ＭＳ Ｐゴシック" pitchFamily="34" charset="-128"/>
              </a:defRPr>
            </a:lvl3pPr>
            <a:lvl4pPr marL="1656857" indent="-236693" eaLnBrk="0" hangingPunct="0">
              <a:spcBef>
                <a:spcPct val="30000"/>
              </a:spcBef>
              <a:defRPr sz="1200">
                <a:solidFill>
                  <a:schemeClr val="tx1"/>
                </a:solidFill>
                <a:latin typeface="Georgia" pitchFamily="18" charset="0"/>
                <a:ea typeface="ＭＳ Ｐゴシック" pitchFamily="34" charset="-128"/>
              </a:defRPr>
            </a:lvl4pPr>
            <a:lvl5pPr marL="2130245" indent="-236693" eaLnBrk="0" hangingPunct="0">
              <a:spcBef>
                <a:spcPct val="30000"/>
              </a:spcBef>
              <a:defRPr sz="1200">
                <a:solidFill>
                  <a:schemeClr val="tx1"/>
                </a:solidFill>
                <a:latin typeface="Georgia" pitchFamily="18" charset="0"/>
                <a:ea typeface="ＭＳ Ｐゴシック" pitchFamily="34" charset="-128"/>
              </a:defRPr>
            </a:lvl5pPr>
            <a:lvl6pPr marL="2603631"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6pPr>
            <a:lvl7pPr marL="3077019"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7pPr>
            <a:lvl8pPr marL="3550407"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8pPr>
            <a:lvl9pPr marL="4023795"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9pPr>
          </a:lstStyle>
          <a:p>
            <a:pPr eaLnBrk="1" hangingPunct="1">
              <a:spcBef>
                <a:spcPct val="0"/>
              </a:spcBef>
              <a:defRPr/>
            </a:pPr>
            <a:endParaRPr lang="en-US" altLang="en-US"/>
          </a:p>
        </p:txBody>
      </p:sp>
      <p:sp>
        <p:nvSpPr>
          <p:cNvPr id="3" name="Footer Placeholder 2"/>
          <p:cNvSpPr>
            <a:spLocks noGrp="1"/>
          </p:cNvSpPr>
          <p:nvPr>
            <p:ph type="ftr" sz="quarter" idx="4"/>
          </p:nvPr>
        </p:nvSpPr>
        <p:spPr/>
        <p:txBody>
          <a:bodyPr/>
          <a:lstStyle/>
          <a:p>
            <a:pPr>
              <a:defRPr/>
            </a:pPr>
            <a:endParaRPr lang="en-US"/>
          </a:p>
        </p:txBody>
      </p:sp>
      <p:sp>
        <p:nvSpPr>
          <p:cNvPr id="2" name="Header Placeholder 1"/>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57305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348324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813"/>
            <a:endParaRPr lang="en-US" dirty="0">
              <a:latin typeface="Georgia" charset="0"/>
            </a:endParaRPr>
          </a:p>
        </p:txBody>
      </p:sp>
      <p:sp>
        <p:nvSpPr>
          <p:cNvPr id="163844"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54896" indent="-290344">
              <a:defRPr sz="1200">
                <a:solidFill>
                  <a:schemeClr val="tx1"/>
                </a:solidFill>
                <a:latin typeface="Georgia" charset="0"/>
                <a:ea typeface="ＭＳ Ｐゴシック" charset="0"/>
              </a:defRPr>
            </a:lvl2pPr>
            <a:lvl3pPr marL="1161379" indent="-232276">
              <a:defRPr sz="1200">
                <a:solidFill>
                  <a:schemeClr val="tx1"/>
                </a:solidFill>
                <a:latin typeface="Georgia" charset="0"/>
                <a:ea typeface="ＭＳ Ｐゴシック" charset="0"/>
              </a:defRPr>
            </a:lvl3pPr>
            <a:lvl4pPr marL="1625931" indent="-232276">
              <a:defRPr sz="1200">
                <a:solidFill>
                  <a:schemeClr val="tx1"/>
                </a:solidFill>
                <a:latin typeface="Georgia" charset="0"/>
                <a:ea typeface="ＭＳ Ｐゴシック" charset="0"/>
              </a:defRPr>
            </a:lvl4pPr>
            <a:lvl5pPr marL="2090482" indent="-232276">
              <a:defRPr sz="1200">
                <a:solidFill>
                  <a:schemeClr val="tx1"/>
                </a:solidFill>
                <a:latin typeface="Georgia" charset="0"/>
                <a:ea typeface="ＭＳ Ｐゴシック" charset="0"/>
              </a:defRPr>
            </a:lvl5pPr>
            <a:lvl6pPr marL="2555034" indent="-232276" eaLnBrk="0" fontAlgn="base" hangingPunct="0">
              <a:spcBef>
                <a:spcPct val="30000"/>
              </a:spcBef>
              <a:spcAft>
                <a:spcPct val="0"/>
              </a:spcAft>
              <a:defRPr sz="1200">
                <a:solidFill>
                  <a:schemeClr val="tx1"/>
                </a:solidFill>
                <a:latin typeface="Georgia" charset="0"/>
                <a:ea typeface="ＭＳ Ｐゴシック" charset="0"/>
              </a:defRPr>
            </a:lvl6pPr>
            <a:lvl7pPr marL="3019586" indent="-232276" eaLnBrk="0" fontAlgn="base" hangingPunct="0">
              <a:spcBef>
                <a:spcPct val="30000"/>
              </a:spcBef>
              <a:spcAft>
                <a:spcPct val="0"/>
              </a:spcAft>
              <a:defRPr sz="1200">
                <a:solidFill>
                  <a:schemeClr val="tx1"/>
                </a:solidFill>
                <a:latin typeface="Georgia" charset="0"/>
                <a:ea typeface="ＭＳ Ｐゴシック" charset="0"/>
              </a:defRPr>
            </a:lvl7pPr>
            <a:lvl8pPr marL="3484138" indent="-232276" eaLnBrk="0" fontAlgn="base" hangingPunct="0">
              <a:spcBef>
                <a:spcPct val="30000"/>
              </a:spcBef>
              <a:spcAft>
                <a:spcPct val="0"/>
              </a:spcAft>
              <a:defRPr sz="1200">
                <a:solidFill>
                  <a:schemeClr val="tx1"/>
                </a:solidFill>
                <a:latin typeface="Georgia" charset="0"/>
                <a:ea typeface="ＭＳ Ｐゴシック" charset="0"/>
              </a:defRPr>
            </a:lvl8pPr>
            <a:lvl9pPr marL="3948689" indent="-23227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
        <p:nvSpPr>
          <p:cNvPr id="5" name="Footer Placeholder 4"/>
          <p:cNvSpPr>
            <a:spLocks noGrp="1"/>
          </p:cNvSpPr>
          <p:nvPr>
            <p:ph type="ftr" sz="quarter" idx="4"/>
          </p:nvPr>
        </p:nvSpPr>
        <p:spPr/>
        <p:txBody>
          <a:bodyPr/>
          <a:lstStyle/>
          <a:p>
            <a:pPr>
              <a:defRPr/>
            </a:pPr>
            <a:endParaRPr lang="en-US"/>
          </a:p>
        </p:txBody>
      </p:sp>
      <p:sp>
        <p:nvSpPr>
          <p:cNvPr id="163846" name="Slide Number Placeholder 5"/>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54896" indent="-290344">
              <a:defRPr sz="1200">
                <a:solidFill>
                  <a:schemeClr val="tx1"/>
                </a:solidFill>
                <a:latin typeface="Georgia" charset="0"/>
                <a:ea typeface="ＭＳ Ｐゴシック" charset="0"/>
              </a:defRPr>
            </a:lvl2pPr>
            <a:lvl3pPr marL="1161379" indent="-232276">
              <a:defRPr sz="1200">
                <a:solidFill>
                  <a:schemeClr val="tx1"/>
                </a:solidFill>
                <a:latin typeface="Georgia" charset="0"/>
                <a:ea typeface="ＭＳ Ｐゴシック" charset="0"/>
              </a:defRPr>
            </a:lvl3pPr>
            <a:lvl4pPr marL="1625931" indent="-232276">
              <a:defRPr sz="1200">
                <a:solidFill>
                  <a:schemeClr val="tx1"/>
                </a:solidFill>
                <a:latin typeface="Georgia" charset="0"/>
                <a:ea typeface="ＭＳ Ｐゴシック" charset="0"/>
              </a:defRPr>
            </a:lvl4pPr>
            <a:lvl5pPr marL="2090482" indent="-232276">
              <a:defRPr sz="1200">
                <a:solidFill>
                  <a:schemeClr val="tx1"/>
                </a:solidFill>
                <a:latin typeface="Georgia" charset="0"/>
                <a:ea typeface="ＭＳ Ｐゴシック" charset="0"/>
              </a:defRPr>
            </a:lvl5pPr>
            <a:lvl6pPr marL="2555034" indent="-232276" eaLnBrk="0" fontAlgn="base" hangingPunct="0">
              <a:spcBef>
                <a:spcPct val="30000"/>
              </a:spcBef>
              <a:spcAft>
                <a:spcPct val="0"/>
              </a:spcAft>
              <a:defRPr sz="1200">
                <a:solidFill>
                  <a:schemeClr val="tx1"/>
                </a:solidFill>
                <a:latin typeface="Georgia" charset="0"/>
                <a:ea typeface="ＭＳ Ｐゴシック" charset="0"/>
              </a:defRPr>
            </a:lvl6pPr>
            <a:lvl7pPr marL="3019586" indent="-232276" eaLnBrk="0" fontAlgn="base" hangingPunct="0">
              <a:spcBef>
                <a:spcPct val="30000"/>
              </a:spcBef>
              <a:spcAft>
                <a:spcPct val="0"/>
              </a:spcAft>
              <a:defRPr sz="1200">
                <a:solidFill>
                  <a:schemeClr val="tx1"/>
                </a:solidFill>
                <a:latin typeface="Georgia" charset="0"/>
                <a:ea typeface="ＭＳ Ｐゴシック" charset="0"/>
              </a:defRPr>
            </a:lvl7pPr>
            <a:lvl8pPr marL="3484138" indent="-232276" eaLnBrk="0" fontAlgn="base" hangingPunct="0">
              <a:spcBef>
                <a:spcPct val="30000"/>
              </a:spcBef>
              <a:spcAft>
                <a:spcPct val="0"/>
              </a:spcAft>
              <a:defRPr sz="1200">
                <a:solidFill>
                  <a:schemeClr val="tx1"/>
                </a:solidFill>
                <a:latin typeface="Georgia" charset="0"/>
                <a:ea typeface="ＭＳ Ｐゴシック" charset="0"/>
              </a:defRPr>
            </a:lvl8pPr>
            <a:lvl9pPr marL="3948689" indent="-23227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Tree>
    <p:extLst>
      <p:ext uri="{BB962C8B-B14F-4D97-AF65-F5344CB8AC3E}">
        <p14:creationId xmlns:p14="http://schemas.microsoft.com/office/powerpoint/2010/main" val="3898671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2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Georgia" charset="0"/>
            </a:endParaRPr>
          </a:p>
        </p:txBody>
      </p:sp>
      <p:sp>
        <p:nvSpPr>
          <p:cNvPr id="162820"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54896" indent="-290344">
              <a:defRPr sz="1200">
                <a:solidFill>
                  <a:schemeClr val="tx1"/>
                </a:solidFill>
                <a:latin typeface="Georgia" charset="0"/>
                <a:ea typeface="ＭＳ Ｐゴシック" charset="0"/>
              </a:defRPr>
            </a:lvl2pPr>
            <a:lvl3pPr marL="1161379" indent="-232276">
              <a:defRPr sz="1200">
                <a:solidFill>
                  <a:schemeClr val="tx1"/>
                </a:solidFill>
                <a:latin typeface="Georgia" charset="0"/>
                <a:ea typeface="ＭＳ Ｐゴシック" charset="0"/>
              </a:defRPr>
            </a:lvl3pPr>
            <a:lvl4pPr marL="1625931" indent="-232276">
              <a:defRPr sz="1200">
                <a:solidFill>
                  <a:schemeClr val="tx1"/>
                </a:solidFill>
                <a:latin typeface="Georgia" charset="0"/>
                <a:ea typeface="ＭＳ Ｐゴシック" charset="0"/>
              </a:defRPr>
            </a:lvl4pPr>
            <a:lvl5pPr marL="2090482" indent="-232276">
              <a:defRPr sz="1200">
                <a:solidFill>
                  <a:schemeClr val="tx1"/>
                </a:solidFill>
                <a:latin typeface="Georgia" charset="0"/>
                <a:ea typeface="ＭＳ Ｐゴシック" charset="0"/>
              </a:defRPr>
            </a:lvl5pPr>
            <a:lvl6pPr marL="2555034" indent="-232276" eaLnBrk="0" fontAlgn="base" hangingPunct="0">
              <a:spcBef>
                <a:spcPct val="30000"/>
              </a:spcBef>
              <a:spcAft>
                <a:spcPct val="0"/>
              </a:spcAft>
              <a:defRPr sz="1200">
                <a:solidFill>
                  <a:schemeClr val="tx1"/>
                </a:solidFill>
                <a:latin typeface="Georgia" charset="0"/>
                <a:ea typeface="ＭＳ Ｐゴシック" charset="0"/>
              </a:defRPr>
            </a:lvl6pPr>
            <a:lvl7pPr marL="3019586" indent="-232276" eaLnBrk="0" fontAlgn="base" hangingPunct="0">
              <a:spcBef>
                <a:spcPct val="30000"/>
              </a:spcBef>
              <a:spcAft>
                <a:spcPct val="0"/>
              </a:spcAft>
              <a:defRPr sz="1200">
                <a:solidFill>
                  <a:schemeClr val="tx1"/>
                </a:solidFill>
                <a:latin typeface="Georgia" charset="0"/>
                <a:ea typeface="ＭＳ Ｐゴシック" charset="0"/>
              </a:defRPr>
            </a:lvl7pPr>
            <a:lvl8pPr marL="3484138" indent="-232276" eaLnBrk="0" fontAlgn="base" hangingPunct="0">
              <a:spcBef>
                <a:spcPct val="30000"/>
              </a:spcBef>
              <a:spcAft>
                <a:spcPct val="0"/>
              </a:spcAft>
              <a:defRPr sz="1200">
                <a:solidFill>
                  <a:schemeClr val="tx1"/>
                </a:solidFill>
                <a:latin typeface="Georgia" charset="0"/>
                <a:ea typeface="ＭＳ Ｐゴシック" charset="0"/>
              </a:defRPr>
            </a:lvl8pPr>
            <a:lvl9pPr marL="3948689" indent="-23227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
        <p:nvSpPr>
          <p:cNvPr id="5" name="Footer Placeholder 4"/>
          <p:cNvSpPr>
            <a:spLocks noGrp="1"/>
          </p:cNvSpPr>
          <p:nvPr>
            <p:ph type="ftr" sz="quarter" idx="4"/>
          </p:nvPr>
        </p:nvSpPr>
        <p:spPr/>
        <p:txBody>
          <a:bodyPr/>
          <a:lstStyle/>
          <a:p>
            <a:pPr>
              <a:defRPr/>
            </a:pPr>
            <a:endParaRPr lang="en-US"/>
          </a:p>
        </p:txBody>
      </p:sp>
      <p:sp>
        <p:nvSpPr>
          <p:cNvPr id="162822" name="Slide Number Placeholder 5"/>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54896" indent="-290344">
              <a:defRPr sz="1200">
                <a:solidFill>
                  <a:schemeClr val="tx1"/>
                </a:solidFill>
                <a:latin typeface="Georgia" charset="0"/>
                <a:ea typeface="ＭＳ Ｐゴシック" charset="0"/>
              </a:defRPr>
            </a:lvl2pPr>
            <a:lvl3pPr marL="1161379" indent="-232276">
              <a:defRPr sz="1200">
                <a:solidFill>
                  <a:schemeClr val="tx1"/>
                </a:solidFill>
                <a:latin typeface="Georgia" charset="0"/>
                <a:ea typeface="ＭＳ Ｐゴシック" charset="0"/>
              </a:defRPr>
            </a:lvl3pPr>
            <a:lvl4pPr marL="1625931" indent="-232276">
              <a:defRPr sz="1200">
                <a:solidFill>
                  <a:schemeClr val="tx1"/>
                </a:solidFill>
                <a:latin typeface="Georgia" charset="0"/>
                <a:ea typeface="ＭＳ Ｐゴシック" charset="0"/>
              </a:defRPr>
            </a:lvl4pPr>
            <a:lvl5pPr marL="2090482" indent="-232276">
              <a:defRPr sz="1200">
                <a:solidFill>
                  <a:schemeClr val="tx1"/>
                </a:solidFill>
                <a:latin typeface="Georgia" charset="0"/>
                <a:ea typeface="ＭＳ Ｐゴシック" charset="0"/>
              </a:defRPr>
            </a:lvl5pPr>
            <a:lvl6pPr marL="2555034" indent="-232276" eaLnBrk="0" fontAlgn="base" hangingPunct="0">
              <a:spcBef>
                <a:spcPct val="30000"/>
              </a:spcBef>
              <a:spcAft>
                <a:spcPct val="0"/>
              </a:spcAft>
              <a:defRPr sz="1200">
                <a:solidFill>
                  <a:schemeClr val="tx1"/>
                </a:solidFill>
                <a:latin typeface="Georgia" charset="0"/>
                <a:ea typeface="ＭＳ Ｐゴシック" charset="0"/>
              </a:defRPr>
            </a:lvl6pPr>
            <a:lvl7pPr marL="3019586" indent="-232276" eaLnBrk="0" fontAlgn="base" hangingPunct="0">
              <a:spcBef>
                <a:spcPct val="30000"/>
              </a:spcBef>
              <a:spcAft>
                <a:spcPct val="0"/>
              </a:spcAft>
              <a:defRPr sz="1200">
                <a:solidFill>
                  <a:schemeClr val="tx1"/>
                </a:solidFill>
                <a:latin typeface="Georgia" charset="0"/>
                <a:ea typeface="ＭＳ Ｐゴシック" charset="0"/>
              </a:defRPr>
            </a:lvl7pPr>
            <a:lvl8pPr marL="3484138" indent="-232276" eaLnBrk="0" fontAlgn="base" hangingPunct="0">
              <a:spcBef>
                <a:spcPct val="30000"/>
              </a:spcBef>
              <a:spcAft>
                <a:spcPct val="0"/>
              </a:spcAft>
              <a:defRPr sz="1200">
                <a:solidFill>
                  <a:schemeClr val="tx1"/>
                </a:solidFill>
                <a:latin typeface="Georgia" charset="0"/>
                <a:ea typeface="ＭＳ Ｐゴシック" charset="0"/>
              </a:defRPr>
            </a:lvl8pPr>
            <a:lvl9pPr marL="3948689" indent="-23227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Tree>
    <p:extLst>
      <p:ext uri="{BB962C8B-B14F-4D97-AF65-F5344CB8AC3E}">
        <p14:creationId xmlns:p14="http://schemas.microsoft.com/office/powerpoint/2010/main" val="515488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2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Georgia" charset="0"/>
            </a:endParaRPr>
          </a:p>
        </p:txBody>
      </p:sp>
      <p:sp>
        <p:nvSpPr>
          <p:cNvPr id="162820"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54896" indent="-290344">
              <a:defRPr sz="1200">
                <a:solidFill>
                  <a:schemeClr val="tx1"/>
                </a:solidFill>
                <a:latin typeface="Georgia" charset="0"/>
                <a:ea typeface="ＭＳ Ｐゴシック" charset="0"/>
              </a:defRPr>
            </a:lvl2pPr>
            <a:lvl3pPr marL="1161379" indent="-232276">
              <a:defRPr sz="1200">
                <a:solidFill>
                  <a:schemeClr val="tx1"/>
                </a:solidFill>
                <a:latin typeface="Georgia" charset="0"/>
                <a:ea typeface="ＭＳ Ｐゴシック" charset="0"/>
              </a:defRPr>
            </a:lvl3pPr>
            <a:lvl4pPr marL="1625931" indent="-232276">
              <a:defRPr sz="1200">
                <a:solidFill>
                  <a:schemeClr val="tx1"/>
                </a:solidFill>
                <a:latin typeface="Georgia" charset="0"/>
                <a:ea typeface="ＭＳ Ｐゴシック" charset="0"/>
              </a:defRPr>
            </a:lvl4pPr>
            <a:lvl5pPr marL="2090482" indent="-232276">
              <a:defRPr sz="1200">
                <a:solidFill>
                  <a:schemeClr val="tx1"/>
                </a:solidFill>
                <a:latin typeface="Georgia" charset="0"/>
                <a:ea typeface="ＭＳ Ｐゴシック" charset="0"/>
              </a:defRPr>
            </a:lvl5pPr>
            <a:lvl6pPr marL="2555034" indent="-232276" eaLnBrk="0" fontAlgn="base" hangingPunct="0">
              <a:spcBef>
                <a:spcPct val="30000"/>
              </a:spcBef>
              <a:spcAft>
                <a:spcPct val="0"/>
              </a:spcAft>
              <a:defRPr sz="1200">
                <a:solidFill>
                  <a:schemeClr val="tx1"/>
                </a:solidFill>
                <a:latin typeface="Georgia" charset="0"/>
                <a:ea typeface="ＭＳ Ｐゴシック" charset="0"/>
              </a:defRPr>
            </a:lvl6pPr>
            <a:lvl7pPr marL="3019586" indent="-232276" eaLnBrk="0" fontAlgn="base" hangingPunct="0">
              <a:spcBef>
                <a:spcPct val="30000"/>
              </a:spcBef>
              <a:spcAft>
                <a:spcPct val="0"/>
              </a:spcAft>
              <a:defRPr sz="1200">
                <a:solidFill>
                  <a:schemeClr val="tx1"/>
                </a:solidFill>
                <a:latin typeface="Georgia" charset="0"/>
                <a:ea typeface="ＭＳ Ｐゴシック" charset="0"/>
              </a:defRPr>
            </a:lvl7pPr>
            <a:lvl8pPr marL="3484138" indent="-232276" eaLnBrk="0" fontAlgn="base" hangingPunct="0">
              <a:spcBef>
                <a:spcPct val="30000"/>
              </a:spcBef>
              <a:spcAft>
                <a:spcPct val="0"/>
              </a:spcAft>
              <a:defRPr sz="1200">
                <a:solidFill>
                  <a:schemeClr val="tx1"/>
                </a:solidFill>
                <a:latin typeface="Georgia" charset="0"/>
                <a:ea typeface="ＭＳ Ｐゴシック" charset="0"/>
              </a:defRPr>
            </a:lvl8pPr>
            <a:lvl9pPr marL="3948689" indent="-23227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
        <p:nvSpPr>
          <p:cNvPr id="5" name="Footer Placeholder 4"/>
          <p:cNvSpPr>
            <a:spLocks noGrp="1"/>
          </p:cNvSpPr>
          <p:nvPr>
            <p:ph type="ftr" sz="quarter" idx="4"/>
          </p:nvPr>
        </p:nvSpPr>
        <p:spPr/>
        <p:txBody>
          <a:bodyPr/>
          <a:lstStyle/>
          <a:p>
            <a:pPr>
              <a:defRPr/>
            </a:pPr>
            <a:endParaRPr lang="en-US"/>
          </a:p>
        </p:txBody>
      </p:sp>
      <p:sp>
        <p:nvSpPr>
          <p:cNvPr id="162822" name="Slide Number Placeholder 5"/>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54896" indent="-290344">
              <a:defRPr sz="1200">
                <a:solidFill>
                  <a:schemeClr val="tx1"/>
                </a:solidFill>
                <a:latin typeface="Georgia" charset="0"/>
                <a:ea typeface="ＭＳ Ｐゴシック" charset="0"/>
              </a:defRPr>
            </a:lvl2pPr>
            <a:lvl3pPr marL="1161379" indent="-232276">
              <a:defRPr sz="1200">
                <a:solidFill>
                  <a:schemeClr val="tx1"/>
                </a:solidFill>
                <a:latin typeface="Georgia" charset="0"/>
                <a:ea typeface="ＭＳ Ｐゴシック" charset="0"/>
              </a:defRPr>
            </a:lvl3pPr>
            <a:lvl4pPr marL="1625931" indent="-232276">
              <a:defRPr sz="1200">
                <a:solidFill>
                  <a:schemeClr val="tx1"/>
                </a:solidFill>
                <a:latin typeface="Georgia" charset="0"/>
                <a:ea typeface="ＭＳ Ｐゴシック" charset="0"/>
              </a:defRPr>
            </a:lvl4pPr>
            <a:lvl5pPr marL="2090482" indent="-232276">
              <a:defRPr sz="1200">
                <a:solidFill>
                  <a:schemeClr val="tx1"/>
                </a:solidFill>
                <a:latin typeface="Georgia" charset="0"/>
                <a:ea typeface="ＭＳ Ｐゴシック" charset="0"/>
              </a:defRPr>
            </a:lvl5pPr>
            <a:lvl6pPr marL="2555034" indent="-232276" eaLnBrk="0" fontAlgn="base" hangingPunct="0">
              <a:spcBef>
                <a:spcPct val="30000"/>
              </a:spcBef>
              <a:spcAft>
                <a:spcPct val="0"/>
              </a:spcAft>
              <a:defRPr sz="1200">
                <a:solidFill>
                  <a:schemeClr val="tx1"/>
                </a:solidFill>
                <a:latin typeface="Georgia" charset="0"/>
                <a:ea typeface="ＭＳ Ｐゴシック" charset="0"/>
              </a:defRPr>
            </a:lvl6pPr>
            <a:lvl7pPr marL="3019586" indent="-232276" eaLnBrk="0" fontAlgn="base" hangingPunct="0">
              <a:spcBef>
                <a:spcPct val="30000"/>
              </a:spcBef>
              <a:spcAft>
                <a:spcPct val="0"/>
              </a:spcAft>
              <a:defRPr sz="1200">
                <a:solidFill>
                  <a:schemeClr val="tx1"/>
                </a:solidFill>
                <a:latin typeface="Georgia" charset="0"/>
                <a:ea typeface="ＭＳ Ｐゴシック" charset="0"/>
              </a:defRPr>
            </a:lvl7pPr>
            <a:lvl8pPr marL="3484138" indent="-232276" eaLnBrk="0" fontAlgn="base" hangingPunct="0">
              <a:spcBef>
                <a:spcPct val="30000"/>
              </a:spcBef>
              <a:spcAft>
                <a:spcPct val="0"/>
              </a:spcAft>
              <a:defRPr sz="1200">
                <a:solidFill>
                  <a:schemeClr val="tx1"/>
                </a:solidFill>
                <a:latin typeface="Georgia" charset="0"/>
                <a:ea typeface="ＭＳ Ｐゴシック" charset="0"/>
              </a:defRPr>
            </a:lvl8pPr>
            <a:lvl9pPr marL="3948689" indent="-23227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Tree>
    <p:extLst>
      <p:ext uri="{BB962C8B-B14F-4D97-AF65-F5344CB8AC3E}">
        <p14:creationId xmlns:p14="http://schemas.microsoft.com/office/powerpoint/2010/main" val="1935586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63215" indent="-293544" eaLnBrk="0" hangingPunct="0">
              <a:defRPr>
                <a:solidFill>
                  <a:schemeClr val="tx1"/>
                </a:solidFill>
                <a:latin typeface="Arial" charset="0"/>
                <a:ea typeface="ＭＳ Ｐゴシック" charset="0"/>
              </a:defRPr>
            </a:lvl2pPr>
            <a:lvl3pPr marL="1174178" indent="-234836" eaLnBrk="0" hangingPunct="0">
              <a:defRPr>
                <a:solidFill>
                  <a:schemeClr val="tx1"/>
                </a:solidFill>
                <a:latin typeface="Arial" charset="0"/>
                <a:ea typeface="ＭＳ Ｐゴシック" charset="0"/>
              </a:defRPr>
            </a:lvl3pPr>
            <a:lvl4pPr marL="1643849" indent="-234836" eaLnBrk="0" hangingPunct="0">
              <a:defRPr>
                <a:solidFill>
                  <a:schemeClr val="tx1"/>
                </a:solidFill>
                <a:latin typeface="Arial" charset="0"/>
                <a:ea typeface="ＭＳ Ｐゴシック" charset="0"/>
              </a:defRPr>
            </a:lvl4pPr>
            <a:lvl5pPr marL="2113519" indent="-234836" eaLnBrk="0" hangingPunct="0">
              <a:defRPr>
                <a:solidFill>
                  <a:schemeClr val="tx1"/>
                </a:solidFill>
                <a:latin typeface="Arial" charset="0"/>
                <a:ea typeface="ＭＳ Ｐゴシック" charset="0"/>
              </a:defRPr>
            </a:lvl5pPr>
            <a:lvl6pPr marL="2583191" indent="-234836" eaLnBrk="0" fontAlgn="base" hangingPunct="0">
              <a:spcBef>
                <a:spcPct val="0"/>
              </a:spcBef>
              <a:spcAft>
                <a:spcPct val="0"/>
              </a:spcAft>
              <a:defRPr>
                <a:solidFill>
                  <a:schemeClr val="tx1"/>
                </a:solidFill>
                <a:latin typeface="Arial" charset="0"/>
                <a:ea typeface="ＭＳ Ｐゴシック" charset="0"/>
              </a:defRPr>
            </a:lvl6pPr>
            <a:lvl7pPr marL="3052862" indent="-234836" eaLnBrk="0" fontAlgn="base" hangingPunct="0">
              <a:spcBef>
                <a:spcPct val="0"/>
              </a:spcBef>
              <a:spcAft>
                <a:spcPct val="0"/>
              </a:spcAft>
              <a:defRPr>
                <a:solidFill>
                  <a:schemeClr val="tx1"/>
                </a:solidFill>
                <a:latin typeface="Arial" charset="0"/>
                <a:ea typeface="ＭＳ Ｐゴシック" charset="0"/>
              </a:defRPr>
            </a:lvl7pPr>
            <a:lvl8pPr marL="3522533" indent="-234836" eaLnBrk="0" fontAlgn="base" hangingPunct="0">
              <a:spcBef>
                <a:spcPct val="0"/>
              </a:spcBef>
              <a:spcAft>
                <a:spcPct val="0"/>
              </a:spcAft>
              <a:defRPr>
                <a:solidFill>
                  <a:schemeClr val="tx1"/>
                </a:solidFill>
                <a:latin typeface="Arial" charset="0"/>
                <a:ea typeface="ＭＳ Ｐゴシック" charset="0"/>
              </a:defRPr>
            </a:lvl8pPr>
            <a:lvl9pPr marL="3992204" indent="-234836"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1000" dirty="0"/>
          </a:p>
        </p:txBody>
      </p:sp>
    </p:spTree>
    <p:extLst>
      <p:ext uri="{BB962C8B-B14F-4D97-AF65-F5344CB8AC3E}">
        <p14:creationId xmlns:p14="http://schemas.microsoft.com/office/powerpoint/2010/main" val="2940444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8781" eaLnBrk="0" hangingPunct="0">
              <a:defRPr sz="2400">
                <a:solidFill>
                  <a:schemeClr val="tx1"/>
                </a:solidFill>
                <a:latin typeface="Helvetica" charset="0"/>
                <a:ea typeface="ＭＳ Ｐゴシック" charset="0"/>
                <a:cs typeface="ＭＳ Ｐゴシック" charset="0"/>
              </a:defRPr>
            </a:lvl1pPr>
            <a:lvl2pPr marL="38541659" indent="-38077108" defTabSz="938781"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64552" eaLnBrk="0" fontAlgn="base" hangingPunct="0">
              <a:spcBef>
                <a:spcPct val="0"/>
              </a:spcBef>
              <a:spcAft>
                <a:spcPct val="0"/>
              </a:spcAft>
              <a:defRPr sz="2400">
                <a:solidFill>
                  <a:schemeClr val="tx1"/>
                </a:solidFill>
                <a:latin typeface="Helvetica" charset="0"/>
                <a:ea typeface="ＭＳ Ｐゴシック" charset="0"/>
              </a:defRPr>
            </a:lvl6pPr>
            <a:lvl7pPr marL="929104" eaLnBrk="0" fontAlgn="base" hangingPunct="0">
              <a:spcBef>
                <a:spcPct val="0"/>
              </a:spcBef>
              <a:spcAft>
                <a:spcPct val="0"/>
              </a:spcAft>
              <a:defRPr sz="2400">
                <a:solidFill>
                  <a:schemeClr val="tx1"/>
                </a:solidFill>
                <a:latin typeface="Helvetica" charset="0"/>
                <a:ea typeface="ＭＳ Ｐゴシック" charset="0"/>
              </a:defRPr>
            </a:lvl7pPr>
            <a:lvl8pPr marL="1393655" eaLnBrk="0" fontAlgn="base" hangingPunct="0">
              <a:spcBef>
                <a:spcPct val="0"/>
              </a:spcBef>
              <a:spcAft>
                <a:spcPct val="0"/>
              </a:spcAft>
              <a:defRPr sz="2400">
                <a:solidFill>
                  <a:schemeClr val="tx1"/>
                </a:solidFill>
                <a:latin typeface="Helvetica" charset="0"/>
                <a:ea typeface="ＭＳ Ｐゴシック" charset="0"/>
              </a:defRPr>
            </a:lvl8pPr>
            <a:lvl9pPr marL="1858207"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endParaRPr lang="en-US" sz="1200">
              <a:solidFill>
                <a:prstClr val="black"/>
              </a:solidFill>
              <a:latin typeface="Arial" charset="0"/>
            </a:endParaRPr>
          </a:p>
        </p:txBody>
      </p:sp>
      <p:sp>
        <p:nvSpPr>
          <p:cNvPr id="4096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8781" eaLnBrk="0" hangingPunct="0">
              <a:defRPr sz="2400">
                <a:solidFill>
                  <a:schemeClr val="tx1"/>
                </a:solidFill>
                <a:latin typeface="Helvetica" charset="0"/>
                <a:ea typeface="ＭＳ Ｐゴシック" charset="0"/>
                <a:cs typeface="ＭＳ Ｐゴシック" charset="0"/>
              </a:defRPr>
            </a:lvl1pPr>
            <a:lvl2pPr marL="38541659" indent="-38077108" defTabSz="938781"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64552" eaLnBrk="0" fontAlgn="base" hangingPunct="0">
              <a:spcBef>
                <a:spcPct val="0"/>
              </a:spcBef>
              <a:spcAft>
                <a:spcPct val="0"/>
              </a:spcAft>
              <a:defRPr sz="2400">
                <a:solidFill>
                  <a:schemeClr val="tx1"/>
                </a:solidFill>
                <a:latin typeface="Helvetica" charset="0"/>
                <a:ea typeface="ＭＳ Ｐゴシック" charset="0"/>
              </a:defRPr>
            </a:lvl6pPr>
            <a:lvl7pPr marL="929104" eaLnBrk="0" fontAlgn="base" hangingPunct="0">
              <a:spcBef>
                <a:spcPct val="0"/>
              </a:spcBef>
              <a:spcAft>
                <a:spcPct val="0"/>
              </a:spcAft>
              <a:defRPr sz="2400">
                <a:solidFill>
                  <a:schemeClr val="tx1"/>
                </a:solidFill>
                <a:latin typeface="Helvetica" charset="0"/>
                <a:ea typeface="ＭＳ Ｐゴシック" charset="0"/>
              </a:defRPr>
            </a:lvl7pPr>
            <a:lvl8pPr marL="1393655" eaLnBrk="0" fontAlgn="base" hangingPunct="0">
              <a:spcBef>
                <a:spcPct val="0"/>
              </a:spcBef>
              <a:spcAft>
                <a:spcPct val="0"/>
              </a:spcAft>
              <a:defRPr sz="2400">
                <a:solidFill>
                  <a:schemeClr val="tx1"/>
                </a:solidFill>
                <a:latin typeface="Helvetica" charset="0"/>
                <a:ea typeface="ＭＳ Ｐゴシック" charset="0"/>
              </a:defRPr>
            </a:lvl8pPr>
            <a:lvl9pPr marL="1858207"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endParaRPr lang="en-US" sz="1200">
              <a:solidFill>
                <a:prstClr val="black"/>
              </a:solidFill>
              <a:latin typeface="Arial" charset="0"/>
            </a:endParaRPr>
          </a:p>
        </p:txBody>
      </p:sp>
      <p:sp>
        <p:nvSpPr>
          <p:cNvPr id="40964" name="Rectangle 2"/>
          <p:cNvSpPr>
            <a:spLocks noGrp="1" noRot="1" noChangeAspect="1" noChangeArrowheads="1" noTextEdit="1"/>
          </p:cNvSpPr>
          <p:nvPr>
            <p:ph type="sldImg"/>
          </p:nvPr>
        </p:nvSpPr>
        <p:spPr>
          <a:solidFill>
            <a:srgbClr val="FFFFFF"/>
          </a:solidFill>
          <a:ln/>
        </p:spPr>
      </p:sp>
      <p:sp>
        <p:nvSpPr>
          <p:cNvPr id="4096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30122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73616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344583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994">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794408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140600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4339" eaLnBrk="0" hangingPunct="0">
              <a:defRPr sz="2400">
                <a:solidFill>
                  <a:schemeClr val="tx1"/>
                </a:solidFill>
                <a:latin typeface="Arial" charset="0"/>
                <a:ea typeface="ＭＳ Ｐゴシック" charset="0"/>
                <a:cs typeface="ＭＳ Ｐゴシック" charset="0"/>
              </a:defRPr>
            </a:lvl1pPr>
            <a:lvl2pPr marL="760870" indent="-292642" defTabSz="954339" eaLnBrk="0" hangingPunct="0">
              <a:defRPr sz="2400">
                <a:solidFill>
                  <a:schemeClr val="tx1"/>
                </a:solidFill>
                <a:latin typeface="Arial" charset="0"/>
                <a:ea typeface="ＭＳ Ｐゴシック" charset="0"/>
              </a:defRPr>
            </a:lvl2pPr>
            <a:lvl3pPr marL="1170569" indent="-234114" defTabSz="954339" eaLnBrk="0" hangingPunct="0">
              <a:defRPr sz="2400">
                <a:solidFill>
                  <a:schemeClr val="tx1"/>
                </a:solidFill>
                <a:latin typeface="Arial" charset="0"/>
                <a:ea typeface="ＭＳ Ｐゴシック" charset="0"/>
              </a:defRPr>
            </a:lvl3pPr>
            <a:lvl4pPr marL="1638797" indent="-234114" defTabSz="954339" eaLnBrk="0" hangingPunct="0">
              <a:defRPr sz="2400">
                <a:solidFill>
                  <a:schemeClr val="tx1"/>
                </a:solidFill>
                <a:latin typeface="Arial" charset="0"/>
                <a:ea typeface="ＭＳ Ｐゴシック" charset="0"/>
              </a:defRPr>
            </a:lvl4pPr>
            <a:lvl5pPr marL="2107025" indent="-234114" defTabSz="954339" eaLnBrk="0" hangingPunct="0">
              <a:defRPr sz="2400">
                <a:solidFill>
                  <a:schemeClr val="tx1"/>
                </a:solidFill>
                <a:latin typeface="Arial" charset="0"/>
                <a:ea typeface="ＭＳ Ｐゴシック" charset="0"/>
              </a:defRPr>
            </a:lvl5pPr>
            <a:lvl6pPr marL="2575253" indent="-234114" defTabSz="954339" eaLnBrk="0" fontAlgn="base" hangingPunct="0">
              <a:spcBef>
                <a:spcPct val="0"/>
              </a:spcBef>
              <a:spcAft>
                <a:spcPct val="0"/>
              </a:spcAft>
              <a:defRPr sz="2400">
                <a:solidFill>
                  <a:schemeClr val="tx1"/>
                </a:solidFill>
                <a:latin typeface="Arial" charset="0"/>
                <a:ea typeface="ＭＳ Ｐゴシック" charset="0"/>
              </a:defRPr>
            </a:lvl6pPr>
            <a:lvl7pPr marL="3043480" indent="-234114" defTabSz="954339" eaLnBrk="0" fontAlgn="base" hangingPunct="0">
              <a:spcBef>
                <a:spcPct val="0"/>
              </a:spcBef>
              <a:spcAft>
                <a:spcPct val="0"/>
              </a:spcAft>
              <a:defRPr sz="2400">
                <a:solidFill>
                  <a:schemeClr val="tx1"/>
                </a:solidFill>
                <a:latin typeface="Arial" charset="0"/>
                <a:ea typeface="ＭＳ Ｐゴシック" charset="0"/>
              </a:defRPr>
            </a:lvl7pPr>
            <a:lvl8pPr marL="3511708" indent="-234114" defTabSz="954339" eaLnBrk="0" fontAlgn="base" hangingPunct="0">
              <a:spcBef>
                <a:spcPct val="0"/>
              </a:spcBef>
              <a:spcAft>
                <a:spcPct val="0"/>
              </a:spcAft>
              <a:defRPr sz="2400">
                <a:solidFill>
                  <a:schemeClr val="tx1"/>
                </a:solidFill>
                <a:latin typeface="Arial" charset="0"/>
                <a:ea typeface="ＭＳ Ｐゴシック" charset="0"/>
              </a:defRPr>
            </a:lvl8pPr>
            <a:lvl9pPr marL="3979935" indent="-234114" defTabSz="95433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p>
        </p:txBody>
      </p:sp>
      <p:sp>
        <p:nvSpPr>
          <p:cNvPr id="114690" name="Rectangle 7"/>
          <p:cNvSpPr txBox="1">
            <a:spLocks noGrp="1" noChangeArrowheads="1"/>
          </p:cNvSpPr>
          <p:nvPr/>
        </p:nvSpPr>
        <p:spPr bwMode="auto">
          <a:xfrm>
            <a:off x="4082991" y="8893003"/>
            <a:ext cx="3124688" cy="468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424" tIns="47713" rIns="95424" bIns="47713"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42367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736895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endParaRPr lang="en-US">
              <a:latin typeface="Arial" pitchFamily="34" charset="0"/>
            </a:endParaRPr>
          </a:p>
        </p:txBody>
      </p:sp>
      <p:sp>
        <p:nvSpPr>
          <p:cNvPr id="8704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4094599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561">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62374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5207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25382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728642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614376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83290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26531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43594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88068" name="Footer Placeholder 3"/>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8762" eaLnBrk="0" hangingPunct="0">
              <a:defRPr sz="2400">
                <a:solidFill>
                  <a:schemeClr val="tx1"/>
                </a:solidFill>
                <a:latin typeface="Helvetica" charset="0"/>
                <a:ea typeface="ＭＳ Ｐゴシック" pitchFamily="34" charset="-128"/>
              </a:defRPr>
            </a:lvl1pPr>
            <a:lvl2pPr marL="38540891" indent="-38076350" defTabSz="938762" eaLnBrk="0" hangingPunct="0">
              <a:defRPr sz="2400">
                <a:solidFill>
                  <a:schemeClr val="tx1"/>
                </a:solidFill>
                <a:latin typeface="Helvetica" charset="0"/>
                <a:ea typeface="ＭＳ Ｐゴシック" pitchFamily="34" charset="-128"/>
              </a:defRPr>
            </a:lvl2pPr>
            <a:lvl3pPr eaLnBrk="0" hangingPunct="0">
              <a:defRPr sz="2400">
                <a:solidFill>
                  <a:schemeClr val="tx1"/>
                </a:solidFill>
                <a:latin typeface="Helvetica" charset="0"/>
                <a:ea typeface="ＭＳ Ｐゴシック" pitchFamily="34" charset="-128"/>
              </a:defRPr>
            </a:lvl3pPr>
            <a:lvl4pPr eaLnBrk="0" hangingPunct="0">
              <a:defRPr sz="2400">
                <a:solidFill>
                  <a:schemeClr val="tx1"/>
                </a:solidFill>
                <a:latin typeface="Helvetica" charset="0"/>
                <a:ea typeface="ＭＳ Ｐゴシック" pitchFamily="34" charset="-128"/>
              </a:defRPr>
            </a:lvl4pPr>
            <a:lvl5pPr eaLnBrk="0" hangingPunct="0">
              <a:defRPr sz="2400">
                <a:solidFill>
                  <a:schemeClr val="tx1"/>
                </a:solidFill>
                <a:latin typeface="Helvetica" charset="0"/>
                <a:ea typeface="ＭＳ Ｐゴシック" pitchFamily="34" charset="-128"/>
              </a:defRPr>
            </a:lvl5pPr>
            <a:lvl6pPr marL="464543" eaLnBrk="0" fontAlgn="base" hangingPunct="0">
              <a:spcBef>
                <a:spcPct val="0"/>
              </a:spcBef>
              <a:spcAft>
                <a:spcPct val="0"/>
              </a:spcAft>
              <a:defRPr sz="2400">
                <a:solidFill>
                  <a:schemeClr val="tx1"/>
                </a:solidFill>
                <a:latin typeface="Helvetica" charset="0"/>
                <a:ea typeface="ＭＳ Ｐゴシック" pitchFamily="34" charset="-128"/>
              </a:defRPr>
            </a:lvl6pPr>
            <a:lvl7pPr marL="929085" eaLnBrk="0" fontAlgn="base" hangingPunct="0">
              <a:spcBef>
                <a:spcPct val="0"/>
              </a:spcBef>
              <a:spcAft>
                <a:spcPct val="0"/>
              </a:spcAft>
              <a:defRPr sz="2400">
                <a:solidFill>
                  <a:schemeClr val="tx1"/>
                </a:solidFill>
                <a:latin typeface="Helvetica" charset="0"/>
                <a:ea typeface="ＭＳ Ｐゴシック" pitchFamily="34" charset="-128"/>
              </a:defRPr>
            </a:lvl7pPr>
            <a:lvl8pPr marL="1393628" eaLnBrk="0" fontAlgn="base" hangingPunct="0">
              <a:spcBef>
                <a:spcPct val="0"/>
              </a:spcBef>
              <a:spcAft>
                <a:spcPct val="0"/>
              </a:spcAft>
              <a:defRPr sz="2400">
                <a:solidFill>
                  <a:schemeClr val="tx1"/>
                </a:solidFill>
                <a:latin typeface="Helvetica" charset="0"/>
                <a:ea typeface="ＭＳ Ｐゴシック" pitchFamily="34" charset="-128"/>
              </a:defRPr>
            </a:lvl8pPr>
            <a:lvl9pPr marL="1858170" eaLnBrk="0" fontAlgn="base" hangingPunct="0">
              <a:spcBef>
                <a:spcPct val="0"/>
              </a:spcBef>
              <a:spcAft>
                <a:spcPct val="0"/>
              </a:spcAft>
              <a:defRPr sz="2400">
                <a:solidFill>
                  <a:schemeClr val="tx1"/>
                </a:solidFill>
                <a:latin typeface="Helvetica" charset="0"/>
                <a:ea typeface="ＭＳ Ｐゴシック" pitchFamily="34" charset="-128"/>
              </a:defRPr>
            </a:lvl9pPr>
          </a:lstStyle>
          <a:p>
            <a:pPr eaLnBrk="1" hangingPunct="1"/>
            <a:endParaRPr lang="en-US" sz="1200">
              <a:latin typeface="Arial" pitchFamily="34" charset="0"/>
            </a:endParaRPr>
          </a:p>
        </p:txBody>
      </p:sp>
      <p:sp>
        <p:nvSpPr>
          <p:cNvPr id="88069"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8762" eaLnBrk="0" hangingPunct="0">
              <a:defRPr sz="2400">
                <a:solidFill>
                  <a:schemeClr val="tx1"/>
                </a:solidFill>
                <a:latin typeface="Helvetica" charset="0"/>
                <a:ea typeface="ＭＳ Ｐゴシック" pitchFamily="34" charset="-128"/>
              </a:defRPr>
            </a:lvl1pPr>
            <a:lvl2pPr marL="38540891" indent="-38076350" defTabSz="938762" eaLnBrk="0" hangingPunct="0">
              <a:defRPr sz="2400">
                <a:solidFill>
                  <a:schemeClr val="tx1"/>
                </a:solidFill>
                <a:latin typeface="Helvetica" charset="0"/>
                <a:ea typeface="ＭＳ Ｐゴシック" pitchFamily="34" charset="-128"/>
              </a:defRPr>
            </a:lvl2pPr>
            <a:lvl3pPr eaLnBrk="0" hangingPunct="0">
              <a:defRPr sz="2400">
                <a:solidFill>
                  <a:schemeClr val="tx1"/>
                </a:solidFill>
                <a:latin typeface="Helvetica" charset="0"/>
                <a:ea typeface="ＭＳ Ｐゴシック" pitchFamily="34" charset="-128"/>
              </a:defRPr>
            </a:lvl3pPr>
            <a:lvl4pPr eaLnBrk="0" hangingPunct="0">
              <a:defRPr sz="2400">
                <a:solidFill>
                  <a:schemeClr val="tx1"/>
                </a:solidFill>
                <a:latin typeface="Helvetica" charset="0"/>
                <a:ea typeface="ＭＳ Ｐゴシック" pitchFamily="34" charset="-128"/>
              </a:defRPr>
            </a:lvl4pPr>
            <a:lvl5pPr eaLnBrk="0" hangingPunct="0">
              <a:defRPr sz="2400">
                <a:solidFill>
                  <a:schemeClr val="tx1"/>
                </a:solidFill>
                <a:latin typeface="Helvetica" charset="0"/>
                <a:ea typeface="ＭＳ Ｐゴシック" pitchFamily="34" charset="-128"/>
              </a:defRPr>
            </a:lvl5pPr>
            <a:lvl6pPr marL="464543" eaLnBrk="0" fontAlgn="base" hangingPunct="0">
              <a:spcBef>
                <a:spcPct val="0"/>
              </a:spcBef>
              <a:spcAft>
                <a:spcPct val="0"/>
              </a:spcAft>
              <a:defRPr sz="2400">
                <a:solidFill>
                  <a:schemeClr val="tx1"/>
                </a:solidFill>
                <a:latin typeface="Helvetica" charset="0"/>
                <a:ea typeface="ＭＳ Ｐゴシック" pitchFamily="34" charset="-128"/>
              </a:defRPr>
            </a:lvl6pPr>
            <a:lvl7pPr marL="929085" eaLnBrk="0" fontAlgn="base" hangingPunct="0">
              <a:spcBef>
                <a:spcPct val="0"/>
              </a:spcBef>
              <a:spcAft>
                <a:spcPct val="0"/>
              </a:spcAft>
              <a:defRPr sz="2400">
                <a:solidFill>
                  <a:schemeClr val="tx1"/>
                </a:solidFill>
                <a:latin typeface="Helvetica" charset="0"/>
                <a:ea typeface="ＭＳ Ｐゴシック" pitchFamily="34" charset="-128"/>
              </a:defRPr>
            </a:lvl7pPr>
            <a:lvl8pPr marL="1393628" eaLnBrk="0" fontAlgn="base" hangingPunct="0">
              <a:spcBef>
                <a:spcPct val="0"/>
              </a:spcBef>
              <a:spcAft>
                <a:spcPct val="0"/>
              </a:spcAft>
              <a:defRPr sz="2400">
                <a:solidFill>
                  <a:schemeClr val="tx1"/>
                </a:solidFill>
                <a:latin typeface="Helvetica" charset="0"/>
                <a:ea typeface="ＭＳ Ｐゴシック" pitchFamily="34" charset="-128"/>
              </a:defRPr>
            </a:lvl8pPr>
            <a:lvl9pPr marL="1858170" eaLnBrk="0" fontAlgn="base" hangingPunct="0">
              <a:spcBef>
                <a:spcPct val="0"/>
              </a:spcBef>
              <a:spcAft>
                <a:spcPct val="0"/>
              </a:spcAft>
              <a:defRPr sz="2400">
                <a:solidFill>
                  <a:schemeClr val="tx1"/>
                </a:solidFill>
                <a:latin typeface="Helvetica" charset="0"/>
                <a:ea typeface="ＭＳ Ｐゴシック" pitchFamily="34" charset="-128"/>
              </a:defRPr>
            </a:lvl9pPr>
          </a:lstStyle>
          <a:p>
            <a:pPr eaLnBrk="1" hangingPunct="1"/>
            <a:endParaRPr lang="en-US" sz="1200">
              <a:latin typeface="Arial" pitchFamily="34" charset="0"/>
            </a:endParaRPr>
          </a:p>
        </p:txBody>
      </p:sp>
    </p:spTree>
    <p:extLst>
      <p:ext uri="{BB962C8B-B14F-4D97-AF65-F5344CB8AC3E}">
        <p14:creationId xmlns:p14="http://schemas.microsoft.com/office/powerpoint/2010/main" val="6177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720743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aseline="0" dirty="0">
              <a:latin typeface="Arial" pitchFamily="34" charset="0"/>
              <a:ea typeface="ＭＳ Ｐゴシック" pitchFamily="34" charset="-128"/>
            </a:endParaRPr>
          </a:p>
        </p:txBody>
      </p:sp>
      <p:sp>
        <p:nvSpPr>
          <p:cNvPr id="90116" name="Footer Placeholder 3"/>
          <p:cNvSpPr>
            <a:spLocks noGrp="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8762" eaLnBrk="0" hangingPunct="0">
              <a:defRPr sz="2400">
                <a:solidFill>
                  <a:schemeClr val="tx1"/>
                </a:solidFill>
                <a:latin typeface="Helvetica" charset="0"/>
                <a:ea typeface="ＭＳ Ｐゴシック" pitchFamily="34" charset="-128"/>
              </a:defRPr>
            </a:lvl1pPr>
            <a:lvl2pPr marL="38540891" indent="-38076350" defTabSz="938762" eaLnBrk="0" hangingPunct="0">
              <a:defRPr sz="2400">
                <a:solidFill>
                  <a:schemeClr val="tx1"/>
                </a:solidFill>
                <a:latin typeface="Helvetica" charset="0"/>
                <a:ea typeface="ＭＳ Ｐゴシック" pitchFamily="34" charset="-128"/>
              </a:defRPr>
            </a:lvl2pPr>
            <a:lvl3pPr eaLnBrk="0" hangingPunct="0">
              <a:defRPr sz="2400">
                <a:solidFill>
                  <a:schemeClr val="tx1"/>
                </a:solidFill>
                <a:latin typeface="Helvetica" charset="0"/>
                <a:ea typeface="ＭＳ Ｐゴシック" pitchFamily="34" charset="-128"/>
              </a:defRPr>
            </a:lvl3pPr>
            <a:lvl4pPr eaLnBrk="0" hangingPunct="0">
              <a:defRPr sz="2400">
                <a:solidFill>
                  <a:schemeClr val="tx1"/>
                </a:solidFill>
                <a:latin typeface="Helvetica" charset="0"/>
                <a:ea typeface="ＭＳ Ｐゴシック" pitchFamily="34" charset="-128"/>
              </a:defRPr>
            </a:lvl4pPr>
            <a:lvl5pPr eaLnBrk="0" hangingPunct="0">
              <a:defRPr sz="2400">
                <a:solidFill>
                  <a:schemeClr val="tx1"/>
                </a:solidFill>
                <a:latin typeface="Helvetica" charset="0"/>
                <a:ea typeface="ＭＳ Ｐゴシック" pitchFamily="34" charset="-128"/>
              </a:defRPr>
            </a:lvl5pPr>
            <a:lvl6pPr marL="464543" eaLnBrk="0" fontAlgn="base" hangingPunct="0">
              <a:spcBef>
                <a:spcPct val="0"/>
              </a:spcBef>
              <a:spcAft>
                <a:spcPct val="0"/>
              </a:spcAft>
              <a:defRPr sz="2400">
                <a:solidFill>
                  <a:schemeClr val="tx1"/>
                </a:solidFill>
                <a:latin typeface="Helvetica" charset="0"/>
                <a:ea typeface="ＭＳ Ｐゴシック" pitchFamily="34" charset="-128"/>
              </a:defRPr>
            </a:lvl6pPr>
            <a:lvl7pPr marL="929085" eaLnBrk="0" fontAlgn="base" hangingPunct="0">
              <a:spcBef>
                <a:spcPct val="0"/>
              </a:spcBef>
              <a:spcAft>
                <a:spcPct val="0"/>
              </a:spcAft>
              <a:defRPr sz="2400">
                <a:solidFill>
                  <a:schemeClr val="tx1"/>
                </a:solidFill>
                <a:latin typeface="Helvetica" charset="0"/>
                <a:ea typeface="ＭＳ Ｐゴシック" pitchFamily="34" charset="-128"/>
              </a:defRPr>
            </a:lvl7pPr>
            <a:lvl8pPr marL="1393628" eaLnBrk="0" fontAlgn="base" hangingPunct="0">
              <a:spcBef>
                <a:spcPct val="0"/>
              </a:spcBef>
              <a:spcAft>
                <a:spcPct val="0"/>
              </a:spcAft>
              <a:defRPr sz="2400">
                <a:solidFill>
                  <a:schemeClr val="tx1"/>
                </a:solidFill>
                <a:latin typeface="Helvetica" charset="0"/>
                <a:ea typeface="ＭＳ Ｐゴシック" pitchFamily="34" charset="-128"/>
              </a:defRPr>
            </a:lvl8pPr>
            <a:lvl9pPr marL="1858170" eaLnBrk="0" fontAlgn="base" hangingPunct="0">
              <a:spcBef>
                <a:spcPct val="0"/>
              </a:spcBef>
              <a:spcAft>
                <a:spcPct val="0"/>
              </a:spcAft>
              <a:defRPr sz="2400">
                <a:solidFill>
                  <a:schemeClr val="tx1"/>
                </a:solidFill>
                <a:latin typeface="Helvetica" charset="0"/>
                <a:ea typeface="ＭＳ Ｐゴシック" pitchFamily="34" charset="-128"/>
              </a:defRPr>
            </a:lvl9pPr>
          </a:lstStyle>
          <a:p>
            <a:pPr eaLnBrk="1" hangingPunct="1"/>
            <a:endParaRPr lang="en-US" sz="1200">
              <a:latin typeface="Arial" pitchFamily="34" charset="0"/>
            </a:endParaRPr>
          </a:p>
        </p:txBody>
      </p:sp>
      <p:sp>
        <p:nvSpPr>
          <p:cNvPr id="90117"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8762" eaLnBrk="0" hangingPunct="0">
              <a:defRPr sz="2400">
                <a:solidFill>
                  <a:schemeClr val="tx1"/>
                </a:solidFill>
                <a:latin typeface="Helvetica" charset="0"/>
                <a:ea typeface="ＭＳ Ｐゴシック" pitchFamily="34" charset="-128"/>
              </a:defRPr>
            </a:lvl1pPr>
            <a:lvl2pPr marL="38540891" indent="-38076350" defTabSz="938762" eaLnBrk="0" hangingPunct="0">
              <a:defRPr sz="2400">
                <a:solidFill>
                  <a:schemeClr val="tx1"/>
                </a:solidFill>
                <a:latin typeface="Helvetica" charset="0"/>
                <a:ea typeface="ＭＳ Ｐゴシック" pitchFamily="34" charset="-128"/>
              </a:defRPr>
            </a:lvl2pPr>
            <a:lvl3pPr eaLnBrk="0" hangingPunct="0">
              <a:defRPr sz="2400">
                <a:solidFill>
                  <a:schemeClr val="tx1"/>
                </a:solidFill>
                <a:latin typeface="Helvetica" charset="0"/>
                <a:ea typeface="ＭＳ Ｐゴシック" pitchFamily="34" charset="-128"/>
              </a:defRPr>
            </a:lvl3pPr>
            <a:lvl4pPr eaLnBrk="0" hangingPunct="0">
              <a:defRPr sz="2400">
                <a:solidFill>
                  <a:schemeClr val="tx1"/>
                </a:solidFill>
                <a:latin typeface="Helvetica" charset="0"/>
                <a:ea typeface="ＭＳ Ｐゴシック" pitchFamily="34" charset="-128"/>
              </a:defRPr>
            </a:lvl4pPr>
            <a:lvl5pPr eaLnBrk="0" hangingPunct="0">
              <a:defRPr sz="2400">
                <a:solidFill>
                  <a:schemeClr val="tx1"/>
                </a:solidFill>
                <a:latin typeface="Helvetica" charset="0"/>
                <a:ea typeface="ＭＳ Ｐゴシック" pitchFamily="34" charset="-128"/>
              </a:defRPr>
            </a:lvl5pPr>
            <a:lvl6pPr marL="464543" eaLnBrk="0" fontAlgn="base" hangingPunct="0">
              <a:spcBef>
                <a:spcPct val="0"/>
              </a:spcBef>
              <a:spcAft>
                <a:spcPct val="0"/>
              </a:spcAft>
              <a:defRPr sz="2400">
                <a:solidFill>
                  <a:schemeClr val="tx1"/>
                </a:solidFill>
                <a:latin typeface="Helvetica" charset="0"/>
                <a:ea typeface="ＭＳ Ｐゴシック" pitchFamily="34" charset="-128"/>
              </a:defRPr>
            </a:lvl6pPr>
            <a:lvl7pPr marL="929085" eaLnBrk="0" fontAlgn="base" hangingPunct="0">
              <a:spcBef>
                <a:spcPct val="0"/>
              </a:spcBef>
              <a:spcAft>
                <a:spcPct val="0"/>
              </a:spcAft>
              <a:defRPr sz="2400">
                <a:solidFill>
                  <a:schemeClr val="tx1"/>
                </a:solidFill>
                <a:latin typeface="Helvetica" charset="0"/>
                <a:ea typeface="ＭＳ Ｐゴシック" pitchFamily="34" charset="-128"/>
              </a:defRPr>
            </a:lvl7pPr>
            <a:lvl8pPr marL="1393628" eaLnBrk="0" fontAlgn="base" hangingPunct="0">
              <a:spcBef>
                <a:spcPct val="0"/>
              </a:spcBef>
              <a:spcAft>
                <a:spcPct val="0"/>
              </a:spcAft>
              <a:defRPr sz="2400">
                <a:solidFill>
                  <a:schemeClr val="tx1"/>
                </a:solidFill>
                <a:latin typeface="Helvetica" charset="0"/>
                <a:ea typeface="ＭＳ Ｐゴシック" pitchFamily="34" charset="-128"/>
              </a:defRPr>
            </a:lvl8pPr>
            <a:lvl9pPr marL="1858170" eaLnBrk="0" fontAlgn="base" hangingPunct="0">
              <a:spcBef>
                <a:spcPct val="0"/>
              </a:spcBef>
              <a:spcAft>
                <a:spcPct val="0"/>
              </a:spcAft>
              <a:defRPr sz="2400">
                <a:solidFill>
                  <a:schemeClr val="tx1"/>
                </a:solidFill>
                <a:latin typeface="Helvetica" charset="0"/>
                <a:ea typeface="ＭＳ Ｐゴシック" pitchFamily="34" charset="-128"/>
              </a:defRPr>
            </a:lvl9pPr>
          </a:lstStyle>
          <a:p>
            <a:pPr eaLnBrk="1" hangingPunct="1"/>
            <a:endParaRPr lang="en-US" sz="1200">
              <a:latin typeface="Arial" pitchFamily="34" charset="0"/>
            </a:endParaRPr>
          </a:p>
        </p:txBody>
      </p:sp>
    </p:spTree>
    <p:extLst>
      <p:ext uri="{BB962C8B-B14F-4D97-AF65-F5344CB8AC3E}">
        <p14:creationId xmlns:p14="http://schemas.microsoft.com/office/powerpoint/2010/main" val="11148478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0927323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6548910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592836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11787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1036502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803097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defTabSz="929122">
              <a:defRPr/>
            </a:pPr>
            <a:endParaRPr lang="en-US" dirty="0">
              <a:ea typeface="ＭＳ Ｐゴシック" charset="-128"/>
              <a:cs typeface="ＭＳ Ｐゴシック" charset="-128"/>
            </a:endParaRPr>
          </a:p>
        </p:txBody>
      </p:sp>
    </p:spTree>
    <p:extLst>
      <p:ext uri="{BB962C8B-B14F-4D97-AF65-F5344CB8AC3E}">
        <p14:creationId xmlns:p14="http://schemas.microsoft.com/office/powerpoint/2010/main" val="13202975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727423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085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3215" indent="-293544" eaLnBrk="0" hangingPunct="0">
              <a:defRPr>
                <a:solidFill>
                  <a:schemeClr val="tx1"/>
                </a:solidFill>
                <a:latin typeface="Arial" charset="0"/>
                <a:cs typeface="Arial" charset="0"/>
              </a:defRPr>
            </a:lvl2pPr>
            <a:lvl3pPr marL="1174178" indent="-234836" eaLnBrk="0" hangingPunct="0">
              <a:defRPr>
                <a:solidFill>
                  <a:schemeClr val="tx1"/>
                </a:solidFill>
                <a:latin typeface="Arial" charset="0"/>
                <a:cs typeface="Arial" charset="0"/>
              </a:defRPr>
            </a:lvl3pPr>
            <a:lvl4pPr marL="1643849" indent="-234836" eaLnBrk="0" hangingPunct="0">
              <a:defRPr>
                <a:solidFill>
                  <a:schemeClr val="tx1"/>
                </a:solidFill>
                <a:latin typeface="Arial" charset="0"/>
                <a:cs typeface="Arial" charset="0"/>
              </a:defRPr>
            </a:lvl4pPr>
            <a:lvl5pPr marL="2113519" indent="-234836" eaLnBrk="0" hangingPunct="0">
              <a:defRPr>
                <a:solidFill>
                  <a:schemeClr val="tx1"/>
                </a:solidFill>
                <a:latin typeface="Arial" charset="0"/>
                <a:cs typeface="Arial" charset="0"/>
              </a:defRPr>
            </a:lvl5pPr>
            <a:lvl6pPr marL="2583191" indent="-234836" eaLnBrk="0" fontAlgn="base" hangingPunct="0">
              <a:spcBef>
                <a:spcPct val="0"/>
              </a:spcBef>
              <a:spcAft>
                <a:spcPct val="0"/>
              </a:spcAft>
              <a:defRPr>
                <a:solidFill>
                  <a:schemeClr val="tx1"/>
                </a:solidFill>
                <a:latin typeface="Arial" charset="0"/>
                <a:cs typeface="Arial" charset="0"/>
              </a:defRPr>
            </a:lvl6pPr>
            <a:lvl7pPr marL="3052862" indent="-234836" eaLnBrk="0" fontAlgn="base" hangingPunct="0">
              <a:spcBef>
                <a:spcPct val="0"/>
              </a:spcBef>
              <a:spcAft>
                <a:spcPct val="0"/>
              </a:spcAft>
              <a:defRPr>
                <a:solidFill>
                  <a:schemeClr val="tx1"/>
                </a:solidFill>
                <a:latin typeface="Arial" charset="0"/>
                <a:cs typeface="Arial" charset="0"/>
              </a:defRPr>
            </a:lvl7pPr>
            <a:lvl8pPr marL="3522533" indent="-234836" eaLnBrk="0" fontAlgn="base" hangingPunct="0">
              <a:spcBef>
                <a:spcPct val="0"/>
              </a:spcBef>
              <a:spcAft>
                <a:spcPct val="0"/>
              </a:spcAft>
              <a:defRPr>
                <a:solidFill>
                  <a:schemeClr val="tx1"/>
                </a:solidFill>
                <a:latin typeface="Arial" charset="0"/>
                <a:cs typeface="Arial" charset="0"/>
              </a:defRPr>
            </a:lvl8pPr>
            <a:lvl9pPr marL="3992204" indent="-234836"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Calibri" charset="0"/>
            </a:endParaRPr>
          </a:p>
        </p:txBody>
      </p:sp>
    </p:spTree>
    <p:extLst>
      <p:ext uri="{BB962C8B-B14F-4D97-AF65-F5344CB8AC3E}">
        <p14:creationId xmlns:p14="http://schemas.microsoft.com/office/powerpoint/2010/main" val="129210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969860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3528038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3215" indent="-293544" eaLnBrk="0" hangingPunct="0">
              <a:defRPr>
                <a:solidFill>
                  <a:schemeClr val="tx1"/>
                </a:solidFill>
                <a:latin typeface="Arial" charset="0"/>
                <a:cs typeface="Arial" charset="0"/>
              </a:defRPr>
            </a:lvl2pPr>
            <a:lvl3pPr marL="1174178" indent="-234836" eaLnBrk="0" hangingPunct="0">
              <a:defRPr>
                <a:solidFill>
                  <a:schemeClr val="tx1"/>
                </a:solidFill>
                <a:latin typeface="Arial" charset="0"/>
                <a:cs typeface="Arial" charset="0"/>
              </a:defRPr>
            </a:lvl3pPr>
            <a:lvl4pPr marL="1643849" indent="-234836" eaLnBrk="0" hangingPunct="0">
              <a:defRPr>
                <a:solidFill>
                  <a:schemeClr val="tx1"/>
                </a:solidFill>
                <a:latin typeface="Arial" charset="0"/>
                <a:cs typeface="Arial" charset="0"/>
              </a:defRPr>
            </a:lvl4pPr>
            <a:lvl5pPr marL="2113519" indent="-234836" eaLnBrk="0" hangingPunct="0">
              <a:defRPr>
                <a:solidFill>
                  <a:schemeClr val="tx1"/>
                </a:solidFill>
                <a:latin typeface="Arial" charset="0"/>
                <a:cs typeface="Arial" charset="0"/>
              </a:defRPr>
            </a:lvl5pPr>
            <a:lvl6pPr marL="2583191" indent="-234836" eaLnBrk="0" fontAlgn="base" hangingPunct="0">
              <a:spcBef>
                <a:spcPct val="0"/>
              </a:spcBef>
              <a:spcAft>
                <a:spcPct val="0"/>
              </a:spcAft>
              <a:defRPr>
                <a:solidFill>
                  <a:schemeClr val="tx1"/>
                </a:solidFill>
                <a:latin typeface="Arial" charset="0"/>
                <a:cs typeface="Arial" charset="0"/>
              </a:defRPr>
            </a:lvl6pPr>
            <a:lvl7pPr marL="3052862" indent="-234836" eaLnBrk="0" fontAlgn="base" hangingPunct="0">
              <a:spcBef>
                <a:spcPct val="0"/>
              </a:spcBef>
              <a:spcAft>
                <a:spcPct val="0"/>
              </a:spcAft>
              <a:defRPr>
                <a:solidFill>
                  <a:schemeClr val="tx1"/>
                </a:solidFill>
                <a:latin typeface="Arial" charset="0"/>
                <a:cs typeface="Arial" charset="0"/>
              </a:defRPr>
            </a:lvl7pPr>
            <a:lvl8pPr marL="3522533" indent="-234836" eaLnBrk="0" fontAlgn="base" hangingPunct="0">
              <a:spcBef>
                <a:spcPct val="0"/>
              </a:spcBef>
              <a:spcAft>
                <a:spcPct val="0"/>
              </a:spcAft>
              <a:defRPr>
                <a:solidFill>
                  <a:schemeClr val="tx1"/>
                </a:solidFill>
                <a:latin typeface="Arial" charset="0"/>
                <a:cs typeface="Arial" charset="0"/>
              </a:defRPr>
            </a:lvl8pPr>
            <a:lvl9pPr marL="3992204" indent="-234836"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Calibri"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1317605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8453963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3215" indent="-293544" eaLnBrk="0" hangingPunct="0">
              <a:defRPr>
                <a:solidFill>
                  <a:schemeClr val="tx1"/>
                </a:solidFill>
                <a:latin typeface="Arial" charset="0"/>
                <a:cs typeface="Arial" charset="0"/>
              </a:defRPr>
            </a:lvl2pPr>
            <a:lvl3pPr marL="1174178" indent="-234836" eaLnBrk="0" hangingPunct="0">
              <a:defRPr>
                <a:solidFill>
                  <a:schemeClr val="tx1"/>
                </a:solidFill>
                <a:latin typeface="Arial" charset="0"/>
                <a:cs typeface="Arial" charset="0"/>
              </a:defRPr>
            </a:lvl3pPr>
            <a:lvl4pPr marL="1643849" indent="-234836" eaLnBrk="0" hangingPunct="0">
              <a:defRPr>
                <a:solidFill>
                  <a:schemeClr val="tx1"/>
                </a:solidFill>
                <a:latin typeface="Arial" charset="0"/>
                <a:cs typeface="Arial" charset="0"/>
              </a:defRPr>
            </a:lvl4pPr>
            <a:lvl5pPr marL="2113519" indent="-234836" eaLnBrk="0" hangingPunct="0">
              <a:defRPr>
                <a:solidFill>
                  <a:schemeClr val="tx1"/>
                </a:solidFill>
                <a:latin typeface="Arial" charset="0"/>
                <a:cs typeface="Arial" charset="0"/>
              </a:defRPr>
            </a:lvl5pPr>
            <a:lvl6pPr marL="2583191" indent="-234836" eaLnBrk="0" fontAlgn="base" hangingPunct="0">
              <a:spcBef>
                <a:spcPct val="0"/>
              </a:spcBef>
              <a:spcAft>
                <a:spcPct val="0"/>
              </a:spcAft>
              <a:defRPr>
                <a:solidFill>
                  <a:schemeClr val="tx1"/>
                </a:solidFill>
                <a:latin typeface="Arial" charset="0"/>
                <a:cs typeface="Arial" charset="0"/>
              </a:defRPr>
            </a:lvl6pPr>
            <a:lvl7pPr marL="3052862" indent="-234836" eaLnBrk="0" fontAlgn="base" hangingPunct="0">
              <a:spcBef>
                <a:spcPct val="0"/>
              </a:spcBef>
              <a:spcAft>
                <a:spcPct val="0"/>
              </a:spcAft>
              <a:defRPr>
                <a:solidFill>
                  <a:schemeClr val="tx1"/>
                </a:solidFill>
                <a:latin typeface="Arial" charset="0"/>
                <a:cs typeface="Arial" charset="0"/>
              </a:defRPr>
            </a:lvl7pPr>
            <a:lvl8pPr marL="3522533" indent="-234836" eaLnBrk="0" fontAlgn="base" hangingPunct="0">
              <a:spcBef>
                <a:spcPct val="0"/>
              </a:spcBef>
              <a:spcAft>
                <a:spcPct val="0"/>
              </a:spcAft>
              <a:defRPr>
                <a:solidFill>
                  <a:schemeClr val="tx1"/>
                </a:solidFill>
                <a:latin typeface="Arial" charset="0"/>
                <a:cs typeface="Arial" charset="0"/>
              </a:defRPr>
            </a:lvl8pPr>
            <a:lvl9pPr marL="3992204" indent="-234836"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Calibri"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9122">
              <a:defRPr/>
            </a:pPr>
            <a:endParaRPr lang="en-US" dirty="0">
              <a:latin typeface="Times" charset="0"/>
            </a:endParaRPr>
          </a:p>
        </p:txBody>
      </p:sp>
    </p:spTree>
    <p:extLst>
      <p:ext uri="{BB962C8B-B14F-4D97-AF65-F5344CB8AC3E}">
        <p14:creationId xmlns:p14="http://schemas.microsoft.com/office/powerpoint/2010/main" val="4930705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3215" indent="-293544" eaLnBrk="0" hangingPunct="0">
              <a:defRPr>
                <a:solidFill>
                  <a:schemeClr val="tx1"/>
                </a:solidFill>
                <a:latin typeface="Arial" charset="0"/>
                <a:cs typeface="Arial" charset="0"/>
              </a:defRPr>
            </a:lvl2pPr>
            <a:lvl3pPr marL="1174178" indent="-234836" eaLnBrk="0" hangingPunct="0">
              <a:defRPr>
                <a:solidFill>
                  <a:schemeClr val="tx1"/>
                </a:solidFill>
                <a:latin typeface="Arial" charset="0"/>
                <a:cs typeface="Arial" charset="0"/>
              </a:defRPr>
            </a:lvl3pPr>
            <a:lvl4pPr marL="1643849" indent="-234836" eaLnBrk="0" hangingPunct="0">
              <a:defRPr>
                <a:solidFill>
                  <a:schemeClr val="tx1"/>
                </a:solidFill>
                <a:latin typeface="Arial" charset="0"/>
                <a:cs typeface="Arial" charset="0"/>
              </a:defRPr>
            </a:lvl4pPr>
            <a:lvl5pPr marL="2113519" indent="-234836" eaLnBrk="0" hangingPunct="0">
              <a:defRPr>
                <a:solidFill>
                  <a:schemeClr val="tx1"/>
                </a:solidFill>
                <a:latin typeface="Arial" charset="0"/>
                <a:cs typeface="Arial" charset="0"/>
              </a:defRPr>
            </a:lvl5pPr>
            <a:lvl6pPr marL="2583191" indent="-234836" eaLnBrk="0" fontAlgn="base" hangingPunct="0">
              <a:spcBef>
                <a:spcPct val="0"/>
              </a:spcBef>
              <a:spcAft>
                <a:spcPct val="0"/>
              </a:spcAft>
              <a:defRPr>
                <a:solidFill>
                  <a:schemeClr val="tx1"/>
                </a:solidFill>
                <a:latin typeface="Arial" charset="0"/>
                <a:cs typeface="Arial" charset="0"/>
              </a:defRPr>
            </a:lvl6pPr>
            <a:lvl7pPr marL="3052862" indent="-234836" eaLnBrk="0" fontAlgn="base" hangingPunct="0">
              <a:spcBef>
                <a:spcPct val="0"/>
              </a:spcBef>
              <a:spcAft>
                <a:spcPct val="0"/>
              </a:spcAft>
              <a:defRPr>
                <a:solidFill>
                  <a:schemeClr val="tx1"/>
                </a:solidFill>
                <a:latin typeface="Arial" charset="0"/>
                <a:cs typeface="Arial" charset="0"/>
              </a:defRPr>
            </a:lvl7pPr>
            <a:lvl8pPr marL="3522533" indent="-234836" eaLnBrk="0" fontAlgn="base" hangingPunct="0">
              <a:spcBef>
                <a:spcPct val="0"/>
              </a:spcBef>
              <a:spcAft>
                <a:spcPct val="0"/>
              </a:spcAft>
              <a:defRPr>
                <a:solidFill>
                  <a:schemeClr val="tx1"/>
                </a:solidFill>
                <a:latin typeface="Arial" charset="0"/>
                <a:cs typeface="Arial" charset="0"/>
              </a:defRPr>
            </a:lvl8pPr>
            <a:lvl9pPr marL="3992204" indent="-234836"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Calibri"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9122">
              <a:defRPr/>
            </a:pPr>
            <a:endParaRPr lang="en-US" dirty="0">
              <a:latin typeface="Times" charset="0"/>
            </a:endParaRPr>
          </a:p>
        </p:txBody>
      </p:sp>
    </p:spTree>
    <p:extLst>
      <p:ext uri="{BB962C8B-B14F-4D97-AF65-F5344CB8AC3E}">
        <p14:creationId xmlns:p14="http://schemas.microsoft.com/office/powerpoint/2010/main" val="2044571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4088223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4088223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008706" y="8893298"/>
            <a:ext cx="3066733" cy="468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915" tIns="46959" rIns="93915" bIns="46959" anchor="b"/>
          <a:lstStyle>
            <a:lvl1pPr defTabSz="895350" eaLnBrk="0" hangingPunct="0">
              <a:defRPr>
                <a:solidFill>
                  <a:schemeClr val="tx1"/>
                </a:solidFill>
                <a:latin typeface="Arial" charset="0"/>
                <a:cs typeface="Arial" charset="0"/>
              </a:defRPr>
            </a:lvl1pPr>
            <a:lvl2pPr marL="742950" indent="-285750" defTabSz="895350" eaLnBrk="0" hangingPunct="0">
              <a:defRPr>
                <a:solidFill>
                  <a:schemeClr val="tx1"/>
                </a:solidFill>
                <a:latin typeface="Arial" charset="0"/>
                <a:cs typeface="Arial" charset="0"/>
              </a:defRPr>
            </a:lvl2pPr>
            <a:lvl3pPr marL="1143000" indent="-228600" defTabSz="895350" eaLnBrk="0" hangingPunct="0">
              <a:defRPr>
                <a:solidFill>
                  <a:schemeClr val="tx1"/>
                </a:solidFill>
                <a:latin typeface="Arial" charset="0"/>
                <a:cs typeface="Arial" charset="0"/>
              </a:defRPr>
            </a:lvl3pPr>
            <a:lvl4pPr marL="1600200" indent="-228600" defTabSz="895350" eaLnBrk="0" hangingPunct="0">
              <a:defRPr>
                <a:solidFill>
                  <a:schemeClr val="tx1"/>
                </a:solidFill>
                <a:latin typeface="Arial" charset="0"/>
                <a:cs typeface="Arial" charset="0"/>
              </a:defRPr>
            </a:lvl4pPr>
            <a:lvl5pPr marL="2057400" indent="-228600" defTabSz="895350" eaLnBrk="0" hangingPunct="0">
              <a:defRPr>
                <a:solidFill>
                  <a:schemeClr val="tx1"/>
                </a:solidFill>
                <a:latin typeface="Arial" charset="0"/>
                <a:cs typeface="Arial" charset="0"/>
              </a:defRPr>
            </a:lvl5pPr>
            <a:lvl6pPr marL="2514600" indent="-228600" defTabSz="895350" eaLnBrk="0" fontAlgn="base" hangingPunct="0">
              <a:spcBef>
                <a:spcPct val="0"/>
              </a:spcBef>
              <a:spcAft>
                <a:spcPct val="0"/>
              </a:spcAft>
              <a:defRPr>
                <a:solidFill>
                  <a:schemeClr val="tx1"/>
                </a:solidFill>
                <a:latin typeface="Arial" charset="0"/>
                <a:cs typeface="Arial" charset="0"/>
              </a:defRPr>
            </a:lvl6pPr>
            <a:lvl7pPr marL="2971800" indent="-228600" defTabSz="895350" eaLnBrk="0" fontAlgn="base" hangingPunct="0">
              <a:spcBef>
                <a:spcPct val="0"/>
              </a:spcBef>
              <a:spcAft>
                <a:spcPct val="0"/>
              </a:spcAft>
              <a:defRPr>
                <a:solidFill>
                  <a:schemeClr val="tx1"/>
                </a:solidFill>
                <a:latin typeface="Arial" charset="0"/>
                <a:cs typeface="Arial" charset="0"/>
              </a:defRPr>
            </a:lvl7pPr>
            <a:lvl8pPr marL="3429000" indent="-228600" defTabSz="895350" eaLnBrk="0" fontAlgn="base" hangingPunct="0">
              <a:spcBef>
                <a:spcPct val="0"/>
              </a:spcBef>
              <a:spcAft>
                <a:spcPct val="0"/>
              </a:spcAft>
              <a:defRPr>
                <a:solidFill>
                  <a:schemeClr val="tx1"/>
                </a:solidFill>
                <a:latin typeface="Arial" charset="0"/>
                <a:cs typeface="Arial" charset="0"/>
              </a:defRPr>
            </a:lvl8pPr>
            <a:lvl9pPr marL="3886200" indent="-228600" defTabSz="895350" eaLnBrk="0" fontAlgn="base" hangingPunct="0">
              <a:spcBef>
                <a:spcPct val="0"/>
              </a:spcBef>
              <a:spcAft>
                <a:spcPct val="0"/>
              </a:spcAft>
              <a:defRPr>
                <a:solidFill>
                  <a:schemeClr val="tx1"/>
                </a:solidFill>
                <a:latin typeface="Arial" charset="0"/>
                <a:cs typeface="Arial" charset="0"/>
              </a:defRPr>
            </a:lvl9pPr>
          </a:lstStyle>
          <a:p>
            <a:pPr algn="r" eaLnBrk="1" hangingPunct="1"/>
            <a:endParaRPr lang="en-US" sz="1200">
              <a:solidFill>
                <a:srgbClr val="000000"/>
              </a:solidFill>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charset="0"/>
            </a:endParaRPr>
          </a:p>
        </p:txBody>
      </p:sp>
    </p:spTree>
    <p:extLst>
      <p:ext uri="{BB962C8B-B14F-4D97-AF65-F5344CB8AC3E}">
        <p14:creationId xmlns:p14="http://schemas.microsoft.com/office/powerpoint/2010/main" val="33704351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12644"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3215" indent="-293544" eaLnBrk="0" hangingPunct="0">
              <a:defRPr>
                <a:solidFill>
                  <a:schemeClr val="tx1"/>
                </a:solidFill>
                <a:latin typeface="Arial" charset="0"/>
                <a:cs typeface="Arial" charset="0"/>
              </a:defRPr>
            </a:lvl2pPr>
            <a:lvl3pPr marL="1174178" indent="-234836" eaLnBrk="0" hangingPunct="0">
              <a:defRPr>
                <a:solidFill>
                  <a:schemeClr val="tx1"/>
                </a:solidFill>
                <a:latin typeface="Arial" charset="0"/>
                <a:cs typeface="Arial" charset="0"/>
              </a:defRPr>
            </a:lvl3pPr>
            <a:lvl4pPr marL="1643849" indent="-234836" eaLnBrk="0" hangingPunct="0">
              <a:defRPr>
                <a:solidFill>
                  <a:schemeClr val="tx1"/>
                </a:solidFill>
                <a:latin typeface="Arial" charset="0"/>
                <a:cs typeface="Arial" charset="0"/>
              </a:defRPr>
            </a:lvl4pPr>
            <a:lvl5pPr marL="2113519" indent="-234836" eaLnBrk="0" hangingPunct="0">
              <a:defRPr>
                <a:solidFill>
                  <a:schemeClr val="tx1"/>
                </a:solidFill>
                <a:latin typeface="Arial" charset="0"/>
                <a:cs typeface="Arial" charset="0"/>
              </a:defRPr>
            </a:lvl5pPr>
            <a:lvl6pPr marL="2583191" indent="-234836" eaLnBrk="0" fontAlgn="base" hangingPunct="0">
              <a:spcBef>
                <a:spcPct val="0"/>
              </a:spcBef>
              <a:spcAft>
                <a:spcPct val="0"/>
              </a:spcAft>
              <a:defRPr>
                <a:solidFill>
                  <a:schemeClr val="tx1"/>
                </a:solidFill>
                <a:latin typeface="Arial" charset="0"/>
                <a:cs typeface="Arial" charset="0"/>
              </a:defRPr>
            </a:lvl6pPr>
            <a:lvl7pPr marL="3052862" indent="-234836" eaLnBrk="0" fontAlgn="base" hangingPunct="0">
              <a:spcBef>
                <a:spcPct val="0"/>
              </a:spcBef>
              <a:spcAft>
                <a:spcPct val="0"/>
              </a:spcAft>
              <a:defRPr>
                <a:solidFill>
                  <a:schemeClr val="tx1"/>
                </a:solidFill>
                <a:latin typeface="Arial" charset="0"/>
                <a:cs typeface="Arial" charset="0"/>
              </a:defRPr>
            </a:lvl7pPr>
            <a:lvl8pPr marL="3522533" indent="-234836" eaLnBrk="0" fontAlgn="base" hangingPunct="0">
              <a:spcBef>
                <a:spcPct val="0"/>
              </a:spcBef>
              <a:spcAft>
                <a:spcPct val="0"/>
              </a:spcAft>
              <a:defRPr>
                <a:solidFill>
                  <a:schemeClr val="tx1"/>
                </a:solidFill>
                <a:latin typeface="Arial" charset="0"/>
                <a:cs typeface="Arial" charset="0"/>
              </a:defRPr>
            </a:lvl8pPr>
            <a:lvl9pPr marL="3992204" indent="-234836"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Calibri" charset="0"/>
            </a:endParaRPr>
          </a:p>
        </p:txBody>
      </p:sp>
      <p:sp>
        <p:nvSpPr>
          <p:cNvPr id="112645"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3215" indent="-293544" eaLnBrk="0" hangingPunct="0">
              <a:defRPr>
                <a:solidFill>
                  <a:schemeClr val="tx1"/>
                </a:solidFill>
                <a:latin typeface="Arial" charset="0"/>
                <a:cs typeface="Arial" charset="0"/>
              </a:defRPr>
            </a:lvl2pPr>
            <a:lvl3pPr marL="1174178" indent="-234836" eaLnBrk="0" hangingPunct="0">
              <a:defRPr>
                <a:solidFill>
                  <a:schemeClr val="tx1"/>
                </a:solidFill>
                <a:latin typeface="Arial" charset="0"/>
                <a:cs typeface="Arial" charset="0"/>
              </a:defRPr>
            </a:lvl3pPr>
            <a:lvl4pPr marL="1643849" indent="-234836" eaLnBrk="0" hangingPunct="0">
              <a:defRPr>
                <a:solidFill>
                  <a:schemeClr val="tx1"/>
                </a:solidFill>
                <a:latin typeface="Arial" charset="0"/>
                <a:cs typeface="Arial" charset="0"/>
              </a:defRPr>
            </a:lvl4pPr>
            <a:lvl5pPr marL="2113519" indent="-234836" eaLnBrk="0" hangingPunct="0">
              <a:defRPr>
                <a:solidFill>
                  <a:schemeClr val="tx1"/>
                </a:solidFill>
                <a:latin typeface="Arial" charset="0"/>
                <a:cs typeface="Arial" charset="0"/>
              </a:defRPr>
            </a:lvl5pPr>
            <a:lvl6pPr marL="2583191" indent="-234836" eaLnBrk="0" fontAlgn="base" hangingPunct="0">
              <a:spcBef>
                <a:spcPct val="0"/>
              </a:spcBef>
              <a:spcAft>
                <a:spcPct val="0"/>
              </a:spcAft>
              <a:defRPr>
                <a:solidFill>
                  <a:schemeClr val="tx1"/>
                </a:solidFill>
                <a:latin typeface="Arial" charset="0"/>
                <a:cs typeface="Arial" charset="0"/>
              </a:defRPr>
            </a:lvl6pPr>
            <a:lvl7pPr marL="3052862" indent="-234836" eaLnBrk="0" fontAlgn="base" hangingPunct="0">
              <a:spcBef>
                <a:spcPct val="0"/>
              </a:spcBef>
              <a:spcAft>
                <a:spcPct val="0"/>
              </a:spcAft>
              <a:defRPr>
                <a:solidFill>
                  <a:schemeClr val="tx1"/>
                </a:solidFill>
                <a:latin typeface="Arial" charset="0"/>
                <a:cs typeface="Arial" charset="0"/>
              </a:defRPr>
            </a:lvl7pPr>
            <a:lvl8pPr marL="3522533" indent="-234836" eaLnBrk="0" fontAlgn="base" hangingPunct="0">
              <a:spcBef>
                <a:spcPct val="0"/>
              </a:spcBef>
              <a:spcAft>
                <a:spcPct val="0"/>
              </a:spcAft>
              <a:defRPr>
                <a:solidFill>
                  <a:schemeClr val="tx1"/>
                </a:solidFill>
                <a:latin typeface="Arial" charset="0"/>
                <a:cs typeface="Arial" charset="0"/>
              </a:defRPr>
            </a:lvl8pPr>
            <a:lvl9pPr marL="3992204" indent="-234836"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Calibri" charset="0"/>
            </a:endParaRPr>
          </a:p>
        </p:txBody>
      </p:sp>
    </p:spTree>
    <p:extLst>
      <p:ext uri="{BB962C8B-B14F-4D97-AF65-F5344CB8AC3E}">
        <p14:creationId xmlns:p14="http://schemas.microsoft.com/office/powerpoint/2010/main" val="40040627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itchFamily="34" charset="-128"/>
            </a:endParaRPr>
          </a:p>
        </p:txBody>
      </p:sp>
      <p:sp>
        <p:nvSpPr>
          <p:cNvPr id="2385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4911" indent="-290351" eaLnBrk="0" hangingPunct="0">
              <a:defRPr>
                <a:solidFill>
                  <a:schemeClr val="tx1"/>
                </a:solidFill>
                <a:latin typeface="Arial" pitchFamily="34" charset="0"/>
                <a:ea typeface="ＭＳ Ｐゴシック" pitchFamily="34" charset="-128"/>
              </a:defRPr>
            </a:lvl2pPr>
            <a:lvl3pPr marL="1161402" indent="-232280" eaLnBrk="0" hangingPunct="0">
              <a:defRPr>
                <a:solidFill>
                  <a:schemeClr val="tx1"/>
                </a:solidFill>
                <a:latin typeface="Arial" pitchFamily="34" charset="0"/>
                <a:ea typeface="ＭＳ Ｐゴシック" pitchFamily="34" charset="-128"/>
              </a:defRPr>
            </a:lvl3pPr>
            <a:lvl4pPr marL="1625963" indent="-232280" eaLnBrk="0" hangingPunct="0">
              <a:defRPr>
                <a:solidFill>
                  <a:schemeClr val="tx1"/>
                </a:solidFill>
                <a:latin typeface="Arial" pitchFamily="34" charset="0"/>
                <a:ea typeface="ＭＳ Ｐゴシック" pitchFamily="34" charset="-128"/>
              </a:defRPr>
            </a:lvl4pPr>
            <a:lvl5pPr marL="2090524" indent="-232280" eaLnBrk="0" hangingPunct="0">
              <a:defRPr>
                <a:solidFill>
                  <a:schemeClr val="tx1"/>
                </a:solidFill>
                <a:latin typeface="Arial" pitchFamily="34" charset="0"/>
                <a:ea typeface="ＭＳ Ｐゴシック" pitchFamily="34" charset="-128"/>
              </a:defRPr>
            </a:lvl5pPr>
            <a:lvl6pPr marL="2555085" indent="-232280" eaLnBrk="0" fontAlgn="base" hangingPunct="0">
              <a:spcBef>
                <a:spcPct val="0"/>
              </a:spcBef>
              <a:spcAft>
                <a:spcPct val="0"/>
              </a:spcAft>
              <a:defRPr>
                <a:solidFill>
                  <a:schemeClr val="tx1"/>
                </a:solidFill>
                <a:latin typeface="Arial" pitchFamily="34" charset="0"/>
                <a:ea typeface="ＭＳ Ｐゴシック" pitchFamily="34" charset="-128"/>
              </a:defRPr>
            </a:lvl6pPr>
            <a:lvl7pPr marL="3019646" indent="-23228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84207" indent="-232280"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8768" indent="-23228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56316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513616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085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3215" indent="-293544" eaLnBrk="0" hangingPunct="0">
              <a:defRPr>
                <a:solidFill>
                  <a:schemeClr val="tx1"/>
                </a:solidFill>
                <a:latin typeface="Arial" charset="0"/>
                <a:cs typeface="Arial" charset="0"/>
              </a:defRPr>
            </a:lvl2pPr>
            <a:lvl3pPr marL="1174178" indent="-234836" eaLnBrk="0" hangingPunct="0">
              <a:defRPr>
                <a:solidFill>
                  <a:schemeClr val="tx1"/>
                </a:solidFill>
                <a:latin typeface="Arial" charset="0"/>
                <a:cs typeface="Arial" charset="0"/>
              </a:defRPr>
            </a:lvl3pPr>
            <a:lvl4pPr marL="1643849" indent="-234836" eaLnBrk="0" hangingPunct="0">
              <a:defRPr>
                <a:solidFill>
                  <a:schemeClr val="tx1"/>
                </a:solidFill>
                <a:latin typeface="Arial" charset="0"/>
                <a:cs typeface="Arial" charset="0"/>
              </a:defRPr>
            </a:lvl4pPr>
            <a:lvl5pPr marL="2113519" indent="-234836" eaLnBrk="0" hangingPunct="0">
              <a:defRPr>
                <a:solidFill>
                  <a:schemeClr val="tx1"/>
                </a:solidFill>
                <a:latin typeface="Arial" charset="0"/>
                <a:cs typeface="Arial" charset="0"/>
              </a:defRPr>
            </a:lvl5pPr>
            <a:lvl6pPr marL="2583191" indent="-234836" eaLnBrk="0" fontAlgn="base" hangingPunct="0">
              <a:spcBef>
                <a:spcPct val="0"/>
              </a:spcBef>
              <a:spcAft>
                <a:spcPct val="0"/>
              </a:spcAft>
              <a:defRPr>
                <a:solidFill>
                  <a:schemeClr val="tx1"/>
                </a:solidFill>
                <a:latin typeface="Arial" charset="0"/>
                <a:cs typeface="Arial" charset="0"/>
              </a:defRPr>
            </a:lvl6pPr>
            <a:lvl7pPr marL="3052862" indent="-234836" eaLnBrk="0" fontAlgn="base" hangingPunct="0">
              <a:spcBef>
                <a:spcPct val="0"/>
              </a:spcBef>
              <a:spcAft>
                <a:spcPct val="0"/>
              </a:spcAft>
              <a:defRPr>
                <a:solidFill>
                  <a:schemeClr val="tx1"/>
                </a:solidFill>
                <a:latin typeface="Arial" charset="0"/>
                <a:cs typeface="Arial" charset="0"/>
              </a:defRPr>
            </a:lvl7pPr>
            <a:lvl8pPr marL="3522533" indent="-234836" eaLnBrk="0" fontAlgn="base" hangingPunct="0">
              <a:spcBef>
                <a:spcPct val="0"/>
              </a:spcBef>
              <a:spcAft>
                <a:spcPct val="0"/>
              </a:spcAft>
              <a:defRPr>
                <a:solidFill>
                  <a:schemeClr val="tx1"/>
                </a:solidFill>
                <a:latin typeface="Arial" charset="0"/>
                <a:cs typeface="Arial" charset="0"/>
              </a:defRPr>
            </a:lvl8pPr>
            <a:lvl9pPr marL="3992204" indent="-234836"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atin typeface="Calibri" charset="0"/>
            </a:endParaRPr>
          </a:p>
        </p:txBody>
      </p:sp>
    </p:spTree>
    <p:extLst>
      <p:ext uri="{BB962C8B-B14F-4D97-AF65-F5344CB8AC3E}">
        <p14:creationId xmlns:p14="http://schemas.microsoft.com/office/powerpoint/2010/main" val="12921012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087534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4979012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17795550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9122">
              <a:defRPr/>
            </a:pPr>
            <a:endParaRPr lang="en-US" dirty="0">
              <a:latin typeface="Calibri" charset="0"/>
            </a:endParaRPr>
          </a:p>
        </p:txBody>
      </p:sp>
      <p:sp>
        <p:nvSpPr>
          <p:cNvPr id="614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28230545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endParaRPr lang="en-US" dirty="0">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13499092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42019691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848709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707623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9122">
              <a:defRPr/>
            </a:pPr>
            <a:endParaRPr lang="en-US"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3250871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644655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7073572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846446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5313E1-F5BE-0643-8A2A-01684ED190FC}"/>
              </a:ext>
            </a:extLst>
          </p:cNvPr>
          <p:cNvSpPr>
            <a:spLocks noGrp="1" noChangeArrowheads="1"/>
          </p:cNvSpPr>
          <p:nvPr>
            <p:ph type="sldNum"/>
          </p:nvPr>
        </p:nvSpPr>
        <p:spPr>
          <a:ln/>
        </p:spPr>
        <p:txBody>
          <a:bodyPr/>
          <a:lstStyle/>
          <a:p>
            <a:endParaRPr lang="en-US" altLang="en-US"/>
          </a:p>
        </p:txBody>
      </p:sp>
      <p:sp>
        <p:nvSpPr>
          <p:cNvPr id="4097" name="Text Box 1">
            <a:extLst>
              <a:ext uri="{FF2B5EF4-FFF2-40B4-BE49-F238E27FC236}">
                <a16:creationId xmlns:a16="http://schemas.microsoft.com/office/drawing/2014/main" id="{EF52135E-4EEC-034B-B0DD-A285C8027B55}"/>
              </a:ext>
            </a:extLst>
          </p:cNvPr>
          <p:cNvSpPr txBox="1">
            <a:spLocks noGrp="1" noRot="1" noChangeAspect="1" noChangeArrowheads="1"/>
          </p:cNvSpPr>
          <p:nvPr>
            <p:ph type="sldImg"/>
          </p:nvPr>
        </p:nvSpPr>
        <p:spPr bwMode="auto">
          <a:xfrm>
            <a:off x="1195388" y="819150"/>
            <a:ext cx="5381625" cy="4037013"/>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91B64EF5-3800-6347-AB10-FA989F02197E}"/>
              </a:ext>
            </a:extLst>
          </p:cNvPr>
          <p:cNvSpPr txBox="1">
            <a:spLocks noGrp="1" noChangeArrowheads="1"/>
          </p:cNvSpPr>
          <p:nvPr>
            <p:ph type="body" idx="1"/>
          </p:nvPr>
        </p:nvSpPr>
        <p:spPr bwMode="auto">
          <a:xfrm>
            <a:off x="777091" y="5114836"/>
            <a:ext cx="6219989" cy="484622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5334371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41774442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1394858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001117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9122">
              <a:defRPr/>
            </a:pPr>
            <a:endParaRPr lang="en-US" dirty="0">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35294204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5217591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9122">
              <a:spcBef>
                <a:spcPct val="0"/>
              </a:spcBef>
              <a:defRPr/>
            </a:pPr>
            <a:endParaRPr lang="en-US" dirty="0">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8689481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77400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4712538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9122">
              <a:spcBef>
                <a:spcPct val="0"/>
              </a:spcBef>
              <a:defRPr/>
            </a:pPr>
            <a:endParaRPr lang="en-US" dirty="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8588969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8749899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7381737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42135183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63215" indent="-293544">
              <a:defRPr sz="2400">
                <a:solidFill>
                  <a:schemeClr val="tx1"/>
                </a:solidFill>
                <a:latin typeface="Arial" charset="0"/>
                <a:ea typeface="ＭＳ Ｐゴシック" charset="0"/>
              </a:defRPr>
            </a:lvl2pPr>
            <a:lvl3pPr marL="1174178" indent="-234836">
              <a:defRPr sz="2400">
                <a:solidFill>
                  <a:schemeClr val="tx1"/>
                </a:solidFill>
                <a:latin typeface="Arial" charset="0"/>
                <a:ea typeface="ＭＳ Ｐゴシック" charset="0"/>
              </a:defRPr>
            </a:lvl3pPr>
            <a:lvl4pPr marL="1643849" indent="-234836">
              <a:defRPr sz="2400">
                <a:solidFill>
                  <a:schemeClr val="tx1"/>
                </a:solidFill>
                <a:latin typeface="Arial" charset="0"/>
                <a:ea typeface="ＭＳ Ｐゴシック" charset="0"/>
              </a:defRPr>
            </a:lvl4pPr>
            <a:lvl5pPr marL="2113519" indent="-234836">
              <a:defRPr sz="2400">
                <a:solidFill>
                  <a:schemeClr val="tx1"/>
                </a:solidFill>
                <a:latin typeface="Arial" charset="0"/>
                <a:ea typeface="ＭＳ Ｐゴシック" charset="0"/>
              </a:defRPr>
            </a:lvl5pPr>
            <a:lvl6pPr marL="2583191" indent="-234836" eaLnBrk="0" fontAlgn="base" hangingPunct="0">
              <a:spcBef>
                <a:spcPct val="0"/>
              </a:spcBef>
              <a:spcAft>
                <a:spcPct val="0"/>
              </a:spcAft>
              <a:defRPr sz="2400">
                <a:solidFill>
                  <a:schemeClr val="tx1"/>
                </a:solidFill>
                <a:latin typeface="Arial" charset="0"/>
                <a:ea typeface="ＭＳ Ｐゴシック" charset="0"/>
              </a:defRPr>
            </a:lvl6pPr>
            <a:lvl7pPr marL="3052862" indent="-234836" eaLnBrk="0" fontAlgn="base" hangingPunct="0">
              <a:spcBef>
                <a:spcPct val="0"/>
              </a:spcBef>
              <a:spcAft>
                <a:spcPct val="0"/>
              </a:spcAft>
              <a:defRPr sz="2400">
                <a:solidFill>
                  <a:schemeClr val="tx1"/>
                </a:solidFill>
                <a:latin typeface="Arial" charset="0"/>
                <a:ea typeface="ＭＳ Ｐゴシック" charset="0"/>
              </a:defRPr>
            </a:lvl7pPr>
            <a:lvl8pPr marL="3522533" indent="-234836" eaLnBrk="0" fontAlgn="base" hangingPunct="0">
              <a:spcBef>
                <a:spcPct val="0"/>
              </a:spcBef>
              <a:spcAft>
                <a:spcPct val="0"/>
              </a:spcAft>
              <a:defRPr sz="2400">
                <a:solidFill>
                  <a:schemeClr val="tx1"/>
                </a:solidFill>
                <a:latin typeface="Arial" charset="0"/>
                <a:ea typeface="ＭＳ Ｐゴシック" charset="0"/>
              </a:defRPr>
            </a:lvl8pPr>
            <a:lvl9pPr marL="3992204" indent="-234836" eaLnBrk="0" fontAlgn="base" hangingPunct="0">
              <a:spcBef>
                <a:spcPct val="0"/>
              </a:spcBef>
              <a:spcAft>
                <a:spcPct val="0"/>
              </a:spcAft>
              <a:defRPr sz="2400">
                <a:solidFill>
                  <a:schemeClr val="tx1"/>
                </a:solidFill>
                <a:latin typeface="Arial" charset="0"/>
                <a:ea typeface="ＭＳ Ｐゴシック" charset="0"/>
              </a:defRPr>
            </a:lvl9pPr>
          </a:lstStyle>
          <a:p>
            <a:endParaRPr lang="en-US" sz="1200">
              <a:latin typeface="Calibri" charset="0"/>
            </a:endParaRPr>
          </a:p>
        </p:txBody>
      </p:sp>
    </p:spTree>
    <p:extLst>
      <p:ext uri="{BB962C8B-B14F-4D97-AF65-F5344CB8AC3E}">
        <p14:creationId xmlns:p14="http://schemas.microsoft.com/office/powerpoint/2010/main" val="29925002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4105893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810569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832905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483208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9027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038600"/>
          </a:xfrm>
        </p:spPr>
        <p:txBody>
          <a:bodyPr/>
          <a:lstStyle/>
          <a:p>
            <a:pPr lvl="0"/>
            <a:endParaRPr 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D6EC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D6EC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54C4E4D-6654-624A-9C7F-F7C59795FCB6}" type="slidenum">
              <a:rPr lang="en-US"/>
              <a:pPr>
                <a:defRPr/>
              </a:pPr>
              <a:t>‹#›</a:t>
            </a:fld>
            <a:endParaRPr lang="en-US"/>
          </a:p>
        </p:txBody>
      </p:sp>
    </p:spTree>
    <p:extLst>
      <p:ext uri="{BB962C8B-B14F-4D97-AF65-F5344CB8AC3E}">
        <p14:creationId xmlns:p14="http://schemas.microsoft.com/office/powerpoint/2010/main" val="3034263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11954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038600"/>
          </a:xfrm>
        </p:spPr>
        <p:txBody>
          <a:bodyPr rtlCol="0">
            <a:normAutofit/>
          </a:bodyPr>
          <a:lstStyle/>
          <a:p>
            <a:pPr lvl="0"/>
            <a:endParaRPr lang="en-US" noProof="0"/>
          </a:p>
        </p:txBody>
      </p:sp>
      <p:sp>
        <p:nvSpPr>
          <p:cNvPr id="5" name="Rectangle 6"/>
          <p:cNvSpPr>
            <a:spLocks noGrp="1" noChangeArrowheads="1"/>
          </p:cNvSpPr>
          <p:nvPr>
            <p:ph type="dt" sz="half" idx="10"/>
          </p:nvPr>
        </p:nvSpPr>
        <p:spPr/>
        <p:txBody>
          <a:bodyPr rtlCol="0"/>
          <a:lstStyle>
            <a:lvl1pPr fontAlgn="auto">
              <a:spcBef>
                <a:spcPts val="0"/>
              </a:spcBef>
              <a:spcAft>
                <a:spcPts val="0"/>
              </a:spcAft>
              <a:defRPr>
                <a:solidFill>
                  <a:schemeClr val="bg2"/>
                </a:solidFill>
                <a:latin typeface="+mn-lt"/>
                <a:ea typeface="+mn-ea"/>
                <a:cs typeface="+mn-cs"/>
              </a:defRPr>
            </a:lvl1pPr>
          </a:lstStyle>
          <a:p>
            <a:pPr>
              <a:defRPr/>
            </a:pPr>
            <a:endParaRPr lang="en-US">
              <a:solidFill>
                <a:srgbClr val="D6ECFF"/>
              </a:solidFill>
            </a:endParaRPr>
          </a:p>
        </p:txBody>
      </p:sp>
      <p:sp>
        <p:nvSpPr>
          <p:cNvPr id="6" name="Rectangle 7"/>
          <p:cNvSpPr>
            <a:spLocks noGrp="1" noChangeArrowheads="1"/>
          </p:cNvSpPr>
          <p:nvPr>
            <p:ph type="ftr" sz="quarter" idx="11"/>
          </p:nvPr>
        </p:nvSpPr>
        <p:spPr/>
        <p:txBody>
          <a:bodyPr/>
          <a:lstStyle>
            <a:lvl1pPr>
              <a:defRPr>
                <a:solidFill>
                  <a:schemeClr val="bg2"/>
                </a:solidFill>
              </a:defRPr>
            </a:lvl1pPr>
          </a:lstStyle>
          <a:p>
            <a:pPr>
              <a:defRPr/>
            </a:pPr>
            <a:endParaRPr lang="en-US">
              <a:solidFill>
                <a:srgbClr val="D6ECFF"/>
              </a:solidFill>
            </a:endParaRPr>
          </a:p>
        </p:txBody>
      </p:sp>
      <p:sp>
        <p:nvSpPr>
          <p:cNvPr id="7" name="Rectangle 8"/>
          <p:cNvSpPr>
            <a:spLocks noGrp="1" noChangeArrowheads="1"/>
          </p:cNvSpPr>
          <p:nvPr>
            <p:ph type="sldNum" sz="quarter" idx="12"/>
          </p:nvPr>
        </p:nvSpPr>
        <p:spPr/>
        <p:txBody>
          <a:bodyPr/>
          <a:lstStyle>
            <a:lvl1pPr>
              <a:defRPr/>
            </a:lvl1pPr>
          </a:lstStyle>
          <a:p>
            <a:fld id="{D3024C24-F17A-4CA9-AC2A-4696B94A0A82}" type="slidenum">
              <a:rPr lang="en-US"/>
              <a:pPr/>
              <a:t>‹#›</a:t>
            </a:fld>
            <a:endParaRPr lang="en-US"/>
          </a:p>
        </p:txBody>
      </p:sp>
    </p:spTree>
    <p:extLst>
      <p:ext uri="{BB962C8B-B14F-4D97-AF65-F5344CB8AC3E}">
        <p14:creationId xmlns:p14="http://schemas.microsoft.com/office/powerpoint/2010/main" val="2308062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5ED2-15A2-7F4C-B9E4-4CE0CEB9BCC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5542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dirty="0"/>
          </a:p>
        </p:txBody>
      </p:sp>
    </p:spTree>
    <p:extLst>
      <p:ext uri="{BB962C8B-B14F-4D97-AF65-F5344CB8AC3E}">
        <p14:creationId xmlns:p14="http://schemas.microsoft.com/office/powerpoint/2010/main" val="3664320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51DA9-1ABF-4147-AAE9-0AC316A24B70}" type="slidenum">
              <a:rPr lang="en-US" smtClean="0"/>
              <a:t>‹#›</a:t>
            </a:fld>
            <a:endParaRPr lang="en-US"/>
          </a:p>
        </p:txBody>
      </p:sp>
    </p:spTree>
    <p:extLst>
      <p:ext uri="{BB962C8B-B14F-4D97-AF65-F5344CB8AC3E}">
        <p14:creationId xmlns:p14="http://schemas.microsoft.com/office/powerpoint/2010/main" val="3949443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4EFDEF-E57D-410B-BE7C-FC3C645C3502}" type="datetime1">
              <a:rPr lang="en-US" smtClean="0"/>
              <a:pPr/>
              <a:t>10/18/2018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88D47040-8CC4-4AB0-A312-131D00977C9F}" type="slidenum">
              <a:rPr lang="en-US" smtClean="0"/>
              <a:pPr>
                <a:defRPr/>
              </a:pPr>
              <a:t>‹#›</a:t>
            </a:fld>
            <a:endParaRPr lang="en-US"/>
          </a:p>
        </p:txBody>
      </p:sp>
    </p:spTree>
    <p:extLst>
      <p:ext uri="{BB962C8B-B14F-4D97-AF65-F5344CB8AC3E}">
        <p14:creationId xmlns:p14="http://schemas.microsoft.com/office/powerpoint/2010/main" val="619526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4ACE9C-5338-4D47-B032-3CD8C94D128C}" type="datetime1">
              <a:rPr lang="en-US" smtClean="0"/>
              <a:pPr/>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88D47040-8CC4-4AB0-A312-131D00977C9F}" type="slidenum">
              <a:rPr lang="en-US" smtClean="0"/>
              <a:pPr>
                <a:defRPr/>
              </a:pPr>
              <a:t>‹#›</a:t>
            </a:fld>
            <a:endParaRPr lang="en-US"/>
          </a:p>
        </p:txBody>
      </p:sp>
    </p:spTree>
    <p:extLst>
      <p:ext uri="{BB962C8B-B14F-4D97-AF65-F5344CB8AC3E}">
        <p14:creationId xmlns:p14="http://schemas.microsoft.com/office/powerpoint/2010/main" val="217132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DFE58C-ED31-425B-AE3B-390C1A9CA3BD}" type="datetime1">
              <a:rPr lang="en-US" smtClean="0"/>
              <a:pPr/>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88D47040-8CC4-4AB0-A312-131D00977C9F}" type="slidenum">
              <a:rPr lang="en-US" smtClean="0"/>
              <a:pPr>
                <a:defRPr/>
              </a:pPr>
              <a:t>‹#›</a:t>
            </a:fld>
            <a:endParaRPr lang="en-US"/>
          </a:p>
        </p:txBody>
      </p:sp>
    </p:spTree>
    <p:extLst>
      <p:ext uri="{BB962C8B-B14F-4D97-AF65-F5344CB8AC3E}">
        <p14:creationId xmlns:p14="http://schemas.microsoft.com/office/powerpoint/2010/main" val="1413701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3B2769-E705-4BFC-854D-70EEFBF126CA}" type="datetime1">
              <a:rPr lang="en-US" smtClean="0"/>
              <a:pPr/>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88D47040-8CC4-4AB0-A312-131D00977C9F}" type="slidenum">
              <a:rPr lang="en-US" smtClean="0"/>
              <a:pPr>
                <a:defRPr/>
              </a:pPr>
              <a:t>‹#›</a:t>
            </a:fld>
            <a:endParaRPr lang="en-US"/>
          </a:p>
        </p:txBody>
      </p:sp>
    </p:spTree>
    <p:extLst>
      <p:ext uri="{BB962C8B-B14F-4D97-AF65-F5344CB8AC3E}">
        <p14:creationId xmlns:p14="http://schemas.microsoft.com/office/powerpoint/2010/main" val="2833776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94929-8857-468A-A8E3-26A930662A52}" type="datetime1">
              <a:rPr lang="en-US" smtClean="0"/>
              <a:pPr/>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8CC1C75-473B-4ADF-9D18-E1ED0E9F1FDA}" type="slidenum">
              <a:rPr lang="en-US" smtClean="0"/>
              <a:pPr>
                <a:defRPr/>
              </a:pPr>
              <a:t>‹#›</a:t>
            </a:fld>
            <a:endParaRPr lang="en-US"/>
          </a:p>
        </p:txBody>
      </p:sp>
    </p:spTree>
    <p:extLst>
      <p:ext uri="{BB962C8B-B14F-4D97-AF65-F5344CB8AC3E}">
        <p14:creationId xmlns:p14="http://schemas.microsoft.com/office/powerpoint/2010/main" val="2002559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CCF4C8-72F9-4C8B-BD6D-CC54B8CE31EE}" type="datetime1">
              <a:rPr lang="en-US" smtClean="0"/>
              <a:pPr/>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88D47040-8CC4-4AB0-A312-131D00977C9F}" type="slidenum">
              <a:rPr lang="en-US" smtClean="0"/>
              <a:pPr>
                <a:defRPr/>
              </a:pPr>
              <a:t>‹#›</a:t>
            </a:fld>
            <a:endParaRPr lang="en-US"/>
          </a:p>
        </p:txBody>
      </p:sp>
    </p:spTree>
    <p:extLst>
      <p:ext uri="{BB962C8B-B14F-4D97-AF65-F5344CB8AC3E}">
        <p14:creationId xmlns:p14="http://schemas.microsoft.com/office/powerpoint/2010/main" val="4262198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AE067D-EFF2-44F2-88A2-C515E0F1230F}" type="datetime1">
              <a:rPr lang="en-US" smtClean="0"/>
              <a:pPr/>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88D47040-8CC4-4AB0-A312-131D00977C9F}" type="slidenum">
              <a:rPr lang="en-US" smtClean="0"/>
              <a:pPr>
                <a:defRPr/>
              </a:pPr>
              <a:t>‹#›</a:t>
            </a:fld>
            <a:endParaRPr lang="en-US"/>
          </a:p>
        </p:txBody>
      </p:sp>
    </p:spTree>
    <p:extLst>
      <p:ext uri="{BB962C8B-B14F-4D97-AF65-F5344CB8AC3E}">
        <p14:creationId xmlns:p14="http://schemas.microsoft.com/office/powerpoint/2010/main" val="767553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13ED52-95E1-4715-AE0F-CA6C5CED6666}" type="datetime1">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88D47040-8CC4-4AB0-A312-131D00977C9F}" type="slidenum">
              <a:rPr lang="en-US" smtClean="0"/>
              <a:pPr>
                <a:defRPr/>
              </a:pPr>
              <a:t>‹#›</a:t>
            </a:fld>
            <a:endParaRPr lang="en-US"/>
          </a:p>
        </p:txBody>
      </p:sp>
    </p:spTree>
    <p:extLst>
      <p:ext uri="{BB962C8B-B14F-4D97-AF65-F5344CB8AC3E}">
        <p14:creationId xmlns:p14="http://schemas.microsoft.com/office/powerpoint/2010/main" val="4283619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C63856-9153-4259-90E0-E545D2D9972E}" type="datetime1">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88D47040-8CC4-4AB0-A312-131D00977C9F}" type="slidenum">
              <a:rPr lang="en-US" smtClean="0"/>
              <a:pPr>
                <a:defRPr/>
              </a:pPr>
              <a:t>‹#›</a:t>
            </a:fld>
            <a:endParaRPr lang="en-US"/>
          </a:p>
        </p:txBody>
      </p:sp>
    </p:spTree>
    <p:extLst>
      <p:ext uri="{BB962C8B-B14F-4D97-AF65-F5344CB8AC3E}">
        <p14:creationId xmlns:p14="http://schemas.microsoft.com/office/powerpoint/2010/main" val="226699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10/18/2018</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10/18/2018</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 id="2147483735" r:id="rId13"/>
    <p:sldLayoutId id="2147483736" r:id="rId14"/>
    <p:sldLayoutId id="2147483737" r:id="rId15"/>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60000"/>
                <a:lumOff val="40000"/>
              </a:schemeClr>
            </a:gs>
            <a:gs pos="50000">
              <a:schemeClr val="accent4">
                <a:lumMod val="20000"/>
                <a:lumOff val="80000"/>
              </a:schemeClr>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B0E203D-8CFD-B84D-9458-A0F644638DDC}"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679632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9.xml"/><Relationship Id="rId1" Type="http://schemas.openxmlformats.org/officeDocument/2006/relationships/slideLayout" Target="../slideLayouts/slideLayout12.xml"/><Relationship Id="rId4" Type="http://schemas.openxmlformats.org/officeDocument/2006/relationships/image" Target="../media/image61.w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pbismissouri.org/"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hyperlink" Target="http://pbismissouri.org/" TargetMode="External"/><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ww.hasd.org/schools/ges/pbis.cfm"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hyperlink" Target="http://vimeo.com/groups/pbisvideos/videos/78173708" TargetMode="External"/><Relationship Id="rId4" Type="http://schemas.openxmlformats.org/officeDocument/2006/relationships/hyperlink" Target="http://www.youtube.com/watch?v=KXkZgS0toWk"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99.tiff"/></Relationships>
</file>

<file path=ppt/slides/_rels/slide1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hyperlink" Target="http://www.casel.org/" TargetMode="External"/><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91.xml.rels><?xml version="1.0" encoding="UTF-8" standalone="yes"?>
<Relationships xmlns="http://schemas.openxmlformats.org/package/2006/relationships"><Relationship Id="rId3" Type="http://schemas.openxmlformats.org/officeDocument/2006/relationships/hyperlink" Target="http://www.casel.org/" TargetMode="External"/><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3.xml"/><Relationship Id="rId1" Type="http://schemas.openxmlformats.org/officeDocument/2006/relationships/slideLayout" Target="../slideLayouts/slideLayout1.xml"/><Relationship Id="rId5" Type="http://schemas.openxmlformats.org/officeDocument/2006/relationships/image" Target="../media/image121.tiff"/><Relationship Id="rId4" Type="http://schemas.openxmlformats.org/officeDocument/2006/relationships/image" Target="../media/image120.jpeg"/></Relationships>
</file>

<file path=ppt/slides/_rels/slide194.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www.delawarepbs.org/" TargetMode="External"/><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pbis.org/schoolwide.htm"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4.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24.xml"/><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microsoft.com/office/2007/relationships/hdphoto" Target="../media/hdphoto1.wdp"/><Relationship Id="rId15" Type="http://schemas.openxmlformats.org/officeDocument/2006/relationships/image" Target="../media/image25.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image" Target="../media/image15.png"/><Relationship Id="rId9" Type="http://schemas.openxmlformats.org/officeDocument/2006/relationships/image" Target="../media/image19.jpeg"/><Relationship Id="rId1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7.png"/><Relationship Id="rId7"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pbismaryland.org/" TargetMode="External"/><Relationship Id="rId7" Type="http://schemas.openxmlformats.org/officeDocument/2006/relationships/hyperlink" Target="http://www.pbis.org/common/cms/files/pbisresources/Supporting%20and%20Responding%20to%20Behavior.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h1.oet.udel.edu/pbs/scss-modules/sel-swpbis-integration/" TargetMode="External"/><Relationship Id="rId5" Type="http://schemas.openxmlformats.org/officeDocument/2006/relationships/hyperlink" Target="http://www.pbis.org/" TargetMode="External"/><Relationship Id="rId4" Type="http://schemas.openxmlformats.org/officeDocument/2006/relationships/hyperlink" Target="http://www.midwestpbis.or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 Type="http://schemas.openxmlformats.org/officeDocument/2006/relationships/notesSlide" Target="../notesSlides/notesSlide42.xml"/><Relationship Id="rId16"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19" Type="http://schemas.openxmlformats.org/officeDocument/2006/relationships/image" Target="../media/image57.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5.gif"/><Relationship Id="rId4" Type="http://schemas.openxmlformats.org/officeDocument/2006/relationships/diagramLayout" Target="../diagrams/layout3.xml"/><Relationship Id="rId9"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8.png"/><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15.xml"/><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6106"/>
            <a:ext cx="8305800" cy="1828800"/>
          </a:xfrm>
        </p:spPr>
        <p:txBody>
          <a:bodyPr/>
          <a:lstStyle/>
          <a:p>
            <a:pPr algn="ctr"/>
            <a:r>
              <a:rPr lang="en-US" sz="4800" u="sng" dirty="0" err="1" smtClean="0"/>
              <a:t>WiFi</a:t>
            </a:r>
            <a:r>
              <a:rPr lang="en-US" sz="4800" u="sng" dirty="0" smtClean="0"/>
              <a:t>:</a:t>
            </a:r>
            <a:r>
              <a:rPr lang="en-US" sz="4800" dirty="0"/>
              <a:t/>
            </a:r>
            <a:br>
              <a:rPr lang="en-US" sz="4800" dirty="0"/>
            </a:br>
            <a:r>
              <a:rPr lang="en-US" sz="4800" dirty="0" smtClean="0"/>
              <a:t>DTCC Special Events</a:t>
            </a:r>
            <a:br>
              <a:rPr lang="en-US" sz="4800" dirty="0" smtClean="0"/>
            </a:br>
            <a:r>
              <a:rPr lang="en-US" sz="4800" dirty="0" smtClean="0"/>
              <a:t>20181015nXyc</a:t>
            </a:r>
            <a:endParaRPr lang="en-US" sz="4800" dirty="0"/>
          </a:p>
        </p:txBody>
      </p:sp>
      <p:sp>
        <p:nvSpPr>
          <p:cNvPr id="3" name="Subtitle 2"/>
          <p:cNvSpPr>
            <a:spLocks noGrp="1"/>
          </p:cNvSpPr>
          <p:nvPr>
            <p:ph type="subTitle" idx="1"/>
          </p:nvPr>
        </p:nvSpPr>
        <p:spPr>
          <a:xfrm>
            <a:off x="960120" y="5898776"/>
            <a:ext cx="6461760" cy="990600"/>
          </a:xfrm>
        </p:spPr>
        <p:txBody>
          <a:bodyPr>
            <a:normAutofit/>
          </a:bodyPr>
          <a:lstStyle/>
          <a:p>
            <a:pPr algn="ctr"/>
            <a:r>
              <a:rPr lang="en-US" sz="4400" dirty="0">
                <a:solidFill>
                  <a:schemeClr val="tx2"/>
                </a:solidFill>
              </a:rPr>
              <a:t>October 17, 2018</a:t>
            </a:r>
          </a:p>
          <a:p>
            <a:pPr algn="r"/>
            <a:endParaRPr lang="en-US" sz="4200" dirty="0">
              <a:solidFill>
                <a:srgbClr val="0070C0"/>
              </a:solidFill>
            </a:endParaRPr>
          </a:p>
        </p:txBody>
      </p:sp>
      <p:sp>
        <p:nvSpPr>
          <p:cNvPr id="4" name="TextBox 3"/>
          <p:cNvSpPr txBox="1"/>
          <p:nvPr/>
        </p:nvSpPr>
        <p:spPr>
          <a:xfrm>
            <a:off x="1447800" y="2667000"/>
            <a:ext cx="5029200" cy="584776"/>
          </a:xfrm>
          <a:prstGeom prst="rect">
            <a:avLst/>
          </a:prstGeom>
          <a:noFill/>
        </p:spPr>
        <p:txBody>
          <a:bodyPr wrap="square" rtlCol="0">
            <a:spAutoFit/>
          </a:bodyPr>
          <a:lstStyle/>
          <a:p>
            <a:pPr algn="ctr"/>
            <a:endParaRPr lang="en-US" sz="3200" dirty="0">
              <a:solidFill>
                <a:schemeClr val="tx2"/>
              </a:solidFill>
            </a:endParaRPr>
          </a:p>
        </p:txBody>
      </p:sp>
      <p:pic>
        <p:nvPicPr>
          <p:cNvPr id="5" name="Picture 4"/>
          <p:cNvPicPr/>
          <p:nvPr/>
        </p:nvPicPr>
        <p:blipFill rotWithShape="1">
          <a:blip r:embed="rId3"/>
          <a:srcRect l="14397" t="12972" r="58171" b="34493"/>
          <a:stretch/>
        </p:blipFill>
        <p:spPr bwMode="auto">
          <a:xfrm>
            <a:off x="2743200" y="3251776"/>
            <a:ext cx="2895600" cy="24384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5876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6335B4-E036-3C46-ADD4-7F9054016B9E}"/>
              </a:ext>
            </a:extLst>
          </p:cNvPr>
          <p:cNvSpPr>
            <a:spLocks noGrp="1"/>
          </p:cNvSpPr>
          <p:nvPr>
            <p:ph type="title"/>
          </p:nvPr>
        </p:nvSpPr>
        <p:spPr>
          <a:xfrm>
            <a:off x="152400" y="228600"/>
            <a:ext cx="8077200" cy="1143000"/>
          </a:xfrm>
        </p:spPr>
        <p:txBody>
          <a:bodyPr/>
          <a:lstStyle/>
          <a:p>
            <a:r>
              <a:rPr lang="en-US" sz="4000" dirty="0"/>
              <a:t>2.  Which is/are example(s) of MTSS? </a:t>
            </a:r>
          </a:p>
        </p:txBody>
      </p:sp>
      <p:pic>
        <p:nvPicPr>
          <p:cNvPr id="12" name="Content Placeholder 11">
            <a:extLst>
              <a:ext uri="{FF2B5EF4-FFF2-40B4-BE49-F238E27FC236}">
                <a16:creationId xmlns:a16="http://schemas.microsoft.com/office/drawing/2014/main" id="{81C717CC-9F1F-8C4F-920C-F6677A49356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344" y="1676400"/>
            <a:ext cx="8830615" cy="3277341"/>
          </a:xfrm>
        </p:spPr>
      </p:pic>
    </p:spTree>
    <p:extLst>
      <p:ext uri="{BB962C8B-B14F-4D97-AF65-F5344CB8AC3E}">
        <p14:creationId xmlns:p14="http://schemas.microsoft.com/office/powerpoint/2010/main" val="24064335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7924800" cy="1143000"/>
          </a:xfrm>
        </p:spPr>
        <p:txBody>
          <a:bodyPr/>
          <a:lstStyle/>
          <a:p>
            <a:r>
              <a:rPr lang="en-US" sz="4000" dirty="0"/>
              <a:t>Developing SW and Classroom Systems to Prevent Problem Behavior</a:t>
            </a:r>
          </a:p>
        </p:txBody>
      </p:sp>
      <p:sp>
        <p:nvSpPr>
          <p:cNvPr id="3" name="Content Placeholder 2"/>
          <p:cNvSpPr>
            <a:spLocks noGrp="1"/>
          </p:cNvSpPr>
          <p:nvPr>
            <p:ph sz="half" idx="1"/>
          </p:nvPr>
        </p:nvSpPr>
        <p:spPr>
          <a:xfrm>
            <a:off x="457200" y="1950720"/>
            <a:ext cx="3657600" cy="4450080"/>
          </a:xfrm>
        </p:spPr>
        <p:txBody>
          <a:bodyPr>
            <a:normAutofit/>
          </a:bodyPr>
          <a:lstStyle/>
          <a:p>
            <a:pPr lvl="1"/>
            <a:r>
              <a:rPr lang="en-US" b="1" u="sng" dirty="0">
                <a:solidFill>
                  <a:schemeClr val="accent2"/>
                </a:solidFill>
              </a:rPr>
              <a:t>Expectations</a:t>
            </a:r>
          </a:p>
          <a:p>
            <a:pPr lvl="2"/>
            <a:r>
              <a:rPr lang="en-US" sz="2400" dirty="0">
                <a:solidFill>
                  <a:schemeClr val="accent2"/>
                </a:solidFill>
              </a:rPr>
              <a:t>Expectation development</a:t>
            </a:r>
          </a:p>
          <a:p>
            <a:pPr lvl="2"/>
            <a:r>
              <a:rPr lang="en-US" sz="2400" dirty="0">
                <a:solidFill>
                  <a:schemeClr val="accent2"/>
                </a:solidFill>
              </a:rPr>
              <a:t>Posting</a:t>
            </a:r>
          </a:p>
          <a:p>
            <a:pPr marL="777240" lvl="2" indent="0">
              <a:buNone/>
            </a:pPr>
            <a:endParaRPr lang="en-US" sz="2400" dirty="0">
              <a:solidFill>
                <a:schemeClr val="accent2"/>
              </a:solidFill>
            </a:endParaRPr>
          </a:p>
          <a:p>
            <a:pPr lvl="1"/>
            <a:r>
              <a:rPr lang="en-US" b="1" u="sng" dirty="0">
                <a:solidFill>
                  <a:schemeClr val="accent2"/>
                </a:solidFill>
              </a:rPr>
              <a:t>Active Teaching</a:t>
            </a:r>
          </a:p>
          <a:p>
            <a:pPr lvl="2"/>
            <a:r>
              <a:rPr lang="en-US" sz="2400" dirty="0">
                <a:solidFill>
                  <a:schemeClr val="accent2"/>
                </a:solidFill>
              </a:rPr>
              <a:t>Kick off</a:t>
            </a:r>
          </a:p>
          <a:p>
            <a:pPr lvl="2"/>
            <a:r>
              <a:rPr lang="en-US" sz="2400" dirty="0">
                <a:solidFill>
                  <a:schemeClr val="accent2"/>
                </a:solidFill>
              </a:rPr>
              <a:t>Lesson plans</a:t>
            </a:r>
          </a:p>
          <a:p>
            <a:pPr lvl="1"/>
            <a:endParaRPr lang="en-US" dirty="0"/>
          </a:p>
          <a:p>
            <a:pPr lvl="1"/>
            <a:endParaRPr lang="en-US" dirty="0"/>
          </a:p>
        </p:txBody>
      </p:sp>
      <p:sp>
        <p:nvSpPr>
          <p:cNvPr id="6" name="Content Placeholder 3"/>
          <p:cNvSpPr txBox="1">
            <a:spLocks/>
          </p:cNvSpPr>
          <p:nvPr/>
        </p:nvSpPr>
        <p:spPr>
          <a:xfrm>
            <a:off x="4191000" y="1905000"/>
            <a:ext cx="3886200" cy="4590288"/>
          </a:xfrm>
          <a:prstGeom prst="rect">
            <a:avLst/>
          </a:prstGeom>
          <a:solidFill>
            <a:schemeClr val="bg1"/>
          </a:solidFill>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lvl="1"/>
            <a:r>
              <a:rPr lang="en-US" u="sng" dirty="0"/>
              <a:t>Positive Relationships </a:t>
            </a:r>
            <a:endParaRPr lang="en-US" i="1" u="sng" dirty="0"/>
          </a:p>
          <a:p>
            <a:pPr lvl="2"/>
            <a:r>
              <a:rPr lang="en-US" sz="2400" dirty="0"/>
              <a:t>Teacher-student </a:t>
            </a:r>
          </a:p>
          <a:p>
            <a:pPr lvl="3"/>
            <a:r>
              <a:rPr lang="en-US" sz="2200" dirty="0"/>
              <a:t>Acknowledgement</a:t>
            </a:r>
          </a:p>
          <a:p>
            <a:pPr lvl="2"/>
            <a:r>
              <a:rPr lang="en-US" sz="2400" dirty="0"/>
              <a:t>Student-student</a:t>
            </a:r>
          </a:p>
          <a:p>
            <a:pPr lvl="2"/>
            <a:r>
              <a:rPr lang="en-US" sz="2400" dirty="0"/>
              <a:t>School/teacher - home</a:t>
            </a:r>
          </a:p>
          <a:p>
            <a:pPr lvl="2"/>
            <a:endParaRPr lang="en-US" sz="2400" dirty="0"/>
          </a:p>
          <a:p>
            <a:endParaRPr lang="en-US" dirty="0"/>
          </a:p>
        </p:txBody>
      </p:sp>
    </p:spTree>
    <p:extLst>
      <p:ext uri="{BB962C8B-B14F-4D97-AF65-F5344CB8AC3E}">
        <p14:creationId xmlns:p14="http://schemas.microsoft.com/office/powerpoint/2010/main" val="17526878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00912"/>
            <a:ext cx="7400925" cy="4192601"/>
          </a:xfrm>
        </p:spPr>
        <p:txBody>
          <a:bodyPr>
            <a:normAutofit/>
          </a:bodyPr>
          <a:lstStyle/>
          <a:p>
            <a:pPr marL="114300" indent="0">
              <a:buNone/>
            </a:pPr>
            <a:endParaRPr lang="en-US" sz="4000" dirty="0"/>
          </a:p>
          <a:p>
            <a:pPr marL="114300" indent="0">
              <a:buNone/>
            </a:pPr>
            <a:r>
              <a:rPr lang="en-US" sz="4000" dirty="0">
                <a:solidFill>
                  <a:schemeClr val="tx1">
                    <a:lumMod val="75000"/>
                    <a:lumOff val="25000"/>
                  </a:schemeClr>
                </a:solidFill>
              </a:rPr>
              <a:t>“It is important to note a proactive approach to schoolwide discipline by definition focuses on behavior that is desirable." </a:t>
            </a:r>
          </a:p>
          <a:p>
            <a:pPr marL="114300" indent="0" algn="ctr">
              <a:buNone/>
            </a:pPr>
            <a:r>
              <a:rPr lang="en-US" sz="3200" i="1" dirty="0">
                <a:solidFill>
                  <a:schemeClr val="tx1">
                    <a:lumMod val="75000"/>
                    <a:lumOff val="25000"/>
                  </a:schemeClr>
                </a:solidFill>
              </a:rPr>
              <a:t>				- Geoff Colvin, 2007 </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55188">
            <a:off x="1164587" y="4430431"/>
            <a:ext cx="1714984" cy="1805247"/>
          </a:xfrm>
          <a:prstGeom prst="rect">
            <a:avLst/>
          </a:prstGeom>
        </p:spPr>
      </p:pic>
    </p:spTree>
    <p:extLst>
      <p:ext uri="{BB962C8B-B14F-4D97-AF65-F5344CB8AC3E}">
        <p14:creationId xmlns:p14="http://schemas.microsoft.com/office/powerpoint/2010/main" val="10266103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609600" y="392113"/>
            <a:ext cx="7620000" cy="1143000"/>
          </a:xfrm>
        </p:spPr>
        <p:txBody>
          <a:bodyPr/>
          <a:lstStyle/>
          <a:p>
            <a:r>
              <a:rPr lang="en-US" altLang="en-US" dirty="0"/>
              <a:t>School-wide Expectations &amp; Rules</a:t>
            </a:r>
          </a:p>
        </p:txBody>
      </p:sp>
      <p:sp>
        <p:nvSpPr>
          <p:cNvPr id="252931" name="Rectangle 3"/>
          <p:cNvSpPr>
            <a:spLocks noGrp="1" noChangeArrowheads="1"/>
          </p:cNvSpPr>
          <p:nvPr>
            <p:ph type="body" idx="1"/>
          </p:nvPr>
        </p:nvSpPr>
        <p:spPr>
          <a:xfrm>
            <a:off x="457200" y="1535113"/>
            <a:ext cx="3657600" cy="639762"/>
          </a:xfrm>
        </p:spPr>
        <p:txBody>
          <a:bodyPr>
            <a:normAutofit/>
          </a:bodyPr>
          <a:lstStyle/>
          <a:p>
            <a:pPr>
              <a:lnSpc>
                <a:spcPct val="90000"/>
              </a:lnSpc>
            </a:pPr>
            <a:r>
              <a:rPr lang="en-US" altLang="en-US" sz="3200" dirty="0"/>
              <a:t>Expectations</a:t>
            </a:r>
          </a:p>
        </p:txBody>
      </p:sp>
      <p:sp>
        <p:nvSpPr>
          <p:cNvPr id="3" name="Content Placeholder 2"/>
          <p:cNvSpPr>
            <a:spLocks noGrp="1"/>
          </p:cNvSpPr>
          <p:nvPr>
            <p:ph sz="half" idx="2"/>
          </p:nvPr>
        </p:nvSpPr>
        <p:spPr>
          <a:xfrm>
            <a:off x="457200" y="2197100"/>
            <a:ext cx="4114800" cy="3951288"/>
          </a:xfrm>
        </p:spPr>
        <p:txBody>
          <a:bodyPr>
            <a:normAutofit fontScale="92500" lnSpcReduction="10000"/>
          </a:bodyPr>
          <a:lstStyle/>
          <a:p>
            <a:pPr>
              <a:lnSpc>
                <a:spcPct val="90000"/>
              </a:lnSpc>
              <a:buFontTx/>
              <a:buChar char="•"/>
            </a:pPr>
            <a:r>
              <a:rPr lang="en-US" altLang="en-US" sz="3000" dirty="0">
                <a:cs typeface="Times New Roman" panose="02020603050405020304" pitchFamily="18" charset="0"/>
              </a:rPr>
              <a:t>A list of specific, positively stated behaviors that are desired of all faculty and students </a:t>
            </a:r>
          </a:p>
          <a:p>
            <a:pPr>
              <a:lnSpc>
                <a:spcPct val="90000"/>
              </a:lnSpc>
              <a:buFontTx/>
              <a:buChar char="•"/>
            </a:pPr>
            <a:r>
              <a:rPr lang="en-US" altLang="en-US" sz="3000" dirty="0"/>
              <a:t>These expectations should be in line with the school’s mission statement and should be taught to all faculty, students, and families </a:t>
            </a:r>
          </a:p>
          <a:p>
            <a:endParaRPr lang="en-US" dirty="0"/>
          </a:p>
        </p:txBody>
      </p:sp>
      <p:sp>
        <p:nvSpPr>
          <p:cNvPr id="4" name="Text Placeholder 3"/>
          <p:cNvSpPr>
            <a:spLocks noGrp="1"/>
          </p:cNvSpPr>
          <p:nvPr>
            <p:ph type="body" sz="quarter" idx="3"/>
          </p:nvPr>
        </p:nvSpPr>
        <p:spPr/>
        <p:txBody>
          <a:bodyPr/>
          <a:lstStyle/>
          <a:p>
            <a:r>
              <a:rPr lang="en-US" sz="3200" dirty="0"/>
              <a:t>Rules</a:t>
            </a:r>
          </a:p>
        </p:txBody>
      </p:sp>
      <p:sp>
        <p:nvSpPr>
          <p:cNvPr id="6" name="Content Placeholder 5"/>
          <p:cNvSpPr>
            <a:spLocks noGrp="1"/>
          </p:cNvSpPr>
          <p:nvPr>
            <p:ph sz="quarter" idx="4"/>
          </p:nvPr>
        </p:nvSpPr>
        <p:spPr>
          <a:xfrm>
            <a:off x="4419600" y="2197100"/>
            <a:ext cx="3657600" cy="3951288"/>
          </a:xfrm>
        </p:spPr>
        <p:txBody>
          <a:bodyPr/>
          <a:lstStyle/>
          <a:p>
            <a:r>
              <a:rPr lang="en-US" altLang="en-US" sz="3000" dirty="0"/>
              <a:t>Specific skills you want students to exhibit and the procedures you want students to follow in specific settings</a:t>
            </a:r>
          </a:p>
          <a:p>
            <a:endParaRPr lang="en-US" dirty="0"/>
          </a:p>
        </p:txBody>
      </p:sp>
      <p:sp>
        <p:nvSpPr>
          <p:cNvPr id="2" name="TextBox 1"/>
          <p:cNvSpPr txBox="1"/>
          <p:nvPr/>
        </p:nvSpPr>
        <p:spPr>
          <a:xfrm>
            <a:off x="6430108" y="6057424"/>
            <a:ext cx="1951892" cy="738664"/>
          </a:xfrm>
          <a:prstGeom prst="rect">
            <a:avLst/>
          </a:prstGeom>
          <a:noFill/>
        </p:spPr>
        <p:txBody>
          <a:bodyPr wrap="square" rtlCol="0">
            <a:spAutoFit/>
          </a:bodyPr>
          <a:lstStyle/>
          <a:p>
            <a:r>
              <a:rPr lang="en-US" sz="2400" dirty="0">
                <a:hlinkClick r:id="rId3"/>
              </a:rPr>
              <a:t>www.pbis.org</a:t>
            </a:r>
            <a:r>
              <a:rPr lang="en-US" sz="2400" dirty="0"/>
              <a:t> </a:t>
            </a:r>
          </a:p>
          <a:p>
            <a:endParaRPr lang="en-US" dirty="0"/>
          </a:p>
        </p:txBody>
      </p:sp>
    </p:spTree>
    <p:extLst>
      <p:ext uri="{BB962C8B-B14F-4D97-AF65-F5344CB8AC3E}">
        <p14:creationId xmlns:p14="http://schemas.microsoft.com/office/powerpoint/2010/main" val="3766116507"/>
      </p:ext>
    </p:extLst>
  </p:cSld>
  <p:clrMapOvr>
    <a:masterClrMapping/>
  </p:clrMapOvr>
  <p:transition advTm="21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742950" y="614362"/>
            <a:ext cx="6858000" cy="1143000"/>
          </a:xfrm>
        </p:spPr>
        <p:txBody>
          <a:bodyPr/>
          <a:lstStyle/>
          <a:p>
            <a:r>
              <a:rPr lang="en-US" altLang="en-US" sz="4000" dirty="0"/>
              <a:t>How Are Expectations and Rules Similar?</a:t>
            </a:r>
          </a:p>
        </p:txBody>
      </p:sp>
      <p:sp>
        <p:nvSpPr>
          <p:cNvPr id="256003" name="Rectangle 3"/>
          <p:cNvSpPr>
            <a:spLocks noGrp="1" noChangeArrowheads="1"/>
          </p:cNvSpPr>
          <p:nvPr>
            <p:ph type="body" idx="1"/>
          </p:nvPr>
        </p:nvSpPr>
        <p:spPr>
          <a:xfrm>
            <a:off x="533400" y="1974294"/>
            <a:ext cx="7391400" cy="4440238"/>
          </a:xfrm>
        </p:spPr>
        <p:txBody>
          <a:bodyPr>
            <a:normAutofit/>
          </a:bodyPr>
          <a:lstStyle/>
          <a:p>
            <a:r>
              <a:rPr lang="en-US" altLang="en-US" sz="3200" dirty="0"/>
              <a:t>Both should be limited in number (3-5)</a:t>
            </a:r>
          </a:p>
          <a:p>
            <a:r>
              <a:rPr lang="en-US" altLang="en-US" sz="3200" dirty="0"/>
              <a:t>Both should be positively stated</a:t>
            </a:r>
          </a:p>
          <a:p>
            <a:r>
              <a:rPr lang="en-US" altLang="en-US" sz="3200" dirty="0"/>
              <a:t>Both should be aligned with the school’s mission statement &amp; policies</a:t>
            </a:r>
          </a:p>
          <a:p>
            <a:r>
              <a:rPr lang="en-US" altLang="en-US" sz="3200" dirty="0"/>
              <a:t>Both should clarify criteria for successful performance</a:t>
            </a:r>
          </a:p>
        </p:txBody>
      </p:sp>
      <p:sp>
        <p:nvSpPr>
          <p:cNvPr id="6" name="TextBox 5"/>
          <p:cNvSpPr txBox="1"/>
          <p:nvPr/>
        </p:nvSpPr>
        <p:spPr>
          <a:xfrm>
            <a:off x="6424979" y="5892800"/>
            <a:ext cx="1951892" cy="738664"/>
          </a:xfrm>
          <a:prstGeom prst="rect">
            <a:avLst/>
          </a:prstGeom>
          <a:noFill/>
        </p:spPr>
        <p:txBody>
          <a:bodyPr wrap="square" rtlCol="0">
            <a:spAutoFit/>
          </a:bodyPr>
          <a:lstStyle/>
          <a:p>
            <a:r>
              <a:rPr lang="en-US" sz="2400" dirty="0">
                <a:hlinkClick r:id="rId3"/>
              </a:rPr>
              <a:t>www.pbis.org</a:t>
            </a:r>
            <a:r>
              <a:rPr lang="en-US" sz="2400" dirty="0"/>
              <a:t> </a:t>
            </a:r>
          </a:p>
          <a:p>
            <a:endParaRPr lang="en-US" dirty="0"/>
          </a:p>
        </p:txBody>
      </p:sp>
    </p:spTree>
    <p:extLst>
      <p:ext uri="{BB962C8B-B14F-4D97-AF65-F5344CB8AC3E}">
        <p14:creationId xmlns:p14="http://schemas.microsoft.com/office/powerpoint/2010/main" val="3296318910"/>
      </p:ext>
    </p:extLst>
  </p:cSld>
  <p:clrMapOvr>
    <a:masterClrMapping/>
  </p:clrMapOvr>
  <p:transition advTm="24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762000" y="458788"/>
            <a:ext cx="7620000" cy="1143000"/>
          </a:xfrm>
        </p:spPr>
        <p:txBody>
          <a:bodyPr/>
          <a:lstStyle/>
          <a:p>
            <a:r>
              <a:rPr lang="en-US" altLang="en-US" sz="4000" dirty="0"/>
              <a:t>How Are Expectations and Rules Different?</a:t>
            </a:r>
          </a:p>
        </p:txBody>
      </p:sp>
      <p:sp>
        <p:nvSpPr>
          <p:cNvPr id="257027" name="Rectangle 3"/>
          <p:cNvSpPr>
            <a:spLocks noGrp="1" noChangeArrowheads="1"/>
          </p:cNvSpPr>
          <p:nvPr>
            <p:ph type="body" idx="1"/>
          </p:nvPr>
        </p:nvSpPr>
        <p:spPr/>
        <p:txBody>
          <a:bodyPr/>
          <a:lstStyle/>
          <a:p>
            <a:r>
              <a:rPr lang="en-US" altLang="en-US" sz="3200" dirty="0"/>
              <a:t>Expectations</a:t>
            </a:r>
          </a:p>
        </p:txBody>
      </p:sp>
      <p:sp>
        <p:nvSpPr>
          <p:cNvPr id="2" name="Content Placeholder 1"/>
          <p:cNvSpPr>
            <a:spLocks noGrp="1"/>
          </p:cNvSpPr>
          <p:nvPr>
            <p:ph sz="half" idx="2"/>
          </p:nvPr>
        </p:nvSpPr>
        <p:spPr>
          <a:xfrm>
            <a:off x="604838" y="2178050"/>
            <a:ext cx="3657600" cy="3951288"/>
          </a:xfrm>
        </p:spPr>
        <p:txBody>
          <a:bodyPr>
            <a:normAutofit lnSpcReduction="10000"/>
          </a:bodyPr>
          <a:lstStyle/>
          <a:p>
            <a:r>
              <a:rPr lang="en-US" altLang="en-US" sz="2800" dirty="0"/>
              <a:t>Expectations are broadly stated</a:t>
            </a:r>
          </a:p>
          <a:p>
            <a:r>
              <a:rPr lang="en-US" altLang="en-US" sz="2800" dirty="0"/>
              <a:t>Expectations apply to all people in all settings</a:t>
            </a:r>
          </a:p>
          <a:p>
            <a:r>
              <a:rPr lang="en-US" altLang="en-US" sz="2800" dirty="0"/>
              <a:t>Expectations describe the general ways that people will behave</a:t>
            </a:r>
          </a:p>
          <a:p>
            <a:endParaRPr lang="en-US" dirty="0"/>
          </a:p>
        </p:txBody>
      </p:sp>
      <p:sp>
        <p:nvSpPr>
          <p:cNvPr id="3" name="Text Placeholder 2"/>
          <p:cNvSpPr>
            <a:spLocks noGrp="1"/>
          </p:cNvSpPr>
          <p:nvPr>
            <p:ph type="body" sz="quarter" idx="3"/>
          </p:nvPr>
        </p:nvSpPr>
        <p:spPr/>
        <p:txBody>
          <a:bodyPr/>
          <a:lstStyle/>
          <a:p>
            <a:r>
              <a:rPr lang="en-US" sz="3200" dirty="0"/>
              <a:t>Rules</a:t>
            </a:r>
          </a:p>
        </p:txBody>
      </p:sp>
      <p:sp>
        <p:nvSpPr>
          <p:cNvPr id="4" name="Content Placeholder 3"/>
          <p:cNvSpPr>
            <a:spLocks noGrp="1"/>
          </p:cNvSpPr>
          <p:nvPr>
            <p:ph sz="quarter" idx="4"/>
          </p:nvPr>
        </p:nvSpPr>
        <p:spPr>
          <a:xfrm>
            <a:off x="4271963" y="2174875"/>
            <a:ext cx="3952875" cy="3951288"/>
          </a:xfrm>
        </p:spPr>
        <p:txBody>
          <a:bodyPr>
            <a:normAutofit lnSpcReduction="10000"/>
          </a:bodyPr>
          <a:lstStyle/>
          <a:p>
            <a:r>
              <a:rPr lang="en-US" altLang="en-US" sz="2800" dirty="0"/>
              <a:t>Rules describe specific behaviors</a:t>
            </a:r>
          </a:p>
          <a:p>
            <a:r>
              <a:rPr lang="en-US" altLang="en-US" sz="2800" dirty="0"/>
              <a:t>Observable</a:t>
            </a:r>
          </a:p>
          <a:p>
            <a:r>
              <a:rPr lang="en-US" altLang="en-US" sz="2800" dirty="0"/>
              <a:t>Measurable</a:t>
            </a:r>
          </a:p>
          <a:p>
            <a:r>
              <a:rPr lang="en-US" altLang="en-US" sz="2800" dirty="0"/>
              <a:t>Rules may apply to a limited number of settings</a:t>
            </a:r>
          </a:p>
          <a:p>
            <a:r>
              <a:rPr lang="en-US" altLang="en-US" sz="2800" dirty="0"/>
              <a:t>Rules clarify behaviors for specific settings</a:t>
            </a:r>
          </a:p>
          <a:p>
            <a:endParaRPr lang="en-US" dirty="0"/>
          </a:p>
        </p:txBody>
      </p:sp>
      <p:sp>
        <p:nvSpPr>
          <p:cNvPr id="6" name="TextBox 5"/>
          <p:cNvSpPr txBox="1"/>
          <p:nvPr/>
        </p:nvSpPr>
        <p:spPr>
          <a:xfrm>
            <a:off x="6430108" y="6027261"/>
            <a:ext cx="1951892" cy="738664"/>
          </a:xfrm>
          <a:prstGeom prst="rect">
            <a:avLst/>
          </a:prstGeom>
          <a:noFill/>
        </p:spPr>
        <p:txBody>
          <a:bodyPr wrap="square" rtlCol="0">
            <a:spAutoFit/>
          </a:bodyPr>
          <a:lstStyle/>
          <a:p>
            <a:r>
              <a:rPr lang="en-US" sz="2400" dirty="0">
                <a:hlinkClick r:id="rId3"/>
              </a:rPr>
              <a:t>www.pbis.org</a:t>
            </a:r>
            <a:r>
              <a:rPr lang="en-US" sz="2400" dirty="0"/>
              <a:t> </a:t>
            </a:r>
          </a:p>
          <a:p>
            <a:endParaRPr lang="en-US" dirty="0"/>
          </a:p>
        </p:txBody>
      </p:sp>
    </p:spTree>
    <p:extLst>
      <p:ext uri="{BB962C8B-B14F-4D97-AF65-F5344CB8AC3E}">
        <p14:creationId xmlns:p14="http://schemas.microsoft.com/office/powerpoint/2010/main" val="2121443833"/>
      </p:ext>
    </p:extLst>
  </p:cSld>
  <p:clrMapOvr>
    <a:masterClrMapping/>
  </p:clrMapOvr>
  <p:transition advTm="18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797902" y="730248"/>
            <a:ext cx="7183316" cy="1441938"/>
          </a:xfrm>
        </p:spPr>
        <p:txBody>
          <a:bodyPr/>
          <a:lstStyle/>
          <a:p>
            <a:r>
              <a:rPr lang="en-US" altLang="en-US" sz="4400" dirty="0"/>
              <a:t>What Is Gained by Identifying Expectations &amp; Rules?</a:t>
            </a:r>
            <a:r>
              <a:rPr lang="en-US" altLang="en-US" sz="3600" dirty="0"/>
              <a:t/>
            </a:r>
            <a:br>
              <a:rPr lang="en-US" altLang="en-US" sz="3600" dirty="0"/>
            </a:br>
            <a:endParaRPr lang="en-US" altLang="en-US" sz="3600" dirty="0"/>
          </a:p>
        </p:txBody>
      </p:sp>
      <p:sp>
        <p:nvSpPr>
          <p:cNvPr id="254979" name="Rectangle 3"/>
          <p:cNvSpPr>
            <a:spLocks noGrp="1" noChangeArrowheads="1"/>
          </p:cNvSpPr>
          <p:nvPr>
            <p:ph type="body" idx="1"/>
          </p:nvPr>
        </p:nvSpPr>
        <p:spPr>
          <a:xfrm>
            <a:off x="797902" y="2413972"/>
            <a:ext cx="6721719" cy="3047514"/>
          </a:xfrm>
        </p:spPr>
        <p:txBody>
          <a:bodyPr>
            <a:normAutofit fontScale="92500" lnSpcReduction="20000"/>
          </a:bodyPr>
          <a:lstStyle/>
          <a:p>
            <a:pPr>
              <a:lnSpc>
                <a:spcPct val="90000"/>
              </a:lnSpc>
            </a:pPr>
            <a:r>
              <a:rPr lang="en-US" altLang="en-US" sz="3400" dirty="0"/>
              <a:t>Establishes common, unifying language for staff, students and families</a:t>
            </a:r>
          </a:p>
          <a:p>
            <a:pPr>
              <a:lnSpc>
                <a:spcPct val="90000"/>
              </a:lnSpc>
            </a:pPr>
            <a:r>
              <a:rPr lang="en-US" altLang="en-US" sz="3400" dirty="0"/>
              <a:t>Supports social behavioral curriculum design</a:t>
            </a:r>
          </a:p>
          <a:p>
            <a:pPr>
              <a:lnSpc>
                <a:spcPct val="90000"/>
              </a:lnSpc>
            </a:pPr>
            <a:r>
              <a:rPr lang="en-US" altLang="en-US" sz="3400" dirty="0"/>
              <a:t>Promotes uniform instruction across multiple programs and settings within the school</a:t>
            </a:r>
          </a:p>
        </p:txBody>
      </p:sp>
      <p:sp>
        <p:nvSpPr>
          <p:cNvPr id="6" name="TextBox 5"/>
          <p:cNvSpPr txBox="1"/>
          <p:nvPr/>
        </p:nvSpPr>
        <p:spPr>
          <a:xfrm>
            <a:off x="5107232" y="5969000"/>
            <a:ext cx="3099289" cy="1107996"/>
          </a:xfrm>
          <a:prstGeom prst="rect">
            <a:avLst/>
          </a:prstGeom>
          <a:noFill/>
        </p:spPr>
        <p:txBody>
          <a:bodyPr wrap="square" rtlCol="0">
            <a:spAutoFit/>
          </a:bodyPr>
          <a:lstStyle/>
          <a:p>
            <a:r>
              <a:rPr lang="en-US" sz="2400" dirty="0"/>
              <a:t>Adapted from: </a:t>
            </a:r>
            <a:r>
              <a:rPr lang="en-US" sz="2400" dirty="0">
                <a:hlinkClick r:id="rId3"/>
              </a:rPr>
              <a:t>www.pbis.org</a:t>
            </a:r>
            <a:r>
              <a:rPr lang="en-US" sz="2400" dirty="0"/>
              <a:t> </a:t>
            </a:r>
          </a:p>
          <a:p>
            <a:endParaRPr lang="en-US" dirty="0"/>
          </a:p>
        </p:txBody>
      </p:sp>
    </p:spTree>
    <p:extLst>
      <p:ext uri="{BB962C8B-B14F-4D97-AF65-F5344CB8AC3E}">
        <p14:creationId xmlns:p14="http://schemas.microsoft.com/office/powerpoint/2010/main" val="78462598"/>
      </p:ext>
    </p:extLst>
  </p:cSld>
  <p:clrMapOvr>
    <a:masterClrMapping/>
  </p:clrMapOvr>
  <p:transition advTm="32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24" y="579438"/>
            <a:ext cx="2477233" cy="1020762"/>
          </a:xfrm>
        </p:spPr>
        <p:txBody>
          <a:bodyPr/>
          <a:lstStyle/>
          <a:p>
            <a:r>
              <a:rPr lang="en-US" dirty="0"/>
              <a:t>Our Goal!</a:t>
            </a:r>
          </a:p>
        </p:txBody>
      </p:sp>
      <p:sp>
        <p:nvSpPr>
          <p:cNvPr id="3" name="Content Placeholder 2"/>
          <p:cNvSpPr>
            <a:spLocks noGrp="1"/>
          </p:cNvSpPr>
          <p:nvPr>
            <p:ph idx="1"/>
          </p:nvPr>
        </p:nvSpPr>
        <p:spPr/>
        <p:txBody>
          <a:bodyPr>
            <a:normAutofit lnSpcReduction="10000"/>
          </a:bodyPr>
          <a:lstStyle/>
          <a:p>
            <a:pPr marL="114300" indent="0">
              <a:buNone/>
            </a:pPr>
            <a:r>
              <a:rPr lang="en-US" sz="3200" dirty="0"/>
              <a:t>Select three to five schoolwide expectations that define success for all students and are applicable in all settings. </a:t>
            </a:r>
            <a:endParaRPr lang="en-US" dirty="0"/>
          </a:p>
          <a:p>
            <a:endParaRPr lang="en-US" dirty="0"/>
          </a:p>
          <a:p>
            <a:pPr marL="777240" lvl="2" indent="0">
              <a:buNone/>
            </a:pPr>
            <a:r>
              <a:rPr lang="en-US" sz="3200" b="1" dirty="0">
                <a:solidFill>
                  <a:schemeClr val="tx2"/>
                </a:solidFill>
              </a:rPr>
              <a:t>Examples: </a:t>
            </a:r>
          </a:p>
          <a:p>
            <a:pPr lvl="2"/>
            <a:r>
              <a:rPr lang="en-US" sz="3200" dirty="0"/>
              <a:t>Respectful</a:t>
            </a:r>
          </a:p>
          <a:p>
            <a:pPr lvl="2"/>
            <a:r>
              <a:rPr lang="en-US" sz="3200" dirty="0"/>
              <a:t>Cooperative</a:t>
            </a:r>
          </a:p>
          <a:p>
            <a:pPr lvl="2"/>
            <a:r>
              <a:rPr lang="en-US" sz="3200" dirty="0"/>
              <a:t>Safe</a:t>
            </a:r>
          </a:p>
          <a:p>
            <a:pPr lvl="2"/>
            <a:r>
              <a:rPr lang="en-US" sz="3200" dirty="0"/>
              <a:t>Kind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444" y="3976012"/>
            <a:ext cx="3650456" cy="2424788"/>
          </a:xfrm>
          <a:prstGeom prst="rect">
            <a:avLst/>
          </a:prstGeom>
        </p:spPr>
      </p:pic>
    </p:spTree>
    <p:extLst>
      <p:ext uri="{BB962C8B-B14F-4D97-AF65-F5344CB8AC3E}">
        <p14:creationId xmlns:p14="http://schemas.microsoft.com/office/powerpoint/2010/main" val="87043886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93964" y="304800"/>
            <a:ext cx="6506936" cy="914400"/>
          </a:xfrm>
        </p:spPr>
        <p:txBody>
          <a:bodyPr wrap="square" numCol="1" anchorCtr="0" compatLnSpc="1">
            <a:prstTxWarp prst="textNoShape">
              <a:avLst/>
            </a:prstTxWarp>
          </a:bodyPr>
          <a:lstStyle/>
          <a:p>
            <a:pPr eaLnBrk="1" hangingPunct="1"/>
            <a:r>
              <a:rPr lang="en-US" sz="4000" dirty="0">
                <a:ea typeface="ＭＳ Ｐゴシック" pitchFamily="34" charset="-128"/>
              </a:rPr>
              <a:t/>
            </a:r>
            <a:br>
              <a:rPr lang="en-US" sz="4000" dirty="0">
                <a:ea typeface="ＭＳ Ｐゴシック" pitchFamily="34" charset="-128"/>
              </a:rPr>
            </a:br>
            <a:r>
              <a:rPr lang="en-US" sz="4000" dirty="0">
                <a:ea typeface="ＭＳ Ｐゴシック" pitchFamily="34" charset="-128"/>
              </a:rPr>
              <a:t>School-wide Expectations Guidelines</a:t>
            </a:r>
          </a:p>
        </p:txBody>
      </p:sp>
      <p:sp>
        <p:nvSpPr>
          <p:cNvPr id="24578" name="Rectangle 3"/>
          <p:cNvSpPr>
            <a:spLocks noGrp="1" noChangeArrowheads="1"/>
          </p:cNvSpPr>
          <p:nvPr>
            <p:ph type="body" idx="1"/>
          </p:nvPr>
        </p:nvSpPr>
        <p:spPr>
          <a:xfrm>
            <a:off x="457200" y="2002972"/>
            <a:ext cx="6931478" cy="4648200"/>
          </a:xfrm>
        </p:spPr>
        <p:txBody>
          <a:bodyPr/>
          <a:lstStyle/>
          <a:p>
            <a:pPr eaLnBrk="1" hangingPunct="1">
              <a:buFontTx/>
              <a:buNone/>
            </a:pPr>
            <a:r>
              <a:rPr lang="en-US" sz="2600" dirty="0">
                <a:ea typeface="ＭＳ Ｐゴシック" pitchFamily="34" charset="-128"/>
              </a:rPr>
              <a:t>Expectations are the umbrella for more specific rules:</a:t>
            </a:r>
          </a:p>
          <a:p>
            <a:pPr eaLnBrk="1" hangingPunct="1"/>
            <a:r>
              <a:rPr lang="en-US" sz="2600" dirty="0">
                <a:ea typeface="ＭＳ Ｐゴシック" pitchFamily="34" charset="-128"/>
              </a:rPr>
              <a:t>Identify 3 – 5 positively stated expectations</a:t>
            </a:r>
          </a:p>
          <a:p>
            <a:pPr eaLnBrk="1" hangingPunct="1"/>
            <a:r>
              <a:rPr lang="en-US" sz="2600" dirty="0">
                <a:ea typeface="ＭＳ Ｐゴシック" pitchFamily="34" charset="-128"/>
              </a:rPr>
              <a:t>Use data to determine expectations</a:t>
            </a:r>
          </a:p>
          <a:p>
            <a:pPr eaLnBrk="1" hangingPunct="1"/>
            <a:r>
              <a:rPr lang="en-US" sz="2600" dirty="0">
                <a:ea typeface="ＭＳ Ｐゴシック" pitchFamily="34" charset="-128"/>
              </a:rPr>
              <a:t>Choose positive actions and terms</a:t>
            </a:r>
          </a:p>
          <a:p>
            <a:pPr eaLnBrk="1" hangingPunct="1"/>
            <a:r>
              <a:rPr lang="en-US" sz="2600" dirty="0">
                <a:ea typeface="ＭＳ Ｐゴシック" pitchFamily="34" charset="-128"/>
              </a:rPr>
              <a:t>Keep them simple and easy to remember</a:t>
            </a:r>
          </a:p>
          <a:p>
            <a:pPr eaLnBrk="1" hangingPunct="1"/>
            <a:r>
              <a:rPr lang="en-US" sz="2600" dirty="0">
                <a:ea typeface="ＭＳ Ｐゴシック" pitchFamily="34" charset="-128"/>
              </a:rPr>
              <a:t>Remember to be age appropriate</a:t>
            </a:r>
          </a:p>
          <a:p>
            <a:pPr marL="114300" indent="0" eaLnBrk="1" hangingPunct="1">
              <a:buNone/>
            </a:pPr>
            <a:endParaRPr lang="en-US" sz="2600" dirty="0">
              <a:ea typeface="ＭＳ Ｐゴシック" pitchFamily="34" charset="-128"/>
            </a:endParaRPr>
          </a:p>
          <a:p>
            <a:pPr marL="114300" indent="0" algn="ctr" eaLnBrk="1" hangingPunct="1">
              <a:buNone/>
            </a:pPr>
            <a:r>
              <a:rPr lang="en-US" sz="2600" dirty="0">
                <a:ea typeface="ＭＳ Ｐゴシック" pitchFamily="34" charset="-128"/>
              </a:rPr>
              <a:t>Overall goal to promote self-discipline, positive social </a:t>
            </a:r>
            <a:r>
              <a:rPr lang="en-US" sz="2600" b="1" i="1" dirty="0">
                <a:solidFill>
                  <a:schemeClr val="tx2"/>
                </a:solidFill>
                <a:ea typeface="ＭＳ Ｐゴシック" pitchFamily="34" charset="-128"/>
              </a:rPr>
              <a:t>and</a:t>
            </a:r>
            <a:r>
              <a:rPr lang="en-US" sz="2600" dirty="0">
                <a:ea typeface="ＭＳ Ｐゴシック" pitchFamily="34" charset="-128"/>
              </a:rPr>
              <a:t> academic outcomes</a:t>
            </a:r>
          </a:p>
        </p:txBody>
      </p:sp>
      <p:pic>
        <p:nvPicPr>
          <p:cNvPr id="2" name="Picture 1" descr="&lt;strong&gt;Umbrella&lt;/strong&gt; by nicubunu - multi-colored &lt;strong&gt;umbrella&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74172"/>
            <a:ext cx="1461091" cy="1828800"/>
          </a:xfrm>
          <a:prstGeom prst="rect">
            <a:avLst/>
          </a:prstGeom>
        </p:spPr>
      </p:pic>
    </p:spTree>
    <p:extLst>
      <p:ext uri="{BB962C8B-B14F-4D97-AF65-F5344CB8AC3E}">
        <p14:creationId xmlns:p14="http://schemas.microsoft.com/office/powerpoint/2010/main" val="2361374910"/>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190500"/>
            <a:ext cx="7239000" cy="762000"/>
          </a:xfrm>
        </p:spPr>
        <p:txBody>
          <a:bodyPr/>
          <a:lstStyle/>
          <a:p>
            <a:pPr eaLnBrk="1" hangingPunct="1"/>
            <a:r>
              <a:rPr lang="en-US" dirty="0"/>
              <a:t/>
            </a:r>
            <a:br>
              <a:rPr lang="en-US" dirty="0"/>
            </a:br>
            <a:r>
              <a:rPr lang="en-US" dirty="0"/>
              <a:t>Expectation Example</a:t>
            </a:r>
            <a:r>
              <a:rPr lang="en-US" sz="4000" dirty="0"/>
              <a:t> </a:t>
            </a:r>
          </a:p>
        </p:txBody>
      </p:sp>
      <p:sp>
        <p:nvSpPr>
          <p:cNvPr id="31747" name="Rectangle 3"/>
          <p:cNvSpPr>
            <a:spLocks noGrp="1" noChangeArrowheads="1"/>
          </p:cNvSpPr>
          <p:nvPr>
            <p:ph type="body" sz="half" idx="1"/>
          </p:nvPr>
        </p:nvSpPr>
        <p:spPr>
          <a:xfrm>
            <a:off x="688910" y="2973975"/>
            <a:ext cx="6248400" cy="3157325"/>
          </a:xfrm>
        </p:spPr>
        <p:txBody>
          <a:bodyPr>
            <a:normAutofit/>
          </a:bodyPr>
          <a:lstStyle/>
          <a:p>
            <a:pPr eaLnBrk="1" hangingPunct="1">
              <a:lnSpc>
                <a:spcPct val="90000"/>
              </a:lnSpc>
              <a:buFont typeface="Wingdings" panose="05000000000000000000" pitchFamily="2" charset="2"/>
              <a:buChar char="§"/>
            </a:pPr>
            <a:r>
              <a:rPr lang="en-US" sz="3600" dirty="0">
                <a:solidFill>
                  <a:srgbClr val="00B050"/>
                </a:solidFill>
              </a:rPr>
              <a:t>R</a:t>
            </a:r>
            <a:r>
              <a:rPr lang="en-US" sz="3600" dirty="0"/>
              <a:t>espect</a:t>
            </a:r>
          </a:p>
          <a:p>
            <a:pPr eaLnBrk="1" hangingPunct="1">
              <a:lnSpc>
                <a:spcPct val="90000"/>
              </a:lnSpc>
              <a:buFont typeface="Wingdings" panose="05000000000000000000" pitchFamily="2" charset="2"/>
              <a:buChar char="§"/>
            </a:pPr>
            <a:r>
              <a:rPr lang="en-US" sz="3600" dirty="0">
                <a:solidFill>
                  <a:srgbClr val="00B050"/>
                </a:solidFill>
              </a:rPr>
              <a:t>A</a:t>
            </a:r>
            <a:r>
              <a:rPr lang="en-US" sz="3600" dirty="0"/>
              <a:t>ccountable</a:t>
            </a:r>
          </a:p>
          <a:p>
            <a:pPr eaLnBrk="1" hangingPunct="1">
              <a:lnSpc>
                <a:spcPct val="90000"/>
              </a:lnSpc>
              <a:buFont typeface="Wingdings" panose="05000000000000000000" pitchFamily="2" charset="2"/>
              <a:buChar char="§"/>
            </a:pPr>
            <a:r>
              <a:rPr lang="en-US" sz="3600" dirty="0">
                <a:solidFill>
                  <a:srgbClr val="00B050"/>
                </a:solidFill>
              </a:rPr>
              <a:t>P</a:t>
            </a:r>
            <a:r>
              <a:rPr lang="en-US" sz="3600" dirty="0"/>
              <a:t>roductive</a:t>
            </a:r>
          </a:p>
          <a:p>
            <a:pPr marL="114300" indent="0" eaLnBrk="1" hangingPunct="1">
              <a:lnSpc>
                <a:spcPct val="90000"/>
              </a:lnSpc>
              <a:buNone/>
            </a:pPr>
            <a:endParaRPr lang="en-US" sz="2800" dirty="0"/>
          </a:p>
        </p:txBody>
      </p:sp>
      <p:sp>
        <p:nvSpPr>
          <p:cNvPr id="31748" name="Text Box 4"/>
          <p:cNvSpPr txBox="1">
            <a:spLocks noChangeArrowheads="1"/>
          </p:cNvSpPr>
          <p:nvPr/>
        </p:nvSpPr>
        <p:spPr bwMode="auto">
          <a:xfrm flipH="1">
            <a:off x="5072063" y="1447800"/>
            <a:ext cx="3465512" cy="457200"/>
          </a:xfrm>
          <a:prstGeom prst="rect">
            <a:avLst/>
          </a:prstGeom>
          <a:noFill/>
          <a:ln w="9525">
            <a:noFill/>
            <a:miter lim="800000"/>
            <a:headEnd/>
            <a:tailEnd/>
          </a:ln>
        </p:spPr>
        <p:txBody>
          <a:bodyPr>
            <a:spAutoFit/>
          </a:bodyPr>
          <a:lstStyle/>
          <a:p>
            <a:endParaRPr lang="en-US" sz="2400">
              <a:solidFill>
                <a:prstClr val="black"/>
              </a:solidFill>
              <a:latin typeface="Times New Roman" pitchFamily="18" charset="0"/>
            </a:endParaRPr>
          </a:p>
        </p:txBody>
      </p:sp>
      <p:sp>
        <p:nvSpPr>
          <p:cNvPr id="31749" name="WordArt 8"/>
          <p:cNvSpPr>
            <a:spLocks noChangeArrowheads="1" noChangeShapeType="1" noTextEdit="1"/>
          </p:cNvSpPr>
          <p:nvPr/>
        </p:nvSpPr>
        <p:spPr bwMode="auto">
          <a:xfrm>
            <a:off x="7543800" y="3429000"/>
            <a:ext cx="533400" cy="79375"/>
          </a:xfrm>
          <a:prstGeom prst="rect">
            <a:avLst/>
          </a:prstGeom>
        </p:spPr>
        <p:txBody>
          <a:bodyPr wrap="none" fromWordArt="1">
            <a:prstTxWarp prst="textCanDown">
              <a:avLst>
                <a:gd name="adj" fmla="val 33333"/>
              </a:avLst>
            </a:prstTxWarp>
          </a:bodyPr>
          <a:lstStyle/>
          <a:p>
            <a:pPr algn="ctr"/>
            <a:r>
              <a:rPr lang="en-US" sz="800" kern="10">
                <a:ln w="9525">
                  <a:solidFill>
                    <a:prstClr val="white"/>
                  </a:solidFill>
                  <a:round/>
                  <a:headEnd/>
                  <a:tailEnd/>
                </a:ln>
                <a:solidFill>
                  <a:srgbClr val="000000"/>
                </a:solidFill>
                <a:latin typeface="Times New Roman"/>
                <a:cs typeface="Times New Roman"/>
              </a:rPr>
              <a:t>Where "Koalaty" Counts</a:t>
            </a:r>
          </a:p>
        </p:txBody>
      </p:sp>
      <p:sp>
        <p:nvSpPr>
          <p:cNvPr id="2" name="TextBox 1"/>
          <p:cNvSpPr txBox="1"/>
          <p:nvPr/>
        </p:nvSpPr>
        <p:spPr>
          <a:xfrm>
            <a:off x="648085" y="1572183"/>
            <a:ext cx="7010400" cy="1077218"/>
          </a:xfrm>
          <a:prstGeom prst="rect">
            <a:avLst/>
          </a:prstGeom>
          <a:noFill/>
        </p:spPr>
        <p:txBody>
          <a:bodyPr wrap="square" rtlCol="0">
            <a:spAutoFit/>
          </a:bodyPr>
          <a:lstStyle/>
          <a:p>
            <a:pPr algn="ctr"/>
            <a:r>
              <a:rPr lang="en-US" sz="3200" dirty="0">
                <a:solidFill>
                  <a:srgbClr val="00B050"/>
                </a:solidFill>
              </a:rPr>
              <a:t>Dover High and Central Middle</a:t>
            </a:r>
          </a:p>
          <a:p>
            <a:pPr algn="ctr"/>
            <a:r>
              <a:rPr lang="en-US" sz="3200" dirty="0">
                <a:solidFill>
                  <a:srgbClr val="00B050"/>
                </a:solidFill>
              </a:rPr>
              <a:t>RAP Expectations</a:t>
            </a:r>
          </a:p>
        </p:txBody>
      </p:sp>
      <p:sp>
        <p:nvSpPr>
          <p:cNvPr id="4" name="Rectangle 3"/>
          <p:cNvSpPr/>
          <p:nvPr/>
        </p:nvSpPr>
        <p:spPr>
          <a:xfrm>
            <a:off x="4038600" y="2982218"/>
            <a:ext cx="4033935" cy="3494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53285" y="3878213"/>
            <a:ext cx="3804557" cy="2677656"/>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bg1"/>
                </a:solidFill>
              </a:rPr>
              <a:t>Distinct Expectations</a:t>
            </a:r>
          </a:p>
          <a:p>
            <a:pPr marL="342900" indent="-342900">
              <a:buFont typeface="Wingdings" panose="05000000000000000000" pitchFamily="2" charset="2"/>
              <a:buChar char="Ø"/>
            </a:pPr>
            <a:r>
              <a:rPr lang="en-US" sz="2400" dirty="0">
                <a:solidFill>
                  <a:schemeClr val="bg1"/>
                </a:solidFill>
              </a:rPr>
              <a:t>Acronym that works well</a:t>
            </a:r>
          </a:p>
          <a:p>
            <a:pPr marL="342900" indent="-342900">
              <a:buFont typeface="Wingdings" panose="05000000000000000000" pitchFamily="2" charset="2"/>
              <a:buChar char="Ø"/>
            </a:pPr>
            <a:r>
              <a:rPr lang="en-US" sz="2400" dirty="0">
                <a:solidFill>
                  <a:schemeClr val="bg1"/>
                </a:solidFill>
              </a:rPr>
              <a:t>Continuity within district</a:t>
            </a:r>
          </a:p>
          <a:p>
            <a:pPr marL="342900" indent="-342900">
              <a:buFont typeface="Wingdings" panose="05000000000000000000" pitchFamily="2" charset="2"/>
              <a:buChar char="Ø"/>
            </a:pPr>
            <a:r>
              <a:rPr lang="en-US" sz="2400" dirty="0">
                <a:solidFill>
                  <a:schemeClr val="bg1"/>
                </a:solidFill>
              </a:rPr>
              <a:t>Connect to school mottos</a:t>
            </a:r>
          </a:p>
          <a:p>
            <a:pPr marL="342900" indent="-342900">
              <a:buFont typeface="Wingdings" panose="05000000000000000000" pitchFamily="2" charset="2"/>
              <a:buChar char="Ø"/>
            </a:pPr>
            <a:r>
              <a:rPr lang="en-US" sz="2400" dirty="0">
                <a:solidFill>
                  <a:schemeClr val="bg1"/>
                </a:solidFill>
              </a:rPr>
              <a:t>Connect with other behavior initiatives</a:t>
            </a:r>
          </a:p>
          <a:p>
            <a:endParaRPr lang="en-US" sz="2400" dirty="0">
              <a:solidFill>
                <a:schemeClr val="bg1"/>
              </a:solidFill>
            </a:endParaRPr>
          </a:p>
        </p:txBody>
      </p:sp>
      <p:sp>
        <p:nvSpPr>
          <p:cNvPr id="6" name="TextBox 5"/>
          <p:cNvSpPr txBox="1"/>
          <p:nvPr/>
        </p:nvSpPr>
        <p:spPr>
          <a:xfrm>
            <a:off x="4683187" y="3097398"/>
            <a:ext cx="2744755" cy="523220"/>
          </a:xfrm>
          <a:prstGeom prst="rect">
            <a:avLst/>
          </a:prstGeom>
          <a:noFill/>
        </p:spPr>
        <p:txBody>
          <a:bodyPr wrap="square" rtlCol="0">
            <a:spAutoFit/>
          </a:bodyPr>
          <a:lstStyle/>
          <a:p>
            <a:r>
              <a:rPr lang="en-US" sz="2800" dirty="0">
                <a:solidFill>
                  <a:schemeClr val="bg1"/>
                </a:solidFill>
              </a:rPr>
              <a:t>Other Thoughts…</a:t>
            </a:r>
          </a:p>
        </p:txBody>
      </p:sp>
    </p:spTree>
    <p:extLst>
      <p:ext uri="{BB962C8B-B14F-4D97-AF65-F5344CB8AC3E}">
        <p14:creationId xmlns:p14="http://schemas.microsoft.com/office/powerpoint/2010/main" val="388229496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781800" cy="1295400"/>
          </a:xfrm>
        </p:spPr>
        <p:txBody>
          <a:bodyPr/>
          <a:lstStyle/>
          <a:p>
            <a:r>
              <a:rPr lang="en-US" dirty="0"/>
              <a:t>Already have expectations?</a:t>
            </a:r>
          </a:p>
        </p:txBody>
      </p:sp>
      <p:sp>
        <p:nvSpPr>
          <p:cNvPr id="5" name="Rectangle 3"/>
          <p:cNvSpPr txBox="1">
            <a:spLocks noChangeArrowheads="1"/>
          </p:cNvSpPr>
          <p:nvPr/>
        </p:nvSpPr>
        <p:spPr>
          <a:xfrm>
            <a:off x="533400" y="1905000"/>
            <a:ext cx="7391400" cy="44958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sz="3200" dirty="0">
                <a:ea typeface="ＭＳ Ｐゴシック" pitchFamily="34" charset="-128"/>
              </a:rPr>
              <a:t>Incorporate them!</a:t>
            </a:r>
          </a:p>
          <a:p>
            <a:pPr lvl="1">
              <a:lnSpc>
                <a:spcPct val="90000"/>
              </a:lnSpc>
            </a:pPr>
            <a:r>
              <a:rPr lang="en-US" sz="3000" dirty="0">
                <a:ea typeface="ＭＳ Ｐゴシック" pitchFamily="34" charset="-128"/>
              </a:rPr>
              <a:t>Find common themes</a:t>
            </a:r>
          </a:p>
          <a:p>
            <a:pPr marL="411480" lvl="1" indent="0">
              <a:lnSpc>
                <a:spcPct val="90000"/>
              </a:lnSpc>
              <a:buNone/>
            </a:pPr>
            <a:endParaRPr lang="en-US" sz="3000" dirty="0">
              <a:ea typeface="ＭＳ Ｐゴシック" pitchFamily="34" charset="-128"/>
            </a:endParaRPr>
          </a:p>
          <a:p>
            <a:pPr>
              <a:lnSpc>
                <a:spcPct val="90000"/>
              </a:lnSpc>
            </a:pPr>
            <a:r>
              <a:rPr lang="en-US" sz="3200" dirty="0">
                <a:ea typeface="ＭＳ Ｐゴシック" pitchFamily="34" charset="-128"/>
              </a:rPr>
              <a:t>Goal is to have only have one set of school-wide expectations.</a:t>
            </a:r>
          </a:p>
        </p:txBody>
      </p:sp>
      <p:pic>
        <p:nvPicPr>
          <p:cNvPr id="20482" name="Picture 2" descr="http://www.clipartbest.com/cliparts/pc5/end/pc5end6ji.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152899"/>
            <a:ext cx="1905000" cy="237172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loud Callout 5"/>
          <p:cNvSpPr/>
          <p:nvPr/>
        </p:nvSpPr>
        <p:spPr>
          <a:xfrm>
            <a:off x="1447800" y="248770"/>
            <a:ext cx="7010400" cy="3886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67000" y="1124515"/>
            <a:ext cx="4876800" cy="1384995"/>
          </a:xfrm>
          <a:prstGeom prst="rect">
            <a:avLst/>
          </a:prstGeom>
          <a:noFill/>
        </p:spPr>
        <p:txBody>
          <a:bodyPr wrap="square" rtlCol="0">
            <a:spAutoFit/>
          </a:bodyPr>
          <a:lstStyle/>
          <a:p>
            <a:r>
              <a:rPr lang="en-US" sz="2800" dirty="0"/>
              <a:t>If integrating with </a:t>
            </a:r>
            <a:r>
              <a:rPr lang="en-US" sz="2800" i="1" dirty="0">
                <a:solidFill>
                  <a:schemeClr val="bg1"/>
                </a:solidFill>
              </a:rPr>
              <a:t>Leader In Me</a:t>
            </a:r>
            <a:r>
              <a:rPr lang="en-US" sz="2800" dirty="0"/>
              <a:t>, consider how SW expectations align with </a:t>
            </a:r>
            <a:r>
              <a:rPr lang="en-US" sz="2800" i="1" dirty="0">
                <a:solidFill>
                  <a:schemeClr val="bg1"/>
                </a:solidFill>
              </a:rPr>
              <a:t>The 7 Habits</a:t>
            </a:r>
            <a:r>
              <a:rPr lang="en-US" sz="2800" dirty="0"/>
              <a:t>.</a:t>
            </a:r>
            <a:endParaRPr lang="en-US" sz="2800" dirty="0">
              <a:solidFill>
                <a:schemeClr val="accent2"/>
              </a:solidFill>
            </a:endParaRPr>
          </a:p>
        </p:txBody>
      </p:sp>
      <p:pic>
        <p:nvPicPr>
          <p:cNvPr id="8" name="Picture 3" descr="C:\Users\hearn\AppData\Local\Microsoft\Windows\Temporary Internet Files\Content.IE5\63737VSU\MC90044190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4346" y="4495800"/>
            <a:ext cx="1520825" cy="1797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9722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E2A1-7A62-DD47-A34F-D5627246951E}"/>
              </a:ext>
            </a:extLst>
          </p:cNvPr>
          <p:cNvSpPr>
            <a:spLocks noGrp="1"/>
          </p:cNvSpPr>
          <p:nvPr>
            <p:ph type="title"/>
          </p:nvPr>
        </p:nvSpPr>
        <p:spPr/>
        <p:txBody>
          <a:bodyPr/>
          <a:lstStyle/>
          <a:p>
            <a:r>
              <a:rPr lang="en-US" dirty="0"/>
              <a:t>3.  SW PBS is a …</a:t>
            </a:r>
          </a:p>
        </p:txBody>
      </p:sp>
      <p:pic>
        <p:nvPicPr>
          <p:cNvPr id="5" name="Content Placeholder 4">
            <a:extLst>
              <a:ext uri="{FF2B5EF4-FFF2-40B4-BE49-F238E27FC236}">
                <a16:creationId xmlns:a16="http://schemas.microsoft.com/office/drawing/2014/main" id="{868FEFD4-0263-C243-83DC-02FADD9ACCF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43" y="2057400"/>
            <a:ext cx="8943557" cy="1905000"/>
          </a:xfrm>
        </p:spPr>
      </p:pic>
    </p:spTree>
    <p:extLst>
      <p:ext uri="{BB962C8B-B14F-4D97-AF65-F5344CB8AC3E}">
        <p14:creationId xmlns:p14="http://schemas.microsoft.com/office/powerpoint/2010/main" val="22231844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49" y="457200"/>
            <a:ext cx="3014664" cy="1143000"/>
          </a:xfrm>
        </p:spPr>
        <p:txBody>
          <a:bodyPr/>
          <a:lstStyle/>
          <a:p>
            <a:r>
              <a:rPr lang="en-US" dirty="0"/>
              <a:t>Our Goal!</a:t>
            </a:r>
          </a:p>
        </p:txBody>
      </p:sp>
      <p:sp>
        <p:nvSpPr>
          <p:cNvPr id="3" name="Content Placeholder 2"/>
          <p:cNvSpPr>
            <a:spLocks noGrp="1"/>
          </p:cNvSpPr>
          <p:nvPr>
            <p:ph idx="1"/>
          </p:nvPr>
        </p:nvSpPr>
        <p:spPr>
          <a:xfrm>
            <a:off x="535781" y="1562100"/>
            <a:ext cx="6900863" cy="3886200"/>
          </a:xfrm>
        </p:spPr>
        <p:txBody>
          <a:bodyPr/>
          <a:lstStyle/>
          <a:p>
            <a:pPr marL="114300" indent="0">
              <a:buNone/>
            </a:pPr>
            <a:r>
              <a:rPr lang="en-US" sz="3600" dirty="0"/>
              <a:t>Create a teaching matrix of specific behaviors/rules to further clarify each schoolwide expectation for every setting.</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3708400"/>
            <a:ext cx="2057400" cy="2767584"/>
          </a:xfrm>
          <a:prstGeom prst="rect">
            <a:avLst/>
          </a:prstGeom>
        </p:spPr>
      </p:pic>
    </p:spTree>
    <p:extLst>
      <p:ext uri="{BB962C8B-B14F-4D97-AF65-F5344CB8AC3E}">
        <p14:creationId xmlns:p14="http://schemas.microsoft.com/office/powerpoint/2010/main" val="41666644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04800" y="304800"/>
            <a:ext cx="7772400" cy="609600"/>
          </a:xfrm>
        </p:spPr>
        <p:txBody>
          <a:bodyPr/>
          <a:lstStyle/>
          <a:p>
            <a:pPr eaLnBrk="1" fontAlgn="auto" hangingPunct="1">
              <a:spcAft>
                <a:spcPts val="0"/>
              </a:spcAft>
              <a:defRPr/>
            </a:pPr>
            <a:r>
              <a:rPr lang="en-US" sz="3600" dirty="0">
                <a:ea typeface="+mj-ea"/>
              </a:rPr>
              <a:t>School-wide Teaching Matrix Reminder</a:t>
            </a:r>
          </a:p>
        </p:txBody>
      </p:sp>
      <p:sp>
        <p:nvSpPr>
          <p:cNvPr id="32770" name="Rectangle 3"/>
          <p:cNvSpPr>
            <a:spLocks noGrp="1" noChangeArrowheads="1"/>
          </p:cNvSpPr>
          <p:nvPr>
            <p:ph type="body" idx="1"/>
          </p:nvPr>
        </p:nvSpPr>
        <p:spPr>
          <a:xfrm>
            <a:off x="228600" y="1295400"/>
            <a:ext cx="7620000" cy="4648200"/>
          </a:xfrm>
        </p:spPr>
        <p:txBody>
          <a:bodyPr>
            <a:normAutofit fontScale="92500" lnSpcReduction="10000"/>
          </a:bodyPr>
          <a:lstStyle/>
          <a:p>
            <a:pPr eaLnBrk="1" hangingPunct="1">
              <a:lnSpc>
                <a:spcPct val="80000"/>
              </a:lnSpc>
              <a:buFontTx/>
              <a:buNone/>
            </a:pPr>
            <a:r>
              <a:rPr lang="en-US" sz="2800" b="1" dirty="0">
                <a:solidFill>
                  <a:schemeClr val="accent2"/>
                </a:solidFill>
                <a:ea typeface="ＭＳ Ｐゴシック" pitchFamily="34" charset="-128"/>
              </a:rPr>
              <a:t>PURPOSES:</a:t>
            </a:r>
          </a:p>
          <a:p>
            <a:pPr eaLnBrk="1" hangingPunct="1">
              <a:lnSpc>
                <a:spcPct val="80000"/>
              </a:lnSpc>
              <a:buFont typeface="Wingdings" pitchFamily="2" charset="2"/>
              <a:buChar char="ü"/>
            </a:pPr>
            <a:r>
              <a:rPr lang="en-US" sz="2800" b="1" dirty="0">
                <a:solidFill>
                  <a:schemeClr val="accent2"/>
                </a:solidFill>
                <a:ea typeface="ＭＳ Ｐゴシック" pitchFamily="34" charset="-128"/>
              </a:rPr>
              <a:t>Defines</a:t>
            </a:r>
            <a:r>
              <a:rPr lang="en-US" sz="2800" dirty="0">
                <a:ea typeface="ＭＳ Ｐゴシック" pitchFamily="34" charset="-128"/>
              </a:rPr>
              <a:t> the Expected Behaviors for Specific Settings:</a:t>
            </a:r>
          </a:p>
          <a:p>
            <a:pPr lvl="1" eaLnBrk="1" hangingPunct="1">
              <a:lnSpc>
                <a:spcPct val="80000"/>
              </a:lnSpc>
              <a:buFont typeface="Wingdings" pitchFamily="2" charset="2"/>
              <a:buChar char="ü"/>
            </a:pPr>
            <a:r>
              <a:rPr lang="en-US" sz="2600" dirty="0">
                <a:ea typeface="ＭＳ Ｐゴシック" pitchFamily="34" charset="-128"/>
              </a:rPr>
              <a:t>hallways, classrooms, gym, cafeteria, commons, </a:t>
            </a:r>
          </a:p>
          <a:p>
            <a:pPr lvl="1" eaLnBrk="1" hangingPunct="1">
              <a:lnSpc>
                <a:spcPct val="80000"/>
              </a:lnSpc>
              <a:buFont typeface="Wingdings" pitchFamily="2" charset="2"/>
              <a:buChar char="ü"/>
            </a:pPr>
            <a:r>
              <a:rPr lang="en-US" sz="2600" dirty="0">
                <a:ea typeface="ＭＳ Ｐゴシック" pitchFamily="34" charset="-128"/>
              </a:rPr>
              <a:t>bus loading, bathrooms, assemblies</a:t>
            </a:r>
          </a:p>
          <a:p>
            <a:pPr lvl="2">
              <a:buFont typeface="Wingdings" pitchFamily="2" charset="2"/>
              <a:buChar char="ü"/>
            </a:pPr>
            <a:r>
              <a:rPr lang="en-US" sz="2600" dirty="0">
                <a:ea typeface="ＭＳ Ｐゴシック" pitchFamily="34" charset="-128"/>
              </a:rPr>
              <a:t>State definitions </a:t>
            </a:r>
            <a:r>
              <a:rPr lang="en-US" sz="2600" b="1" dirty="0">
                <a:solidFill>
                  <a:schemeClr val="accent2"/>
                </a:solidFill>
                <a:ea typeface="ＭＳ Ｐゴシック" pitchFamily="34" charset="-128"/>
              </a:rPr>
              <a:t>positively</a:t>
            </a:r>
          </a:p>
          <a:p>
            <a:pPr lvl="2">
              <a:buFont typeface="Wingdings" pitchFamily="2" charset="2"/>
              <a:buChar char="ü"/>
            </a:pPr>
            <a:r>
              <a:rPr lang="en-US" sz="2600" dirty="0">
                <a:ea typeface="ＭＳ Ｐゴシック" pitchFamily="34" charset="-128"/>
              </a:rPr>
              <a:t>Use a few common words</a:t>
            </a:r>
          </a:p>
          <a:p>
            <a:pPr lvl="2">
              <a:buFont typeface="Wingdings" pitchFamily="2" charset="2"/>
              <a:buChar char="ü"/>
            </a:pPr>
            <a:r>
              <a:rPr lang="en-US" sz="2600" dirty="0">
                <a:ea typeface="ＭＳ Ｐゴシック" pitchFamily="34" charset="-128"/>
              </a:rPr>
              <a:t>Show what the behavior </a:t>
            </a:r>
            <a:r>
              <a:rPr lang="ja-JP" altLang="en-US" sz="2600" dirty="0">
                <a:ea typeface="ＭＳ Ｐゴシック" pitchFamily="34" charset="-128"/>
              </a:rPr>
              <a:t>“</a:t>
            </a:r>
            <a:r>
              <a:rPr lang="en-US" altLang="ja-JP" sz="2600" dirty="0">
                <a:ea typeface="ＭＳ Ｐゴシック" pitchFamily="34" charset="-128"/>
              </a:rPr>
              <a:t>looks like</a:t>
            </a:r>
            <a:r>
              <a:rPr lang="ja-JP" altLang="en-US" sz="2600" dirty="0">
                <a:ea typeface="ＭＳ Ｐゴシック" pitchFamily="34" charset="-128"/>
              </a:rPr>
              <a:t>”</a:t>
            </a:r>
            <a:endParaRPr lang="en-US" altLang="ja-JP" sz="2600" dirty="0">
              <a:ea typeface="ＭＳ Ｐゴシック" pitchFamily="34" charset="-128"/>
            </a:endParaRPr>
          </a:p>
          <a:p>
            <a:pPr eaLnBrk="1" hangingPunct="1">
              <a:lnSpc>
                <a:spcPct val="80000"/>
              </a:lnSpc>
              <a:buFont typeface="Wingdings" pitchFamily="2" charset="2"/>
              <a:buNone/>
            </a:pPr>
            <a:endParaRPr lang="en-US" sz="2800" dirty="0">
              <a:ea typeface="ＭＳ Ｐゴシック" pitchFamily="34" charset="-128"/>
            </a:endParaRPr>
          </a:p>
          <a:p>
            <a:pPr eaLnBrk="1" hangingPunct="1">
              <a:lnSpc>
                <a:spcPct val="80000"/>
              </a:lnSpc>
              <a:buFont typeface="Wingdings" pitchFamily="2" charset="2"/>
              <a:buChar char="ü"/>
            </a:pPr>
            <a:r>
              <a:rPr lang="en-US" sz="2800" dirty="0">
                <a:ea typeface="ＭＳ Ｐゴシック" pitchFamily="34" charset="-128"/>
              </a:rPr>
              <a:t>Creates the </a:t>
            </a:r>
            <a:r>
              <a:rPr lang="ja-JP" altLang="en-US" sz="2800" dirty="0">
                <a:solidFill>
                  <a:schemeClr val="accent2"/>
                </a:solidFill>
                <a:ea typeface="ＭＳ Ｐゴシック" pitchFamily="34" charset="-128"/>
              </a:rPr>
              <a:t>“</a:t>
            </a:r>
            <a:r>
              <a:rPr lang="en-US" altLang="ja-JP" sz="2800" b="1" dirty="0">
                <a:solidFill>
                  <a:schemeClr val="accent2"/>
                </a:solidFill>
                <a:ea typeface="ＭＳ Ｐゴシック" pitchFamily="34" charset="-128"/>
              </a:rPr>
              <a:t>Curriculum</a:t>
            </a:r>
            <a:r>
              <a:rPr lang="ja-JP" altLang="en-US" sz="2800" dirty="0">
                <a:solidFill>
                  <a:schemeClr val="accent2"/>
                </a:solidFill>
                <a:ea typeface="ＭＳ Ｐゴシック" pitchFamily="34" charset="-128"/>
              </a:rPr>
              <a:t>”</a:t>
            </a:r>
            <a:r>
              <a:rPr lang="en-US" altLang="ja-JP" sz="2800" dirty="0">
                <a:solidFill>
                  <a:schemeClr val="accent2"/>
                </a:solidFill>
                <a:ea typeface="ＭＳ Ｐゴシック" pitchFamily="34" charset="-128"/>
              </a:rPr>
              <a:t> </a:t>
            </a:r>
            <a:r>
              <a:rPr lang="en-US" altLang="ja-JP" sz="2800" dirty="0">
                <a:ea typeface="ＭＳ Ｐゴシック" pitchFamily="34" charset="-128"/>
              </a:rPr>
              <a:t>that will guide the teaching of expected behaviors.</a:t>
            </a:r>
          </a:p>
          <a:p>
            <a:pPr eaLnBrk="1" hangingPunct="1">
              <a:lnSpc>
                <a:spcPct val="80000"/>
              </a:lnSpc>
              <a:buFont typeface="Wingdings" pitchFamily="2" charset="2"/>
              <a:buChar char="ü"/>
            </a:pPr>
            <a:endParaRPr lang="en-US" sz="2800" dirty="0">
              <a:ea typeface="ＭＳ Ｐゴシック" pitchFamily="34" charset="-128"/>
            </a:endParaRPr>
          </a:p>
          <a:p>
            <a:pPr eaLnBrk="1" hangingPunct="1">
              <a:lnSpc>
                <a:spcPct val="80000"/>
              </a:lnSpc>
              <a:buFont typeface="Wingdings" pitchFamily="2" charset="2"/>
              <a:buChar char="ü"/>
            </a:pPr>
            <a:r>
              <a:rPr lang="en-US" sz="2800" dirty="0">
                <a:ea typeface="ＭＳ Ｐゴシック" pitchFamily="34" charset="-128"/>
              </a:rPr>
              <a:t>Enhances</a:t>
            </a:r>
            <a:r>
              <a:rPr lang="en-US" sz="2800" dirty="0">
                <a:solidFill>
                  <a:srgbClr val="C00000"/>
                </a:solidFill>
                <a:ea typeface="ＭＳ Ｐゴシック" pitchFamily="34" charset="-128"/>
              </a:rPr>
              <a:t> </a:t>
            </a:r>
            <a:r>
              <a:rPr lang="en-US" sz="2800" b="1" dirty="0">
                <a:solidFill>
                  <a:schemeClr val="accent2"/>
                </a:solidFill>
                <a:ea typeface="ＭＳ Ｐゴシック" pitchFamily="34" charset="-128"/>
              </a:rPr>
              <a:t>communication</a:t>
            </a:r>
            <a:r>
              <a:rPr lang="en-US" sz="2800" dirty="0">
                <a:solidFill>
                  <a:schemeClr val="accent2"/>
                </a:solidFill>
                <a:ea typeface="ＭＳ Ｐゴシック" pitchFamily="34" charset="-128"/>
              </a:rPr>
              <a:t> </a:t>
            </a:r>
            <a:r>
              <a:rPr lang="en-US" sz="2800" dirty="0">
                <a:ea typeface="ＭＳ Ｐゴシック" pitchFamily="34" charset="-128"/>
              </a:rPr>
              <a:t>among staff and between students and staff. </a:t>
            </a:r>
          </a:p>
          <a:p>
            <a:pPr eaLnBrk="1" hangingPunct="1">
              <a:lnSpc>
                <a:spcPct val="80000"/>
              </a:lnSpc>
              <a:buFontTx/>
              <a:buNone/>
            </a:pPr>
            <a:endParaRPr lang="en-US" sz="2600" dirty="0">
              <a:ea typeface="ＭＳ Ｐゴシック" pitchFamily="34" charset="-128"/>
            </a:endParaRPr>
          </a:p>
        </p:txBody>
      </p:sp>
    </p:spTree>
    <p:extLst>
      <p:ext uri="{BB962C8B-B14F-4D97-AF65-F5344CB8AC3E}">
        <p14:creationId xmlns:p14="http://schemas.microsoft.com/office/powerpoint/2010/main" val="3031290446"/>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714"/>
            <a:ext cx="7620000" cy="1143000"/>
          </a:xfrm>
        </p:spPr>
        <p:txBody>
          <a:bodyPr/>
          <a:lstStyle/>
          <a:p>
            <a:r>
              <a:rPr lang="en-US" dirty="0"/>
              <a:t>Teaching Matrix Guidelines</a:t>
            </a:r>
          </a:p>
        </p:txBody>
      </p:sp>
      <p:sp>
        <p:nvSpPr>
          <p:cNvPr id="3" name="Content Placeholder 2"/>
          <p:cNvSpPr>
            <a:spLocks noGrp="1"/>
          </p:cNvSpPr>
          <p:nvPr>
            <p:ph idx="1"/>
          </p:nvPr>
        </p:nvSpPr>
        <p:spPr>
          <a:xfrm>
            <a:off x="457200" y="1294546"/>
            <a:ext cx="6815138" cy="4983162"/>
          </a:xfrm>
        </p:spPr>
        <p:txBody>
          <a:bodyPr>
            <a:normAutofit fontScale="85000" lnSpcReduction="20000"/>
          </a:bodyPr>
          <a:lstStyle/>
          <a:p>
            <a:endParaRPr lang="en-US" dirty="0"/>
          </a:p>
          <a:p>
            <a:pPr marL="114300" indent="0">
              <a:buNone/>
            </a:pPr>
            <a:r>
              <a:rPr lang="en-US" sz="2800" dirty="0"/>
              <a:t>Remember our behaviors/rules are specific tasks students are to do to achieve the schoolwide expectations</a:t>
            </a:r>
          </a:p>
          <a:p>
            <a:endParaRPr lang="en-US" sz="2400" dirty="0"/>
          </a:p>
          <a:p>
            <a:pPr marL="114300" indent="0">
              <a:buNone/>
            </a:pPr>
            <a:r>
              <a:rPr lang="en-US" sz="2800" dirty="0"/>
              <a:t>When defining specific behaviors/rules they should be: </a:t>
            </a:r>
          </a:p>
          <a:p>
            <a:pPr marL="628650" indent="-514350">
              <a:buFont typeface="+mj-lt"/>
              <a:buAutoNum type="arabicPeriod"/>
            </a:pPr>
            <a:r>
              <a:rPr lang="en-US" sz="2800" b="1" dirty="0">
                <a:solidFill>
                  <a:schemeClr val="tx2"/>
                </a:solidFill>
              </a:rPr>
              <a:t>Observable</a:t>
            </a:r>
            <a:r>
              <a:rPr lang="en-US" sz="2800" b="1" dirty="0"/>
              <a:t> </a:t>
            </a:r>
            <a:r>
              <a:rPr lang="en-US" sz="2800" dirty="0"/>
              <a:t>– behaviors that we can see, </a:t>
            </a:r>
          </a:p>
          <a:p>
            <a:pPr marL="628650" indent="-514350">
              <a:buFont typeface="+mj-lt"/>
              <a:buAutoNum type="arabicPeriod"/>
            </a:pPr>
            <a:r>
              <a:rPr lang="en-US" sz="2800" b="1" dirty="0">
                <a:solidFill>
                  <a:schemeClr val="tx2"/>
                </a:solidFill>
              </a:rPr>
              <a:t>Measureable</a:t>
            </a:r>
            <a:r>
              <a:rPr lang="en-US" sz="2800" b="1" dirty="0"/>
              <a:t> </a:t>
            </a:r>
            <a:r>
              <a:rPr lang="en-US" sz="2800" dirty="0"/>
              <a:t>– we could actually count the occurrence of the behavior, </a:t>
            </a:r>
          </a:p>
          <a:p>
            <a:pPr marL="628650" indent="-514350">
              <a:buFont typeface="+mj-lt"/>
              <a:buAutoNum type="arabicPeriod"/>
            </a:pPr>
            <a:r>
              <a:rPr lang="en-US" sz="2800" b="1" dirty="0">
                <a:solidFill>
                  <a:schemeClr val="tx2"/>
                </a:solidFill>
              </a:rPr>
              <a:t>Positively Stated</a:t>
            </a:r>
            <a:r>
              <a:rPr lang="en-US" sz="2800" dirty="0">
                <a:solidFill>
                  <a:schemeClr val="tx2"/>
                </a:solidFill>
              </a:rPr>
              <a:t> </a:t>
            </a:r>
            <a:r>
              <a:rPr lang="en-US" sz="2800" dirty="0"/>
              <a:t>– things to do to be successful, </a:t>
            </a:r>
          </a:p>
          <a:p>
            <a:pPr marL="628650" indent="-514350">
              <a:buFont typeface="+mj-lt"/>
              <a:buAutoNum type="arabicPeriod"/>
            </a:pPr>
            <a:r>
              <a:rPr lang="en-US" sz="2800" b="1" dirty="0">
                <a:solidFill>
                  <a:schemeClr val="tx2"/>
                </a:solidFill>
              </a:rPr>
              <a:t>Understandable</a:t>
            </a:r>
            <a:r>
              <a:rPr lang="en-US" sz="2800" b="1" dirty="0"/>
              <a:t> </a:t>
            </a:r>
            <a:r>
              <a:rPr lang="en-US" sz="2800" dirty="0"/>
              <a:t>– student-friendly language, and </a:t>
            </a:r>
          </a:p>
          <a:p>
            <a:pPr marL="628650" indent="-514350">
              <a:buFont typeface="+mj-lt"/>
              <a:buAutoNum type="arabicPeriod"/>
            </a:pPr>
            <a:r>
              <a:rPr lang="en-US" sz="2800" b="1" dirty="0">
                <a:solidFill>
                  <a:schemeClr val="tx2"/>
                </a:solidFill>
              </a:rPr>
              <a:t>Always Applicable</a:t>
            </a:r>
            <a:r>
              <a:rPr lang="en-US" sz="2800" dirty="0"/>
              <a:t>.</a:t>
            </a:r>
          </a:p>
          <a:p>
            <a:endParaRPr lang="en-US" dirty="0"/>
          </a:p>
        </p:txBody>
      </p:sp>
      <p:sp>
        <p:nvSpPr>
          <p:cNvPr id="4" name="TextBox 3"/>
          <p:cNvSpPr txBox="1"/>
          <p:nvPr/>
        </p:nvSpPr>
        <p:spPr>
          <a:xfrm>
            <a:off x="5895242" y="6277708"/>
            <a:ext cx="2400300" cy="369332"/>
          </a:xfrm>
          <a:prstGeom prst="rect">
            <a:avLst/>
          </a:prstGeom>
          <a:noFill/>
        </p:spPr>
        <p:txBody>
          <a:bodyPr wrap="square" rtlCol="0">
            <a:spAutoFit/>
          </a:bodyPr>
          <a:lstStyle/>
          <a:p>
            <a:r>
              <a:rPr lang="en-US" dirty="0">
                <a:hlinkClick r:id="rId3"/>
              </a:rPr>
              <a:t>http://pbismissouri.org</a:t>
            </a:r>
            <a:r>
              <a:rPr lang="en-US" dirty="0"/>
              <a:t> </a:t>
            </a:r>
          </a:p>
        </p:txBody>
      </p:sp>
    </p:spTree>
    <p:extLst>
      <p:ext uri="{BB962C8B-B14F-4D97-AF65-F5344CB8AC3E}">
        <p14:creationId xmlns:p14="http://schemas.microsoft.com/office/powerpoint/2010/main" val="22925741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Shape 184"/>
        <p:cNvGrpSpPr/>
        <p:nvPr/>
      </p:nvGrpSpPr>
      <p:grpSpPr>
        <a:xfrm>
          <a:off x="0" y="0"/>
          <a:ext cx="0" cy="0"/>
          <a:chOff x="0" y="0"/>
          <a:chExt cx="0" cy="0"/>
        </a:xfrm>
      </p:grpSpPr>
      <p:sp>
        <p:nvSpPr>
          <p:cNvPr id="185" name="Shape 185"/>
          <p:cNvSpPr txBox="1">
            <a:spLocks noGrp="1"/>
          </p:cNvSpPr>
          <p:nvPr>
            <p:ph type="title" idx="4294967295"/>
          </p:nvPr>
        </p:nvSpPr>
        <p:spPr>
          <a:xfrm>
            <a:off x="702835" y="157161"/>
            <a:ext cx="7820758" cy="914400"/>
          </a:xfrm>
          <a:prstGeom prst="rect">
            <a:avLst/>
          </a:prstGeom>
          <a:noFill/>
          <a:ln>
            <a:noFill/>
          </a:ln>
        </p:spPr>
        <p:txBody>
          <a:bodyPr lIns="91425" tIns="45700" rIns="91425" bIns="45700" anchor="ctr" anchorCtr="0">
            <a:noAutofit/>
          </a:bodyPr>
          <a:lstStyle/>
          <a:p>
            <a:pPr>
              <a:buClr>
                <a:srgbClr val="1D2A53"/>
              </a:buClr>
              <a:buSzPct val="25000"/>
            </a:pPr>
            <a:r>
              <a:rPr lang="en-US" dirty="0">
                <a:latin typeface="+mj-lt"/>
              </a:rPr>
              <a:t>Example of Rules Following Guidelines</a:t>
            </a:r>
          </a:p>
        </p:txBody>
      </p:sp>
      <p:graphicFrame>
        <p:nvGraphicFramePr>
          <p:cNvPr id="186" name="Shape 186"/>
          <p:cNvGraphicFramePr/>
          <p:nvPr>
            <p:extLst>
              <p:ext uri="{D42A27DB-BD31-4B8C-83A1-F6EECF244321}">
                <p14:modId xmlns:p14="http://schemas.microsoft.com/office/powerpoint/2010/main" val="2420269313"/>
              </p:ext>
            </p:extLst>
          </p:nvPr>
        </p:nvGraphicFramePr>
        <p:xfrm>
          <a:off x="457198" y="1415699"/>
          <a:ext cx="7807960" cy="4954933"/>
        </p:xfrm>
        <a:graphic>
          <a:graphicData uri="http://schemas.openxmlformats.org/drawingml/2006/table">
            <a:tbl>
              <a:tblPr>
                <a:noFill/>
              </a:tblPr>
              <a:tblGrid>
                <a:gridCol w="1951990">
                  <a:extLst>
                    <a:ext uri="{9D8B030D-6E8A-4147-A177-3AD203B41FA5}">
                      <a16:colId xmlns:a16="http://schemas.microsoft.com/office/drawing/2014/main" val="20000"/>
                    </a:ext>
                  </a:extLst>
                </a:gridCol>
                <a:gridCol w="1951990">
                  <a:extLst>
                    <a:ext uri="{9D8B030D-6E8A-4147-A177-3AD203B41FA5}">
                      <a16:colId xmlns:a16="http://schemas.microsoft.com/office/drawing/2014/main" val="20001"/>
                    </a:ext>
                  </a:extLst>
                </a:gridCol>
                <a:gridCol w="1951990">
                  <a:extLst>
                    <a:ext uri="{9D8B030D-6E8A-4147-A177-3AD203B41FA5}">
                      <a16:colId xmlns:a16="http://schemas.microsoft.com/office/drawing/2014/main" val="20002"/>
                    </a:ext>
                  </a:extLst>
                </a:gridCol>
                <a:gridCol w="1951990">
                  <a:extLst>
                    <a:ext uri="{9D8B030D-6E8A-4147-A177-3AD203B41FA5}">
                      <a16:colId xmlns:a16="http://schemas.microsoft.com/office/drawing/2014/main" val="20003"/>
                    </a:ext>
                  </a:extLst>
                </a:gridCol>
              </a:tblGrid>
              <a:tr h="427999">
                <a:tc>
                  <a:txBody>
                    <a:bodyPr/>
                    <a:lstStyle/>
                    <a:p>
                      <a:pPr marL="0" marR="0" lvl="0" indent="0" algn="l" rtl="0">
                        <a:spcBef>
                          <a:spcPts val="0"/>
                        </a:spcBef>
                        <a:buClr>
                          <a:schemeClr val="dk1"/>
                        </a:buClr>
                        <a:buSzPct val="25000"/>
                        <a:buFont typeface="Calibri"/>
                        <a:buNone/>
                      </a:pPr>
                      <a:r>
                        <a:rPr lang="en-US" sz="1800" b="1" u="none" strike="noStrike" cap="none" dirty="0">
                          <a:solidFill>
                            <a:schemeClr val="dk1"/>
                          </a:solidFill>
                          <a:latin typeface="Calibri"/>
                          <a:ea typeface="Calibri"/>
                          <a:cs typeface="Calibri"/>
                          <a:sym typeface="Calibri"/>
                        </a:rPr>
                        <a:t>Guidelines</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This Means</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Example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Non-Example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52910">
                <a:tc>
                  <a:txBody>
                    <a:bodyPr/>
                    <a:lstStyle/>
                    <a:p>
                      <a:pPr marL="0" marR="0" lvl="0" indent="0" algn="l" rtl="0">
                        <a:spcBef>
                          <a:spcPts val="0"/>
                        </a:spcBef>
                        <a:buClr>
                          <a:schemeClr val="dk1"/>
                        </a:buClr>
                        <a:buSzPct val="25000"/>
                        <a:buFont typeface="Calibri"/>
                        <a:buNone/>
                      </a:pPr>
                      <a:r>
                        <a:rPr lang="en-US" sz="1800" b="1" u="none" strike="noStrike" cap="none" dirty="0">
                          <a:solidFill>
                            <a:schemeClr val="dk1"/>
                          </a:solidFill>
                          <a:latin typeface="Calibri"/>
                          <a:ea typeface="Calibri"/>
                          <a:cs typeface="Calibri"/>
                          <a:sym typeface="Calibri"/>
                        </a:rPr>
                        <a:t>Observable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I can see it.</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Raise hand and wait to be called on.</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Be your best.</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97040">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Measurable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I can count it.</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Bring materials.</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Be ready to learn.</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2187">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Positively Stated</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I tell students what TO do.</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Hands and feet to self.</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No fighting.</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4567">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Understandable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The vocabulary is age and grade appropriate.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Hands and feet to self.</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Maintain personal space (K-1 rule)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08780">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Always Applicable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I am to consistently enforce.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Stay in assigned area.</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Remain seated until given permission to leave.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4912360" y="6462374"/>
            <a:ext cx="3352799" cy="369332"/>
          </a:xfrm>
          <a:prstGeom prst="rect">
            <a:avLst/>
          </a:prstGeom>
          <a:noFill/>
        </p:spPr>
        <p:txBody>
          <a:bodyPr wrap="square" rtlCol="0">
            <a:spAutoFit/>
          </a:bodyPr>
          <a:lstStyle/>
          <a:p>
            <a:r>
              <a:rPr lang="en-US" dirty="0">
                <a:hlinkClick r:id="rId3"/>
              </a:rPr>
              <a:t>http://www.midatlanticpbis.org</a:t>
            </a:r>
            <a:r>
              <a:rPr lang="en-US" dirty="0"/>
              <a:t> </a:t>
            </a:r>
          </a:p>
        </p:txBody>
      </p:sp>
    </p:spTree>
    <p:extLst>
      <p:ext uri="{BB962C8B-B14F-4D97-AF65-F5344CB8AC3E}">
        <p14:creationId xmlns:p14="http://schemas.microsoft.com/office/powerpoint/2010/main" val="2457048932"/>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4024" y="141287"/>
            <a:ext cx="8599976" cy="1143000"/>
          </a:xfrm>
        </p:spPr>
        <p:txBody>
          <a:bodyPr>
            <a:noAutofit/>
          </a:bodyPr>
          <a:lstStyle/>
          <a:p>
            <a:pPr>
              <a:buClr>
                <a:schemeClr val="dk2"/>
              </a:buClr>
              <a:buSzPct val="25000"/>
              <a:defRPr/>
            </a:pPr>
            <a:r>
              <a:rPr lang="en-US" sz="4400" dirty="0"/>
              <a:t>Specific Behaviors + Social-Emotional Skills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228849710"/>
              </p:ext>
            </p:extLst>
          </p:nvPr>
        </p:nvGraphicFramePr>
        <p:xfrm>
          <a:off x="872636" y="1291867"/>
          <a:ext cx="7356963" cy="5066543"/>
        </p:xfrm>
        <a:graphic>
          <a:graphicData uri="http://schemas.openxmlformats.org/drawingml/2006/table">
            <a:tbl>
              <a:tblPr firstRow="1" bandRow="1">
                <a:tableStyleId>{5940675A-B579-460E-94D1-54222C63F5DA}</a:tableStyleId>
              </a:tblPr>
              <a:tblGrid>
                <a:gridCol w="2721962">
                  <a:extLst>
                    <a:ext uri="{9D8B030D-6E8A-4147-A177-3AD203B41FA5}">
                      <a16:colId xmlns:a16="http://schemas.microsoft.com/office/drawing/2014/main" val="20000"/>
                    </a:ext>
                  </a:extLst>
                </a:gridCol>
                <a:gridCol w="4635001">
                  <a:extLst>
                    <a:ext uri="{9D8B030D-6E8A-4147-A177-3AD203B41FA5}">
                      <a16:colId xmlns:a16="http://schemas.microsoft.com/office/drawing/2014/main" val="20001"/>
                    </a:ext>
                  </a:extLst>
                </a:gridCol>
              </a:tblGrid>
              <a:tr h="979469">
                <a:tc>
                  <a:txBody>
                    <a:bodyPr/>
                    <a:lstStyle/>
                    <a:p>
                      <a:pPr algn="ctr"/>
                      <a:r>
                        <a:rPr lang="en-US" sz="2800" dirty="0"/>
                        <a:t>Expectation</a:t>
                      </a:r>
                    </a:p>
                  </a:txBody>
                  <a:tcPr marL="68580" marR="68580" anchor="ctr">
                    <a:solidFill>
                      <a:srgbClr val="D0D8E8"/>
                    </a:solidFill>
                  </a:tcPr>
                </a:tc>
                <a:tc>
                  <a:txBody>
                    <a:bodyPr/>
                    <a:lstStyle/>
                    <a:p>
                      <a:pPr algn="ctr"/>
                      <a:r>
                        <a:rPr lang="en-US" sz="2800" dirty="0"/>
                        <a:t>Specific Behavior or </a:t>
                      </a:r>
                    </a:p>
                    <a:p>
                      <a:pPr algn="ctr"/>
                      <a:r>
                        <a:rPr lang="en-US" sz="2800" dirty="0"/>
                        <a:t>Social Emotional Skill</a:t>
                      </a:r>
                    </a:p>
                  </a:txBody>
                  <a:tcPr marL="68580" marR="68580">
                    <a:solidFill>
                      <a:srgbClr val="D0D8E8"/>
                    </a:solidFill>
                  </a:tcPr>
                </a:tc>
                <a:extLst>
                  <a:ext uri="{0D108BD9-81ED-4DB2-BD59-A6C34878D82A}">
                    <a16:rowId xmlns:a16="http://schemas.microsoft.com/office/drawing/2014/main" val="10000"/>
                  </a:ext>
                </a:extLst>
              </a:tr>
              <a:tr h="451959">
                <a:tc rowSpan="2">
                  <a:txBody>
                    <a:bodyPr/>
                    <a:lstStyle/>
                    <a:p>
                      <a:pPr algn="ctr"/>
                      <a:r>
                        <a:rPr lang="en-US" sz="2400" dirty="0"/>
                        <a:t>Be Safe</a:t>
                      </a:r>
                    </a:p>
                  </a:txBody>
                  <a:tcPr marL="68580" marR="68580" anchor="ctr"/>
                </a:tc>
                <a:tc>
                  <a:txBody>
                    <a:bodyPr/>
                    <a:lstStyle/>
                    <a:p>
                      <a:r>
                        <a:rPr lang="en-US" sz="2400" dirty="0"/>
                        <a:t>Keep hands</a:t>
                      </a:r>
                      <a:r>
                        <a:rPr lang="en-US" sz="2400" baseline="0" dirty="0"/>
                        <a:t> and feet to self</a:t>
                      </a:r>
                      <a:endParaRPr lang="en-US" sz="2400" dirty="0"/>
                    </a:p>
                  </a:txBody>
                  <a:tcPr marL="68580" marR="68580"/>
                </a:tc>
                <a:extLst>
                  <a:ext uri="{0D108BD9-81ED-4DB2-BD59-A6C34878D82A}">
                    <a16:rowId xmlns:a16="http://schemas.microsoft.com/office/drawing/2014/main" val="10001"/>
                  </a:ext>
                </a:extLst>
              </a:tr>
              <a:tr h="635275">
                <a:tc vMerge="1">
                  <a:txBody>
                    <a:bodyPr/>
                    <a:lstStyle/>
                    <a:p>
                      <a:endParaRPr lang="en-US" dirty="0"/>
                    </a:p>
                  </a:txBody>
                  <a:tcPr/>
                </a:tc>
                <a:tc>
                  <a:txBody>
                    <a:bodyPr/>
                    <a:lstStyle/>
                    <a:p>
                      <a:r>
                        <a:rPr lang="en-US" sz="2400" dirty="0"/>
                        <a:t>I tell</a:t>
                      </a:r>
                      <a:r>
                        <a:rPr lang="en-US" sz="2400" baseline="0" dirty="0"/>
                        <a:t> an adult when I am worried about a friend.</a:t>
                      </a:r>
                      <a:endParaRPr lang="en-US" sz="2400" dirty="0"/>
                    </a:p>
                  </a:txBody>
                  <a:tcPr marL="68580" marR="68580"/>
                </a:tc>
                <a:extLst>
                  <a:ext uri="{0D108BD9-81ED-4DB2-BD59-A6C34878D82A}">
                    <a16:rowId xmlns:a16="http://schemas.microsoft.com/office/drawing/2014/main" val="10002"/>
                  </a:ext>
                </a:extLst>
              </a:tr>
              <a:tr h="717769">
                <a:tc rowSpan="2">
                  <a:txBody>
                    <a:bodyPr/>
                    <a:lstStyle/>
                    <a:p>
                      <a:pPr algn="ctr"/>
                      <a:r>
                        <a:rPr lang="en-US" sz="2400" dirty="0"/>
                        <a:t>Be Respectful</a:t>
                      </a:r>
                    </a:p>
                  </a:txBody>
                  <a:tcPr marL="68580" marR="68580" anchor="ctr"/>
                </a:tc>
                <a:tc>
                  <a:txBody>
                    <a:bodyPr/>
                    <a:lstStyle/>
                    <a:p>
                      <a:r>
                        <a:rPr lang="en-US" sz="2400" dirty="0"/>
                        <a:t>Use the signal</a:t>
                      </a:r>
                      <a:r>
                        <a:rPr lang="en-US" sz="2400" baseline="0" dirty="0"/>
                        <a:t> to ask a public or private question.</a:t>
                      </a:r>
                      <a:endParaRPr lang="en-US" sz="2400" dirty="0"/>
                    </a:p>
                  </a:txBody>
                  <a:tcPr marL="68580" marR="68580"/>
                </a:tc>
                <a:extLst>
                  <a:ext uri="{0D108BD9-81ED-4DB2-BD59-A6C34878D82A}">
                    <a16:rowId xmlns:a16="http://schemas.microsoft.com/office/drawing/2014/main" val="10003"/>
                  </a:ext>
                </a:extLst>
              </a:tr>
              <a:tr h="580497">
                <a:tc vMerge="1">
                  <a:txBody>
                    <a:bodyPr/>
                    <a:lstStyle/>
                    <a:p>
                      <a:endParaRPr lang="en-US" dirty="0"/>
                    </a:p>
                  </a:txBody>
                  <a:tcPr/>
                </a:tc>
                <a:tc>
                  <a:txBody>
                    <a:bodyPr/>
                    <a:lstStyle/>
                    <a:p>
                      <a:r>
                        <a:rPr lang="en-US" sz="2400" dirty="0"/>
                        <a:t>Make</a:t>
                      </a:r>
                      <a:r>
                        <a:rPr lang="en-US" sz="2400" baseline="0" dirty="0"/>
                        <a:t> sure everyone gets a turn.</a:t>
                      </a:r>
                    </a:p>
                  </a:txBody>
                  <a:tcPr marL="68580" marR="68580"/>
                </a:tc>
                <a:extLst>
                  <a:ext uri="{0D108BD9-81ED-4DB2-BD59-A6C34878D82A}">
                    <a16:rowId xmlns:a16="http://schemas.microsoft.com/office/drawing/2014/main" val="10004"/>
                  </a:ext>
                </a:extLst>
              </a:tr>
              <a:tr h="580497">
                <a:tc rowSpan="2">
                  <a:txBody>
                    <a:bodyPr/>
                    <a:lstStyle/>
                    <a:p>
                      <a:pPr algn="ctr"/>
                      <a:r>
                        <a:rPr lang="en-US" sz="2400" dirty="0"/>
                        <a:t>Be Responsible</a:t>
                      </a:r>
                    </a:p>
                  </a:txBody>
                  <a:tcPr marL="68580" marR="68580" anchor="ctr"/>
                </a:tc>
                <a:tc>
                  <a:txBody>
                    <a:bodyPr/>
                    <a:lstStyle/>
                    <a:p>
                      <a:r>
                        <a:rPr lang="en-US" sz="2400" baseline="0" dirty="0"/>
                        <a:t>Turn in all work on time</a:t>
                      </a:r>
                    </a:p>
                  </a:txBody>
                  <a:tcPr marL="68580" marR="68580"/>
                </a:tc>
                <a:extLst>
                  <a:ext uri="{0D108BD9-81ED-4DB2-BD59-A6C34878D82A}">
                    <a16:rowId xmlns:a16="http://schemas.microsoft.com/office/drawing/2014/main" val="10005"/>
                  </a:ext>
                </a:extLst>
              </a:tr>
              <a:tr h="580497">
                <a:tc vMerge="1">
                  <a:txBody>
                    <a:bodyPr/>
                    <a:lstStyle/>
                    <a:p>
                      <a:pPr algn="ctr"/>
                      <a:endParaRPr lang="en-US" sz="2000" dirty="0"/>
                    </a:p>
                  </a:txBody>
                  <a:tcPr anchor="ctr"/>
                </a:tc>
                <a:tc>
                  <a:txBody>
                    <a:bodyPr/>
                    <a:lstStyle/>
                    <a:p>
                      <a:r>
                        <a:rPr lang="en-US" sz="2400" baseline="0" dirty="0"/>
                        <a:t>Check in with my feelings during the day</a:t>
                      </a:r>
                    </a:p>
                  </a:txBody>
                  <a:tcPr marL="68580" marR="68580"/>
                </a:tc>
                <a:extLst>
                  <a:ext uri="{0D108BD9-81ED-4DB2-BD59-A6C34878D82A}">
                    <a16:rowId xmlns:a16="http://schemas.microsoft.com/office/drawing/2014/main" val="10006"/>
                  </a:ext>
                </a:extLst>
              </a:tr>
            </a:tbl>
          </a:graphicData>
        </a:graphic>
      </p:graphicFrame>
      <p:sp>
        <p:nvSpPr>
          <p:cNvPr id="5" name="TextBox 4"/>
          <p:cNvSpPr txBox="1"/>
          <p:nvPr/>
        </p:nvSpPr>
        <p:spPr>
          <a:xfrm>
            <a:off x="5257800" y="6412468"/>
            <a:ext cx="3886200" cy="369332"/>
          </a:xfrm>
          <a:prstGeom prst="rect">
            <a:avLst/>
          </a:prstGeom>
          <a:noFill/>
        </p:spPr>
        <p:txBody>
          <a:bodyPr wrap="square" rtlCol="0">
            <a:spAutoFit/>
          </a:bodyPr>
          <a:lstStyle/>
          <a:p>
            <a:r>
              <a:rPr lang="en-US" dirty="0">
                <a:hlinkClick r:id="rId3"/>
              </a:rPr>
              <a:t>http://www.midatlanticpbis.org</a:t>
            </a:r>
            <a:r>
              <a:rPr lang="en-US" dirty="0"/>
              <a:t> </a:t>
            </a:r>
          </a:p>
        </p:txBody>
      </p:sp>
    </p:spTree>
    <p:extLst>
      <p:ext uri="{BB962C8B-B14F-4D97-AF65-F5344CB8AC3E}">
        <p14:creationId xmlns:p14="http://schemas.microsoft.com/office/powerpoint/2010/main" val="325786969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0568"/>
            <a:ext cx="8153399" cy="1143000"/>
          </a:xfrm>
        </p:spPr>
        <p:txBody>
          <a:bodyPr>
            <a:noAutofit/>
          </a:bodyPr>
          <a:lstStyle/>
          <a:p>
            <a:pPr>
              <a:buClr>
                <a:schemeClr val="dk2"/>
              </a:buClr>
              <a:buSzPct val="25000"/>
              <a:defRPr/>
            </a:pPr>
            <a:r>
              <a:rPr lang="en-US" sz="4000" dirty="0"/>
              <a:t>Specific Behaviors + Pro-Social Skills</a:t>
            </a:r>
          </a:p>
        </p:txBody>
      </p:sp>
      <p:sp>
        <p:nvSpPr>
          <p:cNvPr id="5" name="Text Placeholder 4"/>
          <p:cNvSpPr>
            <a:spLocks noGrp="1"/>
          </p:cNvSpPr>
          <p:nvPr>
            <p:ph type="body" idx="1"/>
          </p:nvPr>
        </p:nvSpPr>
        <p:spPr/>
        <p:txBody>
          <a:bodyPr/>
          <a:lstStyle/>
          <a:p>
            <a:r>
              <a:rPr lang="en-US" sz="3200" dirty="0"/>
              <a:t>Specific Behaviors</a:t>
            </a:r>
          </a:p>
        </p:txBody>
      </p:sp>
      <p:sp>
        <p:nvSpPr>
          <p:cNvPr id="4" name="Content Placeholder 3"/>
          <p:cNvSpPr>
            <a:spLocks noGrp="1"/>
          </p:cNvSpPr>
          <p:nvPr>
            <p:ph sz="half" idx="2"/>
          </p:nvPr>
        </p:nvSpPr>
        <p:spPr>
          <a:xfrm>
            <a:off x="457199" y="2174875"/>
            <a:ext cx="3962398" cy="3951288"/>
          </a:xfrm>
        </p:spPr>
        <p:txBody>
          <a:bodyPr>
            <a:normAutofit lnSpcReduction="10000"/>
          </a:bodyPr>
          <a:lstStyle/>
          <a:p>
            <a:r>
              <a:rPr lang="en-US" sz="2800" dirty="0"/>
              <a:t>Throw paper in the waste can</a:t>
            </a:r>
          </a:p>
          <a:p>
            <a:r>
              <a:rPr lang="en-US" sz="2800" dirty="0"/>
              <a:t>Use the right side of the stairway</a:t>
            </a:r>
          </a:p>
          <a:p>
            <a:r>
              <a:rPr lang="en-US" sz="2800" dirty="0"/>
              <a:t>Bring all materials to class</a:t>
            </a:r>
          </a:p>
          <a:p>
            <a:r>
              <a:rPr lang="en-US" sz="2800" dirty="0"/>
              <a:t>Keep hands, feet, and other objects to yourself</a:t>
            </a:r>
          </a:p>
          <a:p>
            <a:endParaRPr lang="en-US" dirty="0"/>
          </a:p>
        </p:txBody>
      </p:sp>
      <p:sp>
        <p:nvSpPr>
          <p:cNvPr id="3" name="Text Placeholder 2"/>
          <p:cNvSpPr>
            <a:spLocks noGrp="1"/>
          </p:cNvSpPr>
          <p:nvPr>
            <p:ph type="body" sz="quarter" idx="3"/>
          </p:nvPr>
        </p:nvSpPr>
        <p:spPr>
          <a:xfrm>
            <a:off x="4419599" y="1535113"/>
            <a:ext cx="3657600" cy="639762"/>
          </a:xfrm>
        </p:spPr>
        <p:txBody>
          <a:bodyPr/>
          <a:lstStyle/>
          <a:p>
            <a:r>
              <a:rPr lang="en-US" sz="3200" dirty="0"/>
              <a:t>Pro-Social Skills</a:t>
            </a:r>
          </a:p>
        </p:txBody>
      </p:sp>
      <p:sp>
        <p:nvSpPr>
          <p:cNvPr id="7" name="Content Placeholder 6"/>
          <p:cNvSpPr>
            <a:spLocks noGrp="1"/>
          </p:cNvSpPr>
          <p:nvPr>
            <p:ph sz="quarter" idx="4"/>
          </p:nvPr>
        </p:nvSpPr>
        <p:spPr>
          <a:xfrm>
            <a:off x="4419600" y="2174875"/>
            <a:ext cx="3809999" cy="3951288"/>
          </a:xfrm>
        </p:spPr>
        <p:txBody>
          <a:bodyPr>
            <a:normAutofit/>
          </a:bodyPr>
          <a:lstStyle/>
          <a:p>
            <a:r>
              <a:rPr lang="en-US" sz="3200" dirty="0"/>
              <a:t>Choose kindness over being right; pick up trash even if it isn’t yours</a:t>
            </a:r>
          </a:p>
          <a:p>
            <a:r>
              <a:rPr lang="en-US" sz="3200" dirty="0"/>
              <a:t>Encourage others; tell peers they did a good job</a:t>
            </a:r>
          </a:p>
        </p:txBody>
      </p:sp>
      <p:sp>
        <p:nvSpPr>
          <p:cNvPr id="8" name="TextBox 7"/>
          <p:cNvSpPr txBox="1"/>
          <p:nvPr/>
        </p:nvSpPr>
        <p:spPr>
          <a:xfrm>
            <a:off x="4953000" y="6277708"/>
            <a:ext cx="3276599" cy="369332"/>
          </a:xfrm>
          <a:prstGeom prst="rect">
            <a:avLst/>
          </a:prstGeom>
          <a:noFill/>
        </p:spPr>
        <p:txBody>
          <a:bodyPr wrap="square" rtlCol="0">
            <a:spAutoFit/>
          </a:bodyPr>
          <a:lstStyle/>
          <a:p>
            <a:r>
              <a:rPr lang="en-US" dirty="0">
                <a:hlinkClick r:id="rId3"/>
              </a:rPr>
              <a:t>http://www.midatlanticpbis.org</a:t>
            </a:r>
            <a:r>
              <a:rPr lang="en-US" dirty="0"/>
              <a:t> </a:t>
            </a:r>
          </a:p>
        </p:txBody>
      </p:sp>
    </p:spTree>
    <p:extLst>
      <p:ext uri="{BB962C8B-B14F-4D97-AF65-F5344CB8AC3E}">
        <p14:creationId xmlns:p14="http://schemas.microsoft.com/office/powerpoint/2010/main" val="394218972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14875066"/>
              </p:ext>
            </p:extLst>
          </p:nvPr>
        </p:nvGraphicFramePr>
        <p:xfrm>
          <a:off x="771524" y="1295401"/>
          <a:ext cx="6733223" cy="4812030"/>
        </p:xfrm>
        <a:graphic>
          <a:graphicData uri="http://schemas.openxmlformats.org/drawingml/2006/table">
            <a:tbl>
              <a:tblPr/>
              <a:tblGrid>
                <a:gridCol w="674010">
                  <a:extLst>
                    <a:ext uri="{9D8B030D-6E8A-4147-A177-3AD203B41FA5}">
                      <a16:colId xmlns:a16="http://schemas.microsoft.com/office/drawing/2014/main" val="3340924521"/>
                    </a:ext>
                  </a:extLst>
                </a:gridCol>
                <a:gridCol w="756972">
                  <a:extLst>
                    <a:ext uri="{9D8B030D-6E8A-4147-A177-3AD203B41FA5}">
                      <a16:colId xmlns:a16="http://schemas.microsoft.com/office/drawing/2014/main" val="1110035011"/>
                    </a:ext>
                  </a:extLst>
                </a:gridCol>
                <a:gridCol w="757463">
                  <a:extLst>
                    <a:ext uri="{9D8B030D-6E8A-4147-A177-3AD203B41FA5}">
                      <a16:colId xmlns:a16="http://schemas.microsoft.com/office/drawing/2014/main" val="1197069513"/>
                    </a:ext>
                  </a:extLst>
                </a:gridCol>
                <a:gridCol w="757463">
                  <a:extLst>
                    <a:ext uri="{9D8B030D-6E8A-4147-A177-3AD203B41FA5}">
                      <a16:colId xmlns:a16="http://schemas.microsoft.com/office/drawing/2014/main" val="3578049422"/>
                    </a:ext>
                  </a:extLst>
                </a:gridCol>
                <a:gridCol w="757463">
                  <a:extLst>
                    <a:ext uri="{9D8B030D-6E8A-4147-A177-3AD203B41FA5}">
                      <a16:colId xmlns:a16="http://schemas.microsoft.com/office/drawing/2014/main" val="1710177637"/>
                    </a:ext>
                  </a:extLst>
                </a:gridCol>
                <a:gridCol w="757463">
                  <a:extLst>
                    <a:ext uri="{9D8B030D-6E8A-4147-A177-3AD203B41FA5}">
                      <a16:colId xmlns:a16="http://schemas.microsoft.com/office/drawing/2014/main" val="1777096215"/>
                    </a:ext>
                  </a:extLst>
                </a:gridCol>
                <a:gridCol w="757463">
                  <a:extLst>
                    <a:ext uri="{9D8B030D-6E8A-4147-A177-3AD203B41FA5}">
                      <a16:colId xmlns:a16="http://schemas.microsoft.com/office/drawing/2014/main" val="501447308"/>
                    </a:ext>
                  </a:extLst>
                </a:gridCol>
                <a:gridCol w="757463">
                  <a:extLst>
                    <a:ext uri="{9D8B030D-6E8A-4147-A177-3AD203B41FA5}">
                      <a16:colId xmlns:a16="http://schemas.microsoft.com/office/drawing/2014/main" val="666512477"/>
                    </a:ext>
                  </a:extLst>
                </a:gridCol>
                <a:gridCol w="757463">
                  <a:extLst>
                    <a:ext uri="{9D8B030D-6E8A-4147-A177-3AD203B41FA5}">
                      <a16:colId xmlns:a16="http://schemas.microsoft.com/office/drawing/2014/main" val="620850777"/>
                    </a:ext>
                  </a:extLst>
                </a:gridCol>
              </a:tblGrid>
              <a:tr h="370155">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a:noFill/>
                    </a:lnL>
                    <a:lnR>
                      <a:noFill/>
                    </a:lnR>
                    <a:lnT>
                      <a:noFill/>
                    </a:lnT>
                    <a:lnB>
                      <a:noFill/>
                    </a:lnB>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a:noFill/>
                    </a:lnL>
                    <a:lnR w="12700" cap="flat" cmpd="sng" algn="ctr">
                      <a:solidFill>
                        <a:srgbClr val="000000"/>
                      </a:solidFill>
                      <a:prstDash val="solid"/>
                      <a:round/>
                      <a:headEnd type="none" w="med" len="med"/>
                      <a:tailEnd type="none" w="med" len="med"/>
                    </a:lnR>
                    <a:lnT>
                      <a:noFill/>
                    </a:lnT>
                    <a:lnB>
                      <a:noFill/>
                    </a:lnB>
                  </a:tcPr>
                </a:tc>
                <a:tc gridSpan="7">
                  <a:txBody>
                    <a:bodyPr/>
                    <a:lstStyle/>
                    <a:p>
                      <a:pPr marL="0" marR="0" algn="ctr" hangingPunct="0">
                        <a:spcBef>
                          <a:spcPts val="0"/>
                        </a:spcBef>
                        <a:spcAft>
                          <a:spcPts val="0"/>
                        </a:spcAft>
                      </a:pPr>
                      <a:r>
                        <a:rPr lang="en-US" sz="1800" b="1" kern="0" dirty="0">
                          <a:effectLst/>
                          <a:latin typeface="+mn-lt"/>
                        </a:rPr>
                        <a:t>ROUTINE/SETTING</a:t>
                      </a: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4097328"/>
                  </a:ext>
                </a:extLst>
              </a:tr>
              <a:tr h="579375">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2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44545043"/>
                  </a:ext>
                </a:extLst>
              </a:tr>
              <a:tr h="1287500">
                <a:tc rowSpan="3">
                  <a:txBody>
                    <a:bodyPr/>
                    <a:lstStyle/>
                    <a:p>
                      <a:pPr marL="71755" marR="71755" algn="ctr" hangingPunct="0">
                        <a:spcBef>
                          <a:spcPts val="0"/>
                        </a:spcBef>
                        <a:spcAft>
                          <a:spcPts val="0"/>
                        </a:spcAft>
                      </a:pPr>
                      <a:r>
                        <a:rPr lang="en-US" sz="1800" b="1" dirty="0">
                          <a:effectLst/>
                          <a:latin typeface="+mn-lt"/>
                          <a:ea typeface="Times New Roman" panose="02020603050405020304" pitchFamily="18" charset="0"/>
                        </a:rPr>
                        <a:t>RULE/EXPECTATION</a:t>
                      </a:r>
                      <a:endParaRPr lang="en-US" sz="1800" dirty="0">
                        <a:effectLst/>
                        <a:latin typeface="+mn-lt"/>
                        <a:ea typeface="Times New Roman" panose="02020603050405020304" pitchFamily="18" charset="0"/>
                      </a:endParaRPr>
                    </a:p>
                  </a:txBody>
                  <a:tcPr marL="48101" marR="48101"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955246"/>
                  </a:ext>
                </a:extLst>
              </a:tr>
              <a:tr h="1287500">
                <a:tc vMerge="1">
                  <a:txBody>
                    <a:bodyPr/>
                    <a:lstStyle/>
                    <a:p>
                      <a:endParaRPr lang="en-US"/>
                    </a:p>
                  </a:txBody>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577539"/>
                  </a:ext>
                </a:extLst>
              </a:tr>
              <a:tr h="1287500">
                <a:tc vMerge="1">
                  <a:txBody>
                    <a:bodyPr/>
                    <a:lstStyle/>
                    <a:p>
                      <a:endParaRPr lang="en-US"/>
                    </a:p>
                  </a:txBody>
                  <a:tcPr/>
                </a:tc>
                <a:tc>
                  <a:txBody>
                    <a:bodyPr/>
                    <a:lstStyle/>
                    <a:p>
                      <a:pPr marL="0" marR="0" algn="ctr" hangingPunct="0">
                        <a:spcBef>
                          <a:spcPts val="0"/>
                        </a:spcBef>
                        <a:spcAft>
                          <a:spcPts val="0"/>
                        </a:spcAft>
                      </a:pPr>
                      <a:r>
                        <a:rPr lang="en-US" sz="12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hangingPunct="0">
                        <a:spcBef>
                          <a:spcPts val="0"/>
                        </a:spcBef>
                        <a:spcAft>
                          <a:spcPts val="0"/>
                        </a:spcAft>
                      </a:pPr>
                      <a:r>
                        <a:rPr lang="en-US" sz="1000" dirty="0">
                          <a:effectLst/>
                          <a:latin typeface="Arial" panose="020B0604020202020204" pitchFamily="34"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txBody>
                  <a:tcPr marL="48101" marR="481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59413"/>
                  </a:ext>
                </a:extLst>
              </a:tr>
            </a:tbl>
          </a:graphicData>
        </a:graphic>
      </p:graphicFrame>
      <p:sp>
        <p:nvSpPr>
          <p:cNvPr id="5" name="Rectangle 2"/>
          <p:cNvSpPr>
            <a:spLocks noChangeArrowheads="1"/>
          </p:cNvSpPr>
          <p:nvPr/>
        </p:nvSpPr>
        <p:spPr bwMode="auto">
          <a:xfrm>
            <a:off x="1001078" y="327279"/>
            <a:ext cx="6959277" cy="16619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800" dirty="0">
                <a:solidFill>
                  <a:schemeClr val="tx2"/>
                </a:solidFill>
                <a:latin typeface="+mj-lt"/>
                <a:ea typeface="Times New Roman" panose="02020603050405020304" pitchFamily="18" charset="0"/>
                <a:cs typeface="Arial" panose="020B0604020202020204" pitchFamily="34" charset="0"/>
              </a:rPr>
              <a:t>Teaching Matrix: Template</a:t>
            </a:r>
            <a:r>
              <a:rPr kumimoji="0" lang="en-US" altLang="en-US" sz="4400" b="0" i="0" u="none" strike="noStrike" cap="none" normalizeH="0" baseline="0" dirty="0">
                <a:ln>
                  <a:noFill/>
                </a:ln>
                <a:solidFill>
                  <a:schemeClr val="tx2"/>
                </a:solidFill>
                <a:effectLst/>
                <a:latin typeface="+mj-lt"/>
                <a:ea typeface="Times New Roman" panose="02020603050405020304" pitchFamily="18" charset="0"/>
              </a:rPr>
              <a:t/>
            </a:r>
            <a:br>
              <a:rPr kumimoji="0" lang="en-US" altLang="en-US" sz="4400" b="0" i="0" u="none" strike="noStrike" cap="none" normalizeH="0" baseline="0" dirty="0">
                <a:ln>
                  <a:noFill/>
                </a:ln>
                <a:solidFill>
                  <a:schemeClr val="tx2"/>
                </a:solidFill>
                <a:effectLst/>
                <a:latin typeface="+mj-lt"/>
                <a:ea typeface="Times New Roman" panose="02020603050405020304" pitchFamily="18" charset="0"/>
              </a:rPr>
            </a:br>
            <a:endParaRPr kumimoji="0" lang="en-US" altLang="en-US" sz="6000" b="0" i="0" u="none" strike="noStrike" cap="none" normalizeH="0" baseline="0" dirty="0">
              <a:ln>
                <a:noFill/>
              </a:ln>
              <a:solidFill>
                <a:schemeClr val="tx2"/>
              </a:solidFill>
              <a:effectLst/>
              <a:latin typeface="+mj-lt"/>
            </a:endParaRPr>
          </a:p>
        </p:txBody>
      </p:sp>
      <p:sp>
        <p:nvSpPr>
          <p:cNvPr id="6" name="TextBox 5"/>
          <p:cNvSpPr txBox="1"/>
          <p:nvPr/>
        </p:nvSpPr>
        <p:spPr>
          <a:xfrm>
            <a:off x="5895242" y="6277708"/>
            <a:ext cx="2400300" cy="369332"/>
          </a:xfrm>
          <a:prstGeom prst="rect">
            <a:avLst/>
          </a:prstGeom>
          <a:noFill/>
        </p:spPr>
        <p:txBody>
          <a:bodyPr wrap="square" rtlCol="0">
            <a:spAutoFit/>
          </a:bodyPr>
          <a:lstStyle/>
          <a:p>
            <a:r>
              <a:rPr lang="en-US" dirty="0">
                <a:hlinkClick r:id="rId3"/>
              </a:rPr>
              <a:t>http://pbismissouri.org</a:t>
            </a:r>
            <a:r>
              <a:rPr lang="en-US" dirty="0"/>
              <a:t> </a:t>
            </a:r>
          </a:p>
        </p:txBody>
      </p:sp>
    </p:spTree>
    <p:extLst>
      <p:ext uri="{BB962C8B-B14F-4D97-AF65-F5344CB8AC3E}">
        <p14:creationId xmlns:p14="http://schemas.microsoft.com/office/powerpoint/2010/main" val="41981226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1257300" y="217487"/>
            <a:ext cx="6115050" cy="1143000"/>
          </a:xfrm>
          <a:prstGeom prst="rect">
            <a:avLst/>
          </a:prstGeom>
          <a:noFill/>
          <a:ln>
            <a:noFill/>
          </a:ln>
        </p:spPr>
        <p:txBody>
          <a:bodyPr vert="horz" lIns="91425" tIns="45700" rIns="91425" bIns="45700" rtlCol="0" anchor="ctr" anchorCtr="0">
            <a:noAutofit/>
          </a:bodyPr>
          <a:lstStyle/>
          <a:p>
            <a:pPr algn="l">
              <a:buClr>
                <a:srgbClr val="1D2A53"/>
              </a:buClr>
              <a:buSzPct val="25000"/>
            </a:pPr>
            <a:r>
              <a:rPr lang="en-US" sz="4000" dirty="0">
                <a:solidFill>
                  <a:schemeClr val="tx2"/>
                </a:solidFill>
                <a:latin typeface="+mj-lt"/>
              </a:rPr>
              <a:t>Classroom Teaching Matrix:  Rules/Norms/Specific Behaviors </a:t>
            </a:r>
          </a:p>
        </p:txBody>
      </p:sp>
      <p:graphicFrame>
        <p:nvGraphicFramePr>
          <p:cNvPr id="221" name="Shape 221"/>
          <p:cNvGraphicFramePr/>
          <p:nvPr>
            <p:extLst>
              <p:ext uri="{D42A27DB-BD31-4B8C-83A1-F6EECF244321}">
                <p14:modId xmlns:p14="http://schemas.microsoft.com/office/powerpoint/2010/main" val="2538111989"/>
              </p:ext>
            </p:extLst>
          </p:nvPr>
        </p:nvGraphicFramePr>
        <p:xfrm>
          <a:off x="1257301" y="1594617"/>
          <a:ext cx="6012657" cy="5323200"/>
        </p:xfrm>
        <a:graphic>
          <a:graphicData uri="http://schemas.openxmlformats.org/drawingml/2006/table">
            <a:tbl>
              <a:tblPr>
                <a:noFill/>
              </a:tblPr>
              <a:tblGrid>
                <a:gridCol w="1096638">
                  <a:extLst>
                    <a:ext uri="{9D8B030D-6E8A-4147-A177-3AD203B41FA5}">
                      <a16:colId xmlns:a16="http://schemas.microsoft.com/office/drawing/2014/main" val="20000"/>
                    </a:ext>
                  </a:extLst>
                </a:gridCol>
                <a:gridCol w="1119586">
                  <a:extLst>
                    <a:ext uri="{9D8B030D-6E8A-4147-A177-3AD203B41FA5}">
                      <a16:colId xmlns:a16="http://schemas.microsoft.com/office/drawing/2014/main" val="20001"/>
                    </a:ext>
                  </a:extLst>
                </a:gridCol>
                <a:gridCol w="1179085">
                  <a:extLst>
                    <a:ext uri="{9D8B030D-6E8A-4147-A177-3AD203B41FA5}">
                      <a16:colId xmlns:a16="http://schemas.microsoft.com/office/drawing/2014/main" val="20002"/>
                    </a:ext>
                  </a:extLst>
                </a:gridCol>
                <a:gridCol w="1097687">
                  <a:extLst>
                    <a:ext uri="{9D8B030D-6E8A-4147-A177-3AD203B41FA5}">
                      <a16:colId xmlns:a16="http://schemas.microsoft.com/office/drawing/2014/main" val="20003"/>
                    </a:ext>
                  </a:extLst>
                </a:gridCol>
                <a:gridCol w="1519661">
                  <a:extLst>
                    <a:ext uri="{9D8B030D-6E8A-4147-A177-3AD203B41FA5}">
                      <a16:colId xmlns:a16="http://schemas.microsoft.com/office/drawing/2014/main" val="20004"/>
                    </a:ext>
                  </a:extLst>
                </a:gridCol>
              </a:tblGrid>
              <a:tr h="0">
                <a:tc>
                  <a:txBody>
                    <a:bodyPr/>
                    <a:lstStyle/>
                    <a:p>
                      <a:pPr marL="0" marR="0" lvl="0" indent="0" algn="ctr" rtl="0">
                        <a:lnSpc>
                          <a:spcPct val="100000"/>
                        </a:lnSpc>
                        <a:spcBef>
                          <a:spcPts val="0"/>
                        </a:spcBef>
                        <a:spcAft>
                          <a:spcPts val="0"/>
                        </a:spcAft>
                        <a:buClr>
                          <a:schemeClr val="dk1"/>
                        </a:buClr>
                        <a:buSzPct val="25000"/>
                        <a:buFont typeface="Calibri"/>
                        <a:buNone/>
                      </a:pPr>
                      <a:endParaRPr sz="1800" b="1" i="0" u="none" strike="noStrike" cap="none" dirty="0">
                        <a:solidFill>
                          <a:schemeClr val="dk1"/>
                        </a:solidFill>
                        <a:latin typeface="Domine"/>
                        <a:ea typeface="Domine"/>
                        <a:cs typeface="Domine"/>
                        <a:sym typeface="Domine"/>
                      </a:endParaRPr>
                    </a:p>
                  </a:txBody>
                  <a:tcPr marL="68513" marR="68513" marT="45725" marB="45725">
                    <a:lnL w="12700" cap="flat" cmpd="sng">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Calibri"/>
                        <a:buNone/>
                      </a:pPr>
                      <a:endParaRPr sz="1800" b="1" i="0" u="none" strike="noStrike" cap="none" dirty="0">
                        <a:solidFill>
                          <a:schemeClr val="dk1"/>
                        </a:solidFill>
                        <a:latin typeface="Domine"/>
                        <a:ea typeface="Domine"/>
                        <a:cs typeface="Domine"/>
                        <a:sym typeface="Domine"/>
                      </a:endParaRPr>
                    </a:p>
                  </a:txBody>
                  <a:tcPr marL="68513" marR="68513" marT="45725" marB="457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lvl="0" indent="0" algn="ctr" rtl="0">
                        <a:lnSpc>
                          <a:spcPct val="100000"/>
                        </a:lnSpc>
                        <a:spcBef>
                          <a:spcPts val="0"/>
                        </a:spcBef>
                        <a:spcAft>
                          <a:spcPts val="0"/>
                        </a:spcAft>
                        <a:buClr>
                          <a:schemeClr val="dk1"/>
                        </a:buClr>
                        <a:buSzPct val="25000"/>
                        <a:buFont typeface="Calibri"/>
                        <a:buNone/>
                      </a:pPr>
                      <a:r>
                        <a:rPr lang="en-US" sz="2000" b="1" i="0" u="none" strike="noStrike" cap="none" dirty="0">
                          <a:solidFill>
                            <a:schemeClr val="dk1"/>
                          </a:solidFill>
                          <a:latin typeface="Calibri" panose="020F0502020204030204" pitchFamily="34" charset="0"/>
                          <a:ea typeface="Domine"/>
                          <a:cs typeface="Calibri" panose="020F0502020204030204" pitchFamily="34" charset="0"/>
                          <a:sym typeface="Domine"/>
                        </a:rPr>
                        <a:t>Routines and</a:t>
                      </a:r>
                      <a:r>
                        <a:rPr lang="en-US" sz="2000" b="1" i="0" u="none" strike="noStrike" cap="none" baseline="0" dirty="0">
                          <a:solidFill>
                            <a:schemeClr val="dk1"/>
                          </a:solidFill>
                          <a:latin typeface="Calibri" panose="020F0502020204030204" pitchFamily="34" charset="0"/>
                          <a:ea typeface="Domine"/>
                          <a:cs typeface="Calibri" panose="020F0502020204030204" pitchFamily="34" charset="0"/>
                          <a:sym typeface="Domine"/>
                        </a:rPr>
                        <a:t> Signal</a:t>
                      </a:r>
                      <a:endParaRPr sz="2000" b="1" i="0" u="none" strike="noStrike" cap="none" dirty="0">
                        <a:solidFill>
                          <a:schemeClr val="dk1"/>
                        </a:solidFill>
                        <a:latin typeface="Calibri" panose="020F0502020204030204" pitchFamily="34" charset="0"/>
                        <a:ea typeface="Domine"/>
                        <a:cs typeface="Calibri" panose="020F0502020204030204" pitchFamily="34" charset="0"/>
                        <a:sym typeface="Domine"/>
                      </a:endParaRPr>
                    </a:p>
                  </a:txBody>
                  <a:tcPr marL="68513" marR="68513" marT="45725" marB="457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marL="91350" marR="91350" marT="45725" marB="457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marL="91350" marR="91350"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6275">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dirty="0">
                          <a:solidFill>
                            <a:srgbClr val="0E1529"/>
                          </a:solidFill>
                          <a:latin typeface="Calibri"/>
                          <a:ea typeface="Calibri"/>
                          <a:cs typeface="Calibri"/>
                          <a:sym typeface="Calibri"/>
                        </a:rPr>
                        <a:t>School-Wide Expectations</a:t>
                      </a:r>
                    </a:p>
                    <a:p>
                      <a:pPr marL="0" marR="0" lvl="0" indent="0" algn="l" rtl="0">
                        <a:lnSpc>
                          <a:spcPct val="100000"/>
                        </a:lnSpc>
                        <a:spcBef>
                          <a:spcPts val="0"/>
                        </a:spcBef>
                        <a:spcAft>
                          <a:spcPts val="0"/>
                        </a:spcAft>
                        <a:buClr>
                          <a:schemeClr val="dk1"/>
                        </a:buClr>
                        <a:buSzPct val="25000"/>
                        <a:buFont typeface="Calibri"/>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Arial"/>
                        <a:buNone/>
                      </a:pPr>
                      <a:endParaRPr sz="1400" b="1" i="0" u="none" strike="noStrike" cap="none" dirty="0">
                        <a:solidFill>
                          <a:srgbClr val="000000"/>
                        </a:solidFill>
                        <a:latin typeface="Calibri"/>
                        <a:ea typeface="Calibri"/>
                        <a:cs typeface="Calibri"/>
                        <a:sym typeface="Calibri"/>
                      </a:endParaRPr>
                    </a:p>
                  </a:txBody>
                  <a:tcPr marL="68513" marR="685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r>
                        <a:rPr lang="en-US" sz="1800" u="none" strike="noStrike" cap="none" dirty="0"/>
                        <a:t>Class-wide Rules/Norms</a:t>
                      </a:r>
                      <a:endParaRPr sz="1800" u="none" strike="noStrike" cap="none" dirty="0"/>
                    </a:p>
                  </a:txBody>
                  <a:tcPr marL="68513" marR="685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endParaRPr lang="en-US" dirty="0"/>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endParaRPr sz="1800" u="none" strike="noStrike" cap="none" dirty="0"/>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endParaRPr sz="1800" u="none" strike="noStrike" cap="none"/>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9650">
                <a:tc>
                  <a:txBody>
                    <a:bodyPr/>
                    <a:lstStyle/>
                    <a:p>
                      <a:pPr marL="0" marR="0" lvl="0" indent="0" algn="l" rtl="0">
                        <a:lnSpc>
                          <a:spcPct val="100000"/>
                        </a:lnSpc>
                        <a:spcBef>
                          <a:spcPts val="0"/>
                        </a:spcBef>
                        <a:spcAft>
                          <a:spcPts val="0"/>
                        </a:spcAft>
                        <a:buClr>
                          <a:srgbClr val="000000"/>
                        </a:buClr>
                        <a:buSzPct val="25000"/>
                        <a:buFont typeface="Arial"/>
                        <a:buNone/>
                      </a:pPr>
                      <a:endParaRPr sz="1400" b="1" i="0" u="none" strike="noStrike" cap="none">
                        <a:solidFill>
                          <a:srgbClr val="000000"/>
                        </a:solidFill>
                        <a:latin typeface="Calibri"/>
                        <a:ea typeface="Calibri"/>
                        <a:cs typeface="Calibri"/>
                        <a:sym typeface="Calibri"/>
                      </a:endParaRPr>
                    </a:p>
                  </a:txBody>
                  <a:tcPr marL="68513" marR="68513" marT="45725" marB="45725"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endParaRPr lang="en-US" dirty="0"/>
                    </a:p>
                  </a:txBody>
                  <a:tcPr marL="68513" marR="685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endParaRPr lang="en-US"/>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endParaRPr sz="1800" u="none" strike="noStrike" cap="none" dirty="0"/>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endParaRPr sz="1800" u="none" strike="noStrike" cap="none" dirty="0"/>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64200">
                <a:tc>
                  <a:txBody>
                    <a:bodyPr/>
                    <a:lstStyle/>
                    <a:p>
                      <a:pPr marL="0" marR="0" lvl="0" indent="0" algn="l" rtl="0">
                        <a:lnSpc>
                          <a:spcPct val="100000"/>
                        </a:lnSpc>
                        <a:spcBef>
                          <a:spcPts val="0"/>
                        </a:spcBef>
                        <a:spcAft>
                          <a:spcPts val="0"/>
                        </a:spcAft>
                        <a:buClr>
                          <a:schemeClr val="dk1"/>
                        </a:buClr>
                        <a:buSzPct val="25000"/>
                        <a:buFont typeface="Calibri"/>
                        <a:buNone/>
                      </a:pPr>
                      <a:endParaRPr sz="1400" b="0" i="0" u="none" strike="noStrike" cap="none">
                        <a:solidFill>
                          <a:srgbClr val="000000"/>
                        </a:solidFill>
                        <a:latin typeface="Calibri"/>
                        <a:ea typeface="Calibri"/>
                        <a:cs typeface="Calibri"/>
                        <a:sym typeface="Calibri"/>
                      </a:endParaRPr>
                    </a:p>
                  </a:txBody>
                  <a:tcPr marL="68513" marR="685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endParaRPr lang="en-US"/>
                    </a:p>
                  </a:txBody>
                  <a:tcPr marL="68513" marR="685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endParaRPr lang="en-US"/>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endParaRPr sz="1800" u="none" strike="noStrike" cap="none" dirty="0"/>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endParaRPr sz="1800" u="none" strike="noStrike" cap="none"/>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37650">
                <a:tc>
                  <a:txBody>
                    <a:bodyPr/>
                    <a:lstStyle/>
                    <a:p>
                      <a:pPr marL="0" marR="0" lvl="0" indent="0" algn="l" rtl="0">
                        <a:lnSpc>
                          <a:spcPct val="100000"/>
                        </a:lnSpc>
                        <a:spcBef>
                          <a:spcPts val="0"/>
                        </a:spcBef>
                        <a:spcAft>
                          <a:spcPts val="0"/>
                        </a:spcAft>
                        <a:buClr>
                          <a:schemeClr val="dk1"/>
                        </a:buClr>
                        <a:buSzPct val="25000"/>
                        <a:buFont typeface="Calibri"/>
                        <a:buNone/>
                      </a:pPr>
                      <a:endParaRPr sz="1400" b="1" i="0" u="none" strike="noStrike" cap="none">
                        <a:solidFill>
                          <a:srgbClr val="000000"/>
                        </a:solidFill>
                        <a:latin typeface="Calibri"/>
                        <a:ea typeface="Calibri"/>
                        <a:cs typeface="Calibri"/>
                        <a:sym typeface="Calibri"/>
                      </a:endParaRPr>
                    </a:p>
                  </a:txBody>
                  <a:tcPr marL="68513" marR="685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endParaRPr lang="en-US"/>
                    </a:p>
                  </a:txBody>
                  <a:tcPr marL="68513" marR="685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endParaRPr sz="1800" u="none" strike="noStrike" cap="none" dirty="0"/>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spcBef>
                          <a:spcPts val="0"/>
                        </a:spcBef>
                        <a:buClr>
                          <a:schemeClr val="dk1"/>
                        </a:buClr>
                        <a:buSzPct val="25000"/>
                        <a:buFont typeface="Calibri"/>
                        <a:buNone/>
                      </a:pPr>
                      <a:endParaRPr sz="1800" u="none" strike="noStrike" cap="none" dirty="0"/>
                    </a:p>
                  </a:txBody>
                  <a:tcPr marL="68513" marR="68513" marT="45725" marB="457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Rounded Rectangle 2"/>
          <p:cNvSpPr/>
          <p:nvPr/>
        </p:nvSpPr>
        <p:spPr>
          <a:xfrm>
            <a:off x="2294960" y="1594618"/>
            <a:ext cx="1224744" cy="4701765"/>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29299" y="6414325"/>
            <a:ext cx="2400300" cy="646331"/>
          </a:xfrm>
          <a:prstGeom prst="rect">
            <a:avLst/>
          </a:prstGeom>
          <a:noFill/>
        </p:spPr>
        <p:txBody>
          <a:bodyPr wrap="square" rtlCol="0">
            <a:spAutoFit/>
          </a:bodyPr>
          <a:lstStyle/>
          <a:p>
            <a:r>
              <a:rPr lang="en-US" dirty="0">
                <a:hlinkClick r:id="rId3"/>
              </a:rPr>
              <a:t>http://www.midatlanticpbis.org</a:t>
            </a:r>
            <a:r>
              <a:rPr lang="en-US" dirty="0"/>
              <a:t> </a:t>
            </a:r>
          </a:p>
        </p:txBody>
      </p:sp>
    </p:spTree>
    <p:extLst>
      <p:ext uri="{BB962C8B-B14F-4D97-AF65-F5344CB8AC3E}">
        <p14:creationId xmlns:p14="http://schemas.microsoft.com/office/powerpoint/2010/main" val="436582827"/>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61" y="255588"/>
            <a:ext cx="7620000" cy="1143000"/>
          </a:xfrm>
        </p:spPr>
        <p:txBody>
          <a:bodyPr/>
          <a:lstStyle/>
          <a:p>
            <a:r>
              <a:rPr lang="en-US" dirty="0"/>
              <a:t>Classroom Matrix</a:t>
            </a:r>
          </a:p>
        </p:txBody>
      </p:sp>
      <p:sp>
        <p:nvSpPr>
          <p:cNvPr id="3" name="Content Placeholder 2"/>
          <p:cNvSpPr>
            <a:spLocks noGrp="1"/>
          </p:cNvSpPr>
          <p:nvPr>
            <p:ph idx="1"/>
          </p:nvPr>
        </p:nvSpPr>
        <p:spPr>
          <a:xfrm>
            <a:off x="844062" y="1444626"/>
            <a:ext cx="6999776" cy="4868862"/>
          </a:xfrm>
        </p:spPr>
        <p:txBody>
          <a:bodyPr>
            <a:noAutofit/>
          </a:bodyPr>
          <a:lstStyle/>
          <a:p>
            <a:r>
              <a:rPr lang="en-US" sz="3200" dirty="0"/>
              <a:t>Extend School-wide expectation to the classroom</a:t>
            </a:r>
          </a:p>
          <a:p>
            <a:r>
              <a:rPr lang="en-US" sz="3200" dirty="0"/>
              <a:t>Take 3-5 positively stated expectations and classroom teachers &amp; students define those expectations across their routines</a:t>
            </a:r>
          </a:p>
          <a:p>
            <a:r>
              <a:rPr lang="en-US" sz="3200" dirty="0"/>
              <a:t>Definitions can look different across classrooms &amp; routines </a:t>
            </a:r>
          </a:p>
          <a:p>
            <a:pPr lvl="1"/>
            <a:r>
              <a:rPr lang="en-US" sz="3000" dirty="0"/>
              <a:t>Science lab group work vs. History whole group instruction</a:t>
            </a:r>
          </a:p>
          <a:p>
            <a:pPr lvl="1"/>
            <a:r>
              <a:rPr lang="en-US" sz="3000" dirty="0"/>
              <a:t>Morning meeting vs. leaving the classroom</a:t>
            </a:r>
          </a:p>
        </p:txBody>
      </p:sp>
    </p:spTree>
    <p:extLst>
      <p:ext uri="{BB962C8B-B14F-4D97-AF65-F5344CB8AC3E}">
        <p14:creationId xmlns:p14="http://schemas.microsoft.com/office/powerpoint/2010/main" val="70085771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08842" y="156763"/>
            <a:ext cx="8005397" cy="915357"/>
          </a:xfrm>
          <a:prstGeom prst="rect">
            <a:avLst/>
          </a:prstGeom>
          <a:noFill/>
          <a:ln>
            <a:noFill/>
          </a:ln>
        </p:spPr>
        <p:txBody>
          <a:bodyPr lIns="91425" tIns="45700" rIns="91425" bIns="45700" anchor="ctr" anchorCtr="0">
            <a:noAutofit/>
          </a:bodyPr>
          <a:lstStyle/>
          <a:p>
            <a:pPr>
              <a:buClr>
                <a:srgbClr val="1D2A53"/>
              </a:buClr>
              <a:buSzPct val="25000"/>
            </a:pPr>
            <a:r>
              <a:rPr lang="en-US" dirty="0"/>
              <a:t>Classroom Rules/Norms/Specific Behaviors</a:t>
            </a:r>
          </a:p>
        </p:txBody>
      </p:sp>
      <p:sp>
        <p:nvSpPr>
          <p:cNvPr id="4" name="Shape 192"/>
          <p:cNvSpPr txBox="1">
            <a:spLocks/>
          </p:cNvSpPr>
          <p:nvPr/>
        </p:nvSpPr>
        <p:spPr>
          <a:xfrm>
            <a:off x="1728789" y="1258616"/>
            <a:ext cx="3030140" cy="362856"/>
          </a:xfrm>
          <a:prstGeom prst="rect">
            <a:avLst/>
          </a:prstGeom>
          <a:noFill/>
          <a:ln>
            <a:noFill/>
          </a:ln>
        </p:spPr>
        <p:txBody>
          <a:bodyPr vert="horz" lIns="91425" tIns="45700" rIns="91425" bIns="45700" rtlCol="0" anchor="b" anchorCtr="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nSpc>
                <a:spcPct val="80000"/>
              </a:lnSpc>
              <a:spcBef>
                <a:spcPts val="0"/>
              </a:spcBef>
              <a:buClr>
                <a:schemeClr val="dk1"/>
              </a:buClr>
              <a:buSzPct val="25000"/>
              <a:buNone/>
            </a:pPr>
            <a:r>
              <a:rPr lang="en-US" sz="3200" b="1" u="sng" dirty="0">
                <a:solidFill>
                  <a:schemeClr val="tx2"/>
                </a:solidFill>
                <a:latin typeface="Calibri"/>
                <a:ea typeface="Calibri"/>
                <a:cs typeface="Calibri"/>
                <a:sym typeface="Calibri"/>
              </a:rPr>
              <a:t>Examples</a:t>
            </a:r>
          </a:p>
        </p:txBody>
      </p:sp>
      <p:sp>
        <p:nvSpPr>
          <p:cNvPr id="5" name="Shape 193"/>
          <p:cNvSpPr txBox="1">
            <a:spLocks/>
          </p:cNvSpPr>
          <p:nvPr/>
        </p:nvSpPr>
        <p:spPr>
          <a:xfrm>
            <a:off x="5044150" y="1258616"/>
            <a:ext cx="2613950" cy="362856"/>
          </a:xfrm>
          <a:prstGeom prst="rect">
            <a:avLst/>
          </a:prstGeom>
          <a:noFill/>
          <a:ln>
            <a:noFill/>
          </a:ln>
        </p:spPr>
        <p:txBody>
          <a:bodyPr vert="horz" lIns="91425" tIns="45700" rIns="91425" bIns="45700" rtlCol="0" anchor="b" anchorCtr="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nSpc>
                <a:spcPct val="80000"/>
              </a:lnSpc>
              <a:spcBef>
                <a:spcPts val="0"/>
              </a:spcBef>
              <a:buClr>
                <a:schemeClr val="dk1"/>
              </a:buClr>
              <a:buSzPct val="25000"/>
              <a:buFont typeface="Arial" pitchFamily="34" charset="0"/>
              <a:buNone/>
            </a:pPr>
            <a:r>
              <a:rPr lang="en-US" sz="3200" b="1" u="sng" dirty="0">
                <a:solidFill>
                  <a:schemeClr val="tx2"/>
                </a:solidFill>
                <a:latin typeface="Calibri"/>
                <a:ea typeface="Calibri"/>
                <a:cs typeface="Calibri"/>
                <a:sym typeface="Calibri"/>
              </a:rPr>
              <a:t>Non-Examples</a:t>
            </a:r>
          </a:p>
        </p:txBody>
      </p:sp>
      <p:sp>
        <p:nvSpPr>
          <p:cNvPr id="6" name="Shape 194"/>
          <p:cNvSpPr txBox="1">
            <a:spLocks/>
          </p:cNvSpPr>
          <p:nvPr/>
        </p:nvSpPr>
        <p:spPr>
          <a:xfrm>
            <a:off x="698990" y="1740998"/>
            <a:ext cx="3773661" cy="4906042"/>
          </a:xfrm>
          <a:prstGeom prst="rect">
            <a:avLst/>
          </a:prstGeom>
          <a:solidFill>
            <a:srgbClr val="FFFFFF"/>
          </a:solidFill>
          <a:ln>
            <a:noFill/>
          </a:ln>
        </p:spPr>
        <p:txBody>
          <a:bodyPr vert="horz" lIns="91425" tIns="45700" rIns="91425" bIns="457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indent="-342900">
              <a:lnSpc>
                <a:spcPct val="80000"/>
              </a:lnSpc>
              <a:spcBef>
                <a:spcPts val="0"/>
              </a:spcBef>
              <a:buClr>
                <a:schemeClr val="accent6"/>
              </a:buClr>
              <a:buSzPct val="97619"/>
              <a:buFont typeface="Noto Sans Symbols"/>
              <a:buChar char="▪"/>
            </a:pPr>
            <a:r>
              <a:rPr lang="en-US" sz="2600" dirty="0">
                <a:latin typeface="Calibri"/>
                <a:ea typeface="Calibri"/>
                <a:cs typeface="Calibri"/>
                <a:sym typeface="Calibri"/>
              </a:rPr>
              <a:t>Turn in completed assignments on time</a:t>
            </a:r>
          </a:p>
          <a:p>
            <a:pPr indent="-342900">
              <a:lnSpc>
                <a:spcPct val="80000"/>
              </a:lnSpc>
              <a:spcBef>
                <a:spcPts val="410"/>
              </a:spcBef>
              <a:buClr>
                <a:schemeClr val="accent6"/>
              </a:buClr>
              <a:buSzPct val="97619"/>
              <a:buFont typeface="Noto Sans Symbols"/>
              <a:buChar char="▪"/>
            </a:pPr>
            <a:r>
              <a:rPr lang="en-US" sz="2600" dirty="0">
                <a:latin typeface="Calibri"/>
                <a:ea typeface="Calibri"/>
                <a:cs typeface="Calibri"/>
                <a:sym typeface="Calibri"/>
              </a:rPr>
              <a:t>Walk at all times in the classroom</a:t>
            </a:r>
          </a:p>
          <a:p>
            <a:pPr indent="-342900">
              <a:lnSpc>
                <a:spcPct val="80000"/>
              </a:lnSpc>
              <a:spcBef>
                <a:spcPts val="410"/>
              </a:spcBef>
              <a:buClr>
                <a:schemeClr val="accent6"/>
              </a:buClr>
              <a:buSzPct val="97619"/>
              <a:buFont typeface="Noto Sans Symbols"/>
              <a:buChar char="▪"/>
            </a:pPr>
            <a:r>
              <a:rPr lang="en-US" sz="2600" dirty="0">
                <a:latin typeface="Calibri"/>
                <a:ea typeface="Calibri"/>
                <a:cs typeface="Calibri"/>
                <a:sym typeface="Calibri"/>
              </a:rPr>
              <a:t>Keep hands, feet, and objects to yourself</a:t>
            </a:r>
          </a:p>
          <a:p>
            <a:pPr indent="-342900">
              <a:lnSpc>
                <a:spcPct val="80000"/>
              </a:lnSpc>
              <a:spcBef>
                <a:spcPts val="410"/>
              </a:spcBef>
              <a:buClr>
                <a:schemeClr val="accent6"/>
              </a:buClr>
              <a:buSzPct val="97619"/>
              <a:buFont typeface="Noto Sans Symbols"/>
              <a:buChar char="▪"/>
            </a:pPr>
            <a:r>
              <a:rPr lang="en-US" sz="2600" dirty="0">
                <a:latin typeface="Calibri"/>
                <a:ea typeface="Calibri"/>
                <a:cs typeface="Calibri"/>
                <a:sym typeface="Calibri"/>
              </a:rPr>
              <a:t>Raise your hand and wait for permission to speak</a:t>
            </a:r>
          </a:p>
          <a:p>
            <a:pPr indent="-342900">
              <a:lnSpc>
                <a:spcPct val="80000"/>
              </a:lnSpc>
              <a:spcBef>
                <a:spcPts val="410"/>
              </a:spcBef>
              <a:buClr>
                <a:schemeClr val="accent6"/>
              </a:buClr>
              <a:buSzPct val="97619"/>
              <a:buFont typeface="Noto Sans Symbols"/>
              <a:buChar char="▪"/>
            </a:pPr>
            <a:r>
              <a:rPr lang="en-US" sz="2600" dirty="0">
                <a:latin typeface="Calibri"/>
                <a:ea typeface="Calibri"/>
                <a:cs typeface="Calibri"/>
                <a:sym typeface="Calibri"/>
              </a:rPr>
              <a:t>Do what your teacher asks immediately</a:t>
            </a:r>
          </a:p>
          <a:p>
            <a:pPr indent="-342900">
              <a:lnSpc>
                <a:spcPct val="80000"/>
              </a:lnSpc>
              <a:spcBef>
                <a:spcPts val="410"/>
              </a:spcBef>
              <a:buClr>
                <a:schemeClr val="accent6"/>
              </a:buClr>
              <a:buSzPct val="97619"/>
              <a:buFont typeface="Noto Sans Symbols"/>
              <a:buChar char="▪"/>
            </a:pPr>
            <a:r>
              <a:rPr lang="en-US" sz="2600" dirty="0">
                <a:latin typeface="Calibri"/>
                <a:ea typeface="Calibri"/>
                <a:cs typeface="Calibri"/>
                <a:sym typeface="Calibri"/>
              </a:rPr>
              <a:t>Be in your seat when the bell rings</a:t>
            </a:r>
          </a:p>
          <a:p>
            <a:pPr indent="-342900">
              <a:lnSpc>
                <a:spcPct val="80000"/>
              </a:lnSpc>
              <a:spcBef>
                <a:spcPts val="410"/>
              </a:spcBef>
              <a:buClr>
                <a:schemeClr val="accent6"/>
              </a:buClr>
              <a:buSzPct val="97619"/>
              <a:buFont typeface="Noto Sans Symbols"/>
              <a:buChar char="▪"/>
            </a:pPr>
            <a:r>
              <a:rPr lang="en-US" sz="2600" dirty="0">
                <a:latin typeface="Calibri"/>
                <a:ea typeface="Calibri"/>
                <a:cs typeface="Calibri"/>
                <a:sym typeface="Calibri"/>
              </a:rPr>
              <a:t>Keep your hands, feet and objects to yourself </a:t>
            </a:r>
          </a:p>
          <a:p>
            <a:pPr indent="-342900">
              <a:lnSpc>
                <a:spcPct val="80000"/>
              </a:lnSpc>
              <a:spcBef>
                <a:spcPts val="410"/>
              </a:spcBef>
              <a:buClr>
                <a:schemeClr val="accent6"/>
              </a:buClr>
              <a:buSzPct val="97619"/>
              <a:buFont typeface="Noto Sans Symbols"/>
              <a:buChar char="▪"/>
            </a:pPr>
            <a:r>
              <a:rPr lang="en-US" sz="2600" dirty="0">
                <a:latin typeface="Calibri"/>
                <a:ea typeface="Calibri"/>
                <a:cs typeface="Calibri"/>
                <a:sym typeface="Calibri"/>
              </a:rPr>
              <a:t>Be on task during work times</a:t>
            </a:r>
          </a:p>
          <a:p>
            <a:pPr>
              <a:lnSpc>
                <a:spcPct val="80000"/>
              </a:lnSpc>
              <a:spcBef>
                <a:spcPts val="444"/>
              </a:spcBef>
              <a:buClr>
                <a:schemeClr val="dk1"/>
              </a:buClr>
              <a:buSzPct val="25000"/>
            </a:pPr>
            <a:endParaRPr lang="en-US" dirty="0">
              <a:latin typeface="Calibri"/>
              <a:ea typeface="Calibri"/>
              <a:cs typeface="Calibri"/>
              <a:sym typeface="Calibri"/>
            </a:endParaRPr>
          </a:p>
        </p:txBody>
      </p:sp>
      <p:sp>
        <p:nvSpPr>
          <p:cNvPr id="7" name="Shape 195"/>
          <p:cNvSpPr txBox="1">
            <a:spLocks/>
          </p:cNvSpPr>
          <p:nvPr/>
        </p:nvSpPr>
        <p:spPr>
          <a:xfrm>
            <a:off x="4884152" y="1740998"/>
            <a:ext cx="2933945" cy="4536710"/>
          </a:xfrm>
          <a:prstGeom prst="rect">
            <a:avLst/>
          </a:prstGeom>
          <a:noFill/>
          <a:ln>
            <a:noFill/>
          </a:ln>
        </p:spPr>
        <p:txBody>
          <a:bodyPr vert="horz" lIns="91425" tIns="45700" rIns="91425" bIns="45700" rtlCol="0" anchor="t" anchorCtr="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indent="-342900">
              <a:spcBef>
                <a:spcPts val="0"/>
              </a:spcBef>
              <a:buClr>
                <a:schemeClr val="accent6"/>
              </a:buClr>
              <a:buSzPct val="100000"/>
              <a:buFont typeface="Noto Sans Symbols"/>
              <a:buChar char="▪"/>
            </a:pPr>
            <a:r>
              <a:rPr lang="en-US" sz="2600" dirty="0">
                <a:latin typeface="Calibri"/>
                <a:ea typeface="Calibri"/>
                <a:cs typeface="Calibri"/>
                <a:sym typeface="Calibri"/>
              </a:rPr>
              <a:t>Be responsible</a:t>
            </a:r>
          </a:p>
          <a:p>
            <a:pPr indent="-342900">
              <a:spcBef>
                <a:spcPts val="400"/>
              </a:spcBef>
              <a:buClr>
                <a:schemeClr val="accent6"/>
              </a:buClr>
              <a:buSzPct val="100000"/>
              <a:buFont typeface="Noto Sans Symbols"/>
              <a:buChar char="▪"/>
            </a:pPr>
            <a:r>
              <a:rPr lang="en-US" sz="2600" dirty="0">
                <a:latin typeface="Calibri"/>
                <a:ea typeface="Calibri"/>
                <a:cs typeface="Calibri"/>
                <a:sym typeface="Calibri"/>
              </a:rPr>
              <a:t>Be a good citizen</a:t>
            </a:r>
          </a:p>
          <a:p>
            <a:pPr indent="-342900">
              <a:spcBef>
                <a:spcPts val="400"/>
              </a:spcBef>
              <a:buClr>
                <a:schemeClr val="accent6"/>
              </a:buClr>
              <a:buSzPct val="100000"/>
              <a:buFont typeface="Noto Sans Symbols"/>
              <a:buChar char="▪"/>
            </a:pPr>
            <a:r>
              <a:rPr lang="en-US" sz="2600" dirty="0">
                <a:latin typeface="Calibri"/>
                <a:ea typeface="Calibri"/>
                <a:cs typeface="Calibri"/>
                <a:sym typeface="Calibri"/>
              </a:rPr>
              <a:t>Respect authority</a:t>
            </a:r>
          </a:p>
          <a:p>
            <a:pPr indent="-342900">
              <a:spcBef>
                <a:spcPts val="400"/>
              </a:spcBef>
              <a:buClr>
                <a:schemeClr val="accent6"/>
              </a:buClr>
              <a:buSzPct val="100000"/>
              <a:buFont typeface="Noto Sans Symbols"/>
              <a:buChar char="▪"/>
            </a:pPr>
            <a:r>
              <a:rPr lang="en-US" sz="2600" dirty="0">
                <a:latin typeface="Calibri"/>
                <a:ea typeface="Calibri"/>
                <a:cs typeface="Calibri"/>
                <a:sym typeface="Calibri"/>
              </a:rPr>
              <a:t>Pay attention</a:t>
            </a:r>
          </a:p>
          <a:p>
            <a:pPr indent="-342900">
              <a:spcBef>
                <a:spcPts val="400"/>
              </a:spcBef>
              <a:buClr>
                <a:schemeClr val="accent6"/>
              </a:buClr>
              <a:buSzPct val="100000"/>
              <a:buFont typeface="Noto Sans Symbols"/>
              <a:buChar char="▪"/>
            </a:pPr>
            <a:r>
              <a:rPr lang="en-US" sz="2600" dirty="0">
                <a:latin typeface="Calibri"/>
                <a:ea typeface="Calibri"/>
                <a:cs typeface="Calibri"/>
                <a:sym typeface="Calibri"/>
              </a:rPr>
              <a:t>Be ready to learn</a:t>
            </a:r>
          </a:p>
          <a:p>
            <a:pPr indent="-342900">
              <a:spcBef>
                <a:spcPts val="400"/>
              </a:spcBef>
              <a:buClr>
                <a:schemeClr val="accent6"/>
              </a:buClr>
              <a:buSzPct val="100000"/>
              <a:buFont typeface="Noto Sans Symbols"/>
              <a:buChar char="▪"/>
            </a:pPr>
            <a:r>
              <a:rPr lang="en-US" sz="2600" dirty="0">
                <a:latin typeface="Calibri"/>
                <a:ea typeface="Calibri"/>
                <a:cs typeface="Calibri"/>
                <a:sym typeface="Calibri"/>
              </a:rPr>
              <a:t>Do your best</a:t>
            </a:r>
          </a:p>
          <a:p>
            <a:pPr indent="-342900">
              <a:spcBef>
                <a:spcPts val="400"/>
              </a:spcBef>
              <a:buClr>
                <a:schemeClr val="accent6"/>
              </a:buClr>
              <a:buSzPct val="100000"/>
              <a:buFont typeface="Noto Sans Symbols"/>
              <a:buChar char="▪"/>
            </a:pPr>
            <a:r>
              <a:rPr lang="en-US" sz="2600" dirty="0">
                <a:latin typeface="Calibri"/>
                <a:ea typeface="Calibri"/>
                <a:cs typeface="Calibri"/>
                <a:sym typeface="Calibri"/>
              </a:rPr>
              <a:t>Be kind to others</a:t>
            </a:r>
          </a:p>
          <a:p>
            <a:pPr indent="-342900">
              <a:spcBef>
                <a:spcPts val="400"/>
              </a:spcBef>
              <a:buClr>
                <a:schemeClr val="accent6"/>
              </a:buClr>
              <a:buSzPct val="100000"/>
              <a:buFont typeface="Noto Sans Symbols"/>
              <a:buChar char="▪"/>
            </a:pPr>
            <a:r>
              <a:rPr lang="en-US" sz="2600" dirty="0">
                <a:latin typeface="Calibri"/>
                <a:ea typeface="Calibri"/>
                <a:cs typeface="Calibri"/>
                <a:sym typeface="Calibri"/>
              </a:rPr>
              <a:t>Be polite</a:t>
            </a:r>
          </a:p>
          <a:p>
            <a:pPr indent="-342900">
              <a:spcBef>
                <a:spcPts val="400"/>
              </a:spcBef>
              <a:buClr>
                <a:schemeClr val="accent6"/>
              </a:buClr>
              <a:buSzPct val="100000"/>
              <a:buFont typeface="Noto Sans Symbols"/>
              <a:buChar char="▪"/>
            </a:pPr>
            <a:r>
              <a:rPr lang="en-US" sz="2600" dirty="0">
                <a:latin typeface="Calibri"/>
                <a:ea typeface="Calibri"/>
                <a:cs typeface="Calibri"/>
                <a:sym typeface="Calibri"/>
              </a:rPr>
              <a:t>Be safe</a:t>
            </a:r>
          </a:p>
        </p:txBody>
      </p:sp>
      <p:sp>
        <p:nvSpPr>
          <p:cNvPr id="8" name="TextBox 7"/>
          <p:cNvSpPr txBox="1"/>
          <p:nvPr/>
        </p:nvSpPr>
        <p:spPr>
          <a:xfrm>
            <a:off x="5829299" y="6277708"/>
            <a:ext cx="2400300" cy="646331"/>
          </a:xfrm>
          <a:prstGeom prst="rect">
            <a:avLst/>
          </a:prstGeom>
          <a:noFill/>
        </p:spPr>
        <p:txBody>
          <a:bodyPr wrap="square" rtlCol="0">
            <a:spAutoFit/>
          </a:bodyPr>
          <a:lstStyle/>
          <a:p>
            <a:r>
              <a:rPr lang="en-US" dirty="0">
                <a:hlinkClick r:id="rId3"/>
              </a:rPr>
              <a:t>http://www.midatlanticpbis.org</a:t>
            </a:r>
            <a:r>
              <a:rPr lang="en-US" dirty="0"/>
              <a:t> </a:t>
            </a:r>
          </a:p>
        </p:txBody>
      </p:sp>
    </p:spTree>
    <p:extLst>
      <p:ext uri="{BB962C8B-B14F-4D97-AF65-F5344CB8AC3E}">
        <p14:creationId xmlns:p14="http://schemas.microsoft.com/office/powerpoint/2010/main" val="354893820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1FCD-A071-AA4D-AA68-6F1DA71521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29A98E-47D4-944E-BAD0-084B37BBCC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752600"/>
            <a:ext cx="8991239" cy="3276600"/>
          </a:xfrm>
        </p:spPr>
      </p:pic>
    </p:spTree>
    <p:extLst>
      <p:ext uri="{BB962C8B-B14F-4D97-AF65-F5344CB8AC3E}">
        <p14:creationId xmlns:p14="http://schemas.microsoft.com/office/powerpoint/2010/main" val="30111670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303904" y="217301"/>
            <a:ext cx="7855100" cy="6358311"/>
          </a:xfrm>
          <a:prstGeom prst="rect">
            <a:avLst/>
          </a:prstGeom>
        </p:spPr>
      </p:pic>
    </p:spTree>
    <p:extLst>
      <p:ext uri="{BB962C8B-B14F-4D97-AF65-F5344CB8AC3E}">
        <p14:creationId xmlns:p14="http://schemas.microsoft.com/office/powerpoint/2010/main" val="664040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 in Building a Strong Foundation</a:t>
            </a:r>
          </a:p>
        </p:txBody>
      </p:sp>
      <p:sp>
        <p:nvSpPr>
          <p:cNvPr id="3" name="Content Placeholder 2"/>
          <p:cNvSpPr>
            <a:spLocks noGrp="1"/>
          </p:cNvSpPr>
          <p:nvPr>
            <p:ph idx="1"/>
          </p:nvPr>
        </p:nvSpPr>
        <p:spPr>
          <a:xfrm>
            <a:off x="152399" y="1600200"/>
            <a:ext cx="6400800" cy="4800600"/>
          </a:xfrm>
        </p:spPr>
        <p:txBody>
          <a:bodyPr>
            <a:normAutofit lnSpcReduction="10000"/>
          </a:bodyPr>
          <a:lstStyle/>
          <a:p>
            <a:r>
              <a:rPr lang="en-US" sz="3200" dirty="0"/>
              <a:t>The teaching matrix is foundation for </a:t>
            </a:r>
          </a:p>
          <a:p>
            <a:pPr lvl="1"/>
            <a:r>
              <a:rPr lang="en-US" sz="3200" dirty="0"/>
              <a:t>TEACHING behavior &amp; social skills</a:t>
            </a:r>
          </a:p>
          <a:p>
            <a:pPr lvl="1"/>
            <a:r>
              <a:rPr lang="en-US" sz="3200" dirty="0"/>
              <a:t>ACKNOWLEDGING/REINFORCING skills</a:t>
            </a:r>
          </a:p>
          <a:p>
            <a:pPr lvl="1"/>
            <a:r>
              <a:rPr lang="en-US" sz="3200" dirty="0"/>
              <a:t>PRE-CORRECTING for desired behaviors, and</a:t>
            </a:r>
          </a:p>
          <a:p>
            <a:pPr lvl="1"/>
            <a:r>
              <a:rPr lang="en-US" sz="3200" dirty="0"/>
              <a:t>CORRECTING behavioral missteps through re-teaching. </a:t>
            </a:r>
          </a:p>
        </p:txBody>
      </p:sp>
      <p:pic>
        <p:nvPicPr>
          <p:cNvPr id="4" name="Picture 3" descr="House &lt;strong&gt;Foundation&lt;/strong&gt; Free Stock Photo HD - Public Domain Pictures"/>
          <p:cNvPicPr>
            <a:picLocks noChangeAspect="1"/>
          </p:cNvPicPr>
          <p:nvPr/>
        </p:nvPicPr>
        <p:blipFill rotWithShape="1">
          <a:blip r:embed="rId3" cstate="print">
            <a:extLst>
              <a:ext uri="{28A0092B-C50C-407E-A947-70E740481C1C}">
                <a14:useLocalDpi xmlns:a14="http://schemas.microsoft.com/office/drawing/2010/main" val="0"/>
              </a:ext>
            </a:extLst>
          </a:blip>
          <a:srcRect b="19337"/>
          <a:stretch/>
        </p:blipFill>
        <p:spPr>
          <a:xfrm>
            <a:off x="6553199" y="2004647"/>
            <a:ext cx="2590801" cy="2284876"/>
          </a:xfrm>
          <a:prstGeom prst="rect">
            <a:avLst/>
          </a:prstGeom>
        </p:spPr>
      </p:pic>
    </p:spTree>
    <p:extLst>
      <p:ext uri="{BB962C8B-B14F-4D97-AF65-F5344CB8AC3E}">
        <p14:creationId xmlns:p14="http://schemas.microsoft.com/office/powerpoint/2010/main" val="357568945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They’re Alive! </a:t>
            </a:r>
          </a:p>
        </p:txBody>
      </p:sp>
      <p:sp>
        <p:nvSpPr>
          <p:cNvPr id="3" name="Content Placeholder 2"/>
          <p:cNvSpPr>
            <a:spLocks noGrp="1"/>
          </p:cNvSpPr>
          <p:nvPr>
            <p:ph idx="1"/>
          </p:nvPr>
        </p:nvSpPr>
        <p:spPr>
          <a:xfrm>
            <a:off x="2895601" y="1600200"/>
            <a:ext cx="5181600" cy="4800600"/>
          </a:xfrm>
        </p:spPr>
        <p:txBody>
          <a:bodyPr>
            <a:normAutofit lnSpcReduction="10000"/>
          </a:bodyPr>
          <a:lstStyle/>
          <a:p>
            <a:r>
              <a:rPr lang="en-US" sz="3200" dirty="0"/>
              <a:t>Think of your School-wide and Classroom Matrices as living, fluid documents.  If being responsive to your data and needs of your school and community, then teams and schools need to be flexible and willing to revisit expectations and rules.   </a:t>
            </a:r>
          </a:p>
        </p:txBody>
      </p:sp>
      <p:pic>
        <p:nvPicPr>
          <p:cNvPr id="5" name="Picture 4" descr="esco alla prossima • Se tu non cambi nulla, nulla camb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0"/>
            <a:ext cx="2682779" cy="3810000"/>
          </a:xfrm>
          <a:prstGeom prst="rect">
            <a:avLst/>
          </a:prstGeom>
        </p:spPr>
      </p:pic>
    </p:spTree>
    <p:extLst>
      <p:ext uri="{BB962C8B-B14F-4D97-AF65-F5344CB8AC3E}">
        <p14:creationId xmlns:p14="http://schemas.microsoft.com/office/powerpoint/2010/main" val="18752333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457200" y="2209800"/>
            <a:ext cx="7467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dirty="0">
                <a:solidFill>
                  <a:prstClr val="black"/>
                </a:solidFill>
                <a:latin typeface="Calibri"/>
              </a:rPr>
              <a:t>Once you have developed school-wide expectations, it is not enough to just post the words on the walls of the classroom, or simply tell students what they are…</a:t>
            </a:r>
          </a:p>
          <a:p>
            <a:pPr eaLnBrk="1" hangingPunct="1"/>
            <a:endParaRPr lang="en-US" sz="3200" dirty="0">
              <a:solidFill>
                <a:prstClr val="black"/>
              </a:solidFill>
              <a:latin typeface="Calibri"/>
            </a:endParaRPr>
          </a:p>
          <a:p>
            <a:pPr algn="ctr" eaLnBrk="1" hangingPunct="1"/>
            <a:r>
              <a:rPr lang="en-US" sz="3200" dirty="0">
                <a:solidFill>
                  <a:prstClr val="black"/>
                </a:solidFill>
                <a:latin typeface="Calibri"/>
              </a:rPr>
              <a:t>   YOU MUST ACTIVELY TEACH THEM!</a:t>
            </a:r>
          </a:p>
        </p:txBody>
      </p:sp>
    </p:spTree>
    <p:extLst>
      <p:ext uri="{BB962C8B-B14F-4D97-AF65-F5344CB8AC3E}">
        <p14:creationId xmlns:p14="http://schemas.microsoft.com/office/powerpoint/2010/main" val="1566757327"/>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cs typeface="ＭＳ Ｐゴシック" pitchFamily="-112" charset="-128"/>
              </a:rPr>
              <a:t>Why Develop a System for Teaching Behavior?</a:t>
            </a:r>
            <a:endParaRPr lang="en-US" sz="4400" dirty="0"/>
          </a:p>
        </p:txBody>
      </p:sp>
      <p:sp>
        <p:nvSpPr>
          <p:cNvPr id="3" name="Content Placeholder 2"/>
          <p:cNvSpPr>
            <a:spLocks noGrp="1"/>
          </p:cNvSpPr>
          <p:nvPr>
            <p:ph idx="1"/>
          </p:nvPr>
        </p:nvSpPr>
        <p:spPr>
          <a:xfrm>
            <a:off x="609600" y="1600200"/>
            <a:ext cx="7620000" cy="4800600"/>
          </a:xfrm>
        </p:spPr>
        <p:txBody>
          <a:bodyPr/>
          <a:lstStyle/>
          <a:p>
            <a:r>
              <a:rPr lang="en-US" dirty="0"/>
              <a:t>Behaviors are prerequisites for academics</a:t>
            </a:r>
          </a:p>
          <a:p>
            <a:r>
              <a:rPr lang="en-US" dirty="0"/>
              <a:t>Procedures and routines create structure</a:t>
            </a:r>
          </a:p>
          <a:p>
            <a:r>
              <a:rPr lang="en-US" dirty="0"/>
              <a:t>Repetition is key to learning new skills</a:t>
            </a:r>
          </a:p>
          <a:p>
            <a:endParaRPr lang="en-US" dirty="0"/>
          </a:p>
          <a:p>
            <a:r>
              <a:rPr lang="en-US" dirty="0"/>
              <a:t>For a youth to learn something new, it needs to be repeated on average of            times (Joyce and Showers, 2006)</a:t>
            </a:r>
          </a:p>
          <a:p>
            <a:r>
              <a:rPr lang="en-US" dirty="0"/>
              <a:t>Adults average 	 (Joyce and Showers, 2006)</a:t>
            </a:r>
          </a:p>
          <a:p>
            <a:endParaRPr lang="en-US" dirty="0"/>
          </a:p>
          <a:p>
            <a:r>
              <a:rPr lang="en-US" dirty="0"/>
              <a:t>For youth to unlearn an old behavior and replace with a new behavior, the new behavior must be repeated on average  times (Harry Wong)</a:t>
            </a:r>
          </a:p>
        </p:txBody>
      </p:sp>
      <p:sp>
        <p:nvSpPr>
          <p:cNvPr id="5" name="8-Point Star 4"/>
          <p:cNvSpPr/>
          <p:nvPr/>
        </p:nvSpPr>
        <p:spPr>
          <a:xfrm>
            <a:off x="2667000" y="3581400"/>
            <a:ext cx="533400" cy="4572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9400" y="3646714"/>
            <a:ext cx="228600" cy="381000"/>
          </a:xfrm>
          <a:prstGeom prst="rect">
            <a:avLst/>
          </a:prstGeom>
          <a:noFill/>
        </p:spPr>
        <p:txBody>
          <a:bodyPr wrap="square" rtlCol="0">
            <a:spAutoFit/>
          </a:bodyPr>
          <a:lstStyle/>
          <a:p>
            <a:pPr algn="ctr"/>
            <a:r>
              <a:rPr lang="en-US" dirty="0"/>
              <a:t>8</a:t>
            </a:r>
          </a:p>
        </p:txBody>
      </p:sp>
      <p:sp>
        <p:nvSpPr>
          <p:cNvPr id="8" name="8-Point Star 7"/>
          <p:cNvSpPr/>
          <p:nvPr/>
        </p:nvSpPr>
        <p:spPr>
          <a:xfrm>
            <a:off x="2824843" y="4027714"/>
            <a:ext cx="533400" cy="4572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901043" y="4102425"/>
            <a:ext cx="381000" cy="307777"/>
          </a:xfrm>
          <a:prstGeom prst="rect">
            <a:avLst/>
          </a:prstGeom>
          <a:noFill/>
        </p:spPr>
        <p:txBody>
          <a:bodyPr wrap="square" rtlCol="0">
            <a:spAutoFit/>
          </a:bodyPr>
          <a:lstStyle/>
          <a:p>
            <a:pPr algn="ctr"/>
            <a:r>
              <a:rPr lang="en-US" sz="1400" dirty="0"/>
              <a:t>25</a:t>
            </a:r>
          </a:p>
        </p:txBody>
      </p:sp>
      <p:sp>
        <p:nvSpPr>
          <p:cNvPr id="10" name="8-Point Star 9"/>
          <p:cNvSpPr/>
          <p:nvPr/>
        </p:nvSpPr>
        <p:spPr>
          <a:xfrm>
            <a:off x="7620000" y="5106889"/>
            <a:ext cx="533400" cy="4572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96200" y="5181600"/>
            <a:ext cx="381000" cy="307777"/>
          </a:xfrm>
          <a:prstGeom prst="rect">
            <a:avLst/>
          </a:prstGeom>
          <a:noFill/>
        </p:spPr>
        <p:txBody>
          <a:bodyPr wrap="square" rtlCol="0">
            <a:spAutoFit/>
          </a:bodyPr>
          <a:lstStyle/>
          <a:p>
            <a:pPr algn="ctr"/>
            <a:r>
              <a:rPr lang="en-US" sz="1400" dirty="0"/>
              <a:t>28</a:t>
            </a:r>
          </a:p>
        </p:txBody>
      </p:sp>
      <p:sp>
        <p:nvSpPr>
          <p:cNvPr id="12" name="TextBox 11"/>
          <p:cNvSpPr txBox="1"/>
          <p:nvPr/>
        </p:nvSpPr>
        <p:spPr>
          <a:xfrm>
            <a:off x="6324600" y="6477000"/>
            <a:ext cx="1600200" cy="369332"/>
          </a:xfrm>
          <a:prstGeom prst="rect">
            <a:avLst/>
          </a:prstGeom>
          <a:noFill/>
        </p:spPr>
        <p:txBody>
          <a:bodyPr wrap="square" rtlCol="0">
            <a:spAutoFit/>
          </a:bodyPr>
          <a:lstStyle/>
          <a:p>
            <a:r>
              <a:rPr lang="en-US" i="1" dirty="0"/>
              <a:t>www.pbis.org</a:t>
            </a:r>
          </a:p>
        </p:txBody>
      </p:sp>
    </p:spTree>
    <p:extLst>
      <p:ext uri="{BB962C8B-B14F-4D97-AF65-F5344CB8AC3E}">
        <p14:creationId xmlns:p14="http://schemas.microsoft.com/office/powerpoint/2010/main" val="2145391338"/>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04800"/>
            <a:ext cx="7772400" cy="1295400"/>
          </a:xfrm>
        </p:spPr>
        <p:txBody>
          <a:bodyPr>
            <a:normAutofit fontScale="90000"/>
          </a:bodyPr>
          <a:lstStyle/>
          <a:p>
            <a:pPr eaLnBrk="1" fontAlgn="auto" hangingPunct="1">
              <a:spcAft>
                <a:spcPts val="0"/>
              </a:spcAft>
              <a:defRPr/>
            </a:pPr>
            <a:r>
              <a:rPr lang="en-US" dirty="0">
                <a:ea typeface="+mj-ea"/>
                <a:cs typeface="Times New Roman" pitchFamily="18" charset="0"/>
              </a:rPr>
              <a:t>Teaching Expectations Using an Instructional Approach</a:t>
            </a:r>
          </a:p>
        </p:txBody>
      </p:sp>
      <p:graphicFrame>
        <p:nvGraphicFramePr>
          <p:cNvPr id="5" name="Table 4"/>
          <p:cNvGraphicFramePr>
            <a:graphicFrameLocks noGrp="1"/>
          </p:cNvGraphicFramePr>
          <p:nvPr>
            <p:extLst>
              <p:ext uri="{D42A27DB-BD31-4B8C-83A1-F6EECF244321}">
                <p14:modId xmlns:p14="http://schemas.microsoft.com/office/powerpoint/2010/main" val="3842043640"/>
              </p:ext>
            </p:extLst>
          </p:nvPr>
        </p:nvGraphicFramePr>
        <p:xfrm>
          <a:off x="457200" y="1905000"/>
          <a:ext cx="7924800" cy="4117974"/>
        </p:xfrm>
        <a:graphic>
          <a:graphicData uri="http://schemas.openxmlformats.org/drawingml/2006/table">
            <a:tbl>
              <a:tblPr/>
              <a:tblGrid>
                <a:gridCol w="1856259">
                  <a:extLst>
                    <a:ext uri="{9D8B030D-6E8A-4147-A177-3AD203B41FA5}">
                      <a16:colId xmlns:a16="http://schemas.microsoft.com/office/drawing/2014/main" val="20000"/>
                    </a:ext>
                  </a:extLst>
                </a:gridCol>
                <a:gridCol w="6068541">
                  <a:extLst>
                    <a:ext uri="{9D8B030D-6E8A-4147-A177-3AD203B41FA5}">
                      <a16:colId xmlns:a16="http://schemas.microsoft.com/office/drawing/2014/main" val="20001"/>
                    </a:ext>
                  </a:extLst>
                </a:gridCol>
              </a:tblGrid>
              <a:tr h="822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mn-lt"/>
                          <a:ea typeface="ＭＳ Ｐゴシック" pitchFamily="34" charset="-128"/>
                          <a:cs typeface="Times New Roman" pitchFamily="18" charset="0"/>
                        </a:rPr>
                        <a:t>Define</a:t>
                      </a:r>
                    </a:p>
                  </a:txBody>
                  <a:tcPr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ea typeface="ＭＳ Ｐゴシック" pitchFamily="34" charset="-128"/>
                          <a:cs typeface="Times New Roman" pitchFamily="18" charset="0"/>
                        </a:rPr>
                        <a:t>Observable, measurable</a:t>
                      </a:r>
                    </a:p>
                  </a:txBody>
                  <a:tcPr marT="45724" marB="45724"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71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mn-lt"/>
                          <a:ea typeface="ＭＳ Ｐゴシック" pitchFamily="34" charset="-128"/>
                          <a:cs typeface="Times New Roman" pitchFamily="18" charset="0"/>
                        </a:rPr>
                        <a:t>Teach</a:t>
                      </a:r>
                    </a:p>
                  </a:txBody>
                  <a:tcPr marT="45724" marB="45724"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34" charset="-128"/>
                          <a:cs typeface="Times New Roman" pitchFamily="18" charset="0"/>
                        </a:rPr>
                        <a:t>Identify, prior knowledge, model, structured practice, acknowledge</a:t>
                      </a:r>
                    </a:p>
                  </a:txBody>
                  <a:tcPr marT="45724" marB="45724"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extLst>
                  <a:ext uri="{0D108BD9-81ED-4DB2-BD59-A6C34878D82A}">
                    <a16:rowId xmlns:a16="http://schemas.microsoft.com/office/drawing/2014/main" val="10001"/>
                  </a:ext>
                </a:extLst>
              </a:tr>
              <a:tr h="8230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mn-lt"/>
                          <a:ea typeface="ＭＳ Ｐゴシック" pitchFamily="34" charset="-128"/>
                          <a:cs typeface="Times New Roman" pitchFamily="18" charset="0"/>
                        </a:rPr>
                        <a:t>Remind</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ea typeface="ＭＳ Ｐゴシック" pitchFamily="34" charset="-128"/>
                          <a:cs typeface="Times New Roman" pitchFamily="18" charset="0"/>
                        </a:rPr>
                        <a:t>Pre-correct, prompt behaviors/rules prior to entering natural context</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22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mn-lt"/>
                          <a:ea typeface="ＭＳ Ｐゴシック" pitchFamily="34" charset="-128"/>
                          <a:cs typeface="Times New Roman" pitchFamily="18" charset="0"/>
                        </a:rPr>
                        <a:t>Monitor</a:t>
                      </a:r>
                    </a:p>
                  </a:txBody>
                  <a:tcPr marT="45724" marB="45724" horzOverflow="overflow">
                    <a:lnL>
                      <a:noFill/>
                    </a:lnL>
                    <a:lnR>
                      <a:noFill/>
                    </a:lnR>
                    <a:lnT>
                      <a:noFill/>
                    </a:lnT>
                    <a:lnB>
                      <a:noFill/>
                    </a:lnB>
                    <a:lnTlToBr>
                      <a:noFill/>
                    </a:lnTlToBr>
                    <a:lnBlToTr>
                      <a:noFill/>
                    </a:lnBlToTr>
                    <a:solidFill>
                      <a:schemeClr val="accent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n-lt"/>
                          <a:ea typeface="ＭＳ Ｐゴシック" pitchFamily="34" charset="-128"/>
                          <a:cs typeface="Times New Roman" pitchFamily="18" charset="0"/>
                        </a:rPr>
                        <a:t>Supervise, feedback/acknowledgement, data</a:t>
                      </a:r>
                    </a:p>
                  </a:txBody>
                  <a:tcPr marT="45724" marB="45724" horzOverflow="overflow">
                    <a:lnL>
                      <a:noFill/>
                    </a:lnL>
                    <a:lnR>
                      <a:noFill/>
                    </a:lnR>
                    <a:lnT>
                      <a:noFill/>
                    </a:lnT>
                    <a:lnB>
                      <a:noFill/>
                    </a:lnB>
                    <a:lnTlToBr>
                      <a:noFill/>
                    </a:lnTlToBr>
                    <a:lnBlToTr>
                      <a:noFill/>
                    </a:lnBlToTr>
                    <a:solidFill>
                      <a:schemeClr val="accent1">
                        <a:alpha val="20000"/>
                      </a:schemeClr>
                    </a:solidFill>
                  </a:tcPr>
                </a:tc>
                <a:extLst>
                  <a:ext uri="{0D108BD9-81ED-4DB2-BD59-A6C34878D82A}">
                    <a16:rowId xmlns:a16="http://schemas.microsoft.com/office/drawing/2014/main" val="10003"/>
                  </a:ext>
                </a:extLst>
              </a:tr>
              <a:tr h="8230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mn-lt"/>
                          <a:ea typeface="ＭＳ Ｐゴシック" pitchFamily="34" charset="-128"/>
                          <a:cs typeface="Times New Roman" pitchFamily="18" charset="0"/>
                        </a:rPr>
                        <a:t>Evaluate</a:t>
                      </a:r>
                    </a:p>
                  </a:txBody>
                  <a:tcPr marT="45724" marB="45724"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n-lt"/>
                          <a:ea typeface="ＭＳ Ｐゴシック" pitchFamily="34" charset="-128"/>
                          <a:cs typeface="Times New Roman" pitchFamily="18" charset="0"/>
                        </a:rPr>
                        <a:t>Data, modifications needed, non-responders needing more support</a:t>
                      </a:r>
                    </a:p>
                  </a:txBody>
                  <a:tcPr marT="45724" marB="45724" horzOverflow="overflow">
                    <a:lnL>
                      <a:noFill/>
                    </a:lnL>
                    <a:lnR>
                      <a:noFill/>
                    </a:lnR>
                    <a:lnT>
                      <a:noFill/>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4760812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Structures</a:t>
            </a:r>
          </a:p>
        </p:txBody>
      </p:sp>
      <p:sp>
        <p:nvSpPr>
          <p:cNvPr id="3" name="Content Placeholder 2"/>
          <p:cNvSpPr>
            <a:spLocks noGrp="1"/>
          </p:cNvSpPr>
          <p:nvPr>
            <p:ph idx="1"/>
          </p:nvPr>
        </p:nvSpPr>
        <p:spPr>
          <a:xfrm>
            <a:off x="457200" y="1600200"/>
            <a:ext cx="7620000" cy="5257800"/>
          </a:xfrm>
        </p:spPr>
        <p:txBody>
          <a:bodyPr>
            <a:normAutofit fontScale="92500" lnSpcReduction="10000"/>
          </a:bodyPr>
          <a:lstStyle/>
          <a:p>
            <a:r>
              <a:rPr lang="en-US" sz="2800" dirty="0">
                <a:ea typeface="ＭＳ Ｐゴシック" pitchFamily="34" charset="-128"/>
              </a:rPr>
              <a:t>Provide </a:t>
            </a:r>
            <a:r>
              <a:rPr lang="en-US" sz="2800" u="sng" dirty="0">
                <a:ea typeface="ＭＳ Ｐゴシック" pitchFamily="34" charset="-128"/>
              </a:rPr>
              <a:t>initial</a:t>
            </a:r>
            <a:r>
              <a:rPr lang="en-US" sz="2800" dirty="0">
                <a:ea typeface="ＭＳ Ｐゴシック" pitchFamily="34" charset="-128"/>
              </a:rPr>
              <a:t> lesson plans to begin teaching behavior</a:t>
            </a:r>
          </a:p>
          <a:p>
            <a:pPr lvl="1"/>
            <a:r>
              <a:rPr lang="en-US" sz="2600" dirty="0">
                <a:ea typeface="ＭＳ Ｐゴシック" pitchFamily="34" charset="-128"/>
              </a:rPr>
              <a:t>Assembly</a:t>
            </a:r>
          </a:p>
          <a:p>
            <a:pPr lvl="1"/>
            <a:r>
              <a:rPr lang="en-US" sz="2600" dirty="0">
                <a:ea typeface="ＭＳ Ｐゴシック" pitchFamily="34" charset="-128"/>
              </a:rPr>
              <a:t>School teaching tour</a:t>
            </a:r>
          </a:p>
          <a:p>
            <a:r>
              <a:rPr lang="en-US" sz="2800" dirty="0">
                <a:ea typeface="ＭＳ Ｐゴシック" pitchFamily="34" charset="-128"/>
              </a:rPr>
              <a:t>Build on what you have (i.e. character ed.)</a:t>
            </a:r>
          </a:p>
          <a:p>
            <a:r>
              <a:rPr lang="en-US" sz="2800" dirty="0">
                <a:ea typeface="ＭＳ Ｐゴシック" pitchFamily="34" charset="-128"/>
              </a:rPr>
              <a:t>Develop a system for expanding behavior lesson plan ideas throughout the year</a:t>
            </a:r>
          </a:p>
          <a:p>
            <a:pPr lvl="1"/>
            <a:r>
              <a:rPr lang="en-US" sz="2800" dirty="0">
                <a:ea typeface="ＭＳ Ｐゴシック" pitchFamily="34" charset="-128"/>
              </a:rPr>
              <a:t>Skill of the month</a:t>
            </a:r>
          </a:p>
          <a:p>
            <a:pPr lvl="1"/>
            <a:r>
              <a:rPr lang="en-US" sz="2800" dirty="0">
                <a:ea typeface="ＭＳ Ｐゴシック" pitchFamily="34" charset="-128"/>
              </a:rPr>
              <a:t>Booster Sessions</a:t>
            </a:r>
          </a:p>
          <a:p>
            <a:pPr lvl="1"/>
            <a:r>
              <a:rPr lang="en-US" sz="2800" dirty="0">
                <a:ea typeface="ＭＳ Ｐゴシック" pitchFamily="34" charset="-128"/>
              </a:rPr>
              <a:t>Advisory</a:t>
            </a:r>
          </a:p>
          <a:p>
            <a:r>
              <a:rPr lang="en-US" sz="2800" dirty="0">
                <a:ea typeface="ＭＳ Ｐゴシック" pitchFamily="34" charset="-128"/>
              </a:rPr>
              <a:t>Determine the minimum requirements for teaching behavior (i.e. how often)</a:t>
            </a:r>
          </a:p>
          <a:p>
            <a:endParaRPr lang="en-US" dirty="0"/>
          </a:p>
        </p:txBody>
      </p:sp>
    </p:spTree>
    <p:extLst>
      <p:ext uri="{BB962C8B-B14F-4D97-AF65-F5344CB8AC3E}">
        <p14:creationId xmlns:p14="http://schemas.microsoft.com/office/powerpoint/2010/main" val="33335221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620000" cy="1143000"/>
          </a:xfrm>
        </p:spPr>
        <p:txBody>
          <a:bodyPr/>
          <a:lstStyle/>
          <a:p>
            <a:r>
              <a:rPr lang="en-US" dirty="0"/>
              <a:t>Strategies to Support Student Expectation Knowledge</a:t>
            </a:r>
          </a:p>
        </p:txBody>
      </p:sp>
      <p:sp>
        <p:nvSpPr>
          <p:cNvPr id="3" name="Content Placeholder 2"/>
          <p:cNvSpPr>
            <a:spLocks noGrp="1"/>
          </p:cNvSpPr>
          <p:nvPr>
            <p:ph idx="1"/>
          </p:nvPr>
        </p:nvSpPr>
        <p:spPr>
          <a:xfrm>
            <a:off x="457200" y="2057400"/>
            <a:ext cx="8001000" cy="4343400"/>
          </a:xfrm>
        </p:spPr>
        <p:txBody>
          <a:bodyPr>
            <a:noAutofit/>
          </a:bodyPr>
          <a:lstStyle/>
          <a:p>
            <a:r>
              <a:rPr lang="en-US" sz="2800" dirty="0"/>
              <a:t>Keeping expectations visible (posters, letter head, magnets)</a:t>
            </a:r>
          </a:p>
          <a:p>
            <a:r>
              <a:rPr lang="en-US" sz="2800" dirty="0"/>
              <a:t>Simplify expectations as needed</a:t>
            </a:r>
          </a:p>
          <a:p>
            <a:r>
              <a:rPr lang="en-US" sz="2800" dirty="0"/>
              <a:t>Keep teaching fresh</a:t>
            </a:r>
          </a:p>
          <a:p>
            <a:r>
              <a:rPr lang="en-US" sz="2800" dirty="0"/>
              <a:t>Curriculum integration/connections – ongoing teaching</a:t>
            </a:r>
          </a:p>
          <a:p>
            <a:r>
              <a:rPr lang="en-US" sz="2800" dirty="0"/>
              <a:t>Classroom based matrix – </a:t>
            </a:r>
          </a:p>
          <a:p>
            <a:pPr lvl="1"/>
            <a:r>
              <a:rPr lang="en-US" sz="2400" dirty="0"/>
              <a:t>Responsive Classroom –Morning Meeting Discussion</a:t>
            </a:r>
          </a:p>
          <a:p>
            <a:endParaRPr lang="en-US" sz="2400" dirty="0"/>
          </a:p>
        </p:txBody>
      </p:sp>
    </p:spTree>
    <p:extLst>
      <p:ext uri="{BB962C8B-B14F-4D97-AF65-F5344CB8AC3E}">
        <p14:creationId xmlns:p14="http://schemas.microsoft.com/office/powerpoint/2010/main" val="417212580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Videos to Engage and Teach</a:t>
            </a:r>
          </a:p>
        </p:txBody>
      </p:sp>
      <p:sp>
        <p:nvSpPr>
          <p:cNvPr id="3" name="Content Placeholder 2"/>
          <p:cNvSpPr>
            <a:spLocks noGrp="1"/>
          </p:cNvSpPr>
          <p:nvPr>
            <p:ph idx="1"/>
          </p:nvPr>
        </p:nvSpPr>
        <p:spPr>
          <a:xfrm>
            <a:off x="457200" y="2070100"/>
            <a:ext cx="7620000" cy="4800600"/>
          </a:xfrm>
        </p:spPr>
        <p:txBody>
          <a:bodyPr/>
          <a:lstStyle/>
          <a:p>
            <a:r>
              <a:rPr lang="en-US" sz="2400" dirty="0"/>
              <a:t>Simple teaching video:</a:t>
            </a:r>
          </a:p>
          <a:p>
            <a:pPr lvl="1"/>
            <a:r>
              <a:rPr lang="en-US" sz="2400" dirty="0">
                <a:hlinkClick r:id="rId3"/>
              </a:rPr>
              <a:t>http://www.hasd.org/schools/ges/pbis.cfm</a:t>
            </a:r>
            <a:endParaRPr lang="en-US" sz="2400" dirty="0"/>
          </a:p>
          <a:p>
            <a:pPr lvl="1"/>
            <a:endParaRPr lang="en-US" sz="2400" dirty="0"/>
          </a:p>
          <a:p>
            <a:r>
              <a:rPr lang="en-US" sz="2400" dirty="0"/>
              <a:t>Secondary level video:</a:t>
            </a:r>
          </a:p>
          <a:p>
            <a:pPr lvl="1"/>
            <a:r>
              <a:rPr lang="en-US" sz="2400" dirty="0">
                <a:hlinkClick r:id="rId4"/>
              </a:rPr>
              <a:t>http://www.youtube.com/watch?v=KXkZgS0toWk</a:t>
            </a:r>
            <a:endParaRPr lang="en-US" sz="2400" dirty="0"/>
          </a:p>
          <a:p>
            <a:pPr marL="411480" lvl="1" indent="0">
              <a:buNone/>
            </a:pPr>
            <a:endParaRPr lang="en-US" sz="2400" dirty="0"/>
          </a:p>
          <a:p>
            <a:r>
              <a:rPr lang="en-US" sz="2400" dirty="0" err="1"/>
              <a:t>Cyberbullying</a:t>
            </a:r>
            <a:r>
              <a:rPr lang="en-US" sz="2400" dirty="0"/>
              <a:t> video:</a:t>
            </a:r>
          </a:p>
          <a:p>
            <a:pPr lvl="1"/>
            <a:r>
              <a:rPr lang="en-US" sz="2400" dirty="0">
                <a:hlinkClick r:id="rId5"/>
              </a:rPr>
              <a:t>http://vimeo.com/groups/pbisvideos/videos/78173708</a:t>
            </a:r>
            <a:endParaRPr lang="en-US" sz="2400"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05193369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
          <p:cNvSpPr>
            <a:spLocks noGrp="1" noChangeArrowheads="1"/>
          </p:cNvSpPr>
          <p:nvPr>
            <p:ph type="ctrTitle"/>
          </p:nvPr>
        </p:nvSpPr>
        <p:spPr>
          <a:xfrm>
            <a:off x="446088" y="320675"/>
            <a:ext cx="8251825" cy="1050925"/>
          </a:xfrm>
        </p:spPr>
        <p:txBody>
          <a:bodyPr wrap="square" lIns="0" tIns="0" rIns="0" bIns="0" numCol="1" anchor="t" anchorCtr="0" compatLnSpc="1">
            <a:prstTxWarp prst="textNoShape">
              <a:avLst/>
            </a:prstTxWarp>
          </a:bodyPr>
          <a:lstStyle/>
          <a:p>
            <a:pPr eaLnBrk="1" hangingPunct="1">
              <a:lnSpc>
                <a:spcPct val="95000"/>
              </a:lnSpc>
            </a:pPr>
            <a:r>
              <a:rPr lang="en-US" dirty="0">
                <a:ea typeface="Arial Unicode MS" pitchFamily="34" charset="-128"/>
                <a:cs typeface="Arial Unicode MS" pitchFamily="34" charset="-128"/>
              </a:rPr>
              <a:t>Remember…</a:t>
            </a:r>
          </a:p>
        </p:txBody>
      </p:sp>
      <p:sp>
        <p:nvSpPr>
          <p:cNvPr id="54274" name="Rectangle 2"/>
          <p:cNvSpPr>
            <a:spLocks noGrp="1" noChangeArrowheads="1"/>
          </p:cNvSpPr>
          <p:nvPr>
            <p:ph type="subTitle" idx="1"/>
          </p:nvPr>
        </p:nvSpPr>
        <p:spPr>
          <a:xfrm>
            <a:off x="304800" y="4038600"/>
            <a:ext cx="8470900" cy="1439863"/>
          </a:xfrm>
        </p:spPr>
        <p:txBody>
          <a:bodyPr lIns="0" tIns="0" rIns="0" bIns="0"/>
          <a:lstStyle/>
          <a:p>
            <a:pPr eaLnBrk="1" hangingPunct="1">
              <a:lnSpc>
                <a:spcPct val="95000"/>
              </a:lnSpc>
              <a:spcBef>
                <a:spcPct val="0"/>
              </a:spcBef>
            </a:pPr>
            <a:r>
              <a:rPr lang="ja-JP" altLang="en-US" sz="3600" dirty="0">
                <a:solidFill>
                  <a:srgbClr val="443329"/>
                </a:solidFill>
                <a:ea typeface="Arial Unicode MS" pitchFamily="34" charset="-128"/>
                <a:cs typeface="Arial Unicode MS" pitchFamily="34" charset="-128"/>
              </a:rPr>
              <a:t>“</a:t>
            </a:r>
            <a:r>
              <a:rPr lang="en-US" altLang="ja-JP" sz="3600" dirty="0">
                <a:solidFill>
                  <a:srgbClr val="443329"/>
                </a:solidFill>
                <a:ea typeface="Arial Unicode MS" pitchFamily="34" charset="-128"/>
                <a:cs typeface="Arial Unicode MS" pitchFamily="34" charset="-128"/>
              </a:rPr>
              <a:t>You are a primary model for appropriate behavior.</a:t>
            </a:r>
            <a:r>
              <a:rPr lang="ja-JP" altLang="en-US" sz="3600" dirty="0">
                <a:solidFill>
                  <a:srgbClr val="443329"/>
                </a:solidFill>
                <a:ea typeface="Arial Unicode MS" pitchFamily="34" charset="-128"/>
                <a:cs typeface="Arial Unicode MS" pitchFamily="34" charset="-128"/>
              </a:rPr>
              <a:t>”</a:t>
            </a:r>
            <a:endParaRPr lang="en-US" sz="3600" dirty="0">
              <a:solidFill>
                <a:srgbClr val="443329"/>
              </a:solidFill>
              <a:ea typeface="Arial Unicode MS" pitchFamily="34" charset="-128"/>
              <a:cs typeface="Arial Unicode MS" pitchFamily="34" charset="-128"/>
            </a:endParaRPr>
          </a:p>
        </p:txBody>
      </p:sp>
      <p:pic>
        <p:nvPicPr>
          <p:cNvPr id="542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914400"/>
            <a:ext cx="3097213"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6" name="Text Box 5"/>
          <p:cNvSpPr txBox="1">
            <a:spLocks noChangeArrowheads="1"/>
          </p:cNvSpPr>
          <p:nvPr/>
        </p:nvSpPr>
        <p:spPr bwMode="auto">
          <a:xfrm>
            <a:off x="2438400" y="5715000"/>
            <a:ext cx="4525963"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600" b="1" dirty="0">
                <a:solidFill>
                  <a:prstClr val="black"/>
                </a:solidFill>
                <a:latin typeface="Calibri"/>
              </a:rPr>
              <a:t>The IRIS Center</a:t>
            </a:r>
          </a:p>
          <a:p>
            <a:pPr algn="ctr" eaLnBrk="1" hangingPunct="1"/>
            <a:r>
              <a:rPr lang="en-US" sz="1600" b="1" dirty="0">
                <a:solidFill>
                  <a:prstClr val="black"/>
                </a:solidFill>
                <a:latin typeface="Calibri"/>
              </a:rPr>
              <a:t>http://iris.peabody.vanderbilt.edu</a:t>
            </a:r>
            <a:endParaRPr lang="en-US" sz="1600" dirty="0">
              <a:solidFill>
                <a:srgbClr val="000000"/>
              </a:solidFill>
              <a:latin typeface="Calibri"/>
            </a:endParaRPr>
          </a:p>
        </p:txBody>
      </p:sp>
    </p:spTree>
    <p:extLst>
      <p:ext uri="{BB962C8B-B14F-4D97-AF65-F5344CB8AC3E}">
        <p14:creationId xmlns:p14="http://schemas.microsoft.com/office/powerpoint/2010/main" val="3233607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51623-D9A5-CA40-A27B-66A69243B03E}"/>
              </a:ext>
            </a:extLst>
          </p:cNvPr>
          <p:cNvSpPr>
            <a:spLocks noGrp="1"/>
          </p:cNvSpPr>
          <p:nvPr>
            <p:ph type="title"/>
          </p:nvPr>
        </p:nvSpPr>
        <p:spPr>
          <a:xfrm>
            <a:off x="152400" y="304800"/>
            <a:ext cx="8077200" cy="1143000"/>
          </a:xfrm>
        </p:spPr>
        <p:txBody>
          <a:bodyPr/>
          <a:lstStyle/>
          <a:p>
            <a:r>
              <a:rPr lang="en-US" sz="4000" dirty="0"/>
              <a:t>5.  The 3 tiers of PBS/MTSS describe:</a:t>
            </a:r>
          </a:p>
        </p:txBody>
      </p:sp>
      <p:pic>
        <p:nvPicPr>
          <p:cNvPr id="5" name="Content Placeholder 4">
            <a:extLst>
              <a:ext uri="{FF2B5EF4-FFF2-40B4-BE49-F238E27FC236}">
                <a16:creationId xmlns:a16="http://schemas.microsoft.com/office/drawing/2014/main" id="{2F257500-3F8D-E14F-99FE-89C84ABA29C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28800"/>
            <a:ext cx="9010218" cy="2362200"/>
          </a:xfrm>
        </p:spPr>
      </p:pic>
    </p:spTree>
    <p:extLst>
      <p:ext uri="{BB962C8B-B14F-4D97-AF65-F5344CB8AC3E}">
        <p14:creationId xmlns:p14="http://schemas.microsoft.com/office/powerpoint/2010/main" val="22302906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20000" cy="1143000"/>
          </a:xfrm>
        </p:spPr>
        <p:txBody>
          <a:bodyPr/>
          <a:lstStyle/>
          <a:p>
            <a:r>
              <a:rPr lang="en-US" dirty="0"/>
              <a:t>Points to Ponder</a:t>
            </a:r>
          </a:p>
        </p:txBody>
      </p:sp>
      <p:sp>
        <p:nvSpPr>
          <p:cNvPr id="3" name="Content Placeholder 2"/>
          <p:cNvSpPr>
            <a:spLocks noGrp="1"/>
          </p:cNvSpPr>
          <p:nvPr>
            <p:ph idx="1"/>
          </p:nvPr>
        </p:nvSpPr>
        <p:spPr>
          <a:xfrm>
            <a:off x="457200" y="1752600"/>
            <a:ext cx="7620000" cy="4800600"/>
          </a:xfrm>
        </p:spPr>
        <p:txBody>
          <a:bodyPr>
            <a:normAutofit/>
          </a:bodyPr>
          <a:lstStyle/>
          <a:p>
            <a:r>
              <a:rPr lang="en-US" sz="2400" dirty="0"/>
              <a:t>Do our students know the school-wide expectations? Could they share what they are and what it looks like to follow expectations across school locations?  </a:t>
            </a:r>
          </a:p>
          <a:p>
            <a:endParaRPr lang="en-US" sz="2400" dirty="0"/>
          </a:p>
          <a:p>
            <a:r>
              <a:rPr lang="en-US" sz="2400" dirty="0"/>
              <a:t>What creative ideas have we used or want to use to actively teach expectations? </a:t>
            </a:r>
          </a:p>
          <a:p>
            <a:endParaRPr lang="en-US" sz="2400" dirty="0"/>
          </a:p>
          <a:p>
            <a:endParaRPr lang="en-US" sz="2400" dirty="0"/>
          </a:p>
          <a:p>
            <a:endParaRPr lang="en-US" sz="2400" dirty="0"/>
          </a:p>
        </p:txBody>
      </p:sp>
      <p:pic>
        <p:nvPicPr>
          <p:cNvPr id="8" name="Picture 2" descr="C:\Users\hearn\AppData\Local\Microsoft\Windows\Temporary Internet Files\Content.IE5\LKN8J2XE\question-mark7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47650"/>
            <a:ext cx="1879600" cy="1409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1483150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Your Own Adventure…</a:t>
            </a:r>
            <a:endParaRPr lang="en-US" dirty="0"/>
          </a:p>
        </p:txBody>
      </p:sp>
      <p:sp>
        <p:nvSpPr>
          <p:cNvPr id="3" name="Content Placeholder 2"/>
          <p:cNvSpPr>
            <a:spLocks noGrp="1"/>
          </p:cNvSpPr>
          <p:nvPr>
            <p:ph idx="1"/>
          </p:nvPr>
        </p:nvSpPr>
        <p:spPr/>
        <p:txBody>
          <a:bodyPr/>
          <a:lstStyle/>
          <a:p>
            <a:r>
              <a:rPr lang="en-US" sz="2800" dirty="0" smtClean="0"/>
              <a:t>Establish or Revise Expectations</a:t>
            </a:r>
          </a:p>
          <a:p>
            <a:r>
              <a:rPr lang="en-US" sz="2800" dirty="0" smtClean="0"/>
              <a:t>Create or review teaching matrix for a given area or routine</a:t>
            </a:r>
          </a:p>
          <a:p>
            <a:r>
              <a:rPr lang="en-US" sz="2800" dirty="0" smtClean="0"/>
              <a:t>Explore supporting staff to establish/revise classroom expectation &amp; routines</a:t>
            </a:r>
          </a:p>
          <a:p>
            <a:r>
              <a:rPr lang="en-US" sz="2800" dirty="0" smtClean="0"/>
              <a:t>Brainstorm new expectation teaching ideas (initial or booster)</a:t>
            </a:r>
          </a:p>
          <a:p>
            <a:endParaRPr lang="en-US" dirty="0"/>
          </a:p>
        </p:txBody>
      </p:sp>
      <p:pic>
        <p:nvPicPr>
          <p:cNvPr id="6146" name="Picture 2" descr="C:\Users\hearn\AppData\Local\Microsoft\Windows\Temporary Internet Files\Content.IE5\I4T80DYU\choicegif_201410170934079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524909"/>
            <a:ext cx="2108897" cy="23330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71618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7924800" cy="1143000"/>
          </a:xfrm>
        </p:spPr>
        <p:txBody>
          <a:bodyPr/>
          <a:lstStyle/>
          <a:p>
            <a:r>
              <a:rPr lang="en-US" sz="4000" dirty="0"/>
              <a:t>Developing SW and Classroom Systems to Prevent Problem Behavior</a:t>
            </a:r>
          </a:p>
        </p:txBody>
      </p:sp>
      <p:sp>
        <p:nvSpPr>
          <p:cNvPr id="3" name="Content Placeholder 2"/>
          <p:cNvSpPr>
            <a:spLocks noGrp="1"/>
          </p:cNvSpPr>
          <p:nvPr>
            <p:ph sz="half" idx="1"/>
          </p:nvPr>
        </p:nvSpPr>
        <p:spPr>
          <a:xfrm>
            <a:off x="457200" y="1950720"/>
            <a:ext cx="3657600" cy="4450080"/>
          </a:xfrm>
        </p:spPr>
        <p:txBody>
          <a:bodyPr>
            <a:normAutofit/>
          </a:bodyPr>
          <a:lstStyle/>
          <a:p>
            <a:pPr lvl="1"/>
            <a:r>
              <a:rPr lang="en-US" u="sng" dirty="0"/>
              <a:t>Expectations</a:t>
            </a:r>
          </a:p>
          <a:p>
            <a:pPr lvl="2"/>
            <a:r>
              <a:rPr lang="en-US" sz="2400" dirty="0"/>
              <a:t>Expectation development</a:t>
            </a:r>
          </a:p>
          <a:p>
            <a:pPr lvl="2"/>
            <a:r>
              <a:rPr lang="en-US" sz="2400" dirty="0"/>
              <a:t>Posting</a:t>
            </a:r>
          </a:p>
          <a:p>
            <a:pPr marL="777240" lvl="2" indent="0">
              <a:buNone/>
            </a:pPr>
            <a:endParaRPr lang="en-US" sz="2400" dirty="0">
              <a:solidFill>
                <a:schemeClr val="accent2"/>
              </a:solidFill>
            </a:endParaRPr>
          </a:p>
          <a:p>
            <a:pPr lvl="1"/>
            <a:r>
              <a:rPr lang="en-US" u="sng" dirty="0"/>
              <a:t>Active Teaching</a:t>
            </a:r>
          </a:p>
          <a:p>
            <a:pPr lvl="2"/>
            <a:r>
              <a:rPr lang="en-US" sz="2400" dirty="0"/>
              <a:t>Kick off</a:t>
            </a:r>
          </a:p>
          <a:p>
            <a:pPr lvl="2"/>
            <a:r>
              <a:rPr lang="en-US" sz="2400" dirty="0"/>
              <a:t>Lesson plans</a:t>
            </a:r>
          </a:p>
          <a:p>
            <a:pPr lvl="1"/>
            <a:endParaRPr lang="en-US" dirty="0"/>
          </a:p>
          <a:p>
            <a:pPr lvl="1"/>
            <a:endParaRPr lang="en-US" dirty="0"/>
          </a:p>
        </p:txBody>
      </p:sp>
      <p:sp>
        <p:nvSpPr>
          <p:cNvPr id="6" name="Content Placeholder 3"/>
          <p:cNvSpPr txBox="1">
            <a:spLocks/>
          </p:cNvSpPr>
          <p:nvPr/>
        </p:nvSpPr>
        <p:spPr>
          <a:xfrm>
            <a:off x="4191000" y="1905000"/>
            <a:ext cx="3886200" cy="4590288"/>
          </a:xfrm>
          <a:prstGeom prst="rect">
            <a:avLst/>
          </a:prstGeom>
          <a:solidFill>
            <a:schemeClr val="bg1"/>
          </a:solidFill>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lvl="1"/>
            <a:r>
              <a:rPr lang="en-US" b="1" u="sng" dirty="0">
                <a:solidFill>
                  <a:schemeClr val="accent2"/>
                </a:solidFill>
              </a:rPr>
              <a:t>Positive Relationships </a:t>
            </a:r>
            <a:endParaRPr lang="en-US" b="1" i="1" u="sng" dirty="0">
              <a:solidFill>
                <a:schemeClr val="accent2"/>
              </a:solidFill>
            </a:endParaRPr>
          </a:p>
          <a:p>
            <a:pPr lvl="2"/>
            <a:r>
              <a:rPr lang="en-US" sz="2400" dirty="0">
                <a:solidFill>
                  <a:schemeClr val="accent2"/>
                </a:solidFill>
              </a:rPr>
              <a:t>Teacher-student </a:t>
            </a:r>
          </a:p>
          <a:p>
            <a:pPr lvl="3"/>
            <a:r>
              <a:rPr lang="en-US" sz="2200" dirty="0">
                <a:solidFill>
                  <a:schemeClr val="accent2"/>
                </a:solidFill>
              </a:rPr>
              <a:t>Acknowledgement</a:t>
            </a:r>
          </a:p>
          <a:p>
            <a:pPr lvl="2"/>
            <a:r>
              <a:rPr lang="en-US" sz="2400" dirty="0">
                <a:solidFill>
                  <a:schemeClr val="accent2"/>
                </a:solidFill>
              </a:rPr>
              <a:t>Student-student</a:t>
            </a:r>
          </a:p>
          <a:p>
            <a:pPr lvl="2"/>
            <a:r>
              <a:rPr lang="en-US" sz="2400" dirty="0">
                <a:solidFill>
                  <a:schemeClr val="accent2"/>
                </a:solidFill>
              </a:rPr>
              <a:t>School/teacher - home</a:t>
            </a:r>
          </a:p>
          <a:p>
            <a:pPr lvl="2"/>
            <a:endParaRPr lang="en-US" sz="2400" dirty="0"/>
          </a:p>
          <a:p>
            <a:endParaRPr lang="en-US" dirty="0"/>
          </a:p>
        </p:txBody>
      </p:sp>
    </p:spTree>
    <p:extLst>
      <p:ext uri="{BB962C8B-B14F-4D97-AF65-F5344CB8AC3E}">
        <p14:creationId xmlns:p14="http://schemas.microsoft.com/office/powerpoint/2010/main" val="148288674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620000" cy="1143000"/>
          </a:xfrm>
        </p:spPr>
        <p:txBody>
          <a:bodyPr/>
          <a:lstStyle/>
          <a:p>
            <a:r>
              <a:rPr lang="en-US" dirty="0"/>
              <a:t>Preventing Problem Behavior through Developing Positive Relationships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0468560"/>
              </p:ext>
            </p:extLst>
          </p:nvPr>
        </p:nvGraphicFramePr>
        <p:xfrm>
          <a:off x="609600" y="2438400"/>
          <a:ext cx="7086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15081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defRPr/>
            </a:pPr>
            <a:r>
              <a:rPr lang="en-US">
                <a:ea typeface="+mj-ea"/>
              </a:rPr>
              <a:t>Teacher-Student Relationships</a:t>
            </a:r>
          </a:p>
        </p:txBody>
      </p:sp>
      <p:sp>
        <p:nvSpPr>
          <p:cNvPr id="143362" name="Content Placeholder 2"/>
          <p:cNvSpPr>
            <a:spLocks noGrp="1"/>
          </p:cNvSpPr>
          <p:nvPr>
            <p:ph idx="1"/>
          </p:nvPr>
        </p:nvSpPr>
        <p:spPr>
          <a:xfrm>
            <a:off x="457200" y="1371600"/>
            <a:ext cx="7620000" cy="4800600"/>
          </a:xfrm>
        </p:spPr>
        <p:txBody>
          <a:bodyPr>
            <a:normAutofit/>
          </a:bodyPr>
          <a:lstStyle/>
          <a:p>
            <a:pPr eaLnBrk="1" hangingPunct="1"/>
            <a:r>
              <a:rPr lang="en-US" sz="2400" dirty="0">
                <a:ea typeface="ＭＳ Ｐゴシック" pitchFamily="34" charset="-128"/>
              </a:rPr>
              <a:t>School-wide focus on caring and supportive </a:t>
            </a:r>
            <a:r>
              <a:rPr lang="en-US" sz="2400" dirty="0">
                <a:solidFill>
                  <a:schemeClr val="accent2"/>
                </a:solidFill>
                <a:ea typeface="ＭＳ Ｐゴシック" pitchFamily="34" charset="-128"/>
              </a:rPr>
              <a:t>adult-student relationships</a:t>
            </a:r>
            <a:r>
              <a:rPr lang="en-US" sz="2400" dirty="0">
                <a:ea typeface="ＭＳ Ｐゴシック" pitchFamily="34" charset="-128"/>
              </a:rPr>
              <a:t>. </a:t>
            </a:r>
          </a:p>
          <a:p>
            <a:pPr eaLnBrk="1" hangingPunct="1"/>
            <a:r>
              <a:rPr lang="en-US" sz="2400" dirty="0">
                <a:ea typeface="ＭＳ Ｐゴシック" pitchFamily="34" charset="-128"/>
              </a:rPr>
              <a:t>Goals: </a:t>
            </a:r>
          </a:p>
          <a:p>
            <a:pPr lvl="1"/>
            <a:r>
              <a:rPr lang="en-US" sz="2400" dirty="0">
                <a:ea typeface="ＭＳ Ｐゴシック" pitchFamily="34" charset="-128"/>
              </a:rPr>
              <a:t>Adults demonstrate warmth, respect, support, and caring toward all students </a:t>
            </a:r>
          </a:p>
          <a:p>
            <a:pPr lvl="2"/>
            <a:r>
              <a:rPr lang="en-US" sz="2400" dirty="0">
                <a:ea typeface="ＭＳ Ｐゴシック" pitchFamily="34" charset="-128"/>
              </a:rPr>
              <a:t>(irrespective of gender, race, ethnicity, socioeconomic background, disabilities, previous history of behavior)</a:t>
            </a:r>
          </a:p>
          <a:p>
            <a:pPr lvl="1"/>
            <a:r>
              <a:rPr lang="en-US" sz="2400" dirty="0">
                <a:ea typeface="ＭＳ Ｐゴシック" pitchFamily="34" charset="-128"/>
              </a:rPr>
              <a:t>Every student has a supportive relationship with at least one adult at school.</a:t>
            </a:r>
          </a:p>
        </p:txBody>
      </p:sp>
      <p:pic>
        <p:nvPicPr>
          <p:cNvPr id="7174" name="Picture 6" descr="C:\Users\hearn\AppData\Local\Microsoft\Windows\Temporary Internet Files\Content.IE5\L9CIPBVF\MP9004395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2708" y="5127027"/>
            <a:ext cx="2706892" cy="180717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9696893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a:defRPr/>
            </a:pPr>
            <a:r>
              <a:rPr lang="en-US" sz="4000" dirty="0"/>
              <a:t>Why are teacher-student relationships important?</a:t>
            </a:r>
            <a:endParaRPr lang="en-US" sz="4000" dirty="0">
              <a:ea typeface="+mj-ea"/>
            </a:endParaRPr>
          </a:p>
        </p:txBody>
      </p:sp>
      <p:sp>
        <p:nvSpPr>
          <p:cNvPr id="115714" name="Rectangle 3"/>
          <p:cNvSpPr>
            <a:spLocks noGrp="1" noChangeArrowheads="1"/>
          </p:cNvSpPr>
          <p:nvPr>
            <p:ph type="body" idx="1"/>
          </p:nvPr>
        </p:nvSpPr>
        <p:spPr>
          <a:xfrm>
            <a:off x="228600" y="1752600"/>
            <a:ext cx="8077200" cy="4648200"/>
          </a:xfrm>
        </p:spPr>
        <p:txBody>
          <a:bodyPr>
            <a:normAutofit lnSpcReduction="10000"/>
          </a:bodyPr>
          <a:lstStyle/>
          <a:p>
            <a:pPr>
              <a:buNone/>
            </a:pPr>
            <a:r>
              <a:rPr lang="en-US" sz="2400" dirty="0">
                <a:cs typeface="Times New Roman" pitchFamily="18" charset="0"/>
                <a:sym typeface="Times New Roman" pitchFamily="18" charset="0"/>
              </a:rPr>
              <a:t>	Not only do students like teachers who are caring, respectful, and provide emotional support, but when those qualities are found students also show:</a:t>
            </a:r>
          </a:p>
          <a:p>
            <a:pPr marL="688975">
              <a:spcBef>
                <a:spcPts val="1176"/>
              </a:spcBef>
              <a:spcAft>
                <a:spcPts val="600"/>
              </a:spcAft>
            </a:pPr>
            <a:r>
              <a:rPr lang="en-US" sz="2400" dirty="0">
                <a:solidFill>
                  <a:schemeClr val="accent2">
                    <a:lumMod val="75000"/>
                  </a:schemeClr>
                </a:solidFill>
              </a:rPr>
              <a:t>GREATER</a:t>
            </a:r>
            <a:r>
              <a:rPr lang="en-US" sz="2400" dirty="0"/>
              <a:t> school completion, academic engagement, and academic achievement </a:t>
            </a:r>
          </a:p>
          <a:p>
            <a:pPr marL="688975">
              <a:spcBef>
                <a:spcPts val="1176"/>
              </a:spcBef>
              <a:spcAft>
                <a:spcPts val="600"/>
              </a:spcAft>
            </a:pPr>
            <a:r>
              <a:rPr lang="en-US" sz="2400" dirty="0">
                <a:solidFill>
                  <a:schemeClr val="accent2">
                    <a:lumMod val="75000"/>
                  </a:schemeClr>
                </a:solidFill>
              </a:rPr>
              <a:t>GREATER </a:t>
            </a:r>
            <a:r>
              <a:rPr lang="en-US" sz="2400" dirty="0"/>
              <a:t>peer acceptance </a:t>
            </a:r>
          </a:p>
          <a:p>
            <a:pPr marL="688975">
              <a:spcBef>
                <a:spcPts val="1176"/>
              </a:spcBef>
              <a:spcAft>
                <a:spcPts val="600"/>
              </a:spcAft>
            </a:pPr>
            <a:r>
              <a:rPr lang="en-US" sz="2400" dirty="0">
                <a:solidFill>
                  <a:schemeClr val="accent2">
                    <a:lumMod val="75000"/>
                  </a:schemeClr>
                </a:solidFill>
              </a:rPr>
              <a:t>INCREASED</a:t>
            </a:r>
            <a:r>
              <a:rPr lang="en-US" sz="2400" dirty="0"/>
              <a:t> motivation to act responsibly and </a:t>
            </a:r>
            <a:r>
              <a:rPr lang="en-US" sz="2400" dirty="0" err="1"/>
              <a:t>prosocially</a:t>
            </a:r>
            <a:endParaRPr lang="en-US" sz="2400" dirty="0"/>
          </a:p>
          <a:p>
            <a:pPr marL="688975">
              <a:spcBef>
                <a:spcPts val="1176"/>
              </a:spcBef>
              <a:spcAft>
                <a:spcPts val="600"/>
              </a:spcAft>
            </a:pPr>
            <a:r>
              <a:rPr lang="en-US" sz="2400" dirty="0">
                <a:solidFill>
                  <a:schemeClr val="accent2">
                    <a:lumMod val="75000"/>
                  </a:schemeClr>
                </a:solidFill>
              </a:rPr>
              <a:t>LESS </a:t>
            </a:r>
            <a:r>
              <a:rPr lang="en-US" sz="2400" dirty="0"/>
              <a:t>oppositional and antisocial behaviors, including bullying </a:t>
            </a:r>
          </a:p>
          <a:p>
            <a:pPr marL="688975">
              <a:spcBef>
                <a:spcPts val="1176"/>
              </a:spcBef>
              <a:spcAft>
                <a:spcPts val="600"/>
              </a:spcAft>
            </a:pPr>
            <a:r>
              <a:rPr lang="en-US" sz="2400" dirty="0">
                <a:solidFill>
                  <a:schemeClr val="accent2">
                    <a:lumMod val="75000"/>
                  </a:schemeClr>
                </a:solidFill>
              </a:rPr>
              <a:t>BETTER</a:t>
            </a:r>
            <a:r>
              <a:rPr lang="en-US" sz="2400" dirty="0"/>
              <a:t> subjective well-being</a:t>
            </a:r>
            <a:endParaRPr lang="en-US" sz="1200" dirty="0"/>
          </a:p>
          <a:p>
            <a:pPr marL="0" indent="0">
              <a:buNone/>
            </a:pPr>
            <a:endParaRPr lang="en-US" sz="1100" dirty="0"/>
          </a:p>
          <a:p>
            <a:pPr eaLnBrk="1" hangingPunct="1"/>
            <a:endParaRPr lang="en-US" sz="2400" dirty="0">
              <a:ea typeface="ＭＳ Ｐゴシック" pitchFamily="34" charset="-128"/>
            </a:endParaRPr>
          </a:p>
        </p:txBody>
      </p:sp>
    </p:spTree>
    <p:extLst>
      <p:ext uri="{BB962C8B-B14F-4D97-AF65-F5344CB8AC3E}">
        <p14:creationId xmlns:p14="http://schemas.microsoft.com/office/powerpoint/2010/main" val="245027844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762000" y="274638"/>
            <a:ext cx="6858000" cy="1143000"/>
          </a:xfrm>
        </p:spPr>
        <p:txBody>
          <a:bodyPr>
            <a:normAutofit fontScale="90000"/>
          </a:bodyPr>
          <a:lstStyle/>
          <a:p>
            <a:pPr eaLnBrk="1" fontAlgn="auto" hangingPunct="1">
              <a:spcAft>
                <a:spcPts val="0"/>
              </a:spcAft>
              <a:defRPr/>
            </a:pPr>
            <a:r>
              <a:rPr lang="en-US" sz="4000" dirty="0">
                <a:ea typeface="+mj-ea"/>
              </a:rPr>
              <a:t>How </a:t>
            </a:r>
            <a:r>
              <a:rPr lang="en-US" sz="4000" dirty="0"/>
              <a:t>can </a:t>
            </a:r>
            <a:r>
              <a:rPr lang="en-US" sz="4000" dirty="0">
                <a:ea typeface="+mj-ea"/>
              </a:rPr>
              <a:t>staff and student </a:t>
            </a:r>
            <a:r>
              <a:rPr lang="en-US" sz="4000" dirty="0"/>
              <a:t> </a:t>
            </a:r>
            <a:r>
              <a:rPr lang="en-US" sz="4000" dirty="0">
                <a:ea typeface="+mj-ea"/>
              </a:rPr>
              <a:t>relationships be supported?</a:t>
            </a:r>
          </a:p>
        </p:txBody>
      </p:sp>
      <p:sp>
        <p:nvSpPr>
          <p:cNvPr id="114690" name="Rectangle 3"/>
          <p:cNvSpPr>
            <a:spLocks noGrp="1" noChangeArrowheads="1"/>
          </p:cNvSpPr>
          <p:nvPr>
            <p:ph type="body" idx="1"/>
          </p:nvPr>
        </p:nvSpPr>
        <p:spPr>
          <a:xfrm>
            <a:off x="457200" y="1981200"/>
            <a:ext cx="7772400" cy="4495800"/>
          </a:xfrm>
        </p:spPr>
        <p:txBody>
          <a:bodyPr/>
          <a:lstStyle/>
          <a:p>
            <a:pPr eaLnBrk="1" hangingPunct="1"/>
            <a:r>
              <a:rPr lang="en-US" sz="2800" dirty="0">
                <a:ea typeface="ＭＳ Ｐゴシック" pitchFamily="34" charset="-128"/>
              </a:rPr>
              <a:t>Supporting everyday </a:t>
            </a:r>
            <a:r>
              <a:rPr lang="en-US" sz="2800" dirty="0">
                <a:solidFill>
                  <a:schemeClr val="accent2"/>
                </a:solidFill>
                <a:ea typeface="ＭＳ Ｐゴシック" pitchFamily="34" charset="-128"/>
              </a:rPr>
              <a:t>relationship building</a:t>
            </a:r>
            <a:r>
              <a:rPr lang="en-US" sz="2800" dirty="0">
                <a:ea typeface="ＭＳ Ｐゴシック" pitchFamily="34" charset="-128"/>
              </a:rPr>
              <a:t>:</a:t>
            </a:r>
          </a:p>
          <a:p>
            <a:pPr lvl="1" eaLnBrk="1" hangingPunct="1"/>
            <a:r>
              <a:rPr lang="en-US" sz="2800" dirty="0">
                <a:ea typeface="ＭＳ Ｐゴシック" pitchFamily="34" charset="-128"/>
              </a:rPr>
              <a:t>Finding/asking about student interests/extracurricular activities </a:t>
            </a:r>
          </a:p>
          <a:p>
            <a:pPr lvl="1" eaLnBrk="1" hangingPunct="1"/>
            <a:r>
              <a:rPr lang="en-US" sz="2800" dirty="0">
                <a:ea typeface="ＭＳ Ｐゴシック" pitchFamily="34" charset="-128"/>
              </a:rPr>
              <a:t>Students providing 1-minute reports on areas of their interest (i.e. sports, drama)</a:t>
            </a:r>
          </a:p>
          <a:p>
            <a:pPr lvl="1" eaLnBrk="1" hangingPunct="1"/>
            <a:r>
              <a:rPr lang="en-US" sz="2800" dirty="0">
                <a:ea typeface="ＭＳ Ｐゴシック" pitchFamily="34" charset="-128"/>
              </a:rPr>
              <a:t>Attending extracurricular events</a:t>
            </a:r>
          </a:p>
          <a:p>
            <a:pPr lvl="1" eaLnBrk="1" hangingPunct="1"/>
            <a:r>
              <a:rPr lang="en-US" sz="2800" dirty="0">
                <a:ea typeface="ＭＳ Ｐゴシック" pitchFamily="34" charset="-128"/>
              </a:rPr>
              <a:t>Highlighting student talents (i.e. bulletin board with newspaper articles)</a:t>
            </a:r>
          </a:p>
          <a:p>
            <a:pPr lvl="1"/>
            <a:r>
              <a:rPr lang="en-US" sz="2800" dirty="0">
                <a:ea typeface="ＭＳ Ｐゴシック" pitchFamily="34" charset="-128"/>
              </a:rPr>
              <a:t>Staff acknowledge student success and EFFORT</a:t>
            </a:r>
          </a:p>
          <a:p>
            <a:pPr lvl="1" eaLnBrk="1" hangingPunct="1"/>
            <a:endParaRPr lang="en-US" sz="2800" dirty="0">
              <a:ea typeface="ＭＳ Ｐゴシック" pitchFamily="34" charset="-128"/>
            </a:endParaRPr>
          </a:p>
          <a:p>
            <a:pPr lvl="1" eaLnBrk="1" hangingPunct="1"/>
            <a:endParaRPr lang="en-US" dirty="0">
              <a:ea typeface="ＭＳ Ｐゴシック" pitchFamily="34" charset="-128"/>
            </a:endParaRPr>
          </a:p>
        </p:txBody>
      </p:sp>
    </p:spTree>
    <p:extLst>
      <p:ext uri="{BB962C8B-B14F-4D97-AF65-F5344CB8AC3E}">
        <p14:creationId xmlns:p14="http://schemas.microsoft.com/office/powerpoint/2010/main" val="307424362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457200"/>
            <a:ext cx="7924800" cy="1295400"/>
          </a:xfrm>
        </p:spPr>
        <p:txBody>
          <a:bodyPr>
            <a:normAutofit fontScale="90000"/>
          </a:bodyPr>
          <a:lstStyle/>
          <a:p>
            <a:pPr eaLnBrk="1" fontAlgn="auto" hangingPunct="1">
              <a:spcAft>
                <a:spcPts val="0"/>
              </a:spcAft>
              <a:defRPr/>
            </a:pPr>
            <a:r>
              <a:rPr lang="en-US" sz="4000" dirty="0">
                <a:ea typeface="+mj-ea"/>
              </a:rPr>
              <a:t>Purpose of </a:t>
            </a:r>
            <a:r>
              <a:rPr lang="en-US" sz="4000" dirty="0" err="1">
                <a:ea typeface="+mj-ea"/>
              </a:rPr>
              <a:t>Reinforcers</a:t>
            </a:r>
            <a:r>
              <a:rPr lang="en-US" sz="4000" dirty="0">
                <a:ea typeface="+mj-ea"/>
              </a:rPr>
              <a:t>/Acknowledgements</a:t>
            </a:r>
          </a:p>
        </p:txBody>
      </p:sp>
      <p:sp>
        <p:nvSpPr>
          <p:cNvPr id="87042" name="Rectangle 3"/>
          <p:cNvSpPr>
            <a:spLocks noGrp="1" noChangeArrowheads="1"/>
          </p:cNvSpPr>
          <p:nvPr>
            <p:ph type="body" idx="1"/>
          </p:nvPr>
        </p:nvSpPr>
        <p:spPr>
          <a:xfrm>
            <a:off x="457200" y="2184400"/>
            <a:ext cx="7785100" cy="3671888"/>
          </a:xfrm>
        </p:spPr>
        <p:txBody>
          <a:bodyPr/>
          <a:lstStyle/>
          <a:p>
            <a:pPr eaLnBrk="1" hangingPunct="1"/>
            <a:r>
              <a:rPr lang="en-US" sz="2800" dirty="0">
                <a:ea typeface="ＭＳ Ｐゴシック" pitchFamily="34" charset="-128"/>
              </a:rPr>
              <a:t>Recognizing desired behavior is a strategy to </a:t>
            </a:r>
            <a:r>
              <a:rPr lang="en-US" sz="2800" b="1" dirty="0">
                <a:ea typeface="ＭＳ Ｐゴシック" pitchFamily="34" charset="-128"/>
              </a:rPr>
              <a:t>prevent</a:t>
            </a:r>
            <a:r>
              <a:rPr lang="en-US" sz="2800" dirty="0">
                <a:ea typeface="ＭＳ Ｐゴシック" pitchFamily="34" charset="-128"/>
              </a:rPr>
              <a:t> behavior problems.</a:t>
            </a:r>
          </a:p>
          <a:p>
            <a:pPr eaLnBrk="1" hangingPunct="1"/>
            <a:r>
              <a:rPr lang="en-US" sz="2800" b="1" dirty="0">
                <a:ea typeface="ＭＳ Ｐゴシック" pitchFamily="34" charset="-128"/>
              </a:rPr>
              <a:t>Teach</a:t>
            </a:r>
            <a:r>
              <a:rPr lang="en-US" sz="2800" dirty="0">
                <a:ea typeface="ＭＳ Ｐゴシック" pitchFamily="34" charset="-128"/>
              </a:rPr>
              <a:t> new behavior</a:t>
            </a:r>
          </a:p>
          <a:p>
            <a:pPr eaLnBrk="1" hangingPunct="1"/>
            <a:r>
              <a:rPr lang="en-US" sz="2800" b="1" dirty="0">
                <a:ea typeface="ＭＳ Ｐゴシック" pitchFamily="34" charset="-128"/>
              </a:rPr>
              <a:t>Strengthen</a:t>
            </a:r>
            <a:r>
              <a:rPr lang="en-US" sz="2800" dirty="0">
                <a:ea typeface="ＭＳ Ｐゴシック" pitchFamily="34" charset="-128"/>
              </a:rPr>
              <a:t> replacement behaviors that compete with habitual undesirable behavior</a:t>
            </a:r>
          </a:p>
          <a:p>
            <a:pPr eaLnBrk="1" hangingPunct="1"/>
            <a:r>
              <a:rPr lang="en-US" sz="2800" b="1" dirty="0">
                <a:ea typeface="ＭＳ Ｐゴシック" pitchFamily="34" charset="-128"/>
              </a:rPr>
              <a:t>Create frequent positive interactions between staff and students</a:t>
            </a:r>
          </a:p>
          <a:p>
            <a:pPr eaLnBrk="1" hangingPunct="1"/>
            <a:endParaRPr lang="en-US" sz="2800" dirty="0">
              <a:ea typeface="ＭＳ Ｐゴシック" pitchFamily="34" charset="-128"/>
            </a:endParaRPr>
          </a:p>
        </p:txBody>
      </p:sp>
    </p:spTree>
    <p:extLst>
      <p:ext uri="{BB962C8B-B14F-4D97-AF65-F5344CB8AC3E}">
        <p14:creationId xmlns:p14="http://schemas.microsoft.com/office/powerpoint/2010/main" val="569716812"/>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fontAlgn="auto" hangingPunct="1">
              <a:spcAft>
                <a:spcPts val="0"/>
              </a:spcAft>
              <a:defRPr/>
            </a:pPr>
            <a:r>
              <a:rPr lang="en-US" sz="4000" dirty="0">
                <a:ea typeface="+mj-ea"/>
              </a:rPr>
              <a:t>Strategic Use of Praise and Rewards – Part 1</a:t>
            </a:r>
          </a:p>
        </p:txBody>
      </p:sp>
      <p:sp>
        <p:nvSpPr>
          <p:cNvPr id="94210" name="Content Placeholder 2"/>
          <p:cNvSpPr>
            <a:spLocks noGrp="1"/>
          </p:cNvSpPr>
          <p:nvPr>
            <p:ph idx="1"/>
          </p:nvPr>
        </p:nvSpPr>
        <p:spPr>
          <a:xfrm>
            <a:off x="457200" y="1752600"/>
            <a:ext cx="6400800" cy="4800600"/>
          </a:xfrm>
        </p:spPr>
        <p:txBody>
          <a:bodyPr>
            <a:normAutofit/>
          </a:bodyPr>
          <a:lstStyle/>
          <a:p>
            <a:pPr eaLnBrk="1" hangingPunct="1">
              <a:spcBef>
                <a:spcPts val="1320"/>
              </a:spcBef>
            </a:pPr>
            <a:r>
              <a:rPr lang="en-US" sz="2800" dirty="0">
                <a:ea typeface="ＭＳ Ｐゴシック" pitchFamily="34" charset="-128"/>
              </a:rPr>
              <a:t>Use strategically to support teaching of a </a:t>
            </a:r>
            <a:r>
              <a:rPr lang="en-US" sz="2800" b="1" dirty="0">
                <a:ea typeface="ＭＳ Ｐゴシック" pitchFamily="34" charset="-128"/>
              </a:rPr>
              <a:t>school-wide expectations</a:t>
            </a:r>
          </a:p>
          <a:p>
            <a:pPr lvl="0">
              <a:spcBef>
                <a:spcPts val="1320"/>
              </a:spcBef>
            </a:pPr>
            <a:r>
              <a:rPr lang="en-US" sz="2800" dirty="0"/>
              <a:t>Focus on the </a:t>
            </a:r>
            <a:r>
              <a:rPr lang="en-US" sz="2800" b="1" dirty="0"/>
              <a:t>message</a:t>
            </a:r>
            <a:r>
              <a:rPr lang="en-US" sz="2800" dirty="0"/>
              <a:t>, not the reward</a:t>
            </a:r>
            <a:endParaRPr lang="en-US" sz="3200" dirty="0"/>
          </a:p>
          <a:p>
            <a:pPr>
              <a:spcBef>
                <a:spcPts val="1320"/>
              </a:spcBef>
            </a:pPr>
            <a:r>
              <a:rPr lang="en-US" sz="2800" dirty="0"/>
              <a:t>Highlight the student’s </a:t>
            </a:r>
            <a:r>
              <a:rPr lang="en-US" sz="2800" b="1" dirty="0"/>
              <a:t>specific achievement </a:t>
            </a:r>
            <a:r>
              <a:rPr lang="en-US" sz="2800" dirty="0"/>
              <a:t>and </a:t>
            </a:r>
            <a:r>
              <a:rPr lang="en-US" sz="2800" b="1" dirty="0"/>
              <a:t>efforts</a:t>
            </a:r>
            <a:r>
              <a:rPr lang="en-US" sz="2800" dirty="0"/>
              <a:t> demonstrated</a:t>
            </a:r>
          </a:p>
          <a:p>
            <a:pPr eaLnBrk="1" hangingPunct="1"/>
            <a:endParaRPr lang="en-US" sz="2800" b="1" dirty="0">
              <a:ea typeface="ＭＳ Ｐゴシック" pitchFamily="34" charset="-128"/>
            </a:endParaRPr>
          </a:p>
          <a:p>
            <a:pPr eaLnBrk="1" hangingPunct="1"/>
            <a:endParaRPr lang="en-US" sz="2400" dirty="0">
              <a:ea typeface="ＭＳ Ｐゴシック" pitchFamily="34" charset="-128"/>
            </a:endParaRPr>
          </a:p>
        </p:txBody>
      </p:sp>
      <p:pic>
        <p:nvPicPr>
          <p:cNvPr id="2" name="Picture 1"/>
          <p:cNvPicPr>
            <a:picLocks noChangeAspect="1"/>
          </p:cNvPicPr>
          <p:nvPr/>
        </p:nvPicPr>
        <p:blipFill>
          <a:blip r:embed="rId3"/>
          <a:stretch>
            <a:fillRect/>
          </a:stretch>
        </p:blipFill>
        <p:spPr>
          <a:xfrm>
            <a:off x="2438400" y="4358174"/>
            <a:ext cx="3517900" cy="2499826"/>
          </a:xfrm>
          <a:prstGeom prst="rect">
            <a:avLst/>
          </a:prstGeom>
          <a:ln>
            <a:solidFill>
              <a:schemeClr val="tx1">
                <a:lumMod val="50000"/>
                <a:lumOff val="50000"/>
              </a:schemeClr>
            </a:solidFill>
          </a:ln>
        </p:spPr>
      </p:pic>
    </p:spTree>
    <p:extLst>
      <p:ext uri="{BB962C8B-B14F-4D97-AF65-F5344CB8AC3E}">
        <p14:creationId xmlns:p14="http://schemas.microsoft.com/office/powerpoint/2010/main" val="291295248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fontAlgn="auto" hangingPunct="1">
              <a:spcAft>
                <a:spcPts val="0"/>
              </a:spcAft>
              <a:defRPr/>
            </a:pPr>
            <a:r>
              <a:rPr lang="en-US" sz="4000" dirty="0">
                <a:ea typeface="+mj-ea"/>
              </a:rPr>
              <a:t>Strategic Use of Praise and Rewards – Part 1 </a:t>
            </a:r>
          </a:p>
        </p:txBody>
      </p:sp>
      <p:sp>
        <p:nvSpPr>
          <p:cNvPr id="94210" name="Content Placeholder 2"/>
          <p:cNvSpPr>
            <a:spLocks noGrp="1"/>
          </p:cNvSpPr>
          <p:nvPr>
            <p:ph idx="1"/>
          </p:nvPr>
        </p:nvSpPr>
        <p:spPr>
          <a:xfrm>
            <a:off x="457200" y="1752600"/>
            <a:ext cx="7620000" cy="4800600"/>
          </a:xfrm>
        </p:spPr>
        <p:txBody>
          <a:bodyPr>
            <a:normAutofit/>
          </a:bodyPr>
          <a:lstStyle/>
          <a:p>
            <a:pPr marL="114300" indent="0">
              <a:buNone/>
            </a:pPr>
            <a:r>
              <a:rPr lang="en-US" sz="2800" b="1" dirty="0">
                <a:ea typeface="ＭＳ Ｐゴシック" pitchFamily="34" charset="-128"/>
              </a:rPr>
              <a:t>Students are routinely recognized for demonstrating the SW expectations through the associated actions defined through the teaching matrix</a:t>
            </a:r>
          </a:p>
          <a:p>
            <a:pPr lvl="1"/>
            <a:endParaRPr lang="en-US" sz="1200" i="1" dirty="0">
              <a:ea typeface="ＭＳ Ｐゴシック" pitchFamily="34" charset="-128"/>
            </a:endParaRPr>
          </a:p>
          <a:p>
            <a:pPr lvl="1"/>
            <a:r>
              <a:rPr lang="en-US" sz="2400" i="1" dirty="0">
                <a:ea typeface="ＭＳ Ｐゴシック" pitchFamily="34" charset="-128"/>
              </a:rPr>
              <a:t>“You really showed how to </a:t>
            </a:r>
            <a:r>
              <a:rPr lang="en-US" sz="2400" i="1" dirty="0">
                <a:solidFill>
                  <a:schemeClr val="accent2"/>
                </a:solidFill>
                <a:ea typeface="ＭＳ Ｐゴシック" pitchFamily="34" charset="-128"/>
              </a:rPr>
              <a:t>be cooperative </a:t>
            </a:r>
            <a:r>
              <a:rPr lang="en-US" sz="2400" i="1" dirty="0">
                <a:ea typeface="ＭＳ Ｐゴシック" pitchFamily="34" charset="-128"/>
              </a:rPr>
              <a:t>in science lab today by working together to create the model.” </a:t>
            </a:r>
          </a:p>
          <a:p>
            <a:pPr marL="411480" lvl="1" indent="0">
              <a:buNone/>
            </a:pPr>
            <a:r>
              <a:rPr lang="en-US" sz="2400" i="1" dirty="0">
                <a:ea typeface="ＭＳ Ｐゴシック" pitchFamily="34" charset="-128"/>
              </a:rPr>
              <a:t> </a:t>
            </a:r>
          </a:p>
          <a:p>
            <a:pPr lvl="1"/>
            <a:r>
              <a:rPr lang="en-US" sz="2400" i="1" dirty="0">
                <a:ea typeface="ＭＳ Ｐゴシック" pitchFamily="34" charset="-128"/>
              </a:rPr>
              <a:t>“Thanks to everyone for being so </a:t>
            </a:r>
            <a:r>
              <a:rPr lang="en-US" sz="2400" i="1" dirty="0">
                <a:solidFill>
                  <a:schemeClr val="accent2"/>
                </a:solidFill>
                <a:ea typeface="ＭＳ Ｐゴシック" pitchFamily="34" charset="-128"/>
              </a:rPr>
              <a:t>responsible</a:t>
            </a:r>
            <a:r>
              <a:rPr lang="en-US" sz="2400" i="1" dirty="0">
                <a:ea typeface="ＭＳ Ｐゴシック" pitchFamily="34" charset="-128"/>
              </a:rPr>
              <a:t> and </a:t>
            </a:r>
            <a:r>
              <a:rPr lang="en-US" sz="2400" i="1" dirty="0">
                <a:solidFill>
                  <a:schemeClr val="accent2"/>
                </a:solidFill>
                <a:ea typeface="ＭＳ Ｐゴシック" pitchFamily="34" charset="-128"/>
              </a:rPr>
              <a:t>caring</a:t>
            </a:r>
            <a:r>
              <a:rPr lang="en-US" sz="2400" i="1" dirty="0">
                <a:ea typeface="ＭＳ Ｐゴシック" pitchFamily="34" charset="-128"/>
              </a:rPr>
              <a:t> by bringing in canned goods for the PBS food drive.”  </a:t>
            </a:r>
          </a:p>
          <a:p>
            <a:pPr eaLnBrk="1" hangingPunct="1"/>
            <a:endParaRPr lang="en-US" sz="2400" dirty="0">
              <a:ea typeface="ＭＳ Ｐゴシック" pitchFamily="34" charset="-128"/>
            </a:endParaRPr>
          </a:p>
        </p:txBody>
      </p:sp>
    </p:spTree>
    <p:extLst>
      <p:ext uri="{BB962C8B-B14F-4D97-AF65-F5344CB8AC3E}">
        <p14:creationId xmlns:p14="http://schemas.microsoft.com/office/powerpoint/2010/main" val="1958609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8756-A828-6443-BE9F-99A0A6BA21B6}"/>
              </a:ext>
            </a:extLst>
          </p:cNvPr>
          <p:cNvSpPr>
            <a:spLocks noGrp="1"/>
          </p:cNvSpPr>
          <p:nvPr>
            <p:ph type="title"/>
          </p:nvPr>
        </p:nvSpPr>
        <p:spPr/>
        <p:txBody>
          <a:bodyPr/>
          <a:lstStyle/>
          <a:p>
            <a:r>
              <a:rPr lang="en-US" sz="4000" dirty="0"/>
              <a:t>6.  What are the most important sustainability drivers in schools? </a:t>
            </a:r>
          </a:p>
        </p:txBody>
      </p:sp>
      <p:pic>
        <p:nvPicPr>
          <p:cNvPr id="5" name="Content Placeholder 4">
            <a:extLst>
              <a:ext uri="{FF2B5EF4-FFF2-40B4-BE49-F238E27FC236}">
                <a16:creationId xmlns:a16="http://schemas.microsoft.com/office/drawing/2014/main" id="{33DF9462-5A73-B24E-81B0-F5905F402AF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057400"/>
            <a:ext cx="9051664" cy="2895600"/>
          </a:xfrm>
        </p:spPr>
      </p:pic>
    </p:spTree>
    <p:extLst>
      <p:ext uri="{BB962C8B-B14F-4D97-AF65-F5344CB8AC3E}">
        <p14:creationId xmlns:p14="http://schemas.microsoft.com/office/powerpoint/2010/main" val="265197661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Strategic Use of Praise and Rewards – Part 2</a:t>
            </a:r>
            <a:endParaRPr lang="en-US" dirty="0"/>
          </a:p>
        </p:txBody>
      </p:sp>
      <p:sp>
        <p:nvSpPr>
          <p:cNvPr id="3" name="Content Placeholder 2"/>
          <p:cNvSpPr>
            <a:spLocks noGrp="1"/>
          </p:cNvSpPr>
          <p:nvPr>
            <p:ph idx="1"/>
          </p:nvPr>
        </p:nvSpPr>
        <p:spPr>
          <a:xfrm>
            <a:off x="647700" y="2133600"/>
            <a:ext cx="7239000" cy="4724400"/>
          </a:xfrm>
        </p:spPr>
        <p:txBody>
          <a:bodyPr>
            <a:normAutofit/>
          </a:bodyPr>
          <a:lstStyle/>
          <a:p>
            <a:pPr>
              <a:spcBef>
                <a:spcPts val="1272"/>
              </a:spcBef>
            </a:pPr>
            <a:r>
              <a:rPr lang="en-US" sz="2800" dirty="0">
                <a:ea typeface="ＭＳ Ｐゴシック" pitchFamily="34" charset="-128"/>
              </a:rPr>
              <a:t>Use strategically to reinforce social and emotional learning competencies </a:t>
            </a:r>
            <a:r>
              <a:rPr lang="en-US" sz="2800" dirty="0"/>
              <a:t>and effort that underlie prosocial behavior</a:t>
            </a:r>
            <a:r>
              <a:rPr lang="en-US" sz="2800"/>
              <a:t>. </a:t>
            </a:r>
          </a:p>
          <a:p>
            <a:pPr>
              <a:spcBef>
                <a:spcPts val="1272"/>
              </a:spcBef>
            </a:pPr>
            <a:endParaRPr lang="en-US" sz="2800" dirty="0"/>
          </a:p>
          <a:p>
            <a:pPr>
              <a:spcBef>
                <a:spcPts val="1272"/>
              </a:spcBef>
            </a:pPr>
            <a:r>
              <a:rPr lang="en-US" sz="2800" dirty="0">
                <a:ea typeface="ＭＳ Ｐゴシック" pitchFamily="34" charset="-128"/>
              </a:rPr>
              <a:t>Routinely recognize students with praise and rewards for demonstrating </a:t>
            </a:r>
            <a:r>
              <a:rPr lang="en-US" sz="2800" b="1" dirty="0">
                <a:solidFill>
                  <a:schemeClr val="accent2"/>
                </a:solidFill>
                <a:ea typeface="ＭＳ Ｐゴシック" pitchFamily="34" charset="-128"/>
              </a:rPr>
              <a:t>empathy, caring, responsibility, respect, </a:t>
            </a:r>
            <a:r>
              <a:rPr lang="en-US" sz="2800" dirty="0">
                <a:ea typeface="ＭＳ Ｐゴシック" pitchFamily="34" charset="-128"/>
              </a:rPr>
              <a:t>and </a:t>
            </a:r>
            <a:r>
              <a:rPr lang="en-US" sz="2800" b="1" dirty="0">
                <a:solidFill>
                  <a:schemeClr val="accent2"/>
                </a:solidFill>
                <a:ea typeface="ＭＳ Ｐゴシック" pitchFamily="34" charset="-128"/>
              </a:rPr>
              <a:t>effort/hard work</a:t>
            </a:r>
          </a:p>
          <a:p>
            <a:pPr>
              <a:lnSpc>
                <a:spcPct val="120000"/>
              </a:lnSpc>
            </a:pPr>
            <a:endParaRPr lang="en-US" sz="2400" b="1" dirty="0">
              <a:solidFill>
                <a:schemeClr val="accent2"/>
              </a:solidFill>
              <a:ea typeface="ＭＳ Ｐゴシック" pitchFamily="34" charset="-128"/>
            </a:endParaRPr>
          </a:p>
          <a:p>
            <a:endParaRPr lang="en-US" sz="2800" dirty="0"/>
          </a:p>
        </p:txBody>
      </p:sp>
    </p:spTree>
    <p:extLst>
      <p:ext uri="{BB962C8B-B14F-4D97-AF65-F5344CB8AC3E}">
        <p14:creationId xmlns:p14="http://schemas.microsoft.com/office/powerpoint/2010/main" val="321866375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Strategic Use of Praise and Rewards – Part 2</a:t>
            </a:r>
            <a:endParaRPr lang="en-US" dirty="0"/>
          </a:p>
        </p:txBody>
      </p:sp>
      <p:sp>
        <p:nvSpPr>
          <p:cNvPr id="3" name="Content Placeholder 2"/>
          <p:cNvSpPr>
            <a:spLocks noGrp="1"/>
          </p:cNvSpPr>
          <p:nvPr>
            <p:ph idx="1"/>
          </p:nvPr>
        </p:nvSpPr>
        <p:spPr>
          <a:xfrm>
            <a:off x="-381000" y="2022221"/>
            <a:ext cx="7772400" cy="4724400"/>
          </a:xfrm>
        </p:spPr>
        <p:txBody>
          <a:bodyPr>
            <a:normAutofit lnSpcReduction="10000"/>
          </a:bodyPr>
          <a:lstStyle/>
          <a:p>
            <a:pPr marL="723900" lvl="1" indent="0">
              <a:lnSpc>
                <a:spcPct val="120000"/>
              </a:lnSpc>
              <a:spcBef>
                <a:spcPts val="600"/>
              </a:spcBef>
              <a:spcAft>
                <a:spcPct val="50000"/>
              </a:spcAft>
              <a:buSzPct val="75000"/>
              <a:buNone/>
            </a:pPr>
            <a:r>
              <a:rPr lang="en-US" sz="3000" b="1" dirty="0"/>
              <a:t>Highlight the future value                  or </a:t>
            </a:r>
            <a:r>
              <a:rPr lang="en-US" sz="3000" b="1" dirty="0">
                <a:solidFill>
                  <a:schemeClr val="accent2"/>
                </a:solidFill>
              </a:rPr>
              <a:t>usefulness</a:t>
            </a:r>
            <a:r>
              <a:rPr lang="en-US" sz="3000" b="1" dirty="0"/>
              <a:t> of the behavior</a:t>
            </a:r>
            <a:endParaRPr lang="en-US" altLang="ja-JP" sz="3000" i="1" dirty="0">
              <a:ea typeface="ＭＳ Ｐゴシック" pitchFamily="34" charset="-128"/>
              <a:cs typeface="Times New Roman" pitchFamily="18" charset="0"/>
            </a:endParaRPr>
          </a:p>
          <a:p>
            <a:pPr marL="1181100" lvl="1" indent="-457200">
              <a:lnSpc>
                <a:spcPct val="120000"/>
              </a:lnSpc>
              <a:spcBef>
                <a:spcPts val="600"/>
              </a:spcBef>
              <a:spcAft>
                <a:spcPct val="50000"/>
              </a:spcAft>
              <a:buSzPct val="75000"/>
            </a:pPr>
            <a:r>
              <a:rPr lang="ja-JP" altLang="en-US" sz="2600" i="1" dirty="0">
                <a:ea typeface="ＭＳ Ｐゴシック" pitchFamily="34" charset="-128"/>
                <a:cs typeface="Times New Roman" pitchFamily="18" charset="0"/>
              </a:rPr>
              <a:t>“</a:t>
            </a:r>
            <a:r>
              <a:rPr lang="en-US" altLang="ja-JP" sz="2600" i="1" dirty="0">
                <a:ea typeface="ＭＳ Ｐゴシック" pitchFamily="34" charset="-128"/>
                <a:cs typeface="Times New Roman" pitchFamily="18" charset="0"/>
              </a:rPr>
              <a:t>That’s terrific that you were able to </a:t>
            </a:r>
            <a:r>
              <a:rPr lang="en-US" altLang="ja-JP" sz="2600" i="1" dirty="0">
                <a:solidFill>
                  <a:schemeClr val="accent2"/>
                </a:solidFill>
                <a:ea typeface="ＭＳ Ｐゴシック" pitchFamily="34" charset="-128"/>
                <a:cs typeface="Times New Roman" pitchFamily="18" charset="0"/>
              </a:rPr>
              <a:t>control your anger</a:t>
            </a:r>
            <a:r>
              <a:rPr lang="en-US" altLang="ja-JP" sz="2600" i="1" dirty="0">
                <a:ea typeface="ＭＳ Ｐゴシック" pitchFamily="34" charset="-128"/>
                <a:cs typeface="Times New Roman" pitchFamily="18" charset="0"/>
              </a:rPr>
              <a:t> when teased by Jerome.  That’s an important skill that will help you keep friends (and avoid being sent to the office </a:t>
            </a:r>
            <a:r>
              <a:rPr lang="en-US" altLang="ja-JP" sz="2600" i="1" dirty="0">
                <a:ea typeface="ＭＳ Ｐゴシック" pitchFamily="34" charset="-128"/>
                <a:cs typeface="Times New Roman" pitchFamily="18" charset="0"/>
                <a:sym typeface="Wingdings" pitchFamily="2" charset="2"/>
              </a:rPr>
              <a:t></a:t>
            </a:r>
            <a:r>
              <a:rPr lang="ja-JP" altLang="en-US" sz="2600" i="1" dirty="0">
                <a:ea typeface="ＭＳ Ｐゴシック" pitchFamily="34" charset="-128"/>
                <a:cs typeface="Times New Roman" pitchFamily="18" charset="0"/>
              </a:rPr>
              <a:t>”</a:t>
            </a:r>
            <a:r>
              <a:rPr lang="en-US" altLang="ja-JP" sz="2600" i="1" dirty="0">
                <a:ea typeface="ＭＳ Ｐゴシック" pitchFamily="34" charset="-128"/>
                <a:cs typeface="Times New Roman" pitchFamily="18" charset="0"/>
              </a:rPr>
              <a:t>). </a:t>
            </a:r>
            <a:endParaRPr lang="en-US" altLang="ja-JP" sz="1400" i="1" dirty="0">
              <a:ea typeface="ＭＳ Ｐゴシック" pitchFamily="34" charset="-128"/>
              <a:cs typeface="Times New Roman" pitchFamily="18" charset="0"/>
            </a:endParaRPr>
          </a:p>
          <a:p>
            <a:pPr marL="1181100" lvl="1" indent="-457200">
              <a:lnSpc>
                <a:spcPct val="120000"/>
              </a:lnSpc>
              <a:spcBef>
                <a:spcPts val="600"/>
              </a:spcBef>
              <a:spcAft>
                <a:spcPct val="50000"/>
              </a:spcAft>
              <a:buSzPct val="75000"/>
            </a:pPr>
            <a:r>
              <a:rPr lang="ja-JP" altLang="en-US" sz="2600" i="1" dirty="0">
                <a:ea typeface="ＭＳ Ｐゴシック" pitchFamily="34" charset="-128"/>
                <a:cs typeface="Times New Roman" pitchFamily="18" charset="0"/>
              </a:rPr>
              <a:t>“</a:t>
            </a:r>
            <a:r>
              <a:rPr lang="en-US" altLang="ja-JP" sz="2600" i="1" dirty="0">
                <a:ea typeface="ＭＳ Ｐゴシック" pitchFamily="34" charset="-128"/>
                <a:cs typeface="Times New Roman" pitchFamily="18" charset="0"/>
              </a:rPr>
              <a:t>Great! You must have </a:t>
            </a:r>
            <a:r>
              <a:rPr lang="en-US" altLang="ja-JP" sz="2600" i="1" dirty="0">
                <a:solidFill>
                  <a:schemeClr val="accent2"/>
                </a:solidFill>
                <a:ea typeface="ＭＳ Ｐゴシック" pitchFamily="34" charset="-128"/>
                <a:cs typeface="Times New Roman" pitchFamily="18" charset="0"/>
              </a:rPr>
              <a:t>stopped and thought </a:t>
            </a:r>
            <a:r>
              <a:rPr lang="en-US" altLang="ja-JP" sz="2600" i="1" dirty="0">
                <a:ea typeface="ＭＳ Ｐゴシック" pitchFamily="34" charset="-128"/>
                <a:cs typeface="Times New Roman" pitchFamily="18" charset="0"/>
              </a:rPr>
              <a:t>about how your behavior might </a:t>
            </a:r>
            <a:r>
              <a:rPr lang="en-US" altLang="ja-JP" sz="2600" i="1" dirty="0">
                <a:solidFill>
                  <a:schemeClr val="accent2"/>
                </a:solidFill>
                <a:ea typeface="ＭＳ Ｐゴシック" pitchFamily="34" charset="-128"/>
                <a:cs typeface="Times New Roman" pitchFamily="18" charset="0"/>
              </a:rPr>
              <a:t>affect others</a:t>
            </a:r>
            <a:r>
              <a:rPr lang="en-US" altLang="ja-JP" sz="2600" i="1" dirty="0">
                <a:ea typeface="ＭＳ Ｐゴシック" pitchFamily="34" charset="-128"/>
                <a:cs typeface="Times New Roman" pitchFamily="18" charset="0"/>
              </a:rPr>
              <a:t>.</a:t>
            </a:r>
            <a:r>
              <a:rPr lang="ja-JP" altLang="en-US" sz="2600" i="1" dirty="0">
                <a:ea typeface="ＭＳ Ｐゴシック" pitchFamily="34" charset="-128"/>
                <a:cs typeface="Times New Roman" pitchFamily="18" charset="0"/>
              </a:rPr>
              <a:t>”</a:t>
            </a:r>
            <a:endParaRPr lang="en-US" sz="2600" i="1" dirty="0"/>
          </a:p>
          <a:p>
            <a:endParaRPr lang="en-US" sz="2800" dirty="0"/>
          </a:p>
        </p:txBody>
      </p:sp>
      <p:pic>
        <p:nvPicPr>
          <p:cNvPr id="8194" name="Picture 2" descr="mage result for teacher talking to stud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100" y="1524000"/>
            <a:ext cx="3379243" cy="1765654"/>
          </a:xfrm>
          <a:prstGeom prst="rect">
            <a:avLst/>
          </a:prstGeom>
          <a:noFill/>
          <a:ln>
            <a:solidFill>
              <a:schemeClr val="tx1">
                <a:lumMod val="50000"/>
                <a:lumOff val="50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6889697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44992"/>
            <a:ext cx="3486150" cy="5324475"/>
          </a:xfrm>
          <a:prstGeom prst="rect">
            <a:avLst/>
          </a:prstGeom>
          <a:noFill/>
          <a:ln w="57150">
            <a:solidFill>
              <a:schemeClr val="tx1"/>
            </a:solidFill>
            <a:miter lim="800000"/>
            <a:headEnd/>
            <a:tailEnd/>
          </a:ln>
          <a:effectLst>
            <a:outerShdw blurRad="50800" dist="38100" dir="16200000"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
        <p:nvSpPr>
          <p:cNvPr id="5" name="Cloud Callout 4"/>
          <p:cNvSpPr/>
          <p:nvPr/>
        </p:nvSpPr>
        <p:spPr>
          <a:xfrm>
            <a:off x="3810000" y="43543"/>
            <a:ext cx="4169229" cy="2057400"/>
          </a:xfrm>
          <a:prstGeom prst="cloudCallout">
            <a:avLst>
              <a:gd name="adj1" fmla="val -66478"/>
              <a:gd name="adj2" fmla="val 36044"/>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i="1" dirty="0">
                <a:solidFill>
                  <a:schemeClr val="tx1">
                    <a:lumMod val="95000"/>
                    <a:lumOff val="5000"/>
                  </a:schemeClr>
                </a:solidFill>
                <a:latin typeface="+mj-lt"/>
              </a:rPr>
              <a:t>Reality check please</a:t>
            </a:r>
            <a:r>
              <a:rPr lang="en-US" sz="3200" b="1" dirty="0">
                <a:solidFill>
                  <a:schemeClr val="tx1">
                    <a:lumMod val="95000"/>
                    <a:lumOff val="5000"/>
                  </a:schemeClr>
                </a:solidFill>
                <a:latin typeface="+mj-lt"/>
              </a:rPr>
              <a:t>…</a:t>
            </a:r>
          </a:p>
        </p:txBody>
      </p:sp>
      <p:sp>
        <p:nvSpPr>
          <p:cNvPr id="4" name="TextBox 3"/>
          <p:cNvSpPr txBox="1"/>
          <p:nvPr/>
        </p:nvSpPr>
        <p:spPr>
          <a:xfrm>
            <a:off x="4114800" y="3048000"/>
            <a:ext cx="3962400" cy="4031873"/>
          </a:xfrm>
          <a:prstGeom prst="rect">
            <a:avLst/>
          </a:prstGeom>
          <a:noFill/>
        </p:spPr>
        <p:txBody>
          <a:bodyPr wrap="square" rtlCol="0">
            <a:spAutoFit/>
          </a:bodyPr>
          <a:lstStyle/>
          <a:p>
            <a:pPr algn="ctr"/>
            <a:r>
              <a:rPr lang="en-US" sz="2000" dirty="0">
                <a:ea typeface="ＭＳ Ｐゴシック" pitchFamily="34" charset="-128"/>
              </a:rPr>
              <a:t>Positive Approaches to Behaviors provide real, meaningful results for</a:t>
            </a:r>
          </a:p>
          <a:p>
            <a:pPr algn="ctr"/>
            <a:r>
              <a:rPr lang="en-US" sz="2000" dirty="0">
                <a:ea typeface="ＭＳ Ｐゴシック" pitchFamily="34" charset="-128"/>
              </a:rPr>
              <a:t>Schools, teachers and students</a:t>
            </a:r>
            <a:r>
              <a:rPr lang="en-US" sz="2000" i="1" dirty="0">
                <a:ea typeface="ＭＳ Ｐゴシック" pitchFamily="34" charset="-128"/>
              </a:rPr>
              <a:t>:</a:t>
            </a:r>
          </a:p>
          <a:p>
            <a:pPr algn="ctr"/>
            <a:endParaRPr lang="en-US" sz="1000" dirty="0">
              <a:ea typeface="ＭＳ Ｐゴシック" pitchFamily="34" charset="-128"/>
            </a:endParaRPr>
          </a:p>
          <a:p>
            <a:pPr marL="285750" indent="-285750">
              <a:lnSpc>
                <a:spcPct val="150000"/>
              </a:lnSpc>
              <a:buFont typeface="Arial" panose="020B0604020202020204" pitchFamily="34" charset="0"/>
              <a:buChar char="•"/>
            </a:pPr>
            <a:r>
              <a:rPr lang="en-US" sz="2000" i="1" dirty="0">
                <a:solidFill>
                  <a:srgbClr val="7030A0"/>
                </a:solidFill>
                <a:ea typeface="ＭＳ Ｐゴシック" pitchFamily="34" charset="-128"/>
              </a:rPr>
              <a:t>Increased academic engagement</a:t>
            </a:r>
          </a:p>
          <a:p>
            <a:pPr marL="285750" indent="-285750">
              <a:lnSpc>
                <a:spcPct val="150000"/>
              </a:lnSpc>
              <a:buFont typeface="Arial" panose="020B0604020202020204" pitchFamily="34" charset="0"/>
              <a:buChar char="•"/>
            </a:pPr>
            <a:r>
              <a:rPr lang="en-US" sz="2000" i="1" dirty="0">
                <a:solidFill>
                  <a:srgbClr val="7030A0"/>
                </a:solidFill>
                <a:ea typeface="ＭＳ Ｐゴシック" pitchFamily="34" charset="-128"/>
              </a:rPr>
              <a:t>Decreased disruptive behavior</a:t>
            </a:r>
          </a:p>
          <a:p>
            <a:pPr marL="285750" indent="-285750">
              <a:lnSpc>
                <a:spcPct val="150000"/>
              </a:lnSpc>
              <a:buFont typeface="Arial" panose="020B0604020202020204" pitchFamily="34" charset="0"/>
              <a:buChar char="•"/>
            </a:pPr>
            <a:r>
              <a:rPr lang="en-US" sz="2000" i="1" dirty="0">
                <a:solidFill>
                  <a:srgbClr val="7030A0"/>
                </a:solidFill>
                <a:ea typeface="ＭＳ Ｐゴシック" pitchFamily="34" charset="-128"/>
              </a:rPr>
              <a:t>Increased intrinsic motivation</a:t>
            </a:r>
          </a:p>
          <a:p>
            <a:pPr marL="285750" indent="-285750">
              <a:lnSpc>
                <a:spcPct val="150000"/>
              </a:lnSpc>
              <a:buFont typeface="Arial" panose="020B0604020202020204" pitchFamily="34" charset="0"/>
              <a:buChar char="•"/>
            </a:pPr>
            <a:r>
              <a:rPr lang="en-US" sz="2000" i="1" dirty="0">
                <a:solidFill>
                  <a:srgbClr val="7030A0"/>
                </a:solidFill>
                <a:ea typeface="ＭＳ Ｐゴシック" pitchFamily="34" charset="-128"/>
              </a:rPr>
              <a:t>Increase peer social acceptance</a:t>
            </a:r>
            <a:endParaRPr lang="en-US" sz="1000" i="1" dirty="0">
              <a:solidFill>
                <a:srgbClr val="7030A0"/>
              </a:solidFill>
              <a:ea typeface="ＭＳ Ｐゴシック" pitchFamily="34" charset="-128"/>
            </a:endParaRPr>
          </a:p>
          <a:p>
            <a:pPr algn="r">
              <a:lnSpc>
                <a:spcPct val="150000"/>
              </a:lnSpc>
            </a:pPr>
            <a:endParaRPr lang="en-US" sz="1000" i="1" dirty="0">
              <a:solidFill>
                <a:srgbClr val="7030A0"/>
              </a:solidFill>
              <a:ea typeface="ＭＳ Ｐゴシック" pitchFamily="34" charset="-128"/>
            </a:endParaRPr>
          </a:p>
          <a:p>
            <a:pPr algn="r">
              <a:lnSpc>
                <a:spcPct val="150000"/>
              </a:lnSpc>
            </a:pPr>
            <a:r>
              <a:rPr lang="en-US" sz="1600" i="1" dirty="0">
                <a:solidFill>
                  <a:srgbClr val="7030A0"/>
                </a:solidFill>
                <a:ea typeface="ＭＳ Ｐゴシック" pitchFamily="34" charset="-128"/>
              </a:rPr>
              <a:t>(</a:t>
            </a:r>
            <a:r>
              <a:rPr lang="en-US" sz="1600" i="1" dirty="0" err="1">
                <a:solidFill>
                  <a:srgbClr val="7030A0"/>
                </a:solidFill>
                <a:ea typeface="ＭＳ Ｐゴシック" pitchFamily="34" charset="-128"/>
              </a:rPr>
              <a:t>Rodgriguez</a:t>
            </a:r>
            <a:r>
              <a:rPr lang="en-US" sz="1600" i="1" dirty="0">
                <a:solidFill>
                  <a:srgbClr val="7030A0"/>
                </a:solidFill>
                <a:ea typeface="ＭＳ Ｐゴシック" pitchFamily="34" charset="-128"/>
              </a:rPr>
              <a:t> &amp; </a:t>
            </a:r>
            <a:r>
              <a:rPr lang="en-US" sz="1600" i="1" dirty="0" err="1">
                <a:solidFill>
                  <a:srgbClr val="7030A0"/>
                </a:solidFill>
                <a:ea typeface="ＭＳ Ｐゴシック" pitchFamily="34" charset="-128"/>
              </a:rPr>
              <a:t>Sprick</a:t>
            </a:r>
            <a:r>
              <a:rPr lang="en-US" sz="1600" i="1" dirty="0">
                <a:solidFill>
                  <a:srgbClr val="7030A0"/>
                </a:solidFill>
                <a:ea typeface="ＭＳ Ｐゴシック" pitchFamily="34" charset="-128"/>
              </a:rPr>
              <a:t> handout)</a:t>
            </a:r>
          </a:p>
          <a:p>
            <a:endParaRPr lang="en-US" dirty="0"/>
          </a:p>
        </p:txBody>
      </p:sp>
      <p:sp>
        <p:nvSpPr>
          <p:cNvPr id="6" name="Rectangle 5"/>
          <p:cNvSpPr/>
          <p:nvPr/>
        </p:nvSpPr>
        <p:spPr>
          <a:xfrm>
            <a:off x="4267200" y="2362200"/>
            <a:ext cx="3810000" cy="6858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latin typeface="+mj-lt"/>
              </a:rPr>
              <a:t>You Got It!</a:t>
            </a:r>
          </a:p>
        </p:txBody>
      </p:sp>
    </p:spTree>
    <p:extLst>
      <p:ext uri="{BB962C8B-B14F-4D97-AF65-F5344CB8AC3E}">
        <p14:creationId xmlns:p14="http://schemas.microsoft.com/office/powerpoint/2010/main" val="190035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School-wide Acknowledgement Plans</a:t>
            </a:r>
          </a:p>
        </p:txBody>
      </p:sp>
      <p:sp>
        <p:nvSpPr>
          <p:cNvPr id="3" name="Content Placeholder 2"/>
          <p:cNvSpPr>
            <a:spLocks noGrp="1"/>
          </p:cNvSpPr>
          <p:nvPr>
            <p:ph idx="1"/>
          </p:nvPr>
        </p:nvSpPr>
        <p:spPr>
          <a:xfrm>
            <a:off x="457200" y="1752600"/>
            <a:ext cx="7620000" cy="4648200"/>
          </a:xfrm>
        </p:spPr>
        <p:txBody>
          <a:bodyPr/>
          <a:lstStyle/>
          <a:p>
            <a:pPr marL="114300" indent="0">
              <a:buNone/>
            </a:pPr>
            <a:r>
              <a:rPr lang="en-US" sz="2400" dirty="0"/>
              <a:t>Avenues to support recognition practices - </a:t>
            </a:r>
          </a:p>
          <a:p>
            <a:r>
              <a:rPr lang="en-US" sz="2400" dirty="0"/>
              <a:t>High Frequency Acknowledgements</a:t>
            </a:r>
          </a:p>
          <a:p>
            <a:r>
              <a:rPr lang="en-US" sz="2400" dirty="0"/>
              <a:t>Activities for Staff and Student Relationship Building</a:t>
            </a:r>
          </a:p>
          <a:p>
            <a:r>
              <a:rPr lang="en-US" sz="2400" dirty="0"/>
              <a:t>Positive Contacts Home</a:t>
            </a:r>
          </a:p>
          <a:p>
            <a:r>
              <a:rPr lang="en-US" sz="2400" dirty="0"/>
              <a:t>Unexpected/Intermittent Acknowledgements</a:t>
            </a:r>
          </a:p>
          <a:p>
            <a:r>
              <a:rPr lang="en-US" sz="2400" dirty="0"/>
              <a:t>Long Term Celebrations</a:t>
            </a:r>
          </a:p>
          <a:p>
            <a:r>
              <a:rPr lang="en-US" sz="2400" dirty="0"/>
              <a:t>Staff Reinforcement</a:t>
            </a:r>
            <a:endParaRPr lang="en-US" dirty="0"/>
          </a:p>
        </p:txBody>
      </p:sp>
      <p:pic>
        <p:nvPicPr>
          <p:cNvPr id="5" name="Picture 4"/>
          <p:cNvPicPr>
            <a:picLocks noChangeAspect="1"/>
          </p:cNvPicPr>
          <p:nvPr/>
        </p:nvPicPr>
        <p:blipFill>
          <a:blip r:embed="rId3"/>
          <a:stretch>
            <a:fillRect/>
          </a:stretch>
        </p:blipFill>
        <p:spPr>
          <a:xfrm>
            <a:off x="3962400" y="4200488"/>
            <a:ext cx="4699000" cy="2535274"/>
          </a:xfrm>
          <a:prstGeom prst="rect">
            <a:avLst/>
          </a:prstGeom>
          <a:ln>
            <a:solidFill>
              <a:schemeClr val="tx1">
                <a:lumMod val="50000"/>
                <a:lumOff val="50000"/>
              </a:schemeClr>
            </a:solidFill>
          </a:ln>
        </p:spPr>
      </p:pic>
    </p:spTree>
    <p:extLst>
      <p:ext uri="{BB962C8B-B14F-4D97-AF65-F5344CB8AC3E}">
        <p14:creationId xmlns:p14="http://schemas.microsoft.com/office/powerpoint/2010/main" val="249790322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Operationalize </a:t>
            </a:r>
            <a:r>
              <a:rPr lang="en-US" sz="3600" dirty="0"/>
              <a:t>School-wide Acknowledgement Plans</a:t>
            </a:r>
          </a:p>
        </p:txBody>
      </p:sp>
      <p:graphicFrame>
        <p:nvGraphicFramePr>
          <p:cNvPr id="7" name="Group 2"/>
          <p:cNvGraphicFramePr>
            <a:graphicFrameLocks noGrp="1"/>
          </p:cNvGraphicFramePr>
          <p:nvPr>
            <p:extLst>
              <p:ext uri="{D42A27DB-BD31-4B8C-83A1-F6EECF244321}">
                <p14:modId xmlns:p14="http://schemas.microsoft.com/office/powerpoint/2010/main" val="1483722068"/>
              </p:ext>
            </p:extLst>
          </p:nvPr>
        </p:nvGraphicFramePr>
        <p:xfrm>
          <a:off x="457200" y="1865032"/>
          <a:ext cx="7620000" cy="4754880"/>
        </p:xfrm>
        <a:graphic>
          <a:graphicData uri="http://schemas.openxmlformats.org/drawingml/2006/table">
            <a:tbl>
              <a:tblPr/>
              <a:tblGrid>
                <a:gridCol w="23622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895350">
                  <a:extLst>
                    <a:ext uri="{9D8B030D-6E8A-4147-A177-3AD203B41FA5}">
                      <a16:colId xmlns:a16="http://schemas.microsoft.com/office/drawing/2014/main" val="20003"/>
                    </a:ext>
                  </a:extLst>
                </a:gridCol>
                <a:gridCol w="857250">
                  <a:extLst>
                    <a:ext uri="{9D8B030D-6E8A-4147-A177-3AD203B41FA5}">
                      <a16:colId xmlns:a16="http://schemas.microsoft.com/office/drawing/2014/main" val="20004"/>
                    </a:ext>
                  </a:extLst>
                </a:gridCol>
              </a:tblGrid>
              <a:tr h="121920">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Times New Roman" charset="0"/>
                          <a:cs typeface="Times New Roman" charset="0"/>
                        </a:rPr>
                        <a:t>TYPE</a:t>
                      </a:r>
                      <a:endParaRPr kumimoji="0" lang="en-US" altLang="en-US" sz="1400" b="1"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Times New Roman" charset="0"/>
                          <a:cs typeface="Times New Roman" charset="0"/>
                        </a:rPr>
                        <a:t>WHAT</a:t>
                      </a:r>
                      <a:endParaRPr kumimoji="0" lang="en-US" altLang="en-US" sz="1400" b="1"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Times New Roman" charset="0"/>
                          <a:cs typeface="Times New Roman" charset="0"/>
                        </a:rPr>
                        <a:t>WHEN</a:t>
                      </a:r>
                      <a:endParaRPr kumimoji="0" lang="en-US" altLang="en-US" sz="1400" b="1"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Times New Roman" charset="0"/>
                          <a:cs typeface="Times New Roman" charset="0"/>
                        </a:rPr>
                        <a:t>WHERE</a:t>
                      </a:r>
                      <a:endParaRPr kumimoji="0" lang="en-US" altLang="en-US" sz="1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Times New Roman" charset="0"/>
                          <a:cs typeface="Times New Roman" charset="0"/>
                        </a:rPr>
                        <a:t>WHO</a:t>
                      </a:r>
                      <a:endParaRPr kumimoji="0" lang="en-US" altLang="en-US" sz="14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9252">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Times New Roman" charset="0"/>
                          <a:cs typeface="Times New Roman" charset="0"/>
                        </a:rPr>
                        <a:t>Immediate/High Frequency </a:t>
                      </a:r>
                      <a:endParaRPr kumimoji="0" lang="en-US" alt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Times New Roman" charset="0"/>
                          <a:cs typeface="Times New Roman" charset="0"/>
                        </a:rPr>
                        <a:t>In the moment, predictable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Times New Roman" charset="0"/>
                          <a:cs typeface="Times New Roman" charset="0"/>
                        </a:rPr>
                        <a:t>(e.g., Gotchas, Paws, High Fives)</a:t>
                      </a:r>
                      <a:endParaRPr kumimoji="0" lang="en-US" altLang="en-US" sz="12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charset="0"/>
                        </a:rPr>
                        <a:t>KIDS: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charset="0"/>
                        </a:rPr>
                        <a:t>ADULTS: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High frequency for a short time when first teaching desired behavior or re-teaching identified problem behavior from data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rPr>
                        <a:t>ALL KIDS, ALL STAFF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8292">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dirty="0">
                          <a:ln>
                            <a:noFill/>
                          </a:ln>
                          <a:solidFill>
                            <a:schemeClr val="tx1"/>
                          </a:solidFill>
                          <a:effectLst/>
                          <a:latin typeface="Arial" charset="0"/>
                          <a:ea typeface="Times New Roman" charset="0"/>
                          <a:cs typeface="Times New Roman" charset="0"/>
                        </a:rPr>
                        <a:t>Redemption of  high frequency </a:t>
                      </a:r>
                      <a:endParaRPr kumimoji="0" lang="en-US" altLang="en-US" sz="1200" b="1" i="0" u="none" strike="noStrike" cap="none" normalizeH="0" baseline="0" dirty="0">
                        <a:ln>
                          <a:noFill/>
                        </a:ln>
                        <a:solidFill>
                          <a:schemeClr val="tx1"/>
                        </a:solidFill>
                        <a:effectLst/>
                        <a:latin typeface="Arial"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Arial" charset="0"/>
                          <a:ea typeface="Times New Roman" charset="0"/>
                          <a:cs typeface="Times New Roman" charset="0"/>
                        </a:rPr>
                        <a:t>(e.g., school store, drawings)</a:t>
                      </a:r>
                      <a:endParaRPr kumimoji="0" lang="en-US" altLang="en-US" sz="12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charset="0"/>
                        </a:rPr>
                        <a:t>KIDS: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charset="0"/>
                        </a:rPr>
                        <a:t>ADULTS: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At least monthly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rPr>
                        <a:t>ALL KIDS. ALL STAFF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3182">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3"/>
                  </a:ext>
                </a:extLst>
              </a:tr>
              <a:tr h="712572">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Times New Roman" charset="0"/>
                          <a:cs typeface="Times New Roman" charset="0"/>
                        </a:rPr>
                        <a:t>Intermittent/Unpredictable </a:t>
                      </a:r>
                      <a:r>
                        <a:rPr kumimoji="0" lang="en-US" altLang="en-US" sz="1200" b="0" i="1" u="none" strike="noStrike" cap="none" normalizeH="0" baseline="0">
                          <a:ln>
                            <a:noFill/>
                          </a:ln>
                          <a:solidFill>
                            <a:schemeClr val="tx1"/>
                          </a:solidFill>
                          <a:effectLst/>
                          <a:latin typeface="Arial" charset="0"/>
                          <a:ea typeface="Times New Roman" charset="0"/>
                          <a:cs typeface="Times New Roman" charset="0"/>
                        </a:rPr>
                        <a:t>(e.g., surprise homework completion treat, random use of gotchas in hallway)</a:t>
                      </a:r>
                      <a:endParaRPr kumimoji="0" lang="en-US" altLang="en-US" sz="12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charset="0"/>
                        </a:rPr>
                        <a:t>KIDS: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charset="0"/>
                        </a:rPr>
                        <a:t>ADULTS: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rPr>
                        <a:t>Maintaining a taught behavior (fading)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rPr>
                        <a:t>ALL KIDS, ALL STAFF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53182">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8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5"/>
                  </a:ext>
                </a:extLst>
              </a:tr>
              <a:tr h="1116037">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Times New Roman" charset="0"/>
                          <a:cs typeface="Times New Roman" charset="0"/>
                        </a:rPr>
                        <a:t>Long-term School-wide Celebrations (school-wide not individually based)</a:t>
                      </a:r>
                      <a:endParaRPr kumimoji="0" lang="en-US" alt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Times New Roman" charset="0"/>
                          <a:cs typeface="Times New Roman" charset="0"/>
                        </a:rPr>
                        <a:t>FOR:</a:t>
                      </a:r>
                      <a:r>
                        <a:rPr kumimoji="0" lang="en-US" altLang="en-US" sz="1200" b="0" i="0" u="none" strike="noStrike" cap="none" normalizeH="0" baseline="0">
                          <a:ln>
                            <a:noFill/>
                          </a:ln>
                          <a:solidFill>
                            <a:schemeClr val="tx1"/>
                          </a:solidFill>
                          <a:effectLst/>
                          <a:latin typeface="Arial" charset="0"/>
                          <a:ea typeface="Times New Roman" charset="0"/>
                          <a:cs typeface="Times New Roman" charset="0"/>
                        </a:rPr>
                        <a:t>  Ex:  ODR reduction, school-wide target met for certain setting/behavior area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ea typeface="Times New Roman" charset="0"/>
                          <a:cs typeface="Times New Roman" charset="0"/>
                        </a:rPr>
                        <a:t>ACTIVITY:</a:t>
                      </a:r>
                      <a:r>
                        <a:rPr kumimoji="0" lang="en-US" altLang="en-US" sz="1200" b="0" i="0" u="none" strike="noStrike" cap="none" normalizeH="0" baseline="0">
                          <a:ln>
                            <a:noFill/>
                          </a:ln>
                          <a:solidFill>
                            <a:schemeClr val="tx1"/>
                          </a:solidFill>
                          <a:effectLst/>
                          <a:latin typeface="Arial" charset="0"/>
                          <a:ea typeface="Times New Roman" charset="0"/>
                          <a:cs typeface="Times New Roman" charset="0"/>
                        </a:rPr>
                        <a:t>  (e.g., ice cream social, dance, game day)</a:t>
                      </a:r>
                      <a:endParaRPr kumimoji="0" lang="en-US" altLang="en-US" sz="12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charset="0"/>
                        </a:rPr>
                        <a:t>BOTH TOGETHER: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rPr>
                        <a:t>At least quarterly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sng" strike="noStrike" cap="none" normalizeH="0" baseline="0" dirty="0">
                          <a:ln>
                            <a:noFill/>
                          </a:ln>
                          <a:solidFill>
                            <a:schemeClr val="tx1"/>
                          </a:solidFill>
                          <a:effectLst/>
                          <a:latin typeface="Arial" charset="0"/>
                        </a:rPr>
                        <a:t>ALL</a:t>
                      </a:r>
                      <a:r>
                        <a:rPr kumimoji="0" lang="en-US" altLang="en-US" sz="1200" b="1" i="0" u="none" strike="noStrike" cap="none" normalizeH="0" baseline="0" dirty="0">
                          <a:ln>
                            <a:noFill/>
                          </a:ln>
                          <a:solidFill>
                            <a:schemeClr val="tx1"/>
                          </a:solidFill>
                          <a:effectLst/>
                          <a:latin typeface="Arial" charset="0"/>
                        </a:rPr>
                        <a:t> KIDS</a:t>
                      </a:r>
                      <a:r>
                        <a:rPr kumimoji="0" lang="en-US" altLang="en-US" sz="1200" b="0" i="0" u="none" strike="noStrike" cap="none" normalizeH="0" baseline="0" dirty="0">
                          <a:ln>
                            <a:noFill/>
                          </a:ln>
                          <a:solidFill>
                            <a:schemeClr val="tx1"/>
                          </a:solidFill>
                          <a:effectLst/>
                          <a:latin typeface="Arial" charset="0"/>
                        </a:rPr>
                        <a:t>, ALL STAFF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3"/>
          <a:stretch>
            <a:fillRect/>
          </a:stretch>
        </p:blipFill>
        <p:spPr>
          <a:xfrm>
            <a:off x="5943599" y="5029200"/>
            <a:ext cx="2948303" cy="1590712"/>
          </a:xfrm>
          <a:prstGeom prst="rect">
            <a:avLst/>
          </a:prstGeom>
          <a:ln>
            <a:solidFill>
              <a:schemeClr val="tx1">
                <a:lumMod val="50000"/>
                <a:lumOff val="50000"/>
              </a:schemeClr>
            </a:solidFill>
          </a:ln>
        </p:spPr>
      </p:pic>
      <p:pic>
        <p:nvPicPr>
          <p:cNvPr id="8" name="Picture 7"/>
          <p:cNvPicPr>
            <a:picLocks noChangeAspect="1"/>
          </p:cNvPicPr>
          <p:nvPr/>
        </p:nvPicPr>
        <p:blipFill>
          <a:blip r:embed="rId4">
            <a:duotone>
              <a:prstClr val="black"/>
              <a:schemeClr val="accent5">
                <a:tint val="45000"/>
                <a:satMod val="400000"/>
              </a:schemeClr>
            </a:duotone>
          </a:blip>
          <a:stretch>
            <a:fillRect/>
          </a:stretch>
        </p:blipFill>
        <p:spPr>
          <a:xfrm rot="19985680">
            <a:off x="4323008" y="1484812"/>
            <a:ext cx="3790781" cy="1153432"/>
          </a:xfrm>
          <a:prstGeom prst="rect">
            <a:avLst/>
          </a:prstGeom>
          <a:ln>
            <a:solidFill>
              <a:schemeClr val="tx1">
                <a:lumMod val="50000"/>
                <a:lumOff val="50000"/>
              </a:schemeClr>
            </a:solidFill>
          </a:ln>
        </p:spPr>
      </p:pic>
    </p:spTree>
    <p:extLst>
      <p:ext uri="{BB962C8B-B14F-4D97-AF65-F5344CB8AC3E}">
        <p14:creationId xmlns:p14="http://schemas.microsoft.com/office/powerpoint/2010/main" val="198400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28749"/>
            <a:ext cx="8248650" cy="625078"/>
          </a:xfrm>
        </p:spPr>
        <p:txBody>
          <a:bodyPr>
            <a:normAutofit fontScale="90000"/>
          </a:bodyPr>
          <a:lstStyle/>
          <a:p>
            <a:r>
              <a:rPr lang="en-US" dirty="0" smtClean="0"/>
              <a:t>Points to Ponder – Recognition</a:t>
            </a:r>
            <a:endParaRPr lang="en-US" dirty="0"/>
          </a:p>
        </p:txBody>
      </p:sp>
      <p:sp>
        <p:nvSpPr>
          <p:cNvPr id="3" name="Subtitle 2"/>
          <p:cNvSpPr>
            <a:spLocks noGrp="1"/>
          </p:cNvSpPr>
          <p:nvPr>
            <p:ph type="subTitle" idx="1"/>
          </p:nvPr>
        </p:nvSpPr>
        <p:spPr>
          <a:xfrm>
            <a:off x="552450" y="2286000"/>
            <a:ext cx="3657600" cy="2518172"/>
          </a:xfrm>
          <a:ln>
            <a:solidFill>
              <a:schemeClr val="tx2"/>
            </a:solidFill>
          </a:ln>
        </p:spPr>
        <p:txBody>
          <a:bodyPr>
            <a:normAutofit fontScale="92500"/>
          </a:bodyPr>
          <a:lstStyle/>
          <a:p>
            <a:r>
              <a:rPr lang="en-US" b="1" dirty="0" smtClean="0">
                <a:solidFill>
                  <a:schemeClr val="tx1"/>
                </a:solidFill>
              </a:rPr>
              <a:t>New Team</a:t>
            </a:r>
          </a:p>
          <a:p>
            <a:endParaRPr lang="en-US" sz="1200" dirty="0">
              <a:solidFill>
                <a:schemeClr val="tx1"/>
              </a:solidFill>
            </a:endParaRPr>
          </a:p>
          <a:p>
            <a:r>
              <a:rPr lang="en-US" dirty="0" smtClean="0">
                <a:solidFill>
                  <a:schemeClr val="tx1"/>
                </a:solidFill>
              </a:rPr>
              <a:t>1. Make a list of all current ways your school acknowledges positive student behavior/choices. </a:t>
            </a:r>
          </a:p>
          <a:p>
            <a:endParaRPr lang="en-US" dirty="0">
              <a:solidFill>
                <a:schemeClr val="tx1"/>
              </a:solidFill>
            </a:endParaRPr>
          </a:p>
          <a:p>
            <a:r>
              <a:rPr lang="en-US" dirty="0" smtClean="0">
                <a:solidFill>
                  <a:schemeClr val="tx1"/>
                </a:solidFill>
              </a:rPr>
              <a:t>2. How effective are these methods? How do you know?</a:t>
            </a:r>
            <a:endParaRPr lang="en-US" dirty="0">
              <a:solidFill>
                <a:schemeClr val="tx1"/>
              </a:solidFill>
            </a:endParaRPr>
          </a:p>
        </p:txBody>
      </p:sp>
      <p:sp>
        <p:nvSpPr>
          <p:cNvPr id="4" name="Subtitle 2"/>
          <p:cNvSpPr txBox="1">
            <a:spLocks/>
          </p:cNvSpPr>
          <p:nvPr/>
        </p:nvSpPr>
        <p:spPr>
          <a:xfrm>
            <a:off x="4394200" y="2272902"/>
            <a:ext cx="3657600" cy="2750345"/>
          </a:xfrm>
          <a:prstGeom prst="rect">
            <a:avLst/>
          </a:prstGeom>
          <a:ln>
            <a:solidFill>
              <a:schemeClr val="tx2"/>
            </a:solidFill>
          </a:ln>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t>Existing Team</a:t>
            </a:r>
          </a:p>
          <a:p>
            <a:endParaRPr lang="en-US" sz="1200" dirty="0"/>
          </a:p>
          <a:p>
            <a:r>
              <a:rPr lang="en-US" sz="1800" dirty="0"/>
              <a:t>3. How do you monitor the equity of your current recognition </a:t>
            </a:r>
            <a:r>
              <a:rPr lang="en-US" sz="1800" dirty="0" smtClean="0"/>
              <a:t>systems</a:t>
            </a:r>
            <a:r>
              <a:rPr lang="en-US" sz="1800" dirty="0"/>
              <a:t> </a:t>
            </a:r>
            <a:r>
              <a:rPr lang="en-US" sz="1800" dirty="0" smtClean="0"/>
              <a:t>(for students and staff)?</a:t>
            </a:r>
            <a:endParaRPr lang="en-US" sz="1800" dirty="0"/>
          </a:p>
          <a:p>
            <a:endParaRPr lang="en-US" sz="1800" dirty="0"/>
          </a:p>
          <a:p>
            <a:r>
              <a:rPr lang="en-US" sz="1800" dirty="0"/>
              <a:t>4. What are the patterns you see in the participation and non-participation  of students? And how to address problematic ones?</a:t>
            </a:r>
          </a:p>
        </p:txBody>
      </p:sp>
      <p:sp>
        <p:nvSpPr>
          <p:cNvPr id="5" name="Title 1"/>
          <p:cNvSpPr txBox="1">
            <a:spLocks/>
          </p:cNvSpPr>
          <p:nvPr/>
        </p:nvSpPr>
        <p:spPr>
          <a:xfrm>
            <a:off x="1143000" y="5242322"/>
            <a:ext cx="6858000" cy="100607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latin typeface="+mn-lt"/>
              </a:rPr>
              <a:t>5. Where do the voice of </a:t>
            </a:r>
            <a:r>
              <a:rPr lang="en-US" sz="1800" b="1" u="sng" dirty="0">
                <a:latin typeface="+mn-lt"/>
              </a:rPr>
              <a:t>students and families come </a:t>
            </a:r>
            <a:r>
              <a:rPr lang="en-US" sz="1800" b="1" dirty="0">
                <a:latin typeface="+mn-lt"/>
              </a:rPr>
              <a:t>into your discussions regarding students and staff recognition systems?</a:t>
            </a:r>
          </a:p>
          <a:p>
            <a:endParaRPr lang="en-US" sz="1200" b="1" dirty="0">
              <a:latin typeface="+mn-lt"/>
            </a:endParaRPr>
          </a:p>
          <a:p>
            <a:r>
              <a:rPr lang="en-US" sz="1800" dirty="0">
                <a:latin typeface="+mn-lt"/>
              </a:rPr>
              <a:t>Check out resources at </a:t>
            </a:r>
            <a:r>
              <a:rPr lang="en-US" sz="1800" dirty="0" err="1">
                <a:latin typeface="+mn-lt"/>
              </a:rPr>
              <a:t>pbis.org</a:t>
            </a:r>
            <a:endParaRPr lang="en-US" sz="1800" dirty="0">
              <a:latin typeface="+mn-lt"/>
            </a:endParaRPr>
          </a:p>
        </p:txBody>
      </p:sp>
      <p:pic>
        <p:nvPicPr>
          <p:cNvPr id="6" name="Picture 2" descr="C:\Users\hearn\AppData\Local\Microsoft\Windows\Temporary Internet Files\Content.IE5\LKN8J2XE\question-mark7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47650"/>
            <a:ext cx="1879600" cy="1409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614250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620000" cy="1143000"/>
          </a:xfrm>
        </p:spPr>
        <p:txBody>
          <a:bodyPr/>
          <a:lstStyle/>
          <a:p>
            <a:r>
              <a:rPr lang="en-US" dirty="0"/>
              <a:t>Preventing Problem Behavior through Developing Positive Relationships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9678655"/>
              </p:ext>
            </p:extLst>
          </p:nvPr>
        </p:nvGraphicFramePr>
        <p:xfrm>
          <a:off x="609600" y="2438400"/>
          <a:ext cx="7086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566638" y="5526649"/>
            <a:ext cx="577362" cy="646331"/>
          </a:xfrm>
          <a:prstGeom prst="rect">
            <a:avLst/>
          </a:prstGeom>
          <a:noFill/>
        </p:spPr>
        <p:txBody>
          <a:bodyPr wrap="square" rtlCol="0">
            <a:spAutoFit/>
          </a:bodyPr>
          <a:lstStyle/>
          <a:p>
            <a:pPr algn="ctr"/>
            <a:r>
              <a:rPr lang="en-US" dirty="0"/>
              <a:t>DE-PBS</a:t>
            </a:r>
          </a:p>
        </p:txBody>
      </p:sp>
    </p:spTree>
    <p:extLst>
      <p:ext uri="{BB962C8B-B14F-4D97-AF65-F5344CB8AC3E}">
        <p14:creationId xmlns:p14="http://schemas.microsoft.com/office/powerpoint/2010/main" val="378899469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student-student relationships important? </a:t>
            </a:r>
          </a:p>
        </p:txBody>
      </p:sp>
      <p:sp>
        <p:nvSpPr>
          <p:cNvPr id="3" name="Content Placeholder 2"/>
          <p:cNvSpPr>
            <a:spLocks noGrp="1"/>
          </p:cNvSpPr>
          <p:nvPr>
            <p:ph idx="1"/>
          </p:nvPr>
        </p:nvSpPr>
        <p:spPr/>
        <p:txBody>
          <a:bodyPr>
            <a:normAutofit/>
          </a:bodyPr>
          <a:lstStyle/>
          <a:p>
            <a:pPr marL="0" indent="0">
              <a:buNone/>
            </a:pPr>
            <a:r>
              <a:rPr lang="en-US" dirty="0"/>
              <a:t>Students with positive peer relationships experience greater:</a:t>
            </a:r>
          </a:p>
          <a:p>
            <a:pPr lvl="1"/>
            <a:r>
              <a:rPr lang="en-US" dirty="0"/>
              <a:t>academic initiative and achievement</a:t>
            </a:r>
          </a:p>
          <a:p>
            <a:pPr lvl="1"/>
            <a:r>
              <a:rPr lang="en-US" dirty="0"/>
              <a:t>liking of school</a:t>
            </a:r>
          </a:p>
          <a:p>
            <a:pPr lvl="1"/>
            <a:r>
              <a:rPr lang="en-US" dirty="0"/>
              <a:t>school completion </a:t>
            </a:r>
          </a:p>
          <a:p>
            <a:pPr lvl="1"/>
            <a:r>
              <a:rPr lang="en-US" dirty="0"/>
              <a:t>self-esteem</a:t>
            </a:r>
          </a:p>
          <a:p>
            <a:pPr marL="0" indent="0">
              <a:buNone/>
            </a:pPr>
            <a:r>
              <a:rPr lang="en-US" dirty="0"/>
              <a:t>They experience less:</a:t>
            </a:r>
          </a:p>
          <a:p>
            <a:pPr lvl="1"/>
            <a:r>
              <a:rPr lang="en-US" dirty="0"/>
              <a:t>school avoidance</a:t>
            </a:r>
          </a:p>
          <a:p>
            <a:pPr lvl="1"/>
            <a:r>
              <a:rPr lang="en-US" dirty="0"/>
              <a:t>depression</a:t>
            </a:r>
          </a:p>
          <a:p>
            <a:pPr lvl="1"/>
            <a:r>
              <a:rPr lang="en-US" dirty="0"/>
              <a:t>delinquent and aggressive behaviors</a:t>
            </a:r>
          </a:p>
          <a:p>
            <a:pPr lvl="1"/>
            <a:r>
              <a:rPr lang="en-US" dirty="0"/>
              <a:t>bullying</a:t>
            </a:r>
          </a:p>
        </p:txBody>
      </p:sp>
      <p:sp>
        <p:nvSpPr>
          <p:cNvPr id="7" name="Footer Placeholder 1"/>
          <p:cNvSpPr>
            <a:spLocks noGrp="1"/>
          </p:cNvSpPr>
          <p:nvPr>
            <p:ph type="ftr" sz="quarter" idx="11"/>
          </p:nvPr>
        </p:nvSpPr>
        <p:spPr/>
        <p:txBody>
          <a:bodyPr/>
          <a:lstStyle/>
          <a:p>
            <a:pPr>
              <a:defRPr/>
            </a:pPr>
            <a:r>
              <a:rPr lang="en-US" dirty="0"/>
              <a:t>School Climate Workshop, 5/12/14</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47900"/>
            <a:ext cx="2627406" cy="2057400"/>
          </a:xfrm>
          <a:prstGeom prst="rect">
            <a:avLst/>
          </a:prstGeom>
          <a:noFill/>
          <a:ln w="38100">
            <a:solidFill>
              <a:schemeClr val="tx1">
                <a:lumMod val="65000"/>
                <a:lumOff val="3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419600"/>
            <a:ext cx="2627406" cy="1828800"/>
          </a:xfrm>
          <a:prstGeom prst="rect">
            <a:avLst/>
          </a:prstGeom>
          <a:noFill/>
          <a:ln w="38100">
            <a:solidFill>
              <a:schemeClr val="tx1">
                <a:lumMod val="65000"/>
                <a:lumOff val="35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27850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t>How can student  relationships be supported?</a:t>
            </a:r>
            <a:endParaRPr lang="en-US" dirty="0"/>
          </a:p>
        </p:txBody>
      </p:sp>
      <p:sp>
        <p:nvSpPr>
          <p:cNvPr id="5" name="Content Placeholder 4"/>
          <p:cNvSpPr>
            <a:spLocks noGrp="1"/>
          </p:cNvSpPr>
          <p:nvPr>
            <p:ph idx="1"/>
          </p:nvPr>
        </p:nvSpPr>
        <p:spPr/>
        <p:txBody>
          <a:bodyPr/>
          <a:lstStyle/>
          <a:p>
            <a:r>
              <a:rPr lang="en-US" dirty="0"/>
              <a:t>Curriculum lessons that directly teach social, emotional, and behavioral competencies, especially those related to student-student relations.</a:t>
            </a:r>
          </a:p>
          <a:p>
            <a:r>
              <a:rPr lang="en-US" dirty="0"/>
              <a:t>Opportunities to help students learn and practice skills </a:t>
            </a:r>
          </a:p>
          <a:p>
            <a:pPr lvl="1"/>
            <a:r>
              <a:rPr lang="en-US" dirty="0"/>
              <a:t>e.g. Morning Meetings, Peer-assisted and cooperative learning, Extracurricular activities</a:t>
            </a:r>
          </a:p>
          <a:p>
            <a:r>
              <a:rPr lang="en-US" dirty="0"/>
              <a:t>Increased awareness and recognition of acts reflecting positive student-student relations</a:t>
            </a:r>
          </a:p>
          <a:p>
            <a:pPr lvl="1"/>
            <a:r>
              <a:rPr lang="en-US" dirty="0"/>
              <a:t> e.g., posters, school or class newsletters, morning announcements, etc.</a:t>
            </a:r>
          </a:p>
          <a:p>
            <a:pPr lvl="1"/>
            <a:r>
              <a:rPr lang="en-US" sz="2000" dirty="0">
                <a:cs typeface="Times New Roman" pitchFamily="18" charset="0"/>
              </a:rPr>
              <a:t>Give recognitions for  acts of caring, kindness, friendship, and respect at the individual, class, and school levels.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6614457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Relationships and Bullying Prevention</a:t>
            </a:r>
          </a:p>
        </p:txBody>
      </p:sp>
      <p:sp>
        <p:nvSpPr>
          <p:cNvPr id="3" name="Content Placeholder 2"/>
          <p:cNvSpPr>
            <a:spLocks noGrp="1"/>
          </p:cNvSpPr>
          <p:nvPr>
            <p:ph idx="1"/>
          </p:nvPr>
        </p:nvSpPr>
        <p:spPr>
          <a:xfrm>
            <a:off x="462455" y="1752600"/>
            <a:ext cx="7620000" cy="4800600"/>
          </a:xfrm>
        </p:spPr>
        <p:txBody>
          <a:bodyPr/>
          <a:lstStyle/>
          <a:p>
            <a:r>
              <a:rPr lang="en-US" sz="2800" dirty="0"/>
              <a:t>A positive school climate that includes supportive teacher-student and student-student relationships (and family relationships) also helps buffer bullying victims from negative outcomes related to their being bullied </a:t>
            </a:r>
            <a:r>
              <a:rPr lang="en-US" sz="2400" dirty="0"/>
              <a:t>(Swearer, </a:t>
            </a:r>
            <a:r>
              <a:rPr lang="en-US" sz="2400" dirty="0" err="1"/>
              <a:t>Collings</a:t>
            </a:r>
            <a:r>
              <a:rPr lang="en-US" sz="2400" dirty="0"/>
              <a:t>, Fluke, &amp; </a:t>
            </a:r>
            <a:r>
              <a:rPr lang="en-US" sz="2400" dirty="0" err="1"/>
              <a:t>Stawhun</a:t>
            </a:r>
            <a:r>
              <a:rPr lang="en-US" sz="2400" dirty="0"/>
              <a:t>, 2012)</a:t>
            </a:r>
          </a:p>
          <a:p>
            <a:pPr marL="114300" indent="0">
              <a:buNone/>
            </a:pPr>
            <a:endParaRPr lang="en-US" sz="1400" dirty="0"/>
          </a:p>
          <a:p>
            <a:pPr marL="114300" indent="0" algn="ctr">
              <a:buNone/>
            </a:pPr>
            <a:r>
              <a:rPr lang="en-US" sz="2800" i="1" dirty="0">
                <a:solidFill>
                  <a:schemeClr val="accent2">
                    <a:lumMod val="75000"/>
                  </a:schemeClr>
                </a:solidFill>
              </a:rPr>
              <a:t>Relationships are very important not only in </a:t>
            </a:r>
          </a:p>
          <a:p>
            <a:pPr marL="114300" indent="0" algn="ctr">
              <a:buNone/>
            </a:pPr>
            <a:r>
              <a:rPr lang="en-US" sz="2800" b="1" i="1" dirty="0">
                <a:solidFill>
                  <a:schemeClr val="accent2">
                    <a:lumMod val="75000"/>
                  </a:schemeClr>
                </a:solidFill>
              </a:rPr>
              <a:t>preventing</a:t>
            </a:r>
            <a:r>
              <a:rPr lang="en-US" sz="2800" i="1" dirty="0">
                <a:solidFill>
                  <a:schemeClr val="accent2">
                    <a:lumMod val="75000"/>
                  </a:schemeClr>
                </a:solidFill>
              </a:rPr>
              <a:t> bullying, </a:t>
            </a:r>
          </a:p>
          <a:p>
            <a:pPr marL="114300" indent="0" algn="ctr">
              <a:buNone/>
            </a:pPr>
            <a:r>
              <a:rPr lang="en-US" sz="2800" i="1" dirty="0">
                <a:solidFill>
                  <a:schemeClr val="accent2">
                    <a:lumMod val="75000"/>
                  </a:schemeClr>
                </a:solidFill>
              </a:rPr>
              <a:t>but also in </a:t>
            </a:r>
            <a:r>
              <a:rPr lang="en-US" sz="2800" b="1" i="1" dirty="0">
                <a:solidFill>
                  <a:schemeClr val="accent2">
                    <a:lumMod val="75000"/>
                  </a:schemeClr>
                </a:solidFill>
              </a:rPr>
              <a:t>responding</a:t>
            </a:r>
            <a:r>
              <a:rPr lang="en-US" sz="2800" i="1" dirty="0">
                <a:solidFill>
                  <a:schemeClr val="accent2">
                    <a:lumMod val="75000"/>
                  </a:schemeClr>
                </a:solidFill>
              </a:rPr>
              <a:t> to bullying.</a:t>
            </a:r>
          </a:p>
        </p:txBody>
      </p:sp>
    </p:spTree>
    <p:extLst>
      <p:ext uri="{BB962C8B-B14F-4D97-AF65-F5344CB8AC3E}">
        <p14:creationId xmlns:p14="http://schemas.microsoft.com/office/powerpoint/2010/main" val="2340754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7620000" cy="1143000"/>
          </a:xfrm>
        </p:spPr>
        <p:txBody>
          <a:bodyPr/>
          <a:lstStyle/>
          <a:p>
            <a:r>
              <a:rPr lang="en-US" dirty="0"/>
              <a:t>Why are we here?</a:t>
            </a:r>
          </a:p>
        </p:txBody>
      </p:sp>
      <p:sp>
        <p:nvSpPr>
          <p:cNvPr id="3" name="Content Placeholder 2"/>
          <p:cNvSpPr>
            <a:spLocks noGrp="1"/>
          </p:cNvSpPr>
          <p:nvPr>
            <p:ph sz="half" idx="1"/>
          </p:nvPr>
        </p:nvSpPr>
        <p:spPr>
          <a:xfrm>
            <a:off x="228600" y="2286000"/>
            <a:ext cx="6082393" cy="3985913"/>
          </a:xfrm>
        </p:spPr>
        <p:txBody>
          <a:bodyPr>
            <a:normAutofit fontScale="77500" lnSpcReduction="20000"/>
          </a:bodyPr>
          <a:lstStyle/>
          <a:p>
            <a:r>
              <a:rPr lang="en-US" sz="3100" dirty="0"/>
              <a:t>High rates of discipline referrals and suspensions</a:t>
            </a:r>
          </a:p>
          <a:p>
            <a:r>
              <a:rPr lang="en-US" sz="3100" dirty="0"/>
              <a:t>Disproportionality</a:t>
            </a:r>
          </a:p>
          <a:p>
            <a:r>
              <a:rPr lang="en-US" sz="3100" dirty="0"/>
              <a:t>Student failing to meet proficiency on state test</a:t>
            </a:r>
          </a:p>
          <a:p>
            <a:r>
              <a:rPr lang="en-US" sz="3100" dirty="0"/>
              <a:t>Attendance and drop out rate concerns</a:t>
            </a:r>
          </a:p>
          <a:p>
            <a:r>
              <a:rPr lang="en-US" sz="3100" dirty="0"/>
              <a:t>Negative school climate</a:t>
            </a:r>
          </a:p>
          <a:p>
            <a:r>
              <a:rPr lang="en-US" sz="3100" dirty="0"/>
              <a:t>Need to improve student social and emotional skills</a:t>
            </a:r>
          </a:p>
          <a:p>
            <a:r>
              <a:rPr lang="en-US" sz="3100" dirty="0"/>
              <a:t>Need to support students exposed to trauma and chronic stress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620" y="76200"/>
            <a:ext cx="3560053" cy="2362200"/>
          </a:xfrm>
          <a:prstGeom prst="rect">
            <a:avLst/>
          </a:prstGeom>
        </p:spPr>
      </p:pic>
    </p:spTree>
    <p:extLst>
      <p:ext uri="{BB962C8B-B14F-4D97-AF65-F5344CB8AC3E}">
        <p14:creationId xmlns:p14="http://schemas.microsoft.com/office/powerpoint/2010/main" val="17664338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620000" cy="1143000"/>
          </a:xfrm>
        </p:spPr>
        <p:txBody>
          <a:bodyPr/>
          <a:lstStyle/>
          <a:p>
            <a:r>
              <a:rPr lang="en-US" dirty="0"/>
              <a:t>Preventing Problem Behavior through Developing Positive Relationships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380781"/>
              </p:ext>
            </p:extLst>
          </p:nvPr>
        </p:nvGraphicFramePr>
        <p:xfrm>
          <a:off x="609600" y="2438400"/>
          <a:ext cx="7086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052052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305800" cy="1143000"/>
          </a:xfrm>
        </p:spPr>
        <p:txBody>
          <a:bodyPr/>
          <a:lstStyle/>
          <a:p>
            <a:pPr>
              <a:defRPr/>
            </a:pPr>
            <a:r>
              <a:rPr lang="en-US" sz="4400" dirty="0">
                <a:ea typeface="ＭＳ Ｐゴシック" pitchFamily="34" charset="-128"/>
              </a:rPr>
              <a:t>School/Teacher - Home Relationship Building</a:t>
            </a:r>
            <a:endParaRPr lang="en-US" sz="4400" dirty="0"/>
          </a:p>
        </p:txBody>
      </p:sp>
      <p:sp>
        <p:nvSpPr>
          <p:cNvPr id="3" name="Content Placeholder 2"/>
          <p:cNvSpPr>
            <a:spLocks noGrp="1"/>
          </p:cNvSpPr>
          <p:nvPr>
            <p:ph idx="1"/>
          </p:nvPr>
        </p:nvSpPr>
        <p:spPr>
          <a:xfrm>
            <a:off x="457200" y="1676400"/>
            <a:ext cx="7086600" cy="5410200"/>
          </a:xfrm>
        </p:spPr>
        <p:txBody>
          <a:bodyPr>
            <a:normAutofit/>
          </a:bodyPr>
          <a:lstStyle/>
          <a:p>
            <a:pPr marL="114300" indent="0" algn="ctr">
              <a:buNone/>
            </a:pPr>
            <a:r>
              <a:rPr lang="en-US" sz="2800" dirty="0">
                <a:ea typeface="ＭＳ Ｐゴシック" pitchFamily="34" charset="-128"/>
              </a:rPr>
              <a:t>School-wide focus on developing </a:t>
            </a:r>
          </a:p>
          <a:p>
            <a:pPr marL="114300" indent="0" algn="ctr">
              <a:buNone/>
            </a:pPr>
            <a:r>
              <a:rPr lang="en-US" sz="2800" dirty="0">
                <a:ea typeface="ＭＳ Ｐゴシック" pitchFamily="34" charset="-128"/>
              </a:rPr>
              <a:t>strong </a:t>
            </a:r>
            <a:r>
              <a:rPr lang="en-US" sz="2800" i="1" dirty="0">
                <a:solidFill>
                  <a:schemeClr val="accent2"/>
                </a:solidFill>
                <a:ea typeface="ＭＳ Ｐゴシック" pitchFamily="34" charset="-128"/>
              </a:rPr>
              <a:t>home-school collaboration</a:t>
            </a:r>
            <a:r>
              <a:rPr lang="en-US" sz="2800" i="1" dirty="0">
                <a:ea typeface="ＭＳ Ｐゴシック" pitchFamily="34" charset="-128"/>
              </a:rPr>
              <a:t> </a:t>
            </a:r>
          </a:p>
          <a:p>
            <a:pPr marL="114300" indent="0" algn="ctr">
              <a:buNone/>
            </a:pPr>
            <a:r>
              <a:rPr lang="en-US" sz="2800" i="1" dirty="0">
                <a:ea typeface="ＭＳ Ｐゴシック" pitchFamily="34" charset="-128"/>
              </a:rPr>
              <a:t>&amp; </a:t>
            </a:r>
            <a:r>
              <a:rPr lang="en-US" sz="2800" i="1" dirty="0">
                <a:solidFill>
                  <a:schemeClr val="accent2"/>
                </a:solidFill>
              </a:rPr>
              <a:t>communication</a:t>
            </a:r>
            <a:r>
              <a:rPr lang="en-US" sz="2800" dirty="0"/>
              <a:t>. </a:t>
            </a:r>
            <a:endParaRPr lang="en-US" sz="2400" dirty="0"/>
          </a:p>
          <a:p>
            <a:endParaRPr lang="en-US" sz="2400" dirty="0"/>
          </a:p>
          <a:p>
            <a:r>
              <a:rPr lang="en-US" sz="2400" dirty="0"/>
              <a:t>Goals: </a:t>
            </a:r>
          </a:p>
          <a:p>
            <a:pPr lvl="1"/>
            <a:r>
              <a:rPr lang="en-US" sz="2600" dirty="0">
                <a:ea typeface="ＭＳ Ｐゴシック" pitchFamily="34" charset="-128"/>
              </a:rPr>
              <a:t>Establish positive and                       collaborative relationships with parents. </a:t>
            </a:r>
          </a:p>
          <a:p>
            <a:pPr lvl="1"/>
            <a:r>
              <a:rPr lang="en-US" sz="2600" dirty="0">
                <a:ea typeface="ＭＳ Ｐゴシック" pitchFamily="34" charset="-128"/>
              </a:rPr>
              <a:t>Establish parents</a:t>
            </a:r>
            <a:r>
              <a:rPr lang="ja-JP" altLang="en-US" sz="2600" dirty="0">
                <a:ea typeface="ＭＳ Ｐゴシック" pitchFamily="34" charset="-128"/>
              </a:rPr>
              <a:t>’</a:t>
            </a:r>
            <a:r>
              <a:rPr lang="en-US" altLang="ja-JP" sz="2600" dirty="0">
                <a:ea typeface="ＭＳ Ｐゴシック" pitchFamily="34" charset="-128"/>
              </a:rPr>
              <a:t> roles in developing the school discipline/PBS program; </a:t>
            </a:r>
            <a:r>
              <a:rPr lang="en-US" altLang="ja-JP" sz="2600" dirty="0">
                <a:solidFill>
                  <a:schemeClr val="accent2"/>
                </a:solidFill>
                <a:ea typeface="ＭＳ Ｐゴシック" pitchFamily="34" charset="-128"/>
              </a:rPr>
              <a:t>solicit feedback is regularly. </a:t>
            </a:r>
          </a:p>
        </p:txBody>
      </p:sp>
      <p:pic>
        <p:nvPicPr>
          <p:cNvPr id="6" name="Picture 5" descr="parent teach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791690"/>
            <a:ext cx="2133600" cy="1704110"/>
          </a:xfrm>
          <a:prstGeom prst="rect">
            <a:avLst/>
          </a:prstGeom>
          <a:ln>
            <a:solidFill>
              <a:schemeClr val="tx1">
                <a:lumMod val="50000"/>
                <a:lumOff val="50000"/>
              </a:schemeClr>
            </a:solidFill>
          </a:ln>
        </p:spPr>
      </p:pic>
    </p:spTree>
    <p:extLst>
      <p:ext uri="{BB962C8B-B14F-4D97-AF65-F5344CB8AC3E}">
        <p14:creationId xmlns:p14="http://schemas.microsoft.com/office/powerpoint/2010/main" val="112981378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305800" cy="1143000"/>
          </a:xfrm>
        </p:spPr>
        <p:txBody>
          <a:bodyPr/>
          <a:lstStyle/>
          <a:p>
            <a:pPr>
              <a:defRPr/>
            </a:pPr>
            <a:r>
              <a:rPr lang="en-US" sz="4400" dirty="0">
                <a:ea typeface="ＭＳ Ｐゴシック" pitchFamily="34" charset="-128"/>
              </a:rPr>
              <a:t>School/Teacher - Home Relationship Building</a:t>
            </a:r>
            <a:endParaRPr lang="en-US" sz="4400" dirty="0"/>
          </a:p>
        </p:txBody>
      </p:sp>
      <p:sp>
        <p:nvSpPr>
          <p:cNvPr id="3" name="Content Placeholder 2"/>
          <p:cNvSpPr>
            <a:spLocks noGrp="1"/>
          </p:cNvSpPr>
          <p:nvPr>
            <p:ph idx="1"/>
          </p:nvPr>
        </p:nvSpPr>
        <p:spPr>
          <a:xfrm>
            <a:off x="152400" y="1524000"/>
            <a:ext cx="7543800" cy="4724400"/>
          </a:xfrm>
        </p:spPr>
        <p:txBody>
          <a:bodyPr>
            <a:normAutofit fontScale="92500" lnSpcReduction="20000"/>
          </a:bodyPr>
          <a:lstStyle/>
          <a:p>
            <a:endParaRPr lang="en-US" sz="2400" dirty="0"/>
          </a:p>
          <a:p>
            <a:r>
              <a:rPr lang="en-US" sz="2400" dirty="0"/>
              <a:t>Also: </a:t>
            </a:r>
          </a:p>
          <a:p>
            <a:pPr lvl="1"/>
            <a:r>
              <a:rPr lang="en-US" sz="2600" dirty="0"/>
              <a:t>Establish clear, positive, bi-directional and regular communication with parents.</a:t>
            </a:r>
          </a:p>
          <a:p>
            <a:pPr lvl="1"/>
            <a:endParaRPr lang="en-US" sz="2600" dirty="0"/>
          </a:p>
          <a:p>
            <a:pPr marL="411480" lvl="1" indent="0">
              <a:buNone/>
            </a:pPr>
            <a:r>
              <a:rPr lang="en-US" sz="2600" dirty="0"/>
              <a:t> </a:t>
            </a:r>
          </a:p>
          <a:p>
            <a:pPr lvl="1"/>
            <a:endParaRPr lang="en-US" sz="2600" dirty="0">
              <a:solidFill>
                <a:schemeClr val="accent2"/>
              </a:solidFill>
            </a:endParaRPr>
          </a:p>
          <a:p>
            <a:pPr lvl="1"/>
            <a:endParaRPr lang="en-US" sz="2600" dirty="0">
              <a:solidFill>
                <a:schemeClr val="accent2"/>
              </a:solidFill>
            </a:endParaRPr>
          </a:p>
          <a:p>
            <a:pPr lvl="1"/>
            <a:endParaRPr lang="en-US" sz="4300" dirty="0">
              <a:solidFill>
                <a:schemeClr val="accent2"/>
              </a:solidFill>
            </a:endParaRPr>
          </a:p>
          <a:p>
            <a:pPr lvl="1"/>
            <a:r>
              <a:rPr lang="en-US" sz="2600" dirty="0">
                <a:solidFill>
                  <a:schemeClr val="accent2"/>
                </a:solidFill>
              </a:rPr>
              <a:t>Inform parents routinely about the </a:t>
            </a:r>
          </a:p>
          <a:p>
            <a:pPr marL="411480" lvl="1" indent="0">
              <a:buNone/>
            </a:pPr>
            <a:r>
              <a:rPr lang="en-US" sz="2600" dirty="0">
                <a:solidFill>
                  <a:schemeClr val="accent2"/>
                </a:solidFill>
              </a:rPr>
              <a:t>    </a:t>
            </a:r>
            <a:r>
              <a:rPr lang="en-US" sz="2600" dirty="0" err="1">
                <a:solidFill>
                  <a:schemeClr val="accent2"/>
                </a:solidFill>
              </a:rPr>
              <a:t>schoolwide</a:t>
            </a:r>
            <a:r>
              <a:rPr lang="en-US" sz="2600" dirty="0">
                <a:solidFill>
                  <a:schemeClr val="accent2"/>
                </a:solidFill>
              </a:rPr>
              <a:t> discipline/PBS program</a:t>
            </a:r>
            <a:r>
              <a:rPr lang="en-US" sz="2600" dirty="0"/>
              <a:t>, classroom  </a:t>
            </a:r>
          </a:p>
          <a:p>
            <a:pPr marL="411480" lvl="1" indent="0">
              <a:buNone/>
            </a:pPr>
            <a:r>
              <a:rPr lang="en-US" sz="2600" dirty="0"/>
              <a:t>    activities, and their children’s positive behaviors. </a:t>
            </a:r>
          </a:p>
        </p:txBody>
      </p:sp>
      <p:pic>
        <p:nvPicPr>
          <p:cNvPr id="6" name="Picture 2" descr="elated image"/>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000375" y="3098731"/>
            <a:ext cx="1847850" cy="15749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7644440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305800" cy="1143000"/>
          </a:xfrm>
        </p:spPr>
        <p:txBody>
          <a:bodyPr/>
          <a:lstStyle/>
          <a:p>
            <a:pPr>
              <a:defRPr/>
            </a:pPr>
            <a:r>
              <a:rPr lang="en-US" sz="3200" dirty="0" smtClean="0">
                <a:ea typeface="ＭＳ Ｐゴシック" pitchFamily="34" charset="-128"/>
              </a:rPr>
              <a:t>School/Teacher </a:t>
            </a:r>
            <a:r>
              <a:rPr lang="en-US" sz="3200" dirty="0">
                <a:ea typeface="ＭＳ Ｐゴシック" pitchFamily="34" charset="-128"/>
              </a:rPr>
              <a:t>- Home Relationship Building</a:t>
            </a:r>
            <a:endParaRPr lang="en-US" sz="3200" dirty="0"/>
          </a:p>
        </p:txBody>
      </p:sp>
      <p:pic>
        <p:nvPicPr>
          <p:cNvPr id="1026" name="Picture 2" descr="mage result for happy goal soc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5905500" cy="3686175"/>
          </a:xfrm>
          <a:prstGeom prst="rect">
            <a:avLst/>
          </a:prstGeom>
          <a:noFill/>
          <a:ln>
            <a:solidFill>
              <a:schemeClr val="tx1">
                <a:lumMod val="50000"/>
                <a:lumOff val="50000"/>
              </a:schemeClr>
            </a:solidFill>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04800" y="5399361"/>
            <a:ext cx="8001000" cy="1077218"/>
          </a:xfrm>
          <a:prstGeom prst="rect">
            <a:avLst/>
          </a:prstGeom>
        </p:spPr>
        <p:txBody>
          <a:bodyPr wrap="square">
            <a:spAutoFit/>
          </a:bodyPr>
          <a:lstStyle/>
          <a:p>
            <a:pPr algn="ctr"/>
            <a:r>
              <a:rPr lang="en-US" sz="3200" dirty="0">
                <a:ea typeface="ＭＳ Ｐゴシック" pitchFamily="34" charset="-128"/>
              </a:rPr>
              <a:t>GOAL: </a:t>
            </a:r>
            <a:r>
              <a:rPr lang="en-US" sz="3200" dirty="0">
                <a:solidFill>
                  <a:schemeClr val="accent2"/>
                </a:solidFill>
                <a:ea typeface="ＭＳ Ｐゴシック" pitchFamily="34" charset="-128"/>
              </a:rPr>
              <a:t>The # of </a:t>
            </a:r>
            <a:r>
              <a:rPr lang="en-US" sz="3200" i="1" dirty="0">
                <a:solidFill>
                  <a:schemeClr val="accent2"/>
                </a:solidFill>
                <a:ea typeface="ＭＳ Ｐゴシック" pitchFamily="34" charset="-128"/>
              </a:rPr>
              <a:t>positive contacts </a:t>
            </a:r>
            <a:r>
              <a:rPr lang="en-US" sz="3200" dirty="0">
                <a:solidFill>
                  <a:schemeClr val="accent2"/>
                </a:solidFill>
                <a:ea typeface="ＭＳ Ｐゴシック" pitchFamily="34" charset="-128"/>
              </a:rPr>
              <a:t>with the home is greater than the # of negative contacts</a:t>
            </a:r>
            <a:endParaRPr lang="en-US" sz="3200" dirty="0"/>
          </a:p>
        </p:txBody>
      </p:sp>
    </p:spTree>
    <p:extLst>
      <p:ext uri="{BB962C8B-B14F-4D97-AF65-F5344CB8AC3E}">
        <p14:creationId xmlns:p14="http://schemas.microsoft.com/office/powerpoint/2010/main" val="144361508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533400" y="152400"/>
            <a:ext cx="7620000" cy="1143000"/>
          </a:xfrm>
        </p:spPr>
        <p:txBody>
          <a:bodyPr/>
          <a:lstStyle/>
          <a:p>
            <a:pPr>
              <a:defRPr/>
            </a:pPr>
            <a:r>
              <a:rPr lang="en-US" sz="4000" dirty="0"/>
              <a:t>Why are s</a:t>
            </a:r>
            <a:r>
              <a:rPr lang="en-US" sz="4000" dirty="0">
                <a:ea typeface="ＭＳ Ｐゴシック" pitchFamily="34" charset="-128"/>
              </a:rPr>
              <a:t>chool/teacher - home relationships </a:t>
            </a:r>
            <a:r>
              <a:rPr lang="en-US" sz="4000" dirty="0"/>
              <a:t>important? </a:t>
            </a:r>
            <a:endParaRPr lang="en-US" sz="4000" dirty="0">
              <a:ea typeface="+mj-ea"/>
            </a:endParaRPr>
          </a:p>
        </p:txBody>
      </p:sp>
      <p:sp>
        <p:nvSpPr>
          <p:cNvPr id="117762" name="Rectangle 3"/>
          <p:cNvSpPr>
            <a:spLocks noGrp="1" noChangeArrowheads="1"/>
          </p:cNvSpPr>
          <p:nvPr>
            <p:ph type="body" idx="1"/>
          </p:nvPr>
        </p:nvSpPr>
        <p:spPr>
          <a:xfrm>
            <a:off x="381000" y="1447800"/>
            <a:ext cx="7620000" cy="5105400"/>
          </a:xfrm>
        </p:spPr>
        <p:txBody>
          <a:bodyPr>
            <a:normAutofit lnSpcReduction="10000"/>
          </a:bodyPr>
          <a:lstStyle/>
          <a:p>
            <a:pPr marL="609600" indent="-609600">
              <a:lnSpc>
                <a:spcPct val="110000"/>
              </a:lnSpc>
              <a:spcBef>
                <a:spcPct val="0"/>
              </a:spcBef>
              <a:buNone/>
            </a:pPr>
            <a:r>
              <a:rPr lang="en-US" sz="2400" b="1" dirty="0">
                <a:ea typeface="ＭＳ Ｐゴシック" pitchFamily="34" charset="-128"/>
              </a:rPr>
              <a:t>7 BIG Advantages of working with parents </a:t>
            </a:r>
          </a:p>
          <a:p>
            <a:pPr marL="609600" indent="-609600">
              <a:lnSpc>
                <a:spcPct val="110000"/>
              </a:lnSpc>
              <a:spcBef>
                <a:spcPct val="0"/>
              </a:spcBef>
              <a:buNone/>
            </a:pPr>
            <a:r>
              <a:rPr lang="en-US" sz="2400" i="1" dirty="0">
                <a:ea typeface="ＭＳ Ｐゴシック" pitchFamily="34" charset="-128"/>
              </a:rPr>
              <a:t>(guardians, other adults serving parental role):</a:t>
            </a:r>
          </a:p>
          <a:p>
            <a:pPr marL="609600" indent="-609600">
              <a:lnSpc>
                <a:spcPct val="110000"/>
              </a:lnSpc>
              <a:spcBef>
                <a:spcPct val="0"/>
              </a:spcBef>
              <a:buNone/>
            </a:pPr>
            <a:endParaRPr lang="en-US" sz="1300" i="1" dirty="0">
              <a:ea typeface="ＭＳ Ｐゴシック" pitchFamily="34" charset="-128"/>
            </a:endParaRPr>
          </a:p>
          <a:p>
            <a:pPr marL="609600" indent="-609600">
              <a:lnSpc>
                <a:spcPct val="110000"/>
              </a:lnSpc>
              <a:spcBef>
                <a:spcPts val="1200"/>
              </a:spcBef>
              <a:buFont typeface="+mj-lt"/>
              <a:buAutoNum type="arabicPeriod"/>
            </a:pPr>
            <a:r>
              <a:rPr lang="en-US" sz="2400" dirty="0">
                <a:ea typeface="ＭＳ Ｐゴシック" pitchFamily="34" charset="-128"/>
              </a:rPr>
              <a:t>Students’ </a:t>
            </a:r>
            <a:r>
              <a:rPr lang="en-US" altLang="ja-JP" sz="2400" dirty="0">
                <a:ea typeface="ＭＳ Ｐゴシック" pitchFamily="34" charset="-128"/>
              </a:rPr>
              <a:t>attitudes, self-esteem, and behavior are greatly influenced home-school relationship</a:t>
            </a:r>
          </a:p>
          <a:p>
            <a:pPr marL="609600" indent="-609600">
              <a:lnSpc>
                <a:spcPct val="110000"/>
              </a:lnSpc>
              <a:spcBef>
                <a:spcPts val="1200"/>
              </a:spcBef>
              <a:buFont typeface="+mj-lt"/>
              <a:buAutoNum type="arabicPeriod"/>
            </a:pPr>
            <a:r>
              <a:rPr lang="en-US" sz="2400" dirty="0">
                <a:ea typeface="ＭＳ Ｐゴシック" pitchFamily="34" charset="-128"/>
              </a:rPr>
              <a:t>Parental involvement is often necessary to truly change a student</a:t>
            </a:r>
            <a:r>
              <a:rPr lang="ja-JP" altLang="en-US" sz="2400" dirty="0">
                <a:ea typeface="ＭＳ Ｐゴシック" pitchFamily="34" charset="-128"/>
              </a:rPr>
              <a:t>’</a:t>
            </a:r>
            <a:r>
              <a:rPr lang="en-US" altLang="ja-JP" sz="2400" dirty="0">
                <a:ea typeface="ＭＳ Ｐゴシック" pitchFamily="34" charset="-128"/>
              </a:rPr>
              <a:t>s behavior</a:t>
            </a:r>
          </a:p>
          <a:p>
            <a:pPr marL="1272540" lvl="2" indent="-609600">
              <a:lnSpc>
                <a:spcPct val="110000"/>
              </a:lnSpc>
              <a:spcBef>
                <a:spcPts val="1200"/>
              </a:spcBef>
              <a:buClr>
                <a:schemeClr val="accent2">
                  <a:lumMod val="75000"/>
                </a:schemeClr>
              </a:buClr>
            </a:pPr>
            <a:r>
              <a:rPr lang="en-US" altLang="ja-JP" sz="2000" dirty="0">
                <a:ea typeface="ＭＳ Ｐゴシック" pitchFamily="34" charset="-128"/>
              </a:rPr>
              <a:t>Efforts to increase student’s engagement lead to improved achievement</a:t>
            </a:r>
          </a:p>
          <a:p>
            <a:pPr marL="609600" indent="-609600">
              <a:lnSpc>
                <a:spcPct val="110000"/>
              </a:lnSpc>
              <a:spcBef>
                <a:spcPts val="1200"/>
              </a:spcBef>
              <a:buFont typeface="+mj-lt"/>
              <a:buAutoNum type="arabicPeriod"/>
            </a:pPr>
            <a:r>
              <a:rPr lang="en-US" altLang="ja-JP" dirty="0">
                <a:ea typeface="ＭＳ Ｐゴシック" pitchFamily="34" charset="-128"/>
              </a:rPr>
              <a:t>Parents gain greater understanding of how school works</a:t>
            </a:r>
          </a:p>
          <a:p>
            <a:pPr marL="1272540" lvl="2" indent="-609600">
              <a:lnSpc>
                <a:spcPct val="110000"/>
              </a:lnSpc>
              <a:spcBef>
                <a:spcPts val="1200"/>
              </a:spcBef>
              <a:buClr>
                <a:schemeClr val="accent2">
                  <a:lumMod val="75000"/>
                </a:schemeClr>
              </a:buClr>
            </a:pPr>
            <a:r>
              <a:rPr lang="en-US" altLang="ja-JP" sz="2000" dirty="0">
                <a:ea typeface="ＭＳ Ｐゴシック" pitchFamily="34" charset="-128"/>
              </a:rPr>
              <a:t>Increased involvement with students’ learning at home</a:t>
            </a:r>
          </a:p>
          <a:p>
            <a:pPr marL="609600" indent="-609600">
              <a:lnSpc>
                <a:spcPct val="110000"/>
              </a:lnSpc>
              <a:spcBef>
                <a:spcPts val="1200"/>
              </a:spcBef>
              <a:buFont typeface="+mj-lt"/>
              <a:buAutoNum type="arabicPeriod"/>
            </a:pPr>
            <a:r>
              <a:rPr lang="en-US" sz="2400" dirty="0">
                <a:ea typeface="ＭＳ Ｐゴシック" pitchFamily="34" charset="-128"/>
              </a:rPr>
              <a:t>Unquestionably, parents can be valuable resources</a:t>
            </a:r>
          </a:p>
          <a:p>
            <a:pPr eaLnBrk="1" hangingPunct="1">
              <a:buFontTx/>
              <a:buNone/>
            </a:pPr>
            <a:endParaRPr lang="en-US" sz="2400" dirty="0">
              <a:ea typeface="ＭＳ Ｐゴシック" pitchFamily="34" charset="-128"/>
            </a:endParaRPr>
          </a:p>
          <a:p>
            <a:pPr eaLnBrk="1" hangingPunct="1"/>
            <a:endParaRPr lang="en-US" sz="2400" dirty="0">
              <a:ea typeface="ＭＳ Ｐゴシック" pitchFamily="34" charset="-128"/>
            </a:endParaRPr>
          </a:p>
        </p:txBody>
      </p:sp>
    </p:spTree>
    <p:extLst>
      <p:ext uri="{BB962C8B-B14F-4D97-AF65-F5344CB8AC3E}">
        <p14:creationId xmlns:p14="http://schemas.microsoft.com/office/powerpoint/2010/main" val="292969994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How can s</a:t>
            </a:r>
            <a:r>
              <a:rPr lang="en-US" sz="4400" dirty="0">
                <a:ea typeface="ＭＳ Ｐゴシック" pitchFamily="34" charset="-128"/>
              </a:rPr>
              <a:t>chool/teacher - home relationships </a:t>
            </a:r>
            <a:r>
              <a:rPr lang="en-US" sz="4400" dirty="0"/>
              <a:t>be supported?</a:t>
            </a:r>
            <a:endParaRPr lang="en-US" dirty="0"/>
          </a:p>
        </p:txBody>
      </p:sp>
      <p:sp>
        <p:nvSpPr>
          <p:cNvPr id="3" name="Content Placeholder 2"/>
          <p:cNvSpPr>
            <a:spLocks noGrp="1"/>
          </p:cNvSpPr>
          <p:nvPr>
            <p:ph idx="1"/>
          </p:nvPr>
        </p:nvSpPr>
        <p:spPr>
          <a:xfrm>
            <a:off x="457200" y="1828800"/>
            <a:ext cx="7620000" cy="3886200"/>
          </a:xfrm>
        </p:spPr>
        <p:txBody>
          <a:bodyPr/>
          <a:lstStyle/>
          <a:p>
            <a:pPr marL="571500" indent="-457200">
              <a:spcBef>
                <a:spcPts val="600"/>
              </a:spcBef>
              <a:buFont typeface="+mj-lt"/>
              <a:buAutoNum type="arabicPeriod" startAt="5"/>
            </a:pPr>
            <a:r>
              <a:rPr lang="en-US" sz="2400" dirty="0"/>
              <a:t>Parents as team members; two-way communication with parent(s) on routine basis </a:t>
            </a:r>
          </a:p>
          <a:p>
            <a:pPr marL="571500" indent="-457200">
              <a:spcBef>
                <a:spcPts val="600"/>
              </a:spcBef>
              <a:buFont typeface="+mj-lt"/>
              <a:buAutoNum type="arabicPeriod" startAt="5"/>
            </a:pPr>
            <a:r>
              <a:rPr lang="en-US" sz="2400" dirty="0"/>
              <a:t>School-wide PBS information shared to support understanding</a:t>
            </a:r>
          </a:p>
          <a:p>
            <a:pPr lvl="1">
              <a:spcBef>
                <a:spcPts val="600"/>
              </a:spcBef>
              <a:buClr>
                <a:schemeClr val="accent2">
                  <a:lumMod val="75000"/>
                </a:schemeClr>
              </a:buClr>
            </a:pPr>
            <a:r>
              <a:rPr lang="en-US" dirty="0"/>
              <a:t>Brochure, open house presentation, newsletter, website</a:t>
            </a:r>
          </a:p>
          <a:p>
            <a:pPr marL="571500" indent="-457200">
              <a:spcBef>
                <a:spcPts val="600"/>
              </a:spcBef>
              <a:buFont typeface="+mj-lt"/>
              <a:buAutoNum type="arabicPeriod" startAt="5"/>
            </a:pPr>
            <a:r>
              <a:rPr lang="en-US" sz="2400" dirty="0"/>
              <a:t>Promoting positive contacts home as part of acknowledgement system</a:t>
            </a:r>
          </a:p>
          <a:p>
            <a:pPr lvl="1">
              <a:spcBef>
                <a:spcPts val="600"/>
              </a:spcBef>
              <a:buClr>
                <a:schemeClr val="accent2">
                  <a:lumMod val="75000"/>
                </a:schemeClr>
              </a:buClr>
            </a:pPr>
            <a:r>
              <a:rPr lang="en-US" sz="1800" dirty="0">
                <a:ea typeface="ＭＳ Ｐゴシック" pitchFamily="34" charset="-128"/>
              </a:rPr>
              <a:t>Positive Behavioral Referrals, p</a:t>
            </a:r>
            <a:r>
              <a:rPr lang="en-US" sz="2000" dirty="0">
                <a:ea typeface="ＭＳ Ｐゴシック" pitchFamily="34" charset="-128"/>
              </a:rPr>
              <a:t>hone calls regarding positive behavior, positive post cards</a:t>
            </a:r>
          </a:p>
          <a:p>
            <a:endParaRPr lang="en-US" dirty="0"/>
          </a:p>
        </p:txBody>
      </p:sp>
      <p:pic>
        <p:nvPicPr>
          <p:cNvPr id="3076" name="Picture 4" descr="mage result for parent teacher talking musl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105400"/>
            <a:ext cx="2219325" cy="1477809"/>
          </a:xfrm>
          <a:prstGeom prst="rect">
            <a:avLst/>
          </a:prstGeom>
          <a:noFill/>
          <a:ln>
            <a:solidFill>
              <a:schemeClr val="tx1">
                <a:lumMod val="50000"/>
                <a:lumOff val="50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9148499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defRPr/>
            </a:pPr>
            <a:r>
              <a:rPr lang="en-US" dirty="0">
                <a:ea typeface="+mj-ea"/>
              </a:rPr>
              <a:t>Measures Used for </a:t>
            </a:r>
            <a:br>
              <a:rPr lang="en-US" dirty="0">
                <a:ea typeface="+mj-ea"/>
              </a:rPr>
            </a:br>
            <a:r>
              <a:rPr lang="en-US" dirty="0">
                <a:ea typeface="+mj-ea"/>
              </a:rPr>
              <a:t>Relationship Building</a:t>
            </a:r>
          </a:p>
        </p:txBody>
      </p:sp>
      <p:sp>
        <p:nvSpPr>
          <p:cNvPr id="142338" name="Content Placeholder 2"/>
          <p:cNvSpPr>
            <a:spLocks noGrp="1"/>
          </p:cNvSpPr>
          <p:nvPr>
            <p:ph idx="1"/>
          </p:nvPr>
        </p:nvSpPr>
        <p:spPr>
          <a:xfrm>
            <a:off x="457200" y="1899663"/>
            <a:ext cx="7848600" cy="4800600"/>
          </a:xfrm>
        </p:spPr>
        <p:txBody>
          <a:bodyPr>
            <a:normAutofit/>
          </a:bodyPr>
          <a:lstStyle/>
          <a:p>
            <a:pPr eaLnBrk="1" hangingPunct="1"/>
            <a:r>
              <a:rPr lang="en-US" sz="3200" dirty="0">
                <a:ea typeface="ＭＳ Ｐゴシック" pitchFamily="34" charset="-128"/>
              </a:rPr>
              <a:t>Delaware Assessment of Strengths &amp; Needs</a:t>
            </a:r>
          </a:p>
          <a:p>
            <a:pPr eaLnBrk="1" hangingPunct="1"/>
            <a:endParaRPr lang="en-US" sz="800" dirty="0">
              <a:ea typeface="ＭＳ Ｐゴシック" pitchFamily="34" charset="-128"/>
            </a:endParaRPr>
          </a:p>
          <a:p>
            <a:pPr eaLnBrk="1" hangingPunct="1"/>
            <a:r>
              <a:rPr lang="en-US" sz="3200" dirty="0">
                <a:ea typeface="ＭＳ Ｐゴシック" pitchFamily="34" charset="-128"/>
              </a:rPr>
              <a:t>School Climate Survey </a:t>
            </a:r>
          </a:p>
          <a:p>
            <a:pPr lvl="1" eaLnBrk="1" fontAlgn="t" hangingPunct="1"/>
            <a:r>
              <a:rPr lang="en-US" sz="2400" dirty="0">
                <a:ea typeface="ＭＳ Ｐゴシック" pitchFamily="34" charset="-128"/>
              </a:rPr>
              <a:t>Teacher-Student Relations </a:t>
            </a:r>
          </a:p>
          <a:p>
            <a:pPr lvl="1" eaLnBrk="1" fontAlgn="t" hangingPunct="1"/>
            <a:r>
              <a:rPr lang="en-US" sz="2400" dirty="0">
                <a:ea typeface="ＭＳ Ｐゴシック" pitchFamily="34" charset="-128"/>
              </a:rPr>
              <a:t>Student-Student Relations</a:t>
            </a:r>
          </a:p>
          <a:p>
            <a:pPr lvl="1" eaLnBrk="1" fontAlgn="t" hangingPunct="1"/>
            <a:r>
              <a:rPr lang="en-US" sz="2400" dirty="0">
                <a:ea typeface="ＭＳ Ｐゴシック" pitchFamily="34" charset="-128"/>
                <a:cs typeface="Times New Roman" pitchFamily="18" charset="0"/>
              </a:rPr>
              <a:t>Teacher-Home Communications</a:t>
            </a:r>
          </a:p>
          <a:p>
            <a:pPr lvl="1" fontAlgn="t"/>
            <a:r>
              <a:rPr lang="en-US" sz="2400" dirty="0">
                <a:ea typeface="ＭＳ Ｐゴシック" pitchFamily="34" charset="-128"/>
                <a:cs typeface="Times New Roman" pitchFamily="18" charset="0"/>
              </a:rPr>
              <a:t>Respect for Diversity</a:t>
            </a:r>
          </a:p>
          <a:p>
            <a:pPr lvl="1" eaLnBrk="1" fontAlgn="t" hangingPunct="1"/>
            <a:r>
              <a:rPr lang="en-US" sz="2400" dirty="0">
                <a:ea typeface="ＭＳ Ｐゴシック" pitchFamily="34" charset="-128"/>
                <a:cs typeface="Times New Roman" pitchFamily="18" charset="0"/>
              </a:rPr>
              <a:t>Staff Relations</a:t>
            </a:r>
          </a:p>
          <a:p>
            <a:pPr lvl="1" eaLnBrk="1" fontAlgn="t" hangingPunct="1"/>
            <a:endParaRPr lang="en-US" sz="800" dirty="0">
              <a:ea typeface="ＭＳ Ｐゴシック" pitchFamily="34" charset="-128"/>
              <a:cs typeface="Times New Roman" pitchFamily="18" charset="0"/>
            </a:endParaRPr>
          </a:p>
          <a:p>
            <a:pPr fontAlgn="t"/>
            <a:r>
              <a:rPr lang="en-US" sz="3200" dirty="0">
                <a:ea typeface="ＭＳ Ｐゴシック" pitchFamily="34" charset="-128"/>
                <a:cs typeface="Times New Roman" pitchFamily="18" charset="0"/>
              </a:rPr>
              <a:t>Other Ideas?</a:t>
            </a:r>
            <a:endParaRPr lang="en-US" sz="3200" dirty="0">
              <a:ea typeface="ＭＳ Ｐゴシック" pitchFamily="34" charset="-128"/>
            </a:endParaRPr>
          </a:p>
          <a:p>
            <a:pPr eaLnBrk="1" fontAlgn="t" hangingPunct="1"/>
            <a:endParaRPr lang="en-US" dirty="0">
              <a:ea typeface="ＭＳ Ｐゴシック" pitchFamily="34" charset="-128"/>
            </a:endParaRPr>
          </a:p>
        </p:txBody>
      </p:sp>
      <p:pic>
        <p:nvPicPr>
          <p:cNvPr id="6146" name="Picture 2" descr="mage result for people sharing urb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953000"/>
            <a:ext cx="3429000" cy="1778794"/>
          </a:xfrm>
          <a:prstGeom prst="rect">
            <a:avLst/>
          </a:prstGeom>
          <a:noFill/>
          <a:ln>
            <a:solidFill>
              <a:schemeClr val="tx1">
                <a:lumMod val="50000"/>
                <a:lumOff val="50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6135112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5179"/>
            <a:ext cx="8382000" cy="1143000"/>
          </a:xfrm>
        </p:spPr>
        <p:txBody>
          <a:bodyPr/>
          <a:lstStyle/>
          <a:p>
            <a:pPr algn="ctr"/>
            <a:r>
              <a:rPr lang="en-US" sz="4000" dirty="0"/>
              <a:t>School Climate Online Resources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7859529"/>
              </p:ext>
            </p:extLst>
          </p:nvPr>
        </p:nvGraphicFramePr>
        <p:xfrm>
          <a:off x="533400" y="1395248"/>
          <a:ext cx="762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933105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985760" cy="857250"/>
          </a:xfrm>
        </p:spPr>
        <p:txBody>
          <a:bodyPr>
            <a:noAutofit/>
          </a:bodyPr>
          <a:lstStyle/>
          <a:p>
            <a:r>
              <a:rPr lang="en-US" sz="3600" dirty="0"/>
              <a:t>School Climate Online Training Modules</a:t>
            </a:r>
          </a:p>
        </p:txBody>
      </p:sp>
      <p:sp>
        <p:nvSpPr>
          <p:cNvPr id="9" name="Content Placeholder 8"/>
          <p:cNvSpPr>
            <a:spLocks noGrp="1"/>
          </p:cNvSpPr>
          <p:nvPr>
            <p:ph idx="1"/>
          </p:nvPr>
        </p:nvSpPr>
        <p:spPr>
          <a:xfrm>
            <a:off x="381000" y="1238250"/>
            <a:ext cx="7848600" cy="5486400"/>
          </a:xfrm>
        </p:spPr>
        <p:txBody>
          <a:bodyPr>
            <a:noAutofit/>
          </a:bodyPr>
          <a:lstStyle/>
          <a:p>
            <a:r>
              <a:rPr lang="en-US" sz="3200" dirty="0"/>
              <a:t>Current Modules Available: </a:t>
            </a:r>
          </a:p>
          <a:p>
            <a:pPr lvl="1"/>
            <a:r>
              <a:rPr lang="en-US" sz="2400" dirty="0"/>
              <a:t>Teacher-Student Relationships</a:t>
            </a:r>
          </a:p>
          <a:p>
            <a:pPr lvl="1"/>
            <a:r>
              <a:rPr lang="en-US" sz="2400" dirty="0"/>
              <a:t>Student-Student Relationships</a:t>
            </a:r>
          </a:p>
          <a:p>
            <a:pPr lvl="1"/>
            <a:r>
              <a:rPr lang="en-US" sz="2400" dirty="0"/>
              <a:t>Bullying Victimization</a:t>
            </a:r>
          </a:p>
          <a:p>
            <a:pPr lvl="1"/>
            <a:r>
              <a:rPr lang="en-US" sz="2400" dirty="0"/>
              <a:t>School-Wide Student Engagement</a:t>
            </a:r>
          </a:p>
          <a:p>
            <a:r>
              <a:rPr lang="en-US" sz="3200" dirty="0"/>
              <a:t>Coming soon: </a:t>
            </a:r>
          </a:p>
          <a:p>
            <a:pPr lvl="1"/>
            <a:r>
              <a:rPr lang="en-US" sz="2400" dirty="0"/>
              <a:t>School Safety</a:t>
            </a:r>
          </a:p>
          <a:p>
            <a:pPr lvl="1"/>
            <a:r>
              <a:rPr lang="en-US" sz="2400" dirty="0"/>
              <a:t>Family-School Collaboration</a:t>
            </a:r>
          </a:p>
          <a:p>
            <a:pPr lvl="1"/>
            <a:endParaRPr lang="en-US" sz="1200" dirty="0"/>
          </a:p>
          <a:p>
            <a:pPr marL="114300" indent="0" algn="ctr">
              <a:buNone/>
            </a:pPr>
            <a:r>
              <a:rPr lang="en-US" sz="2400" dirty="0">
                <a:solidFill>
                  <a:schemeClr val="accent2">
                    <a:lumMod val="75000"/>
                  </a:schemeClr>
                </a:solidFill>
              </a:rPr>
              <a:t>Schoology – Resources and/or Credit</a:t>
            </a:r>
          </a:p>
          <a:p>
            <a:pPr marL="114300" indent="0" algn="ctr">
              <a:buNone/>
            </a:pPr>
            <a:r>
              <a:rPr lang="en-US" sz="2400" dirty="0">
                <a:solidFill>
                  <a:schemeClr val="accent2">
                    <a:lumMod val="75000"/>
                  </a:schemeClr>
                </a:solidFill>
              </a:rPr>
              <a:t>“School Climate Professional Development” group </a:t>
            </a:r>
          </a:p>
          <a:p>
            <a:pPr marL="114300" indent="0" algn="ctr">
              <a:buNone/>
            </a:pPr>
            <a:r>
              <a:rPr lang="en-US" sz="2400" dirty="0">
                <a:solidFill>
                  <a:schemeClr val="accent2">
                    <a:lumMod val="75000"/>
                  </a:schemeClr>
                </a:solidFill>
              </a:rPr>
              <a:t>Access code = 2P5NM-F56JT</a:t>
            </a:r>
          </a:p>
        </p:txBody>
      </p:sp>
      <p:pic>
        <p:nvPicPr>
          <p:cNvPr id="5122" name="Picture 2" descr="mage result for teacher working on compu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0402" y="2895600"/>
            <a:ext cx="2830219" cy="1885830"/>
          </a:xfrm>
          <a:prstGeom prst="rect">
            <a:avLst/>
          </a:prstGeom>
          <a:noFill/>
          <a:ln>
            <a:solidFill>
              <a:schemeClr val="tx1">
                <a:lumMod val="50000"/>
                <a:lumOff val="50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1577028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1581150"/>
            <a:ext cx="3657600" cy="3009900"/>
          </a:xfrm>
          <a:ln>
            <a:solidFill>
              <a:schemeClr val="tx2"/>
            </a:solidFill>
          </a:ln>
        </p:spPr>
        <p:txBody>
          <a:bodyPr>
            <a:normAutofit fontScale="92500" lnSpcReduction="20000"/>
          </a:bodyPr>
          <a:lstStyle/>
          <a:p>
            <a:r>
              <a:rPr lang="en-US" b="1" dirty="0" smtClean="0">
                <a:solidFill>
                  <a:schemeClr val="tx1"/>
                </a:solidFill>
              </a:rPr>
              <a:t>New Team</a:t>
            </a:r>
          </a:p>
          <a:p>
            <a:endParaRPr lang="en-US" sz="1200" dirty="0">
              <a:solidFill>
                <a:schemeClr val="tx1"/>
              </a:solidFill>
            </a:endParaRPr>
          </a:p>
          <a:p>
            <a:r>
              <a:rPr lang="en-US" dirty="0" smtClean="0">
                <a:solidFill>
                  <a:schemeClr val="tx1"/>
                </a:solidFill>
              </a:rPr>
              <a:t>1. Using the given PPT presentation slides, how might you help your staff discuss the link between behavior and relationship-making? </a:t>
            </a:r>
          </a:p>
          <a:p>
            <a:endParaRPr lang="en-US" dirty="0">
              <a:solidFill>
                <a:schemeClr val="tx1"/>
              </a:solidFill>
            </a:endParaRPr>
          </a:p>
          <a:p>
            <a:r>
              <a:rPr lang="en-US" dirty="0" smtClean="0">
                <a:solidFill>
                  <a:schemeClr val="tx1"/>
                </a:solidFill>
              </a:rPr>
              <a:t>2. Make a list of your current initiatives related behavior and social-emotional learning and map out how they explicitly build relationships.</a:t>
            </a:r>
          </a:p>
        </p:txBody>
      </p:sp>
      <p:sp>
        <p:nvSpPr>
          <p:cNvPr id="4" name="Subtitle 2"/>
          <p:cNvSpPr txBox="1">
            <a:spLocks/>
          </p:cNvSpPr>
          <p:nvPr/>
        </p:nvSpPr>
        <p:spPr>
          <a:xfrm>
            <a:off x="4572000" y="1581150"/>
            <a:ext cx="3657600" cy="3009900"/>
          </a:xfrm>
          <a:prstGeom prst="rect">
            <a:avLst/>
          </a:prstGeom>
          <a:ln>
            <a:solidFill>
              <a:schemeClr val="tx2"/>
            </a:solidFill>
          </a:ln>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b="1" dirty="0"/>
              <a:t>Existing Team</a:t>
            </a:r>
          </a:p>
          <a:p>
            <a:endParaRPr lang="en-US" sz="1200" dirty="0"/>
          </a:p>
          <a:p>
            <a:r>
              <a:rPr lang="en-US" sz="1800" dirty="0"/>
              <a:t>3. In what ways have you used your Delaware School Climate Data to discuss the importance of relationships in shaping positive student and staff behavior?</a:t>
            </a:r>
          </a:p>
          <a:p>
            <a:endParaRPr lang="en-US" sz="1800" dirty="0"/>
          </a:p>
          <a:p>
            <a:r>
              <a:rPr lang="en-US" sz="1800" dirty="0"/>
              <a:t>4. How have you make the link between that data and the words PBS and/or MTSS for behavior?</a:t>
            </a:r>
          </a:p>
          <a:p>
            <a:endParaRPr lang="en-US" sz="1800" dirty="0"/>
          </a:p>
        </p:txBody>
      </p:sp>
      <p:sp>
        <p:nvSpPr>
          <p:cNvPr id="7" name="Title 1"/>
          <p:cNvSpPr txBox="1">
            <a:spLocks/>
          </p:cNvSpPr>
          <p:nvPr/>
        </p:nvSpPr>
        <p:spPr>
          <a:xfrm>
            <a:off x="228600" y="388739"/>
            <a:ext cx="5943600" cy="625078"/>
          </a:xfrm>
          <a:prstGeom prst="rect">
            <a:avLst/>
          </a:prstGeom>
        </p:spPr>
        <p:txBody>
          <a:bodyPr vert="horz" lIns="68580" tIns="34290" rIns="68580" bIns="3429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dirty="0"/>
              <a:t>Points to Ponder – Relationships</a:t>
            </a:r>
          </a:p>
        </p:txBody>
      </p:sp>
      <p:sp>
        <p:nvSpPr>
          <p:cNvPr id="9" name="Title 1"/>
          <p:cNvSpPr txBox="1">
            <a:spLocks/>
          </p:cNvSpPr>
          <p:nvPr/>
        </p:nvSpPr>
        <p:spPr>
          <a:xfrm>
            <a:off x="914400" y="5470922"/>
            <a:ext cx="6858000" cy="100607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latin typeface="+mn-lt"/>
              </a:rPr>
              <a:t>5. Who can review the relationship modules and related resources and help determine what staff-wide initiatives that we want to try?</a:t>
            </a:r>
          </a:p>
          <a:p>
            <a:endParaRPr lang="en-US" sz="1200" b="1" dirty="0">
              <a:latin typeface="+mn-lt"/>
            </a:endParaRPr>
          </a:p>
          <a:p>
            <a:r>
              <a:rPr lang="en-US" sz="1800" b="1" dirty="0">
                <a:latin typeface="+mn-lt"/>
              </a:rPr>
              <a:t>Check out resources on </a:t>
            </a:r>
            <a:r>
              <a:rPr lang="en-US" sz="1800" b="1" dirty="0" smtClean="0">
                <a:latin typeface="+mn-lt"/>
              </a:rPr>
              <a:t>Schoology</a:t>
            </a:r>
          </a:p>
          <a:p>
            <a:pPr marL="114300"/>
            <a:r>
              <a:rPr lang="en-US" sz="1800" dirty="0">
                <a:solidFill>
                  <a:schemeClr val="accent2">
                    <a:lumMod val="75000"/>
                  </a:schemeClr>
                </a:solidFill>
              </a:rPr>
              <a:t>“School Climate Professional Development” group </a:t>
            </a:r>
          </a:p>
          <a:p>
            <a:pPr marL="114300"/>
            <a:r>
              <a:rPr lang="en-US" sz="1800" dirty="0">
                <a:solidFill>
                  <a:schemeClr val="accent2">
                    <a:lumMod val="75000"/>
                  </a:schemeClr>
                </a:solidFill>
              </a:rPr>
              <a:t>Access code = 2P5NM-F56JT</a:t>
            </a:r>
          </a:p>
          <a:p>
            <a:endParaRPr lang="en-US" sz="1800" b="1" dirty="0">
              <a:latin typeface="+mn-lt"/>
            </a:endParaRPr>
          </a:p>
        </p:txBody>
      </p:sp>
      <p:pic>
        <p:nvPicPr>
          <p:cNvPr id="6" name="Picture 2" descr="C:\Users\hearn\AppData\Local\Microsoft\Windows\Temporary Internet Files\Content.IE5\LKN8J2XE\question-mark7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8208"/>
            <a:ext cx="1879600" cy="1409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97405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0151"/>
            <a:ext cx="7010400" cy="1287700"/>
          </a:xfrm>
        </p:spPr>
        <p:txBody>
          <a:bodyPr>
            <a:noAutofit/>
          </a:bodyPr>
          <a:lstStyle/>
          <a:p>
            <a:r>
              <a:rPr lang="en-US" sz="4000" dirty="0">
                <a:solidFill>
                  <a:srgbClr val="4E5B6F"/>
                </a:solidFill>
                <a:latin typeface="Cambria" charset="0"/>
              </a:rPr>
              <a:t>Perception Shift: </a:t>
            </a:r>
            <a:r>
              <a:rPr lang="en-US" sz="2800" dirty="0">
                <a:solidFill>
                  <a:srgbClr val="4E5B6F"/>
                </a:solidFill>
                <a:latin typeface="Cambria" charset="0"/>
              </a:rPr>
              <a:t/>
            </a:r>
            <a:br>
              <a:rPr lang="en-US" sz="2800" dirty="0">
                <a:solidFill>
                  <a:srgbClr val="4E5B6F"/>
                </a:solidFill>
                <a:latin typeface="Cambria" charset="0"/>
              </a:rPr>
            </a:br>
            <a:r>
              <a:rPr lang="en-US" sz="2800" dirty="0"/>
              <a:t>High Suspension and Expulsion Rates Driven By Ineffective School Policies and Practices, not “Bad Kids” </a:t>
            </a:r>
            <a:r>
              <a:rPr lang="en-US" sz="2400" dirty="0"/>
              <a:t/>
            </a:r>
            <a:br>
              <a:rPr lang="en-US" sz="2400" dirty="0"/>
            </a:br>
            <a:endParaRPr lang="en-US" sz="2400" dirty="0"/>
          </a:p>
        </p:txBody>
      </p:sp>
      <p:sp>
        <p:nvSpPr>
          <p:cNvPr id="3" name="Content Placeholder 2"/>
          <p:cNvSpPr>
            <a:spLocks noGrp="1"/>
          </p:cNvSpPr>
          <p:nvPr>
            <p:ph idx="1"/>
          </p:nvPr>
        </p:nvSpPr>
        <p:spPr>
          <a:xfrm>
            <a:off x="838200" y="2895600"/>
            <a:ext cx="7543800" cy="3409950"/>
          </a:xfrm>
          <a:solidFill>
            <a:srgbClr val="97FFC6"/>
          </a:solidFill>
          <a:ln>
            <a:solidFill>
              <a:schemeClr val="tx2">
                <a:lumMod val="75000"/>
              </a:schemeClr>
            </a:solidFill>
          </a:ln>
          <a:effectLst>
            <a:outerShdw blurRad="50800" dist="38100" dir="16200000" rotWithShape="0">
              <a:prstClr val="black">
                <a:alpha val="40000"/>
              </a:prstClr>
            </a:outerShdw>
          </a:effectLst>
        </p:spPr>
        <p:txBody>
          <a:bodyPr>
            <a:noAutofit/>
          </a:bodyPr>
          <a:lstStyle/>
          <a:p>
            <a:pPr marL="0" indent="0" algn="ctr">
              <a:buNone/>
            </a:pPr>
            <a:r>
              <a:rPr lang="en-US" sz="2400" dirty="0"/>
              <a:t>“Far from making our schools safer or improving student behavior, the steadily increasing use of suspension and expulsion puts students </a:t>
            </a:r>
          </a:p>
          <a:p>
            <a:pPr marL="0" indent="0" algn="ctr">
              <a:buNone/>
            </a:pPr>
            <a:r>
              <a:rPr lang="en-US" sz="2400" dirty="0"/>
              <a:t>– especially students of color and other targeted groups – </a:t>
            </a:r>
          </a:p>
          <a:p>
            <a:pPr marL="0" indent="0" algn="ctr">
              <a:buNone/>
            </a:pPr>
            <a:r>
              <a:rPr lang="en-US" sz="2400" dirty="0"/>
              <a:t>at an increased risk of academic disengagement, </a:t>
            </a:r>
          </a:p>
          <a:p>
            <a:pPr marL="0" indent="0" algn="ctr">
              <a:buNone/>
            </a:pPr>
            <a:r>
              <a:rPr lang="en-US" sz="2400" dirty="0"/>
              <a:t>dropout and contact with juvenile justice” </a:t>
            </a:r>
          </a:p>
          <a:p>
            <a:endParaRPr lang="en-US" sz="3200" dirty="0"/>
          </a:p>
          <a:p>
            <a:pPr marL="0" indent="0" algn="r">
              <a:buNone/>
            </a:pPr>
            <a:r>
              <a:rPr lang="en-US" sz="1600" i="1" dirty="0"/>
              <a:t>Russell J. </a:t>
            </a:r>
            <a:r>
              <a:rPr lang="en-US" sz="1600" i="1" dirty="0" err="1"/>
              <a:t>Skiba</a:t>
            </a:r>
            <a:r>
              <a:rPr lang="en-US" sz="1600" i="1" dirty="0"/>
              <a:t>, director of Discipline Disparities Research-to-Practice Collaborative</a:t>
            </a:r>
          </a:p>
        </p:txBody>
      </p:sp>
    </p:spTree>
    <p:extLst>
      <p:ext uri="{BB962C8B-B14F-4D97-AF65-F5344CB8AC3E}">
        <p14:creationId xmlns:p14="http://schemas.microsoft.com/office/powerpoint/2010/main" val="367632760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Correcting Problem Behaviors</a:t>
            </a:r>
          </a:p>
        </p:txBody>
      </p:sp>
      <p:sp>
        <p:nvSpPr>
          <p:cNvPr id="3" name="Subtitle 2"/>
          <p:cNvSpPr>
            <a:spLocks noGrp="1"/>
          </p:cNvSpPr>
          <p:nvPr>
            <p:ph type="subTitle" idx="1"/>
          </p:nvPr>
        </p:nvSpPr>
        <p:spPr/>
        <p:txBody>
          <a:bodyPr>
            <a:normAutofit/>
          </a:bodyPr>
          <a:lstStyle/>
          <a:p>
            <a:r>
              <a:rPr lang="en-US" sz="2400" dirty="0">
                <a:solidFill>
                  <a:schemeClr val="accent1"/>
                </a:solidFill>
              </a:rPr>
              <a:t>Tab 3</a:t>
            </a:r>
            <a:r>
              <a:rPr lang="en-US" sz="2400" dirty="0" smtClean="0">
                <a:solidFill>
                  <a:schemeClr val="accent1"/>
                </a:solidFill>
              </a:rPr>
              <a:t> </a:t>
            </a:r>
            <a:r>
              <a:rPr lang="en-US" sz="2400" dirty="0">
                <a:solidFill>
                  <a:schemeClr val="accent1"/>
                </a:solidFill>
              </a:rPr>
              <a:t>– Workbook &amp; Examples</a:t>
            </a:r>
          </a:p>
        </p:txBody>
      </p:sp>
      <p:sp>
        <p:nvSpPr>
          <p:cNvPr id="4" name="Date Placeholder 3"/>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178432686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05800" cy="914400"/>
          </a:xfrm>
        </p:spPr>
        <p:txBody>
          <a:bodyPr/>
          <a:lstStyle/>
          <a:p>
            <a:r>
              <a:rPr lang="en-US" sz="4000" dirty="0"/>
              <a:t>DE-PBS MTSS Framework Components</a:t>
            </a:r>
          </a:p>
        </p:txBody>
      </p:sp>
      <p:sp>
        <p:nvSpPr>
          <p:cNvPr id="3" name="Content Placeholder 2"/>
          <p:cNvSpPr>
            <a:spLocks noGrp="1"/>
          </p:cNvSpPr>
          <p:nvPr>
            <p:ph idx="1"/>
          </p:nvPr>
        </p:nvSpPr>
        <p:spPr>
          <a:xfrm>
            <a:off x="152400" y="914400"/>
            <a:ext cx="8001000" cy="5486400"/>
          </a:xfrm>
        </p:spPr>
        <p:txBody>
          <a:bodyPr>
            <a:noAutofit/>
          </a:bodyPr>
          <a:lstStyle/>
          <a:p>
            <a:pPr>
              <a:buFont typeface="Arial"/>
              <a:buChar char="•"/>
            </a:pPr>
            <a:r>
              <a:rPr lang="en-US" sz="2400" b="1" dirty="0">
                <a:ea typeface="Geneva" pitchFamily="29" charset="0"/>
                <a:cs typeface="Geneva" pitchFamily="29" charset="0"/>
              </a:rPr>
              <a:t>Program Development &amp; Evaluation</a:t>
            </a:r>
          </a:p>
          <a:p>
            <a:pPr lvl="1">
              <a:buClr>
                <a:schemeClr val="accent1">
                  <a:lumMod val="50000"/>
                </a:schemeClr>
              </a:buClr>
            </a:pPr>
            <a:r>
              <a:rPr lang="en-US" sz="2200" dirty="0"/>
              <a:t>Problem-Solving/Leadership Team</a:t>
            </a:r>
          </a:p>
          <a:p>
            <a:pPr lvl="1">
              <a:buClr>
                <a:schemeClr val="accent1">
                  <a:lumMod val="50000"/>
                </a:schemeClr>
              </a:buClr>
            </a:pPr>
            <a:r>
              <a:rPr lang="en-US" sz="2200" dirty="0"/>
              <a:t>Data</a:t>
            </a:r>
          </a:p>
          <a:p>
            <a:pPr lvl="1">
              <a:buClr>
                <a:schemeClr val="accent1">
                  <a:lumMod val="50000"/>
                </a:schemeClr>
              </a:buClr>
            </a:pPr>
            <a:r>
              <a:rPr lang="en-US" sz="2200" dirty="0"/>
              <a:t>Professional Development &amp; Resources</a:t>
            </a:r>
          </a:p>
          <a:p>
            <a:r>
              <a:rPr lang="en-US" sz="2400" b="1" dirty="0"/>
              <a:t>Developing SW and Classroom Systems to Prevent Problem Behavior</a:t>
            </a:r>
            <a:endParaRPr lang="en-US" sz="2000" b="1" dirty="0"/>
          </a:p>
          <a:p>
            <a:pPr lvl="1">
              <a:buClr>
                <a:schemeClr val="accent1">
                  <a:lumMod val="50000"/>
                </a:schemeClr>
              </a:buClr>
            </a:pPr>
            <a:r>
              <a:rPr lang="en-US" sz="2200" dirty="0"/>
              <a:t>Expectations and Teaching</a:t>
            </a:r>
          </a:p>
          <a:p>
            <a:pPr lvl="1">
              <a:buClr>
                <a:schemeClr val="accent1">
                  <a:lumMod val="50000"/>
                </a:schemeClr>
              </a:buClr>
            </a:pPr>
            <a:r>
              <a:rPr lang="en-US" sz="2200" dirty="0"/>
              <a:t>Positive Relationships</a:t>
            </a:r>
          </a:p>
          <a:p>
            <a:r>
              <a:rPr lang="en-US" sz="2400" b="1" dirty="0"/>
              <a:t>Correcting Problem Behaviors</a:t>
            </a:r>
          </a:p>
          <a:p>
            <a:pPr lvl="1">
              <a:buClr>
                <a:schemeClr val="accent1">
                  <a:lumMod val="50000"/>
                </a:schemeClr>
              </a:buClr>
            </a:pPr>
            <a:r>
              <a:rPr lang="en-US" sz="2200" dirty="0"/>
              <a:t>Consistent and clear procedures</a:t>
            </a:r>
          </a:p>
          <a:p>
            <a:pPr lvl="1">
              <a:buClr>
                <a:schemeClr val="accent1">
                  <a:lumMod val="50000"/>
                </a:schemeClr>
              </a:buClr>
            </a:pPr>
            <a:r>
              <a:rPr lang="en-US" sz="2200" dirty="0">
                <a:ea typeface="Geneva" pitchFamily="29" charset="0"/>
                <a:cs typeface="Geneva" pitchFamily="29" charset="0"/>
              </a:rPr>
              <a:t>Disciplinary encounters used as learning opportunities to teach problem solving strategies </a:t>
            </a:r>
            <a:endParaRPr lang="en-US" sz="2200" dirty="0"/>
          </a:p>
          <a:p>
            <a:r>
              <a:rPr lang="en-US" sz="2400" b="1" dirty="0"/>
              <a:t>Developing Self-Discipline</a:t>
            </a:r>
          </a:p>
          <a:p>
            <a:pPr lvl="1"/>
            <a:endParaRPr lang="en-US" dirty="0"/>
          </a:p>
          <a:p>
            <a:pPr lvl="1"/>
            <a:endParaRPr lang="en-US" dirty="0"/>
          </a:p>
        </p:txBody>
      </p:sp>
      <p:sp>
        <p:nvSpPr>
          <p:cNvPr id="4" name="Down Arrow 3"/>
          <p:cNvSpPr/>
          <p:nvPr/>
        </p:nvSpPr>
        <p:spPr>
          <a:xfrm rot="5400000">
            <a:off x="5829300" y="3314700"/>
            <a:ext cx="762000" cy="25146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0650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19400"/>
            <a:ext cx="8229600" cy="1143000"/>
          </a:xfrm>
        </p:spPr>
        <p:txBody>
          <a:bodyPr>
            <a:normAutofit fontScale="90000"/>
          </a:bodyPr>
          <a:lstStyle/>
          <a:p>
            <a:r>
              <a:rPr lang="en-US" sz="3800" dirty="0">
                <a:latin typeface="Gungsuh" panose="02030600000101010101" pitchFamily="18" charset="-127"/>
                <a:ea typeface="Gungsuh" panose="02030600000101010101" pitchFamily="18" charset="-127"/>
              </a:rPr>
              <a:t>“When everyone handles infractions with instructional correction procedures, students learn that what happens when they misbehave is procedure not personal”</a:t>
            </a:r>
            <a:r>
              <a:rPr lang="en-US" dirty="0">
                <a:latin typeface="Gungsuh" panose="02030600000101010101" pitchFamily="18" charset="-127"/>
                <a:ea typeface="Gungsuh" panose="02030600000101010101" pitchFamily="18" charset="-127"/>
              </a:rPr>
              <a:t/>
            </a:r>
            <a:br>
              <a:rPr lang="en-US" dirty="0">
                <a:latin typeface="Gungsuh" panose="02030600000101010101" pitchFamily="18" charset="-127"/>
                <a:ea typeface="Gungsuh" panose="02030600000101010101" pitchFamily="18" charset="-127"/>
              </a:rPr>
            </a:br>
            <a:r>
              <a:rPr lang="en-US" dirty="0"/>
              <a:t>						     </a:t>
            </a:r>
            <a:r>
              <a:rPr lang="en-US" sz="2200" dirty="0"/>
              <a:t>Bob </a:t>
            </a:r>
            <a:r>
              <a:rPr lang="en-US" sz="2200" dirty="0" err="1"/>
              <a:t>Algozzine</a:t>
            </a:r>
            <a:endParaRPr lang="en-US" sz="2200" dirty="0"/>
          </a:p>
        </p:txBody>
      </p:sp>
      <p:pic>
        <p:nvPicPr>
          <p:cNvPr id="2050" name="Picture 2" descr="https://encrypted-tbn3.gstatic.com/images?q=tbn:ANd9GcST1CRItc64e7OKOEpcLyfWgfmMDczek3rvefd7MP4IlIGKK3NCb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724400"/>
            <a:ext cx="3200400" cy="1872343"/>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s://s-media-cache-ak0.pinimg.com/236x/08/1c/36/081c3603b4962c98e0635382136358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52400"/>
            <a:ext cx="2247900" cy="12573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3191200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686800" cy="1143000"/>
          </a:xfrm>
        </p:spPr>
        <p:txBody>
          <a:bodyPr/>
          <a:lstStyle/>
          <a:p>
            <a:r>
              <a:rPr lang="en-US" sz="4400" dirty="0"/>
              <a:t>System for Responding to/</a:t>
            </a:r>
            <a:br>
              <a:rPr lang="en-US" sz="4400" dirty="0"/>
            </a:br>
            <a:r>
              <a:rPr lang="en-US" sz="4400" dirty="0"/>
              <a:t>Correcting Problem Behaviors</a:t>
            </a:r>
            <a:r>
              <a:rPr lang="en-US" sz="4800" u="sng" dirty="0"/>
              <a:t/>
            </a:r>
            <a:br>
              <a:rPr lang="en-US" sz="4800" u="sng"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874433"/>
              </p:ext>
            </p:extLst>
          </p:nvPr>
        </p:nvGraphicFramePr>
        <p:xfrm>
          <a:off x="533400" y="1752600"/>
          <a:ext cx="762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307663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z="4000" dirty="0"/>
              <a:t>DE-PBS School-wide Framework</a:t>
            </a:r>
            <a:endParaRPr lang="en-US" sz="4100" dirty="0"/>
          </a:p>
        </p:txBody>
      </p:sp>
      <p:sp>
        <p:nvSpPr>
          <p:cNvPr id="3" name="Content Placeholder 2"/>
          <p:cNvSpPr>
            <a:spLocks noGrp="1"/>
          </p:cNvSpPr>
          <p:nvPr>
            <p:ph idx="1"/>
          </p:nvPr>
        </p:nvSpPr>
        <p:spPr>
          <a:xfrm>
            <a:off x="381000" y="1295400"/>
            <a:ext cx="7696200" cy="5486400"/>
          </a:xfrm>
        </p:spPr>
        <p:txBody>
          <a:bodyPr>
            <a:noAutofit/>
          </a:bodyPr>
          <a:lstStyle/>
          <a:p>
            <a:r>
              <a:rPr lang="en-US" sz="2800" u="sng" dirty="0"/>
              <a:t>System for Correcting Problem Behaviors</a:t>
            </a:r>
          </a:p>
          <a:p>
            <a:pPr lvl="1"/>
            <a:r>
              <a:rPr lang="en-US" sz="2400" dirty="0"/>
              <a:t>Referral system</a:t>
            </a:r>
          </a:p>
          <a:p>
            <a:pPr lvl="2"/>
            <a:r>
              <a:rPr lang="en-US" sz="2000" dirty="0"/>
              <a:t>ODR form is clear – defines specific behavior problem, location, time (WHY – think about big 5)</a:t>
            </a:r>
          </a:p>
          <a:p>
            <a:pPr lvl="2"/>
            <a:r>
              <a:rPr lang="en-US" sz="2000" dirty="0"/>
              <a:t>Data entered in school system w/in 24 hours – ideal goal</a:t>
            </a:r>
          </a:p>
          <a:p>
            <a:pPr lvl="1"/>
            <a:r>
              <a:rPr lang="en-US" sz="2400" dirty="0"/>
              <a:t>Consistent and clear procedures</a:t>
            </a:r>
          </a:p>
          <a:p>
            <a:pPr lvl="2"/>
            <a:r>
              <a:rPr lang="en-US" sz="2000" dirty="0"/>
              <a:t>Major vs. minor</a:t>
            </a:r>
          </a:p>
          <a:p>
            <a:pPr lvl="2"/>
            <a:r>
              <a:rPr lang="en-US" sz="2000" dirty="0"/>
              <a:t>Defining behaviors</a:t>
            </a:r>
          </a:p>
          <a:p>
            <a:pPr lvl="1"/>
            <a:r>
              <a:rPr lang="en-US" sz="2400" dirty="0">
                <a:ea typeface="Geneva" pitchFamily="29" charset="0"/>
                <a:cs typeface="Geneva" pitchFamily="29" charset="0"/>
              </a:rPr>
              <a:t>Disciplinary encounters used as learning opportunities to teach problem solving strategies </a:t>
            </a:r>
          </a:p>
          <a:p>
            <a:pPr lvl="2"/>
            <a:r>
              <a:rPr lang="en-US" sz="2000" dirty="0"/>
              <a:t>Staff response (minor)</a:t>
            </a:r>
          </a:p>
          <a:p>
            <a:pPr lvl="2"/>
            <a:r>
              <a:rPr lang="en-US" sz="2000" dirty="0"/>
              <a:t>Administrative response (major)</a:t>
            </a:r>
          </a:p>
          <a:p>
            <a:pPr lvl="1"/>
            <a:endParaRPr lang="en-US" dirty="0"/>
          </a:p>
          <a:p>
            <a:pPr lvl="1"/>
            <a:endParaRPr lang="en-US" dirty="0"/>
          </a:p>
        </p:txBody>
      </p:sp>
      <p:sp>
        <p:nvSpPr>
          <p:cNvPr id="4" name="Date Placeholder 3"/>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29964049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en-US" sz="4000" b="1" dirty="0">
                <a:cs typeface="ＭＳ Ｐゴシック" pitchFamily="-111" charset="-128"/>
              </a:rPr>
              <a:t>Referral System</a:t>
            </a:r>
            <a:r>
              <a:rPr lang="en-US" sz="4000" dirty="0">
                <a:cs typeface="ＭＳ Ｐゴシック" pitchFamily="-111" charset="-128"/>
              </a:rPr>
              <a:t>: Discipline Referral Form</a:t>
            </a:r>
          </a:p>
        </p:txBody>
      </p:sp>
      <p:sp>
        <p:nvSpPr>
          <p:cNvPr id="230403" name="Rectangle 3"/>
          <p:cNvSpPr>
            <a:spLocks noGrp="1" noChangeArrowheads="1"/>
          </p:cNvSpPr>
          <p:nvPr>
            <p:ph type="body" idx="1"/>
          </p:nvPr>
        </p:nvSpPr>
        <p:spPr/>
        <p:txBody>
          <a:bodyPr>
            <a:normAutofit/>
          </a:bodyPr>
          <a:lstStyle/>
          <a:p>
            <a:pPr eaLnBrk="1" hangingPunct="1"/>
            <a:r>
              <a:rPr lang="en-US" sz="2800" dirty="0">
                <a:cs typeface="ＭＳ Ｐゴシック" pitchFamily="-111" charset="-128"/>
              </a:rPr>
              <a:t>Referral </a:t>
            </a:r>
            <a:r>
              <a:rPr lang="en-US" sz="2800" dirty="0" smtClean="0">
                <a:cs typeface="ＭＳ Ｐゴシック" pitchFamily="-111" charset="-128"/>
              </a:rPr>
              <a:t>form/process </a:t>
            </a:r>
            <a:r>
              <a:rPr lang="en-US" sz="2800" dirty="0">
                <a:cs typeface="ＭＳ Ｐゴシック" pitchFamily="-111" charset="-128"/>
              </a:rPr>
              <a:t>comprehensive yet easy to complete (timely entry)</a:t>
            </a:r>
          </a:p>
          <a:p>
            <a:pPr eaLnBrk="1" hangingPunct="1"/>
            <a:r>
              <a:rPr lang="en-US" sz="2800" dirty="0"/>
              <a:t>Clarity on the referral form takes the guess work out of the data entry</a:t>
            </a:r>
          </a:p>
          <a:p>
            <a:r>
              <a:rPr lang="en-US" sz="2800" dirty="0"/>
              <a:t>Defines specific behavior problem, location, time – think about big 5</a:t>
            </a:r>
          </a:p>
          <a:p>
            <a:r>
              <a:rPr lang="en-US" sz="2800" dirty="0">
                <a:cs typeface="ＭＳ Ｐゴシック" pitchFamily="-111" charset="-128"/>
              </a:rPr>
              <a:t>Clear distinction between major (office-managed) vs. minor (classroom-managed) problem behaviors</a:t>
            </a:r>
          </a:p>
          <a:p>
            <a:r>
              <a:rPr lang="en-US" sz="2800" dirty="0">
                <a:cs typeface="ＭＳ Ｐゴシック" pitchFamily="-111" charset="-128"/>
              </a:rPr>
              <a:t>Consistent data entry procedure</a:t>
            </a:r>
          </a:p>
          <a:p>
            <a:pPr lvl="0"/>
            <a:endParaRPr lang="en-US" sz="2800" dirty="0"/>
          </a:p>
          <a:p>
            <a:pPr eaLnBrk="1" hangingPunct="1"/>
            <a:endParaRPr lang="en-US" sz="2800" dirty="0">
              <a:cs typeface="ＭＳ Ｐゴシック" pitchFamily="-111" charset="-128"/>
            </a:endParaRPr>
          </a:p>
          <a:p>
            <a:pPr eaLnBrk="1" hangingPunct="1"/>
            <a:endParaRPr lang="en-US" sz="2800" dirty="0">
              <a:cs typeface="ＭＳ Ｐゴシック" pitchFamily="-111" charset="-128"/>
            </a:endParaRPr>
          </a:p>
        </p:txBody>
      </p:sp>
      <p:sp>
        <p:nvSpPr>
          <p:cNvPr id="2" name="Date Placeholder 1"/>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258730634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n-US" sz="4000" b="1" dirty="0">
                <a:cs typeface="ＭＳ Ｐゴシック" pitchFamily="-111" charset="-128"/>
              </a:rPr>
              <a:t>Consistent  &amp; Clear Procedures</a:t>
            </a:r>
            <a:r>
              <a:rPr lang="en-US" sz="4000" dirty="0">
                <a:cs typeface="ＭＳ Ｐゴシック" pitchFamily="-111" charset="-128"/>
              </a:rPr>
              <a:t>:</a:t>
            </a:r>
            <a:br>
              <a:rPr lang="en-US" sz="4000" dirty="0">
                <a:cs typeface="ＭＳ Ｐゴシック" pitchFamily="-111" charset="-128"/>
              </a:rPr>
            </a:br>
            <a:r>
              <a:rPr lang="en-US" sz="4000" dirty="0">
                <a:cs typeface="ＭＳ Ｐゴシック" pitchFamily="-111" charset="-128"/>
              </a:rPr>
              <a:t>Classroom vs. Office Managed</a:t>
            </a:r>
          </a:p>
        </p:txBody>
      </p:sp>
      <p:sp>
        <p:nvSpPr>
          <p:cNvPr id="226307" name="Rectangle 3"/>
          <p:cNvSpPr>
            <a:spLocks noGrp="1" noChangeArrowheads="1"/>
          </p:cNvSpPr>
          <p:nvPr>
            <p:ph type="body" idx="1"/>
          </p:nvPr>
        </p:nvSpPr>
        <p:spPr/>
        <p:txBody>
          <a:bodyPr>
            <a:normAutofit/>
          </a:bodyPr>
          <a:lstStyle/>
          <a:p>
            <a:pPr eaLnBrk="1" hangingPunct="1">
              <a:lnSpc>
                <a:spcPct val="90000"/>
              </a:lnSpc>
            </a:pPr>
            <a:r>
              <a:rPr lang="en-US" sz="2800" dirty="0">
                <a:cs typeface="ＭＳ Ｐゴシック" pitchFamily="-111" charset="-128"/>
              </a:rPr>
              <a:t>Staff need to know what problem behaviors are </a:t>
            </a:r>
            <a:r>
              <a:rPr lang="en-US" sz="2800" u="sng" dirty="0">
                <a:cs typeface="ＭＳ Ｐゴシック" pitchFamily="-111" charset="-128"/>
              </a:rPr>
              <a:t>major vs. minor </a:t>
            </a:r>
            <a:r>
              <a:rPr lang="en-US" sz="2800" dirty="0">
                <a:cs typeface="ＭＳ Ｐゴシック" pitchFamily="-111" charset="-128"/>
              </a:rPr>
              <a:t>(office-managed vs classroom–managed)</a:t>
            </a:r>
          </a:p>
          <a:p>
            <a:pPr>
              <a:lnSpc>
                <a:spcPct val="90000"/>
              </a:lnSpc>
            </a:pPr>
            <a:r>
              <a:rPr lang="en-US" sz="2800" dirty="0">
                <a:cs typeface="ＭＳ Ｐゴシック" pitchFamily="-111" charset="-128"/>
              </a:rPr>
              <a:t>This process must be defined, taught/re-taught, and agreed upon with all staff, and must include </a:t>
            </a:r>
            <a:r>
              <a:rPr lang="en-US" sz="2800" u="sng" dirty="0">
                <a:cs typeface="ＭＳ Ｐゴシック" pitchFamily="-111" charset="-128"/>
              </a:rPr>
              <a:t>definitions</a:t>
            </a:r>
            <a:r>
              <a:rPr lang="en-US" sz="2800" dirty="0">
                <a:cs typeface="ＭＳ Ｐゴシック" pitchFamily="-111" charset="-128"/>
              </a:rPr>
              <a:t> for:</a:t>
            </a:r>
          </a:p>
          <a:p>
            <a:pPr lvl="1">
              <a:lnSpc>
                <a:spcPct val="90000"/>
              </a:lnSpc>
            </a:pPr>
            <a:r>
              <a:rPr lang="en-US" sz="2600" dirty="0">
                <a:cs typeface="ＭＳ Ｐゴシック" pitchFamily="-111" charset="-128"/>
              </a:rPr>
              <a:t>major discipline incidents</a:t>
            </a:r>
          </a:p>
          <a:p>
            <a:pPr lvl="1">
              <a:lnSpc>
                <a:spcPct val="90000"/>
              </a:lnSpc>
            </a:pPr>
            <a:r>
              <a:rPr lang="en-US" sz="2600" dirty="0">
                <a:cs typeface="ＭＳ Ｐゴシック" pitchFamily="-111" charset="-128"/>
              </a:rPr>
              <a:t>minor discipline incidents</a:t>
            </a:r>
          </a:p>
          <a:p>
            <a:pPr lvl="1">
              <a:lnSpc>
                <a:spcPct val="90000"/>
              </a:lnSpc>
            </a:pPr>
            <a:r>
              <a:rPr lang="en-US" sz="2600" dirty="0">
                <a:cs typeface="ＭＳ Ｐゴシック" pitchFamily="-111" charset="-128"/>
              </a:rPr>
              <a:t>a continuum of discipline procedures </a:t>
            </a:r>
          </a:p>
          <a:p>
            <a:pPr eaLnBrk="1" hangingPunct="1">
              <a:lnSpc>
                <a:spcPct val="90000"/>
              </a:lnSpc>
            </a:pPr>
            <a:endParaRPr lang="en-US" sz="2800" dirty="0">
              <a:cs typeface="ＭＳ Ｐゴシック" pitchFamily="-111" charset="-128"/>
            </a:endParaRPr>
          </a:p>
          <a:p>
            <a:pPr eaLnBrk="1" hangingPunct="1">
              <a:lnSpc>
                <a:spcPct val="90000"/>
              </a:lnSpc>
            </a:pPr>
            <a:endParaRPr lang="en-US" sz="2800" dirty="0">
              <a:cs typeface="ＭＳ Ｐゴシック" pitchFamily="-111" charset="-128"/>
            </a:endParaRPr>
          </a:p>
        </p:txBody>
      </p:sp>
      <p:sp>
        <p:nvSpPr>
          <p:cNvPr id="2" name="Date Placeholder 1"/>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226966225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304800" y="381000"/>
            <a:ext cx="8153400" cy="547688"/>
          </a:xfrm>
        </p:spPr>
        <p:txBody>
          <a:bodyPr/>
          <a:lstStyle/>
          <a:p>
            <a:pPr algn="l" eaLnBrk="1" hangingPunct="1"/>
            <a:r>
              <a:rPr lang="en-US" sz="2800" b="1" dirty="0">
                <a:cs typeface="ＭＳ Ｐゴシック" pitchFamily="-111" charset="-128"/>
              </a:rPr>
              <a:t>Learning Opportunities</a:t>
            </a:r>
            <a:r>
              <a:rPr lang="en-US" sz="2800" dirty="0">
                <a:cs typeface="ＭＳ Ｐゴシック" pitchFamily="-111" charset="-128"/>
              </a:rPr>
              <a:t>: Response to Problem Behaviors include problem solving/skill building</a:t>
            </a:r>
          </a:p>
        </p:txBody>
      </p:sp>
      <p:grpSp>
        <p:nvGrpSpPr>
          <p:cNvPr id="2" name="Organization Chart 3"/>
          <p:cNvGrpSpPr>
            <a:grpSpLocks noChangeAspect="1"/>
          </p:cNvGrpSpPr>
          <p:nvPr/>
        </p:nvGrpSpPr>
        <p:grpSpPr bwMode="auto">
          <a:xfrm>
            <a:off x="194945" y="1276606"/>
            <a:ext cx="8077200" cy="5532438"/>
            <a:chOff x="1152" y="1299"/>
            <a:chExt cx="2880" cy="1623"/>
          </a:xfrm>
        </p:grpSpPr>
        <p:sp>
          <p:nvSpPr>
            <p:cNvPr id="228359" name="AutoShape 4"/>
            <p:cNvSpPr>
              <a:spLocks noChangeAspect="1" noChangeArrowheads="1" noTextEdit="1"/>
            </p:cNvSpPr>
            <p:nvPr/>
          </p:nvSpPr>
          <p:spPr bwMode="auto">
            <a:xfrm>
              <a:off x="1152" y="1299"/>
              <a:ext cx="2880" cy="1587"/>
            </a:xfrm>
            <a:prstGeom prst="rect">
              <a:avLst/>
            </a:prstGeom>
            <a:noFill/>
            <a:ln w="9525">
              <a:noFill/>
              <a:miter lim="800000"/>
              <a:headEnd/>
              <a:tailEnd/>
            </a:ln>
          </p:spPr>
          <p:txBody>
            <a:bodyPr>
              <a:prstTxWarp prst="textNoShape">
                <a:avLst/>
              </a:prstTxWarp>
            </a:bodyPr>
            <a:lstStyle/>
            <a:p>
              <a:endParaRPr lang="en-US">
                <a:solidFill>
                  <a:prstClr val="black"/>
                </a:solidFill>
              </a:endParaRPr>
            </a:p>
          </p:txBody>
        </p:sp>
        <p:cxnSp>
          <p:nvCxnSpPr>
            <p:cNvPr id="228360" name="_s10244"/>
            <p:cNvCxnSpPr>
              <a:cxnSpLocks noChangeShapeType="1"/>
              <a:stCxn id="228384" idx="1"/>
              <a:endCxn id="228383" idx="2"/>
            </p:cNvCxnSpPr>
            <p:nvPr/>
          </p:nvCxnSpPr>
          <p:spPr bwMode="auto">
            <a:xfrm rot="10800000" flipH="1">
              <a:off x="3163" y="2743"/>
              <a:ext cx="432" cy="105"/>
            </a:xfrm>
            <a:prstGeom prst="bentConnector4">
              <a:avLst>
                <a:gd name="adj1" fmla="val -18889"/>
                <a:gd name="adj2" fmla="val 85181"/>
              </a:avLst>
            </a:prstGeom>
            <a:noFill/>
            <a:ln w="28575">
              <a:solidFill>
                <a:schemeClr val="tx1"/>
              </a:solidFill>
              <a:miter lim="800000"/>
              <a:headEnd/>
              <a:tailEnd/>
            </a:ln>
          </p:spPr>
        </p:cxnSp>
        <p:cxnSp>
          <p:nvCxnSpPr>
            <p:cNvPr id="228361" name="_s10245"/>
            <p:cNvCxnSpPr>
              <a:cxnSpLocks noChangeShapeType="1"/>
              <a:stCxn id="228383" idx="0"/>
              <a:endCxn id="228382" idx="2"/>
            </p:cNvCxnSpPr>
            <p:nvPr/>
          </p:nvCxnSpPr>
          <p:spPr bwMode="auto">
            <a:xfrm rot="16200000" flipV="1">
              <a:off x="3574" y="2553"/>
              <a:ext cx="23" cy="16"/>
            </a:xfrm>
            <a:prstGeom prst="straightConnector1">
              <a:avLst/>
            </a:prstGeom>
            <a:noFill/>
            <a:ln w="28575">
              <a:solidFill>
                <a:schemeClr val="tx1"/>
              </a:solidFill>
              <a:round/>
              <a:headEnd/>
              <a:tailEnd/>
            </a:ln>
          </p:spPr>
        </p:cxnSp>
        <p:cxnSp>
          <p:nvCxnSpPr>
            <p:cNvPr id="228362" name="_s10246"/>
            <p:cNvCxnSpPr>
              <a:cxnSpLocks noChangeShapeType="1"/>
              <a:stCxn id="228382" idx="0"/>
              <a:endCxn id="228379" idx="2"/>
            </p:cNvCxnSpPr>
            <p:nvPr/>
          </p:nvCxnSpPr>
          <p:spPr bwMode="auto">
            <a:xfrm rot="5400000" flipH="1" flipV="1">
              <a:off x="3564" y="2347"/>
              <a:ext cx="39" cy="11"/>
            </a:xfrm>
            <a:prstGeom prst="straightConnector1">
              <a:avLst/>
            </a:prstGeom>
            <a:noFill/>
            <a:ln w="28575">
              <a:solidFill>
                <a:schemeClr val="tx1"/>
              </a:solidFill>
              <a:round/>
              <a:headEnd/>
              <a:tailEnd/>
            </a:ln>
          </p:spPr>
        </p:cxnSp>
        <p:cxnSp>
          <p:nvCxnSpPr>
            <p:cNvPr id="228363" name="_s10247"/>
            <p:cNvCxnSpPr>
              <a:cxnSpLocks noChangeShapeType="1"/>
              <a:stCxn id="228381" idx="1"/>
              <a:endCxn id="228380" idx="2"/>
            </p:cNvCxnSpPr>
            <p:nvPr/>
          </p:nvCxnSpPr>
          <p:spPr bwMode="auto">
            <a:xfrm rot="10800000" flipH="1">
              <a:off x="1206" y="2565"/>
              <a:ext cx="378" cy="104"/>
            </a:xfrm>
            <a:prstGeom prst="bentConnector4">
              <a:avLst>
                <a:gd name="adj1" fmla="val -21565"/>
                <a:gd name="adj2" fmla="val 85731"/>
              </a:avLst>
            </a:prstGeom>
            <a:noFill/>
            <a:ln w="28575">
              <a:solidFill>
                <a:schemeClr val="tx1"/>
              </a:solidFill>
              <a:miter lim="800000"/>
              <a:headEnd/>
              <a:tailEnd/>
            </a:ln>
          </p:spPr>
        </p:cxnSp>
        <p:cxnSp>
          <p:nvCxnSpPr>
            <p:cNvPr id="228364" name="_s10248"/>
            <p:cNvCxnSpPr>
              <a:cxnSpLocks noChangeShapeType="1"/>
              <a:stCxn id="228380" idx="0"/>
              <a:endCxn id="228377" idx="2"/>
            </p:cNvCxnSpPr>
            <p:nvPr/>
          </p:nvCxnSpPr>
          <p:spPr bwMode="auto">
            <a:xfrm rot="5400000" flipH="1" flipV="1">
              <a:off x="1563" y="2371"/>
              <a:ext cx="44" cy="3"/>
            </a:xfrm>
            <a:prstGeom prst="straightConnector1">
              <a:avLst/>
            </a:prstGeom>
            <a:noFill/>
            <a:ln w="28575">
              <a:solidFill>
                <a:schemeClr val="tx1"/>
              </a:solidFill>
              <a:round/>
              <a:headEnd/>
              <a:tailEnd/>
            </a:ln>
          </p:spPr>
        </p:cxnSp>
        <p:cxnSp>
          <p:nvCxnSpPr>
            <p:cNvPr id="228365" name="_s10249"/>
            <p:cNvCxnSpPr>
              <a:cxnSpLocks noChangeShapeType="1"/>
              <a:stCxn id="228379" idx="0"/>
              <a:endCxn id="228378" idx="2"/>
            </p:cNvCxnSpPr>
            <p:nvPr/>
          </p:nvCxnSpPr>
          <p:spPr bwMode="auto">
            <a:xfrm rot="16200000" flipV="1">
              <a:off x="3573" y="2156"/>
              <a:ext cx="23" cy="8"/>
            </a:xfrm>
            <a:prstGeom prst="straightConnector1">
              <a:avLst/>
            </a:prstGeom>
            <a:noFill/>
            <a:ln w="28575">
              <a:solidFill>
                <a:schemeClr val="tx1"/>
              </a:solidFill>
              <a:round/>
              <a:headEnd/>
              <a:tailEnd/>
            </a:ln>
          </p:spPr>
        </p:cxnSp>
        <p:cxnSp>
          <p:nvCxnSpPr>
            <p:cNvPr id="228366" name="_s10250"/>
            <p:cNvCxnSpPr>
              <a:cxnSpLocks noChangeShapeType="1"/>
              <a:stCxn id="228378" idx="0"/>
              <a:endCxn id="228375" idx="2"/>
            </p:cNvCxnSpPr>
            <p:nvPr/>
          </p:nvCxnSpPr>
          <p:spPr bwMode="auto">
            <a:xfrm rot="5400000" flipH="1" flipV="1">
              <a:off x="3568" y="1871"/>
              <a:ext cx="45" cy="19"/>
            </a:xfrm>
            <a:prstGeom prst="bentConnector3">
              <a:avLst>
                <a:gd name="adj1" fmla="val 50000"/>
              </a:avLst>
            </a:prstGeom>
            <a:noFill/>
            <a:ln w="28575">
              <a:solidFill>
                <a:schemeClr val="tx1"/>
              </a:solidFill>
              <a:miter lim="800000"/>
              <a:headEnd/>
              <a:tailEnd/>
            </a:ln>
          </p:spPr>
        </p:cxnSp>
        <p:cxnSp>
          <p:nvCxnSpPr>
            <p:cNvPr id="228367" name="_s10251"/>
            <p:cNvCxnSpPr>
              <a:cxnSpLocks noChangeShapeType="1"/>
              <a:endCxn id="228376" idx="2"/>
            </p:cNvCxnSpPr>
            <p:nvPr/>
          </p:nvCxnSpPr>
          <p:spPr bwMode="auto">
            <a:xfrm rot="-5400000">
              <a:off x="1423" y="2281"/>
              <a:ext cx="315" cy="6"/>
            </a:xfrm>
            <a:prstGeom prst="bentConnector3">
              <a:avLst>
                <a:gd name="adj1" fmla="val 13981"/>
              </a:avLst>
            </a:prstGeom>
            <a:noFill/>
            <a:ln w="28575">
              <a:solidFill>
                <a:schemeClr val="tx1"/>
              </a:solidFill>
              <a:miter lim="800000"/>
              <a:headEnd/>
              <a:tailEnd/>
            </a:ln>
          </p:spPr>
        </p:cxnSp>
        <p:cxnSp>
          <p:nvCxnSpPr>
            <p:cNvPr id="228368" name="_s10252"/>
            <p:cNvCxnSpPr>
              <a:cxnSpLocks noChangeShapeType="1"/>
              <a:stCxn id="228376" idx="0"/>
              <a:endCxn id="228373" idx="2"/>
            </p:cNvCxnSpPr>
            <p:nvPr/>
          </p:nvCxnSpPr>
          <p:spPr bwMode="auto">
            <a:xfrm rot="-5400000">
              <a:off x="1574" y="1935"/>
              <a:ext cx="22" cy="1"/>
            </a:xfrm>
            <a:prstGeom prst="straightConnector1">
              <a:avLst/>
            </a:prstGeom>
            <a:noFill/>
            <a:ln w="28575">
              <a:solidFill>
                <a:schemeClr val="tx1"/>
              </a:solidFill>
              <a:round/>
              <a:headEnd/>
              <a:tailEnd/>
            </a:ln>
          </p:spPr>
        </p:cxnSp>
        <p:cxnSp>
          <p:nvCxnSpPr>
            <p:cNvPr id="228369" name="_s10253"/>
            <p:cNvCxnSpPr>
              <a:cxnSpLocks noChangeShapeType="1"/>
              <a:stCxn id="228375" idx="0"/>
              <a:endCxn id="228372" idx="2"/>
            </p:cNvCxnSpPr>
            <p:nvPr/>
          </p:nvCxnSpPr>
          <p:spPr bwMode="auto">
            <a:xfrm rot="5400000" flipH="1">
              <a:off x="3024" y="1155"/>
              <a:ext cx="144" cy="1008"/>
            </a:xfrm>
            <a:prstGeom prst="bentConnector3">
              <a:avLst>
                <a:gd name="adj1" fmla="val 23227"/>
              </a:avLst>
            </a:prstGeom>
            <a:noFill/>
            <a:ln w="28575">
              <a:solidFill>
                <a:schemeClr val="tx1"/>
              </a:solidFill>
              <a:miter lim="800000"/>
              <a:headEnd/>
              <a:tailEnd/>
            </a:ln>
          </p:spPr>
        </p:cxnSp>
        <p:cxnSp>
          <p:nvCxnSpPr>
            <p:cNvPr id="228370" name="_s10254"/>
            <p:cNvCxnSpPr>
              <a:cxnSpLocks noChangeShapeType="1"/>
              <a:stCxn id="228374" idx="0"/>
              <a:endCxn id="228372" idx="2"/>
            </p:cNvCxnSpPr>
            <p:nvPr/>
          </p:nvCxnSpPr>
          <p:spPr bwMode="auto">
            <a:xfrm rot="-5400000">
              <a:off x="2521" y="1658"/>
              <a:ext cx="144" cy="1"/>
            </a:xfrm>
            <a:prstGeom prst="straightConnector1">
              <a:avLst/>
            </a:prstGeom>
            <a:noFill/>
            <a:ln w="28575">
              <a:solidFill>
                <a:schemeClr val="tx1"/>
              </a:solidFill>
              <a:round/>
              <a:headEnd/>
              <a:tailEnd/>
            </a:ln>
          </p:spPr>
        </p:cxnSp>
        <p:cxnSp>
          <p:nvCxnSpPr>
            <p:cNvPr id="228371" name="_s10255"/>
            <p:cNvCxnSpPr>
              <a:cxnSpLocks noChangeShapeType="1"/>
              <a:stCxn id="228373" idx="0"/>
              <a:endCxn id="228372" idx="2"/>
            </p:cNvCxnSpPr>
            <p:nvPr/>
          </p:nvCxnSpPr>
          <p:spPr bwMode="auto">
            <a:xfrm rot="-5400000">
              <a:off x="2016" y="1155"/>
              <a:ext cx="144" cy="1008"/>
            </a:xfrm>
            <a:prstGeom prst="bentConnector3">
              <a:avLst>
                <a:gd name="adj1" fmla="val 23227"/>
              </a:avLst>
            </a:prstGeom>
            <a:noFill/>
            <a:ln w="28575">
              <a:solidFill>
                <a:schemeClr val="tx1"/>
              </a:solidFill>
              <a:miter lim="800000"/>
              <a:headEnd/>
              <a:tailEnd/>
            </a:ln>
          </p:spPr>
        </p:cxnSp>
        <p:sp>
          <p:nvSpPr>
            <p:cNvPr id="228372" name="_s10256"/>
            <p:cNvSpPr>
              <a:spLocks noChangeArrowheads="1"/>
            </p:cNvSpPr>
            <p:nvPr/>
          </p:nvSpPr>
          <p:spPr bwMode="auto">
            <a:xfrm>
              <a:off x="2160" y="129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Observe problem </a:t>
              </a:r>
            </a:p>
            <a:p>
              <a:pPr algn="ctr" eaLnBrk="0" hangingPunct="0"/>
              <a:r>
                <a:rPr lang="en-US" sz="2100">
                  <a:solidFill>
                    <a:prstClr val="black"/>
                  </a:solidFill>
                </a:rPr>
                <a:t>behavior</a:t>
              </a:r>
            </a:p>
          </p:txBody>
        </p:sp>
        <p:sp>
          <p:nvSpPr>
            <p:cNvPr id="228373" name="_s10257"/>
            <p:cNvSpPr>
              <a:spLocks noChangeArrowheads="1"/>
            </p:cNvSpPr>
            <p:nvPr/>
          </p:nvSpPr>
          <p:spPr bwMode="auto">
            <a:xfrm>
              <a:off x="1152" y="1731"/>
              <a:ext cx="864" cy="194"/>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Find a place to talk </a:t>
              </a:r>
            </a:p>
            <a:p>
              <a:pPr algn="ctr" eaLnBrk="0" hangingPunct="0"/>
              <a:r>
                <a:rPr lang="en-US" sz="2100">
                  <a:solidFill>
                    <a:prstClr val="black"/>
                  </a:solidFill>
                </a:rPr>
                <a:t>with student(s)</a:t>
              </a:r>
            </a:p>
          </p:txBody>
        </p:sp>
        <p:sp>
          <p:nvSpPr>
            <p:cNvPr id="228374" name="_s10258"/>
            <p:cNvSpPr>
              <a:spLocks noChangeArrowheads="1"/>
            </p:cNvSpPr>
            <p:nvPr/>
          </p:nvSpPr>
          <p:spPr bwMode="auto">
            <a:xfrm>
              <a:off x="2160" y="173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dirty="0">
                  <a:solidFill>
                    <a:prstClr val="black"/>
                  </a:solidFill>
                </a:rPr>
                <a:t>Is the behavior</a:t>
              </a:r>
            </a:p>
            <a:p>
              <a:pPr algn="ctr" eaLnBrk="0" hangingPunct="0"/>
              <a:r>
                <a:rPr lang="en-US" sz="2100" dirty="0">
                  <a:solidFill>
                    <a:prstClr val="black"/>
                  </a:solidFill>
                </a:rPr>
                <a:t>major?</a:t>
              </a:r>
            </a:p>
          </p:txBody>
        </p:sp>
        <p:sp>
          <p:nvSpPr>
            <p:cNvPr id="228375" name="_s10259"/>
            <p:cNvSpPr>
              <a:spLocks noChangeArrowheads="1"/>
            </p:cNvSpPr>
            <p:nvPr/>
          </p:nvSpPr>
          <p:spPr bwMode="auto">
            <a:xfrm>
              <a:off x="3168" y="1731"/>
              <a:ext cx="864" cy="127"/>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Ensure safety</a:t>
              </a:r>
            </a:p>
          </p:txBody>
        </p:sp>
        <p:sp>
          <p:nvSpPr>
            <p:cNvPr id="228376" name="_s10260"/>
            <p:cNvSpPr>
              <a:spLocks noChangeArrowheads="1"/>
            </p:cNvSpPr>
            <p:nvPr/>
          </p:nvSpPr>
          <p:spPr bwMode="auto">
            <a:xfrm>
              <a:off x="1152" y="1947"/>
              <a:ext cx="864" cy="179"/>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Problem Solve</a:t>
              </a:r>
            </a:p>
          </p:txBody>
        </p:sp>
        <p:sp>
          <p:nvSpPr>
            <p:cNvPr id="228377" name="_s10261"/>
            <p:cNvSpPr>
              <a:spLocks noChangeArrowheads="1"/>
            </p:cNvSpPr>
            <p:nvPr/>
          </p:nvSpPr>
          <p:spPr bwMode="auto">
            <a:xfrm>
              <a:off x="1152" y="2171"/>
              <a:ext cx="869" cy="179"/>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Determine </a:t>
              </a:r>
            </a:p>
            <a:p>
              <a:pPr algn="ctr" eaLnBrk="0" hangingPunct="0"/>
              <a:r>
                <a:rPr lang="en-US" sz="2100">
                  <a:solidFill>
                    <a:prstClr val="black"/>
                  </a:solidFill>
                </a:rPr>
                <a:t>consequence</a:t>
              </a:r>
            </a:p>
          </p:txBody>
        </p:sp>
        <p:sp>
          <p:nvSpPr>
            <p:cNvPr id="228378" name="_s10262"/>
            <p:cNvSpPr>
              <a:spLocks noChangeArrowheads="1"/>
            </p:cNvSpPr>
            <p:nvPr/>
          </p:nvSpPr>
          <p:spPr bwMode="auto">
            <a:xfrm>
              <a:off x="3157" y="1903"/>
              <a:ext cx="848" cy="245"/>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Write referral &amp; </a:t>
              </a:r>
            </a:p>
            <a:p>
              <a:pPr algn="ctr" eaLnBrk="0" hangingPunct="0"/>
              <a:r>
                <a:rPr lang="en-US" sz="2100">
                  <a:solidFill>
                    <a:prstClr val="black"/>
                  </a:solidFill>
                </a:rPr>
                <a:t>Escort student to </a:t>
              </a:r>
            </a:p>
            <a:p>
              <a:pPr algn="ctr" eaLnBrk="0" hangingPunct="0"/>
              <a:r>
                <a:rPr lang="en-US" sz="2100">
                  <a:solidFill>
                    <a:prstClr val="black"/>
                  </a:solidFill>
                </a:rPr>
                <a:t>office</a:t>
              </a:r>
            </a:p>
          </p:txBody>
        </p:sp>
        <p:sp>
          <p:nvSpPr>
            <p:cNvPr id="228379" name="_s10263"/>
            <p:cNvSpPr>
              <a:spLocks noChangeArrowheads="1"/>
            </p:cNvSpPr>
            <p:nvPr/>
          </p:nvSpPr>
          <p:spPr bwMode="auto">
            <a:xfrm>
              <a:off x="3157" y="2171"/>
              <a:ext cx="863" cy="162"/>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dirty="0">
                  <a:solidFill>
                    <a:prstClr val="black"/>
                  </a:solidFill>
                </a:rPr>
                <a:t>Problem solve</a:t>
              </a:r>
            </a:p>
          </p:txBody>
        </p:sp>
        <p:sp>
          <p:nvSpPr>
            <p:cNvPr id="228380" name="_s10264"/>
            <p:cNvSpPr>
              <a:spLocks noChangeArrowheads="1"/>
            </p:cNvSpPr>
            <p:nvPr/>
          </p:nvSpPr>
          <p:spPr bwMode="auto">
            <a:xfrm>
              <a:off x="1152" y="2394"/>
              <a:ext cx="864" cy="171"/>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Follow procedure </a:t>
              </a:r>
            </a:p>
            <a:p>
              <a:pPr algn="ctr" eaLnBrk="0" hangingPunct="0"/>
              <a:r>
                <a:rPr lang="en-US" sz="2100">
                  <a:solidFill>
                    <a:prstClr val="black"/>
                  </a:solidFill>
                </a:rPr>
                <a:t>documented</a:t>
              </a:r>
            </a:p>
          </p:txBody>
        </p:sp>
        <p:sp>
          <p:nvSpPr>
            <p:cNvPr id="228381" name="_s10265"/>
            <p:cNvSpPr>
              <a:spLocks noChangeArrowheads="1"/>
            </p:cNvSpPr>
            <p:nvPr/>
          </p:nvSpPr>
          <p:spPr bwMode="auto">
            <a:xfrm>
              <a:off x="1206" y="2595"/>
              <a:ext cx="865" cy="149"/>
            </a:xfrm>
            <a:prstGeom prst="roundRect">
              <a:avLst>
                <a:gd name="adj" fmla="val 50000"/>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Etc.</a:t>
              </a:r>
            </a:p>
          </p:txBody>
        </p:sp>
        <p:sp>
          <p:nvSpPr>
            <p:cNvPr id="228382" name="_s10266"/>
            <p:cNvSpPr>
              <a:spLocks noChangeArrowheads="1"/>
            </p:cNvSpPr>
            <p:nvPr/>
          </p:nvSpPr>
          <p:spPr bwMode="auto">
            <a:xfrm>
              <a:off x="3135" y="2372"/>
              <a:ext cx="885" cy="17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Determine </a:t>
              </a:r>
            </a:p>
            <a:p>
              <a:pPr algn="ctr" eaLnBrk="0" hangingPunct="0"/>
              <a:r>
                <a:rPr lang="en-US" sz="2100">
                  <a:solidFill>
                    <a:prstClr val="black"/>
                  </a:solidFill>
                </a:rPr>
                <a:t>consequence</a:t>
              </a:r>
            </a:p>
          </p:txBody>
        </p:sp>
        <p:sp>
          <p:nvSpPr>
            <p:cNvPr id="228383" name="_s10267"/>
            <p:cNvSpPr>
              <a:spLocks noChangeArrowheads="1"/>
            </p:cNvSpPr>
            <p:nvPr/>
          </p:nvSpPr>
          <p:spPr bwMode="auto">
            <a:xfrm>
              <a:off x="3163" y="2573"/>
              <a:ext cx="863" cy="170"/>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Follow documented </a:t>
              </a:r>
            </a:p>
            <a:p>
              <a:pPr algn="ctr" eaLnBrk="0" hangingPunct="0"/>
              <a:r>
                <a:rPr lang="en-US" sz="2100">
                  <a:solidFill>
                    <a:prstClr val="black"/>
                  </a:solidFill>
                </a:rPr>
                <a:t>procedure</a:t>
              </a:r>
            </a:p>
          </p:txBody>
        </p:sp>
        <p:sp>
          <p:nvSpPr>
            <p:cNvPr id="228384" name="_s10268"/>
            <p:cNvSpPr>
              <a:spLocks noChangeArrowheads="1"/>
            </p:cNvSpPr>
            <p:nvPr/>
          </p:nvSpPr>
          <p:spPr bwMode="auto">
            <a:xfrm>
              <a:off x="3163" y="2774"/>
              <a:ext cx="863" cy="14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Etc.</a:t>
              </a:r>
            </a:p>
          </p:txBody>
        </p:sp>
        <p:sp>
          <p:nvSpPr>
            <p:cNvPr id="228385" name="Text Box 30"/>
            <p:cNvSpPr txBox="1">
              <a:spLocks noChangeArrowheads="1"/>
            </p:cNvSpPr>
            <p:nvPr/>
          </p:nvSpPr>
          <p:spPr bwMode="auto">
            <a:xfrm>
              <a:off x="1858" y="1612"/>
              <a:ext cx="282" cy="134"/>
            </a:xfrm>
            <a:prstGeom prst="rect">
              <a:avLst/>
            </a:prstGeom>
            <a:noFill/>
            <a:ln w="9525">
              <a:noFill/>
              <a:miter lim="800000"/>
              <a:headEnd/>
              <a:tailEnd/>
            </a:ln>
          </p:spPr>
          <p:txBody>
            <a:bodyPr>
              <a:prstTxWarp prst="textNoShape">
                <a:avLst/>
              </a:prstTxWarp>
              <a:spAutoFit/>
            </a:bodyPr>
            <a:lstStyle/>
            <a:p>
              <a:pPr eaLnBrk="0" hangingPunct="0">
                <a:spcBef>
                  <a:spcPct val="50000"/>
                </a:spcBef>
              </a:pPr>
              <a:endParaRPr lang="en-US" sz="2400">
                <a:solidFill>
                  <a:prstClr val="black"/>
                </a:solidFill>
              </a:endParaRPr>
            </a:p>
          </p:txBody>
        </p:sp>
      </p:grpSp>
      <p:sp>
        <p:nvSpPr>
          <p:cNvPr id="228356" name="Text Box 31"/>
          <p:cNvSpPr txBox="1">
            <a:spLocks noChangeArrowheads="1"/>
          </p:cNvSpPr>
          <p:nvPr/>
        </p:nvSpPr>
        <p:spPr bwMode="auto">
          <a:xfrm>
            <a:off x="2438400" y="1905000"/>
            <a:ext cx="7620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prstClr val="black"/>
                </a:solidFill>
              </a:rPr>
              <a:t>No</a:t>
            </a:r>
          </a:p>
        </p:txBody>
      </p:sp>
      <p:sp>
        <p:nvSpPr>
          <p:cNvPr id="228357" name="Text Box 32"/>
          <p:cNvSpPr txBox="1">
            <a:spLocks noChangeArrowheads="1"/>
          </p:cNvSpPr>
          <p:nvPr/>
        </p:nvSpPr>
        <p:spPr bwMode="auto">
          <a:xfrm>
            <a:off x="5715000" y="1905000"/>
            <a:ext cx="7620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prstClr val="black"/>
                </a:solidFill>
              </a:rPr>
              <a:t>Yes</a:t>
            </a:r>
          </a:p>
        </p:txBody>
      </p:sp>
      <p:sp>
        <p:nvSpPr>
          <p:cNvPr id="228358" name="Text Box 33"/>
          <p:cNvSpPr txBox="1">
            <a:spLocks noChangeArrowheads="1"/>
          </p:cNvSpPr>
          <p:nvPr/>
        </p:nvSpPr>
        <p:spPr bwMode="auto">
          <a:xfrm>
            <a:off x="533400" y="6248400"/>
            <a:ext cx="4953000" cy="3365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600">
                <a:solidFill>
                  <a:prstClr val="black"/>
                </a:solidFill>
              </a:rPr>
              <a:t>Adapted from procedure 2.0 A. Todd U of Oregon</a:t>
            </a:r>
          </a:p>
        </p:txBody>
      </p:sp>
      <p:sp>
        <p:nvSpPr>
          <p:cNvPr id="3" name="Right Arrow 2"/>
          <p:cNvSpPr/>
          <p:nvPr/>
        </p:nvSpPr>
        <p:spPr>
          <a:xfrm>
            <a:off x="4912421" y="4230619"/>
            <a:ext cx="913289" cy="6084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35" name="Right Arrow 34"/>
          <p:cNvSpPr/>
          <p:nvPr/>
        </p:nvSpPr>
        <p:spPr>
          <a:xfrm rot="10800000">
            <a:off x="2594620" y="3493261"/>
            <a:ext cx="913289" cy="6084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pPr>
              <a:defRPr/>
            </a:pPr>
            <a:endParaRPr lang="en-US">
              <a:solidFill>
                <a:srgbClr val="D6ECFF"/>
              </a:solidFill>
            </a:endParaRPr>
          </a:p>
        </p:txBody>
      </p:sp>
    </p:spTree>
    <p:extLst>
      <p:ext uri="{BB962C8B-B14F-4D97-AF65-F5344CB8AC3E}">
        <p14:creationId xmlns:p14="http://schemas.microsoft.com/office/powerpoint/2010/main" val="123420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Effect transition="in" filter="fade">
                                      <p:cBhvr>
                                        <p:cTn id="1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Recommendation to eradicate disparities in school discipline</a:t>
            </a:r>
          </a:p>
        </p:txBody>
      </p:sp>
      <p:sp>
        <p:nvSpPr>
          <p:cNvPr id="3" name="Content Placeholder 2"/>
          <p:cNvSpPr>
            <a:spLocks noGrp="1"/>
          </p:cNvSpPr>
          <p:nvPr>
            <p:ph idx="1"/>
          </p:nvPr>
        </p:nvSpPr>
        <p:spPr>
          <a:xfrm>
            <a:off x="457200" y="1933082"/>
            <a:ext cx="7924800" cy="4525963"/>
          </a:xfrm>
        </p:spPr>
        <p:txBody>
          <a:bodyPr>
            <a:normAutofit fontScale="92500" lnSpcReduction="10000"/>
          </a:bodyPr>
          <a:lstStyle/>
          <a:p>
            <a:r>
              <a:rPr lang="en-US" sz="3000" dirty="0">
                <a:solidFill>
                  <a:schemeClr val="accent2"/>
                </a:solidFill>
              </a:rPr>
              <a:t>Problem-solving approach to discipline</a:t>
            </a:r>
          </a:p>
          <a:p>
            <a:pPr lvl="1"/>
            <a:r>
              <a:rPr lang="en-US" sz="2600" dirty="0"/>
              <a:t>Understanding the context </a:t>
            </a:r>
          </a:p>
          <a:p>
            <a:pPr lvl="1"/>
            <a:r>
              <a:rPr lang="en-US" sz="2600" dirty="0"/>
              <a:t>Why the student is engaging in behavior and understanding the teachers response</a:t>
            </a:r>
          </a:p>
          <a:p>
            <a:pPr lvl="1"/>
            <a:r>
              <a:rPr lang="en-US" sz="2600" dirty="0"/>
              <a:t>Providing opportunity for reflection and restoration</a:t>
            </a:r>
          </a:p>
          <a:p>
            <a:pPr lvl="1"/>
            <a:r>
              <a:rPr lang="en-US" sz="2600" dirty="0"/>
              <a:t>Providing additional interventions or services for students with complex support needs </a:t>
            </a:r>
          </a:p>
          <a:p>
            <a:pPr lvl="1"/>
            <a:endParaRPr lang="en-US" sz="2400" dirty="0"/>
          </a:p>
          <a:p>
            <a:pPr lvl="1"/>
            <a:endParaRPr lang="en-US" sz="2400" dirty="0"/>
          </a:p>
          <a:p>
            <a:pPr marL="114300" indent="0">
              <a:buNone/>
            </a:pPr>
            <a:r>
              <a:rPr lang="en-US" sz="2600" dirty="0"/>
              <a:t>Russell J. </a:t>
            </a:r>
            <a:r>
              <a:rPr lang="en-US" sz="2600" dirty="0" err="1"/>
              <a:t>Skiba</a:t>
            </a:r>
            <a:r>
              <a:rPr lang="en-US" sz="2600" dirty="0"/>
              <a:t>, director of Discipline Disparities Research-to-Practice Collaborative</a:t>
            </a:r>
          </a:p>
          <a:p>
            <a:pPr marL="411480" lvl="1" indent="0">
              <a:buNone/>
            </a:pPr>
            <a:endParaRPr lang="en-US" sz="2400" dirty="0"/>
          </a:p>
        </p:txBody>
      </p:sp>
    </p:spTree>
    <p:extLst>
      <p:ext uri="{BB962C8B-B14F-4D97-AF65-F5344CB8AC3E}">
        <p14:creationId xmlns:p14="http://schemas.microsoft.com/office/powerpoint/2010/main" val="337759923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7620000" cy="1143000"/>
          </a:xfrm>
        </p:spPr>
        <p:txBody>
          <a:bodyPr/>
          <a:lstStyle/>
          <a:p>
            <a:r>
              <a:rPr lang="en-US" sz="4000" dirty="0"/>
              <a:t>Disciplinary encounters: 2-part problem solving process</a:t>
            </a:r>
            <a:br>
              <a:rPr lang="en-US" sz="4000" dirty="0"/>
            </a:br>
            <a:endParaRPr lang="en-US" sz="4000" dirty="0"/>
          </a:p>
        </p:txBody>
      </p:sp>
      <p:sp>
        <p:nvSpPr>
          <p:cNvPr id="3" name="Content Placeholder 2"/>
          <p:cNvSpPr>
            <a:spLocks noGrp="1"/>
          </p:cNvSpPr>
          <p:nvPr>
            <p:ph idx="1"/>
          </p:nvPr>
        </p:nvSpPr>
        <p:spPr>
          <a:xfrm>
            <a:off x="0" y="1143000"/>
            <a:ext cx="8153400" cy="5181600"/>
          </a:xfrm>
        </p:spPr>
        <p:txBody>
          <a:bodyPr>
            <a:normAutofit lnSpcReduction="10000"/>
          </a:bodyPr>
          <a:lstStyle/>
          <a:p>
            <a:pPr>
              <a:buNone/>
            </a:pPr>
            <a:endParaRPr lang="en-US" sz="2600" b="1" dirty="0">
              <a:cs typeface="Times New Roman" pitchFamily="18" charset="0"/>
            </a:endParaRPr>
          </a:p>
          <a:p>
            <a:pPr marL="979488" indent="-457200"/>
            <a:r>
              <a:rPr lang="en-US" sz="2800" b="1" dirty="0">
                <a:cs typeface="Times New Roman" pitchFamily="18" charset="0"/>
              </a:rPr>
              <a:t>Part 1</a:t>
            </a:r>
            <a:r>
              <a:rPr lang="en-US" sz="2800" dirty="0">
                <a:cs typeface="Times New Roman" pitchFamily="18" charset="0"/>
              </a:rPr>
              <a:t> focuses how the </a:t>
            </a:r>
            <a:r>
              <a:rPr lang="en-US" sz="2800" i="1" dirty="0">
                <a:cs typeface="Times New Roman" pitchFamily="18" charset="0"/>
              </a:rPr>
              <a:t>student</a:t>
            </a:r>
            <a:r>
              <a:rPr lang="en-US" sz="2800" dirty="0">
                <a:cs typeface="Times New Roman" pitchFamily="18" charset="0"/>
              </a:rPr>
              <a:t> might think &amp; act differently. How they can monitor their behavior.</a:t>
            </a:r>
          </a:p>
          <a:p>
            <a:pPr marL="1276668" lvl="1" indent="-457200"/>
            <a:r>
              <a:rPr lang="en-US" sz="2400" i="1" dirty="0">
                <a:cs typeface="Times New Roman" pitchFamily="18" charset="0"/>
              </a:rPr>
              <a:t>Student centered: </a:t>
            </a:r>
            <a:r>
              <a:rPr lang="en-US" sz="2400" dirty="0">
                <a:cs typeface="Times New Roman" pitchFamily="18" charset="0"/>
              </a:rPr>
              <a:t>Guided by problem solving &amp; skill building </a:t>
            </a:r>
            <a:r>
              <a:rPr lang="en-US" sz="2400" i="1" dirty="0">
                <a:cs typeface="Times New Roman" pitchFamily="18" charset="0"/>
              </a:rPr>
              <a:t>with</a:t>
            </a:r>
            <a:r>
              <a:rPr lang="en-US" sz="2400" dirty="0">
                <a:cs typeface="Times New Roman" pitchFamily="18" charset="0"/>
              </a:rPr>
              <a:t> student.</a:t>
            </a:r>
          </a:p>
          <a:p>
            <a:pPr marL="979488" indent="-457200"/>
            <a:r>
              <a:rPr lang="en-US" sz="2800" b="1" dirty="0">
                <a:cs typeface="Times New Roman" pitchFamily="18" charset="0"/>
              </a:rPr>
              <a:t>Part 2 </a:t>
            </a:r>
            <a:r>
              <a:rPr lang="en-US" sz="2800" dirty="0">
                <a:cs typeface="Times New Roman" pitchFamily="18" charset="0"/>
              </a:rPr>
              <a:t>focuses on what the </a:t>
            </a:r>
            <a:r>
              <a:rPr lang="en-US" sz="2800" i="1" dirty="0">
                <a:cs typeface="Times New Roman" pitchFamily="18" charset="0"/>
              </a:rPr>
              <a:t>teacher</a:t>
            </a:r>
            <a:r>
              <a:rPr lang="en-US" sz="2800" dirty="0">
                <a:cs typeface="Times New Roman" pitchFamily="18" charset="0"/>
              </a:rPr>
              <a:t> or </a:t>
            </a:r>
            <a:r>
              <a:rPr lang="en-US" sz="2800" i="1" dirty="0">
                <a:cs typeface="Times New Roman" pitchFamily="18" charset="0"/>
              </a:rPr>
              <a:t>school</a:t>
            </a:r>
            <a:r>
              <a:rPr lang="en-US" sz="2800" dirty="0">
                <a:cs typeface="Times New Roman" pitchFamily="18" charset="0"/>
              </a:rPr>
              <a:t> should do, beyond punishment, to prevent the problem behavior from recurring and to foster self-discipline, perseverance, and resilience. </a:t>
            </a:r>
          </a:p>
          <a:p>
            <a:pPr marL="1276668" lvl="1" indent="-457200"/>
            <a:r>
              <a:rPr lang="en-US" sz="2400" i="1" dirty="0">
                <a:cs typeface="Times New Roman" pitchFamily="18" charset="0"/>
              </a:rPr>
              <a:t>Teacher (or school) centered</a:t>
            </a:r>
            <a:r>
              <a:rPr lang="en-US" sz="2400" dirty="0">
                <a:cs typeface="Times New Roman" pitchFamily="18" charset="0"/>
              </a:rPr>
              <a:t>: Guided by changes in the student’s environment.</a:t>
            </a:r>
          </a:p>
          <a:p>
            <a:pPr>
              <a:buNone/>
            </a:pPr>
            <a:endParaRPr lang="en-US" sz="2400" dirty="0">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endParaRPr lang="en-US" dirty="0">
              <a:solidFill>
                <a:srgbClr val="D6ECFF"/>
              </a:solidFill>
            </a:endParaRPr>
          </a:p>
        </p:txBody>
      </p:sp>
    </p:spTree>
    <p:extLst>
      <p:ext uri="{BB962C8B-B14F-4D97-AF65-F5344CB8AC3E}">
        <p14:creationId xmlns:p14="http://schemas.microsoft.com/office/powerpoint/2010/main" val="4163462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00801"/>
            <a:ext cx="8316533" cy="558113"/>
          </a:xfrm>
        </p:spPr>
        <p:txBody>
          <a:bodyPr>
            <a:noAutofit/>
          </a:bodyPr>
          <a:lstStyle/>
          <a:p>
            <a:r>
              <a:rPr lang="en-US" sz="3000" b="1" dirty="0">
                <a:latin typeface="+mn-lt"/>
              </a:rPr>
              <a:t>Why use the MTSS/PBS framework for schools?</a:t>
            </a:r>
            <a:br>
              <a:rPr lang="en-US" sz="3000" b="1" dirty="0">
                <a:latin typeface="+mn-lt"/>
              </a:rPr>
            </a:br>
            <a:r>
              <a:rPr lang="en-US" sz="3000" b="1" dirty="0">
                <a:latin typeface="+mn-lt"/>
              </a:rPr>
              <a:t> </a:t>
            </a:r>
            <a:br>
              <a:rPr lang="en-US" sz="3000" b="1" dirty="0">
                <a:latin typeface="+mn-lt"/>
              </a:rPr>
            </a:br>
            <a:r>
              <a:rPr lang="en-US" sz="3000" dirty="0">
                <a:latin typeface="+mn-lt"/>
              </a:rPr>
              <a:t>                                                                            </a:t>
            </a:r>
            <a:br>
              <a:rPr lang="en-US" sz="3000" dirty="0">
                <a:latin typeface="+mn-lt"/>
              </a:rPr>
            </a:br>
            <a:endParaRPr lang="en-US" sz="3000" dirty="0">
              <a:latin typeface="+mn-lt"/>
            </a:endParaRPr>
          </a:p>
        </p:txBody>
      </p:sp>
      <p:sp>
        <p:nvSpPr>
          <p:cNvPr id="3" name="Content Placeholder 2"/>
          <p:cNvSpPr>
            <a:spLocks noGrp="1"/>
          </p:cNvSpPr>
          <p:nvPr>
            <p:ph idx="1"/>
          </p:nvPr>
        </p:nvSpPr>
        <p:spPr>
          <a:xfrm>
            <a:off x="1600200" y="2543175"/>
            <a:ext cx="6057900" cy="3371850"/>
          </a:xfrm>
        </p:spPr>
        <p:txBody>
          <a:bodyPr>
            <a:normAutofit/>
          </a:bodyPr>
          <a:lstStyle/>
          <a:p>
            <a:pPr>
              <a:buNone/>
            </a:pPr>
            <a:endParaRPr lang="en-US" sz="2400" b="1" dirty="0"/>
          </a:p>
          <a:p>
            <a:pPr>
              <a:buNone/>
            </a:pPr>
            <a:endParaRPr lang="en-US" b="1" dirty="0"/>
          </a:p>
          <a:p>
            <a:pPr>
              <a:buNone/>
            </a:pPr>
            <a:endParaRPr lang="en-US" sz="2400" b="1" dirty="0"/>
          </a:p>
          <a:p>
            <a:pPr>
              <a:buNone/>
            </a:pPr>
            <a:endParaRPr lang="en-US" b="1" dirty="0"/>
          </a:p>
          <a:p>
            <a:pPr>
              <a:buNone/>
            </a:pPr>
            <a:endParaRPr lang="en-US" sz="2400" b="1" dirty="0"/>
          </a:p>
        </p:txBody>
      </p:sp>
      <p:sp>
        <p:nvSpPr>
          <p:cNvPr id="4" name="Oval 3"/>
          <p:cNvSpPr/>
          <p:nvPr/>
        </p:nvSpPr>
        <p:spPr>
          <a:xfrm>
            <a:off x="1600200" y="3200400"/>
            <a:ext cx="2171700" cy="1485900"/>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2F2B20"/>
                </a:solidFill>
              </a:rPr>
              <a:t>Predictable</a:t>
            </a:r>
          </a:p>
        </p:txBody>
      </p:sp>
      <p:sp>
        <p:nvSpPr>
          <p:cNvPr id="5" name="Oval 4"/>
          <p:cNvSpPr/>
          <p:nvPr/>
        </p:nvSpPr>
        <p:spPr>
          <a:xfrm>
            <a:off x="2743200" y="4114800"/>
            <a:ext cx="2000250" cy="1485900"/>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2F2B20"/>
                </a:solidFill>
              </a:rPr>
              <a:t>Consistent</a:t>
            </a:r>
          </a:p>
        </p:txBody>
      </p:sp>
      <p:sp>
        <p:nvSpPr>
          <p:cNvPr id="6" name="Oval 5"/>
          <p:cNvSpPr/>
          <p:nvPr/>
        </p:nvSpPr>
        <p:spPr>
          <a:xfrm>
            <a:off x="4171950" y="3371850"/>
            <a:ext cx="2000250" cy="1485900"/>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2F2B20"/>
                </a:solidFill>
              </a:rPr>
              <a:t>Positive</a:t>
            </a:r>
          </a:p>
        </p:txBody>
      </p:sp>
      <p:sp>
        <p:nvSpPr>
          <p:cNvPr id="8" name="TextBox 7">
            <a:extLst>
              <a:ext uri="{FF2B5EF4-FFF2-40B4-BE49-F238E27FC236}">
                <a16:creationId xmlns:a16="http://schemas.microsoft.com/office/drawing/2014/main" id="{ADE59B6A-F55A-CD44-8149-8C27528650B5}"/>
              </a:ext>
            </a:extLst>
          </p:cNvPr>
          <p:cNvSpPr txBox="1"/>
          <p:nvPr/>
        </p:nvSpPr>
        <p:spPr>
          <a:xfrm>
            <a:off x="307383" y="1717626"/>
            <a:ext cx="8122243" cy="1154162"/>
          </a:xfrm>
          <a:prstGeom prst="rect">
            <a:avLst/>
          </a:prstGeom>
          <a:noFill/>
        </p:spPr>
        <p:txBody>
          <a:bodyPr wrap="square" rtlCol="0">
            <a:spAutoFit/>
          </a:bodyPr>
          <a:lstStyle/>
          <a:p>
            <a:r>
              <a:rPr lang="en-US" sz="2100" dirty="0"/>
              <a:t>“The fundamental purpose of PBIS is to make schools more effective &amp; equitable learning environments.” </a:t>
            </a:r>
          </a:p>
          <a:p>
            <a:pPr algn="r"/>
            <a:r>
              <a:rPr lang="en-US" sz="1350" dirty="0"/>
              <a:t>Rob Horner, Co-Director of the OSEP Technical Assistance Center for PBIS</a:t>
            </a:r>
            <a:r>
              <a:rPr lang="en-US" sz="1350" b="1" dirty="0"/>
              <a:t/>
            </a:r>
            <a:br>
              <a:rPr lang="en-US" sz="1350" b="1" dirty="0"/>
            </a:br>
            <a:endParaRPr lang="en-US" sz="1350" dirty="0"/>
          </a:p>
        </p:txBody>
      </p:sp>
      <p:sp>
        <p:nvSpPr>
          <p:cNvPr id="9" name="Oval 8"/>
          <p:cNvSpPr/>
          <p:nvPr/>
        </p:nvSpPr>
        <p:spPr>
          <a:xfrm>
            <a:off x="5448950" y="4229100"/>
            <a:ext cx="2000250" cy="1485900"/>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2F2B20"/>
                </a:solidFill>
              </a:rPr>
              <a:t>Safe</a:t>
            </a:r>
          </a:p>
        </p:txBody>
      </p:sp>
    </p:spTree>
    <p:extLst>
      <p:ext uri="{BB962C8B-B14F-4D97-AF65-F5344CB8AC3E}">
        <p14:creationId xmlns:p14="http://schemas.microsoft.com/office/powerpoint/2010/main" val="98250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 Solving with Students</a:t>
            </a:r>
          </a:p>
        </p:txBody>
      </p:sp>
      <p:sp>
        <p:nvSpPr>
          <p:cNvPr id="4" name="Content Placeholder 3"/>
          <p:cNvSpPr>
            <a:spLocks noGrp="1"/>
          </p:cNvSpPr>
          <p:nvPr>
            <p:ph idx="1"/>
          </p:nvPr>
        </p:nvSpPr>
        <p:spPr/>
        <p:txBody>
          <a:bodyPr>
            <a:normAutofit/>
          </a:bodyPr>
          <a:lstStyle/>
          <a:p>
            <a:pPr lvl="0"/>
            <a:r>
              <a:rPr lang="en-US" sz="2400" dirty="0"/>
              <a:t>Goal is to help students:</a:t>
            </a:r>
          </a:p>
          <a:p>
            <a:pPr lvl="1"/>
            <a:r>
              <a:rPr lang="en-US" sz="2400" dirty="0"/>
              <a:t>Determine possible solutions to solve the problem</a:t>
            </a:r>
          </a:p>
          <a:p>
            <a:pPr lvl="1"/>
            <a:r>
              <a:rPr lang="en-US" sz="2400" dirty="0"/>
              <a:t>Evaluate the options and select the best one</a:t>
            </a:r>
          </a:p>
          <a:p>
            <a:pPr lvl="1"/>
            <a:r>
              <a:rPr lang="en-US" sz="2400" dirty="0"/>
              <a:t>Develop a plan to follow through with the solution</a:t>
            </a:r>
          </a:p>
          <a:p>
            <a:pPr lvl="2"/>
            <a:r>
              <a:rPr lang="en-US" sz="2000" dirty="0"/>
              <a:t>How can they self-monitor to ensure they are following the plan?</a:t>
            </a:r>
          </a:p>
          <a:p>
            <a:pPr lvl="2"/>
            <a:r>
              <a:rPr lang="en-US" sz="2000" dirty="0"/>
              <a:t>How can they continue following this plan over time?</a:t>
            </a:r>
          </a:p>
          <a:p>
            <a:pPr lvl="1"/>
            <a:r>
              <a:rPr lang="en-US" sz="2400" dirty="0"/>
              <a:t>Consider obstacles that may develop</a:t>
            </a:r>
          </a:p>
          <a:p>
            <a:pPr lvl="2"/>
            <a:r>
              <a:rPr lang="en-US" sz="2000" dirty="0"/>
              <a:t>How can they be resilient and bounce back from obstacles?</a:t>
            </a:r>
          </a:p>
          <a:p>
            <a:pPr lvl="1"/>
            <a:r>
              <a:rPr lang="en-US" sz="2400" dirty="0"/>
              <a:t>Are there skills they are lacking that need to be taught in order to solve the problem?</a:t>
            </a:r>
          </a:p>
          <a:p>
            <a:endParaRPr lang="en-US" sz="2400" dirty="0">
              <a:solidFill>
                <a:srgbClr val="FF0000"/>
              </a:solidFill>
            </a:endParaRPr>
          </a:p>
        </p:txBody>
      </p:sp>
      <p:sp>
        <p:nvSpPr>
          <p:cNvPr id="2" name="Date Placeholder 1"/>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315249887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Example Problem Solving Questions</a:t>
            </a:r>
          </a:p>
        </p:txBody>
      </p:sp>
      <p:sp>
        <p:nvSpPr>
          <p:cNvPr id="4" name="Content Placeholder 3"/>
          <p:cNvSpPr>
            <a:spLocks noGrp="1"/>
          </p:cNvSpPr>
          <p:nvPr>
            <p:ph idx="1"/>
          </p:nvPr>
        </p:nvSpPr>
        <p:spPr/>
        <p:txBody>
          <a:bodyPr>
            <a:normAutofit lnSpcReduction="10000"/>
          </a:bodyPr>
          <a:lstStyle/>
          <a:p>
            <a:pPr lvl="0"/>
            <a:r>
              <a:rPr lang="en-US" dirty="0"/>
              <a:t>What is the problem in this situation? How do you know that there is a problem?</a:t>
            </a:r>
          </a:p>
          <a:p>
            <a:r>
              <a:rPr lang="en-US" dirty="0"/>
              <a:t>What should you do? What is the </a:t>
            </a:r>
            <a:r>
              <a:rPr lang="en-US" i="1" dirty="0"/>
              <a:t>right</a:t>
            </a:r>
            <a:r>
              <a:rPr lang="en-US" dirty="0"/>
              <a:t> thing to do?</a:t>
            </a:r>
          </a:p>
          <a:p>
            <a:r>
              <a:rPr lang="en-US" dirty="0"/>
              <a:t>What did you do the last time there was a problem like this one? </a:t>
            </a:r>
          </a:p>
          <a:p>
            <a:r>
              <a:rPr lang="en-US" dirty="0"/>
              <a:t>What do you do when what you </a:t>
            </a:r>
            <a:r>
              <a:rPr lang="en-US" i="1" dirty="0"/>
              <a:t>want</a:t>
            </a:r>
            <a:r>
              <a:rPr lang="en-US" dirty="0"/>
              <a:t> to do is not the same as what you </a:t>
            </a:r>
            <a:r>
              <a:rPr lang="en-US" i="1" dirty="0"/>
              <a:t>ought</a:t>
            </a:r>
            <a:r>
              <a:rPr lang="en-US" dirty="0"/>
              <a:t> to do?</a:t>
            </a:r>
          </a:p>
          <a:p>
            <a:pPr lvl="0"/>
            <a:r>
              <a:rPr lang="en-US" dirty="0"/>
              <a:t>Do you need a plan to do what you decided to do? If so, what might it look like?</a:t>
            </a:r>
          </a:p>
          <a:p>
            <a:pPr lvl="0"/>
            <a:r>
              <a:rPr lang="en-US" dirty="0"/>
              <a:t>How will you keep track of this plan and how you’re following it?</a:t>
            </a:r>
          </a:p>
          <a:p>
            <a:r>
              <a:rPr lang="en-US" dirty="0"/>
              <a:t>What obstacles might get in the way of your doing what you ought to do and intend to do? What might you do to avoid or overcome these obstacles? </a:t>
            </a:r>
          </a:p>
          <a:p>
            <a:endParaRPr lang="en-US" dirty="0">
              <a:solidFill>
                <a:srgbClr val="FF0000"/>
              </a:solidFill>
            </a:endParaRPr>
          </a:p>
        </p:txBody>
      </p:sp>
      <p:sp>
        <p:nvSpPr>
          <p:cNvPr id="2" name="Date Placeholder 1"/>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420850013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to Support Consistency</a:t>
            </a:r>
          </a:p>
        </p:txBody>
      </p:sp>
      <p:sp>
        <p:nvSpPr>
          <p:cNvPr id="3" name="Content Placeholder 2"/>
          <p:cNvSpPr>
            <a:spLocks noGrp="1"/>
          </p:cNvSpPr>
          <p:nvPr>
            <p:ph idx="1"/>
          </p:nvPr>
        </p:nvSpPr>
        <p:spPr/>
        <p:txBody>
          <a:bodyPr/>
          <a:lstStyle/>
          <a:p>
            <a:r>
              <a:rPr lang="en-US" dirty="0"/>
              <a:t>Clearly</a:t>
            </a:r>
            <a:r>
              <a:rPr lang="en-US" dirty="0">
                <a:solidFill>
                  <a:schemeClr val="accent2"/>
                </a:solidFill>
              </a:rPr>
              <a:t> defined </a:t>
            </a:r>
            <a:r>
              <a:rPr lang="en-US" dirty="0"/>
              <a:t>major vs. minor </a:t>
            </a:r>
            <a:r>
              <a:rPr lang="en-US" dirty="0">
                <a:solidFill>
                  <a:schemeClr val="accent2"/>
                </a:solidFill>
              </a:rPr>
              <a:t>behaviors</a:t>
            </a:r>
            <a:r>
              <a:rPr lang="en-US" dirty="0"/>
              <a:t> </a:t>
            </a:r>
          </a:p>
          <a:p>
            <a:r>
              <a:rPr lang="en-US" dirty="0"/>
              <a:t>Clearly/operationally </a:t>
            </a:r>
            <a:r>
              <a:rPr lang="en-US" dirty="0">
                <a:solidFill>
                  <a:schemeClr val="accent2"/>
                </a:solidFill>
              </a:rPr>
              <a:t>defined response process </a:t>
            </a:r>
            <a:r>
              <a:rPr lang="en-US" dirty="0"/>
              <a:t>for minor and major behaviors</a:t>
            </a:r>
          </a:p>
          <a:p>
            <a:r>
              <a:rPr lang="en-US" dirty="0"/>
              <a:t>Staff feedback loop </a:t>
            </a:r>
          </a:p>
          <a:p>
            <a:r>
              <a:rPr lang="en-US" dirty="0"/>
              <a:t>Communication through: </a:t>
            </a:r>
          </a:p>
          <a:p>
            <a:pPr lvl="1"/>
            <a:r>
              <a:rPr lang="en-US" dirty="0"/>
              <a:t>PLC discussions (cross grade-level discussions – what works?)</a:t>
            </a:r>
          </a:p>
          <a:p>
            <a:pPr lvl="1"/>
            <a:r>
              <a:rPr lang="en-US" dirty="0"/>
              <a:t>Full staff presentation </a:t>
            </a:r>
          </a:p>
          <a:p>
            <a:pPr lvl="1"/>
            <a:r>
              <a:rPr lang="en-US" dirty="0"/>
              <a:t>Flow chart in classrooms</a:t>
            </a:r>
          </a:p>
          <a:p>
            <a:pPr lvl="1"/>
            <a:r>
              <a:rPr lang="en-US" dirty="0"/>
              <a:t>Handbooks</a:t>
            </a:r>
          </a:p>
          <a:p>
            <a:r>
              <a:rPr lang="en-US" dirty="0"/>
              <a:t>Administrator &amp; Staff monitoring and conversations (preventative &amp; corrective)</a:t>
            </a:r>
          </a:p>
        </p:txBody>
      </p:sp>
    </p:spTree>
    <p:extLst>
      <p:ext uri="{BB962C8B-B14F-4D97-AF65-F5344CB8AC3E}">
        <p14:creationId xmlns:p14="http://schemas.microsoft.com/office/powerpoint/2010/main" val="408721815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620000" cy="1143000"/>
          </a:xfrm>
        </p:spPr>
        <p:txBody>
          <a:bodyPr/>
          <a:lstStyle/>
          <a:p>
            <a:r>
              <a:rPr lang="en-US" dirty="0"/>
              <a:t>Points to Ponder</a:t>
            </a:r>
          </a:p>
        </p:txBody>
      </p:sp>
      <p:sp>
        <p:nvSpPr>
          <p:cNvPr id="3" name="Content Placeholder 2"/>
          <p:cNvSpPr>
            <a:spLocks noGrp="1"/>
          </p:cNvSpPr>
          <p:nvPr>
            <p:ph idx="1"/>
          </p:nvPr>
        </p:nvSpPr>
        <p:spPr>
          <a:xfrm>
            <a:off x="304800" y="1676400"/>
            <a:ext cx="7620000" cy="4724400"/>
          </a:xfrm>
        </p:spPr>
        <p:txBody>
          <a:bodyPr>
            <a:normAutofit/>
          </a:bodyPr>
          <a:lstStyle/>
          <a:p>
            <a:r>
              <a:rPr lang="en-US" sz="3000" dirty="0"/>
              <a:t>How are opportunities for reflection and problem-solving systematically incorporated in disciplinary practices?</a:t>
            </a:r>
          </a:p>
          <a:p>
            <a:endParaRPr lang="en-US" sz="3000" dirty="0"/>
          </a:p>
          <a:p>
            <a:r>
              <a:rPr lang="en-US" sz="3000" dirty="0"/>
              <a:t>How do you consider the context for the problem behavior in disciplinary decisions?</a:t>
            </a:r>
          </a:p>
          <a:p>
            <a:pPr lvl="1"/>
            <a:r>
              <a:rPr lang="en-US" sz="2600" dirty="0"/>
              <a:t>Inconsistency is not the same as thoughtfully contextualizing discipline practices</a:t>
            </a:r>
          </a:p>
          <a:p>
            <a:endParaRPr lang="en-US" sz="3000" dirty="0"/>
          </a:p>
          <a:p>
            <a:endParaRPr lang="en-US" sz="3000" dirty="0"/>
          </a:p>
          <a:p>
            <a:endParaRPr lang="en-US" sz="3000" dirty="0"/>
          </a:p>
          <a:p>
            <a:endParaRPr lang="en-US" sz="2400" dirty="0"/>
          </a:p>
          <a:p>
            <a:endParaRPr lang="en-US" sz="2400" dirty="0"/>
          </a:p>
        </p:txBody>
      </p:sp>
      <p:pic>
        <p:nvPicPr>
          <p:cNvPr id="7" name="Picture 2" descr="C:\Users\hearn\AppData\Local\Microsoft\Windows\Temporary Internet Files\Content.IE5\LKN8J2XE\question-mark7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47650"/>
            <a:ext cx="1879600" cy="1409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8712496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a:ea typeface="+mj-ea"/>
              </a:rPr>
              <a:t>Developing Self-Discipline</a:t>
            </a:r>
            <a:br>
              <a:rPr lang="en-US" dirty="0">
                <a:ea typeface="+mj-ea"/>
              </a:rPr>
            </a:br>
            <a:endParaRPr lang="en-US" dirty="0">
              <a:ea typeface="+mj-ea"/>
            </a:endParaRPr>
          </a:p>
        </p:txBody>
      </p:sp>
      <p:sp>
        <p:nvSpPr>
          <p:cNvPr id="3" name="Subtitle 2"/>
          <p:cNvSpPr>
            <a:spLocks noGrp="1"/>
          </p:cNvSpPr>
          <p:nvPr>
            <p:ph type="subTitle" idx="1"/>
          </p:nvPr>
        </p:nvSpPr>
        <p:spPr/>
        <p:txBody>
          <a:bodyPr>
            <a:normAutofit/>
          </a:bodyPr>
          <a:lstStyle/>
          <a:p>
            <a:r>
              <a:rPr lang="en-US" sz="2400" dirty="0">
                <a:solidFill>
                  <a:schemeClr val="accent1"/>
                </a:solidFill>
              </a:rPr>
              <a:t>Tab </a:t>
            </a:r>
            <a:r>
              <a:rPr lang="en-US" sz="2400" dirty="0" smtClean="0">
                <a:solidFill>
                  <a:schemeClr val="accent1"/>
                </a:solidFill>
              </a:rPr>
              <a:t>4 </a:t>
            </a:r>
            <a:r>
              <a:rPr lang="en-US" sz="2400" dirty="0">
                <a:solidFill>
                  <a:schemeClr val="accent1"/>
                </a:solidFill>
              </a:rPr>
              <a:t>– Workbook &amp; Examples</a:t>
            </a:r>
          </a:p>
        </p:txBody>
      </p:sp>
    </p:spTree>
    <p:extLst>
      <p:ext uri="{BB962C8B-B14F-4D97-AF65-F5344CB8AC3E}">
        <p14:creationId xmlns:p14="http://schemas.microsoft.com/office/powerpoint/2010/main" val="334818221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05800" cy="914400"/>
          </a:xfrm>
        </p:spPr>
        <p:txBody>
          <a:bodyPr/>
          <a:lstStyle/>
          <a:p>
            <a:r>
              <a:rPr lang="en-US" sz="4000" dirty="0"/>
              <a:t>DE-PBS MTSS Framework Components</a:t>
            </a:r>
          </a:p>
        </p:txBody>
      </p:sp>
      <p:sp>
        <p:nvSpPr>
          <p:cNvPr id="3" name="Content Placeholder 2"/>
          <p:cNvSpPr>
            <a:spLocks noGrp="1"/>
          </p:cNvSpPr>
          <p:nvPr>
            <p:ph idx="1"/>
          </p:nvPr>
        </p:nvSpPr>
        <p:spPr>
          <a:xfrm>
            <a:off x="152400" y="914400"/>
            <a:ext cx="8001000" cy="5486400"/>
          </a:xfrm>
        </p:spPr>
        <p:txBody>
          <a:bodyPr>
            <a:noAutofit/>
          </a:bodyPr>
          <a:lstStyle/>
          <a:p>
            <a:pPr>
              <a:buFont typeface="Arial"/>
              <a:buChar char="•"/>
            </a:pPr>
            <a:r>
              <a:rPr lang="en-US" sz="2400" b="1" dirty="0">
                <a:ea typeface="Geneva" pitchFamily="29" charset="0"/>
                <a:cs typeface="Geneva" pitchFamily="29" charset="0"/>
              </a:rPr>
              <a:t>Program Development &amp; Evaluation</a:t>
            </a:r>
          </a:p>
          <a:p>
            <a:pPr lvl="1">
              <a:buClr>
                <a:schemeClr val="accent1">
                  <a:lumMod val="50000"/>
                </a:schemeClr>
              </a:buClr>
            </a:pPr>
            <a:r>
              <a:rPr lang="en-US" sz="2200" dirty="0"/>
              <a:t>Problem-Solving/Leadership Team</a:t>
            </a:r>
          </a:p>
          <a:p>
            <a:pPr lvl="1">
              <a:buClr>
                <a:schemeClr val="accent1">
                  <a:lumMod val="50000"/>
                </a:schemeClr>
              </a:buClr>
            </a:pPr>
            <a:r>
              <a:rPr lang="en-US" sz="2200" dirty="0"/>
              <a:t>Data</a:t>
            </a:r>
          </a:p>
          <a:p>
            <a:pPr lvl="1">
              <a:buClr>
                <a:schemeClr val="accent1">
                  <a:lumMod val="50000"/>
                </a:schemeClr>
              </a:buClr>
            </a:pPr>
            <a:r>
              <a:rPr lang="en-US" sz="2200" dirty="0"/>
              <a:t>Professional Development &amp; Resources</a:t>
            </a:r>
          </a:p>
          <a:p>
            <a:r>
              <a:rPr lang="en-US" sz="2400" b="1" dirty="0"/>
              <a:t>Developing SW and Classroom Systems to Prevent Problem Behavior</a:t>
            </a:r>
            <a:endParaRPr lang="en-US" sz="2000" b="1" dirty="0"/>
          </a:p>
          <a:p>
            <a:pPr lvl="1">
              <a:buClr>
                <a:schemeClr val="accent1">
                  <a:lumMod val="50000"/>
                </a:schemeClr>
              </a:buClr>
            </a:pPr>
            <a:r>
              <a:rPr lang="en-US" sz="2200" dirty="0"/>
              <a:t>Expectations and Teaching</a:t>
            </a:r>
          </a:p>
          <a:p>
            <a:pPr lvl="1">
              <a:buClr>
                <a:schemeClr val="accent1">
                  <a:lumMod val="50000"/>
                </a:schemeClr>
              </a:buClr>
            </a:pPr>
            <a:r>
              <a:rPr lang="en-US" sz="2200" dirty="0"/>
              <a:t>Positive Relationships</a:t>
            </a:r>
          </a:p>
          <a:p>
            <a:r>
              <a:rPr lang="en-US" sz="2400" b="1" dirty="0"/>
              <a:t>Correcting Problem Behaviors</a:t>
            </a:r>
          </a:p>
          <a:p>
            <a:pPr lvl="1">
              <a:buClr>
                <a:schemeClr val="accent1">
                  <a:lumMod val="50000"/>
                </a:schemeClr>
              </a:buClr>
            </a:pPr>
            <a:r>
              <a:rPr lang="en-US" sz="2200" dirty="0"/>
              <a:t>Consistent and clear procedures</a:t>
            </a:r>
          </a:p>
          <a:p>
            <a:pPr lvl="1">
              <a:buClr>
                <a:schemeClr val="accent1">
                  <a:lumMod val="50000"/>
                </a:schemeClr>
              </a:buClr>
            </a:pPr>
            <a:r>
              <a:rPr lang="en-US" sz="2200" dirty="0">
                <a:ea typeface="Geneva" pitchFamily="29" charset="0"/>
                <a:cs typeface="Geneva" pitchFamily="29" charset="0"/>
              </a:rPr>
              <a:t>Disciplinary encounters used as learning opportunities to teach problem solving strategies </a:t>
            </a:r>
            <a:endParaRPr lang="en-US" sz="2200" dirty="0"/>
          </a:p>
          <a:p>
            <a:r>
              <a:rPr lang="en-US" sz="2400" b="1" dirty="0"/>
              <a:t>Developing Self-Discipline</a:t>
            </a:r>
          </a:p>
          <a:p>
            <a:pPr lvl="1"/>
            <a:endParaRPr lang="en-US" dirty="0"/>
          </a:p>
          <a:p>
            <a:pPr lvl="1"/>
            <a:endParaRPr lang="en-US" dirty="0"/>
          </a:p>
        </p:txBody>
      </p:sp>
      <p:sp>
        <p:nvSpPr>
          <p:cNvPr id="4" name="Down Arrow 3"/>
          <p:cNvSpPr/>
          <p:nvPr/>
        </p:nvSpPr>
        <p:spPr>
          <a:xfrm rot="5400000">
            <a:off x="5448300" y="4838700"/>
            <a:ext cx="762000" cy="25146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9839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752168" y="275521"/>
            <a:ext cx="6382941" cy="609600"/>
          </a:xfrm>
        </p:spPr>
        <p:txBody>
          <a:bodyPr>
            <a:noAutofit/>
          </a:bodyPr>
          <a:lstStyle/>
          <a:p>
            <a:pPr eaLnBrk="1" hangingPunct="1"/>
            <a:r>
              <a:rPr lang="en-US" sz="4000" dirty="0">
                <a:cs typeface="Times New Roman" pitchFamily="18" charset="0"/>
                <a:sym typeface="Times New Roman" pitchFamily="18" charset="0"/>
              </a:rPr>
              <a:t>What is Self-Discipline?</a:t>
            </a:r>
          </a:p>
        </p:txBody>
      </p:sp>
      <p:sp>
        <p:nvSpPr>
          <p:cNvPr id="76805" name="Rectangle 3"/>
          <p:cNvSpPr>
            <a:spLocks noGrp="1" noRot="1" noChangeArrowheads="1"/>
          </p:cNvSpPr>
          <p:nvPr>
            <p:ph idx="1"/>
          </p:nvPr>
        </p:nvSpPr>
        <p:spPr>
          <a:xfrm>
            <a:off x="745241" y="1219200"/>
            <a:ext cx="7299632" cy="5486400"/>
          </a:xfrm>
        </p:spPr>
        <p:txBody>
          <a:bodyPr>
            <a:normAutofit/>
          </a:bodyPr>
          <a:lstStyle/>
          <a:p>
            <a:pPr marL="231775" indent="0">
              <a:buNone/>
            </a:pPr>
            <a:r>
              <a:rPr lang="en-US" sz="3600" dirty="0">
                <a:cs typeface="Times New Roman" pitchFamily="18" charset="0"/>
                <a:sym typeface="Times New Roman" pitchFamily="18" charset="0"/>
              </a:rPr>
              <a:t>It is…the ability to take responsibility and ownership for one’s behavior. </a:t>
            </a:r>
          </a:p>
          <a:p>
            <a:pPr marL="528955" lvl="1" indent="0" algn="r">
              <a:buNone/>
            </a:pPr>
            <a:r>
              <a:rPr lang="en-US" sz="2600" i="1" dirty="0">
                <a:cs typeface="Times New Roman" pitchFamily="18" charset="0"/>
                <a:sym typeface="Times New Roman" pitchFamily="18" charset="0"/>
              </a:rPr>
              <a:t>(Dennis </a:t>
            </a:r>
            <a:r>
              <a:rPr lang="en-US" sz="2600" i="1" dirty="0" err="1">
                <a:cs typeface="Times New Roman" pitchFamily="18" charset="0"/>
                <a:sym typeface="Times New Roman" pitchFamily="18" charset="0"/>
              </a:rPr>
              <a:t>Knapczyk</a:t>
            </a:r>
            <a:r>
              <a:rPr lang="en-US" sz="2600" i="1" dirty="0">
                <a:cs typeface="Times New Roman" pitchFamily="18" charset="0"/>
                <a:sym typeface="Times New Roman" pitchFamily="18" charset="0"/>
              </a:rPr>
              <a:t>, 2004)</a:t>
            </a:r>
          </a:p>
          <a:p>
            <a:pPr>
              <a:buNone/>
            </a:pPr>
            <a:endParaRPr lang="en-US" sz="900" dirty="0">
              <a:cs typeface="Times New Roman" pitchFamily="18" charset="0"/>
              <a:sym typeface="Times New Roman" pitchFamily="18" charset="0"/>
            </a:endParaRPr>
          </a:p>
          <a:p>
            <a:pPr>
              <a:buNone/>
            </a:pPr>
            <a:r>
              <a:rPr lang="en-US" sz="3600" dirty="0">
                <a:cs typeface="Times New Roman" pitchFamily="18" charset="0"/>
                <a:sym typeface="Times New Roman" pitchFamily="18" charset="0"/>
              </a:rPr>
              <a:t>It is not…</a:t>
            </a:r>
            <a:endParaRPr lang="en-US" sz="3600" dirty="0"/>
          </a:p>
        </p:txBody>
      </p:sp>
      <p:pic>
        <p:nvPicPr>
          <p:cNvPr id="3074" name="Picture 2" descr="Image result for self-discipline funny co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8246359" cy="2625092"/>
          </a:xfrm>
          <a:prstGeom prst="rect">
            <a:avLst/>
          </a:prstGeom>
          <a:noFill/>
          <a:ln w="57150">
            <a:solidFill>
              <a:schemeClr val="accent2">
                <a:lumMod val="75000"/>
              </a:schemeClr>
            </a:solidFill>
          </a:ln>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844836" y="6365819"/>
            <a:ext cx="1567480" cy="369332"/>
          </a:xfrm>
          <a:prstGeom prst="rect">
            <a:avLst/>
          </a:prstGeom>
          <a:noFill/>
        </p:spPr>
        <p:txBody>
          <a:bodyPr wrap="none" rtlCol="0">
            <a:spAutoFit/>
          </a:bodyPr>
          <a:lstStyle/>
          <a:p>
            <a:r>
              <a:rPr lang="en-US" dirty="0"/>
              <a:t>(</a:t>
            </a:r>
            <a:r>
              <a:rPr lang="en-US" i="1" dirty="0"/>
              <a:t>Bill Waterson</a:t>
            </a:r>
            <a:r>
              <a:rPr lang="en-US" dirty="0"/>
              <a:t>)</a:t>
            </a:r>
          </a:p>
        </p:txBody>
      </p:sp>
    </p:spTree>
    <p:extLst>
      <p:ext uri="{BB962C8B-B14F-4D97-AF65-F5344CB8AC3E}">
        <p14:creationId xmlns:p14="http://schemas.microsoft.com/office/powerpoint/2010/main" val="336738245"/>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752168" y="275521"/>
            <a:ext cx="6382941" cy="609600"/>
          </a:xfrm>
        </p:spPr>
        <p:txBody>
          <a:bodyPr>
            <a:noAutofit/>
          </a:bodyPr>
          <a:lstStyle/>
          <a:p>
            <a:pPr eaLnBrk="1" hangingPunct="1"/>
            <a:r>
              <a:rPr lang="en-US" sz="4000" dirty="0">
                <a:cs typeface="Times New Roman" pitchFamily="18" charset="0"/>
                <a:sym typeface="Times New Roman" pitchFamily="18" charset="0"/>
              </a:rPr>
              <a:t>What is Self-Discipline?</a:t>
            </a:r>
          </a:p>
        </p:txBody>
      </p:sp>
      <p:sp>
        <p:nvSpPr>
          <p:cNvPr id="76805" name="Rectangle 3"/>
          <p:cNvSpPr>
            <a:spLocks noGrp="1" noRot="1" noChangeArrowheads="1"/>
          </p:cNvSpPr>
          <p:nvPr>
            <p:ph idx="1"/>
          </p:nvPr>
        </p:nvSpPr>
        <p:spPr>
          <a:xfrm>
            <a:off x="244168" y="1143000"/>
            <a:ext cx="5394632" cy="5486400"/>
          </a:xfrm>
        </p:spPr>
        <p:txBody>
          <a:bodyPr>
            <a:normAutofit/>
          </a:bodyPr>
          <a:lstStyle/>
          <a:p>
            <a:pPr marL="231775" indent="0">
              <a:buNone/>
            </a:pPr>
            <a:r>
              <a:rPr lang="en-US" sz="2800" dirty="0">
                <a:cs typeface="Times New Roman" pitchFamily="18" charset="0"/>
                <a:sym typeface="Times New Roman" pitchFamily="18" charset="0"/>
              </a:rPr>
              <a:t>Consists of the range of social and emotional skills, but especially: </a:t>
            </a:r>
          </a:p>
          <a:p>
            <a:pPr marL="574675" indent="-342900"/>
            <a:endParaRPr lang="en-US" sz="1400" dirty="0">
              <a:cs typeface="Times New Roman" pitchFamily="18" charset="0"/>
              <a:sym typeface="Times New Roman" pitchFamily="18" charset="0"/>
            </a:endParaRPr>
          </a:p>
          <a:p>
            <a:pPr marL="914400" lvl="1" indent="-341313">
              <a:buFont typeface="Arial" pitchFamily="34" charset="0"/>
              <a:buChar char="•"/>
            </a:pPr>
            <a:r>
              <a:rPr lang="en-US" sz="2800" b="1" u="sng" dirty="0"/>
              <a:t>Responsible decision making </a:t>
            </a:r>
            <a:r>
              <a:rPr lang="en-US" sz="2800" dirty="0"/>
              <a:t>at school, home, and in the community</a:t>
            </a:r>
          </a:p>
          <a:p>
            <a:pPr marL="914400" lvl="1" indent="-341313">
              <a:buFont typeface="Arial" pitchFamily="34" charset="0"/>
              <a:buChar char="•"/>
            </a:pPr>
            <a:endParaRPr lang="en-US" sz="2800" dirty="0"/>
          </a:p>
          <a:p>
            <a:pPr marL="914400" lvl="1" indent="-341313">
              <a:buFont typeface="Arial" pitchFamily="34" charset="0"/>
              <a:buChar char="•"/>
            </a:pPr>
            <a:endParaRPr lang="en-US" sz="1200" dirty="0"/>
          </a:p>
          <a:p>
            <a:pPr marL="914400" lvl="1" indent="-341313">
              <a:buFont typeface="Arial" pitchFamily="34" charset="0"/>
              <a:buChar char="•"/>
            </a:pPr>
            <a:r>
              <a:rPr lang="en-US" sz="2800" b="1" u="sng" dirty="0"/>
              <a:t>Self-management</a:t>
            </a:r>
            <a:r>
              <a:rPr lang="en-US" sz="2800" b="1" dirty="0"/>
              <a:t> </a:t>
            </a:r>
            <a:r>
              <a:rPr lang="en-US" sz="2800" dirty="0"/>
              <a:t>of emotions and behavior, and doing so under one’s own volition.</a:t>
            </a:r>
          </a:p>
          <a:p>
            <a:pPr marL="914400" lvl="1" indent="-341313">
              <a:buFont typeface="Arial" pitchFamily="34" charset="0"/>
              <a:buChar char="•"/>
            </a:pPr>
            <a:endParaRPr lang="en-US" sz="2800" dirty="0"/>
          </a:p>
          <a:p>
            <a:pPr eaLnBrk="1" hangingPunct="1">
              <a:buFont typeface="Wingdings" pitchFamily="2" charset="2"/>
              <a:buNone/>
            </a:pPr>
            <a:endParaRPr lang="en-US" sz="3200" dirty="0"/>
          </a:p>
        </p:txBody>
      </p:sp>
      <p:pic>
        <p:nvPicPr>
          <p:cNvPr id="4098" name="Picture 2" descr="Image result for child helping ot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400" y="1447800"/>
            <a:ext cx="3146760" cy="2209800"/>
          </a:xfrm>
          <a:prstGeom prst="rect">
            <a:avLst/>
          </a:prstGeom>
          <a:noFill/>
          <a:ln>
            <a:solidFill>
              <a:schemeClr val="tx1">
                <a:lumMod val="50000"/>
                <a:lumOff val="50000"/>
              </a:schemeClr>
            </a:solidFill>
          </a:ln>
          <a:extLst>
            <a:ext uri="{909E8E84-426E-40dd-AFC4-6F175D3DCCD1}">
              <a14:hiddenFill xmlns="" xmlns:a14="http://schemas.microsoft.com/office/drawing/2010/main">
                <a:solidFill>
                  <a:srgbClr val="FFFFFF"/>
                </a:solidFill>
              </a14:hiddenFill>
            </a:ext>
          </a:extLst>
        </p:spPr>
      </p:pic>
      <p:pic>
        <p:nvPicPr>
          <p:cNvPr id="4100" name="Picture 4" descr="Image result for marshmallow t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400" y="4178715"/>
            <a:ext cx="3097861" cy="2323396"/>
          </a:xfrm>
          <a:prstGeom prst="rect">
            <a:avLst/>
          </a:prstGeom>
          <a:noFill/>
          <a:ln>
            <a:solidFill>
              <a:schemeClr val="tx1">
                <a:lumMod val="50000"/>
                <a:lumOff val="50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80119650"/>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752168" y="275521"/>
            <a:ext cx="6382941" cy="609600"/>
          </a:xfrm>
        </p:spPr>
        <p:txBody>
          <a:bodyPr>
            <a:noAutofit/>
          </a:bodyPr>
          <a:lstStyle/>
          <a:p>
            <a:pPr eaLnBrk="1" hangingPunct="1"/>
            <a:r>
              <a:rPr lang="en-US" sz="4000" dirty="0">
                <a:cs typeface="Times New Roman" pitchFamily="18" charset="0"/>
                <a:sym typeface="Times New Roman" pitchFamily="18" charset="0"/>
              </a:rPr>
              <a:t>What is Self-Discipline?</a:t>
            </a:r>
          </a:p>
        </p:txBody>
      </p:sp>
      <p:sp>
        <p:nvSpPr>
          <p:cNvPr id="76805" name="Rectangle 3"/>
          <p:cNvSpPr>
            <a:spLocks noGrp="1" noRot="1" noChangeArrowheads="1"/>
          </p:cNvSpPr>
          <p:nvPr>
            <p:ph idx="1"/>
          </p:nvPr>
        </p:nvSpPr>
        <p:spPr>
          <a:xfrm>
            <a:off x="1004887" y="990600"/>
            <a:ext cx="6858000" cy="5486400"/>
          </a:xfrm>
        </p:spPr>
        <p:txBody>
          <a:bodyPr>
            <a:normAutofit/>
          </a:bodyPr>
          <a:lstStyle/>
          <a:p>
            <a:pPr marL="914400" lvl="1" indent="-341313" algn="ctr">
              <a:buFont typeface="Arial" pitchFamily="34" charset="0"/>
              <a:buChar char="•"/>
            </a:pPr>
            <a:endParaRPr lang="en-US" sz="2800" dirty="0"/>
          </a:p>
          <a:p>
            <a:pPr marL="0" indent="0" algn="ctr">
              <a:spcAft>
                <a:spcPts val="600"/>
              </a:spcAft>
              <a:buSzPct val="125000"/>
              <a:buNone/>
            </a:pPr>
            <a:r>
              <a:rPr lang="en-US" sz="2800" dirty="0">
                <a:cs typeface="Times New Roman" pitchFamily="18" charset="0"/>
                <a:sym typeface="Times New Roman" pitchFamily="18" charset="0"/>
              </a:rPr>
              <a:t>Connotes the critical notion of internalization, </a:t>
            </a:r>
          </a:p>
          <a:p>
            <a:pPr marL="0" indent="0" algn="ctr">
              <a:spcAft>
                <a:spcPts val="600"/>
              </a:spcAft>
              <a:buSzPct val="125000"/>
              <a:buNone/>
            </a:pPr>
            <a:r>
              <a:rPr lang="en-US" sz="2800" dirty="0">
                <a:cs typeface="Times New Roman" pitchFamily="18" charset="0"/>
                <a:sym typeface="Times New Roman" pitchFamily="18" charset="0"/>
              </a:rPr>
              <a:t>as seen in:</a:t>
            </a:r>
            <a:r>
              <a:rPr lang="en-US" sz="2800" dirty="0">
                <a:sym typeface="Times New Roman" pitchFamily="18" charset="0"/>
              </a:rPr>
              <a:t> c</a:t>
            </a:r>
            <a:r>
              <a:rPr lang="en-US" sz="2800" dirty="0">
                <a:cs typeface="Times New Roman" pitchFamily="18" charset="0"/>
                <a:sym typeface="Times New Roman" pitchFamily="18" charset="0"/>
              </a:rPr>
              <a:t>ommitted compliance or</a:t>
            </a:r>
            <a:r>
              <a:rPr lang="en-US" sz="2800" dirty="0">
                <a:sym typeface="Times New Roman" pitchFamily="18" charset="0"/>
              </a:rPr>
              <a:t> </a:t>
            </a:r>
            <a:r>
              <a:rPr lang="en-US" sz="2800" dirty="0">
                <a:cs typeface="Times New Roman" pitchFamily="18" charset="0"/>
                <a:sym typeface="Times New Roman" pitchFamily="18" charset="0"/>
              </a:rPr>
              <a:t>willing </a:t>
            </a:r>
          </a:p>
          <a:p>
            <a:pPr marL="0" indent="0" algn="ctr">
              <a:spcAft>
                <a:spcPts val="600"/>
              </a:spcAft>
              <a:buSzPct val="125000"/>
              <a:buNone/>
            </a:pPr>
            <a:r>
              <a:rPr lang="en-US" sz="2800" dirty="0">
                <a:cs typeface="Times New Roman" pitchFamily="18" charset="0"/>
                <a:sym typeface="Times New Roman" pitchFamily="18" charset="0"/>
              </a:rPr>
              <a:t>compliance.</a:t>
            </a:r>
            <a:endParaRPr lang="en-US" sz="2800" dirty="0">
              <a:latin typeface="Perpetua" pitchFamily="18" charset="0"/>
              <a:sym typeface="Times New Roman" pitchFamily="18" charset="0"/>
            </a:endParaRPr>
          </a:p>
          <a:p>
            <a:pPr algn="ctr" eaLnBrk="1" hangingPunct="1">
              <a:buFont typeface="Wingdings" pitchFamily="2" charset="2"/>
              <a:buNone/>
            </a:pPr>
            <a:endParaRPr lang="en-US" sz="3200" dirty="0"/>
          </a:p>
        </p:txBody>
      </p:sp>
      <p:pic>
        <p:nvPicPr>
          <p:cNvPr id="5122"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3505200"/>
            <a:ext cx="3533775" cy="2656032"/>
          </a:xfrm>
          <a:prstGeom prst="rect">
            <a:avLst/>
          </a:prstGeom>
          <a:noFill/>
          <a:ln>
            <a:solidFill>
              <a:schemeClr val="tx1">
                <a:lumMod val="50000"/>
                <a:lumOff val="50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34342393"/>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33400"/>
            <a:ext cx="6343497" cy="2523768"/>
          </a:xfrm>
          <a:prstGeom prst="rect">
            <a:avLst/>
          </a:prstGeom>
          <a:solidFill>
            <a:schemeClr val="bg2">
              <a:lumMod val="90000"/>
            </a:schemeClr>
          </a:solidFill>
          <a:ln w="38100">
            <a:solidFill>
              <a:schemeClr val="accent5">
                <a:lumMod val="50000"/>
              </a:schemeClr>
            </a:solidFill>
          </a:ln>
        </p:spPr>
        <p:txBody>
          <a:bodyPr wrap="square" rtlCol="0">
            <a:spAutoFit/>
          </a:bodyPr>
          <a:lstStyle/>
          <a:p>
            <a:pPr lvl="1" algn="ctr">
              <a:buClr>
                <a:schemeClr val="accent1"/>
              </a:buClr>
              <a:buSzPct val="75000"/>
            </a:pPr>
            <a:r>
              <a:rPr lang="en-US" sz="3200" b="1" dirty="0">
                <a:cs typeface="Times New Roman" pitchFamily="18" charset="0"/>
                <a:sym typeface="Times New Roman" pitchFamily="18" charset="0"/>
              </a:rPr>
              <a:t>Self-Discipline is…</a:t>
            </a:r>
          </a:p>
          <a:p>
            <a:pPr lvl="1" algn="ctr">
              <a:buClr>
                <a:schemeClr val="accent1"/>
              </a:buClr>
              <a:buSzPct val="75000"/>
            </a:pPr>
            <a:r>
              <a:rPr lang="en-US" sz="2400" b="1" dirty="0">
                <a:cs typeface="Times New Roman" pitchFamily="18" charset="0"/>
                <a:sym typeface="Times New Roman" pitchFamily="18" charset="0"/>
              </a:rPr>
              <a:t>used to remind educators that there is more to school discipline than the </a:t>
            </a:r>
            <a:r>
              <a:rPr lang="en-US" sz="2400" b="1" i="1" dirty="0">
                <a:cs typeface="Times New Roman" pitchFamily="18" charset="0"/>
                <a:sym typeface="Times New Roman" pitchFamily="18" charset="0"/>
              </a:rPr>
              <a:t>use</a:t>
            </a:r>
            <a:r>
              <a:rPr lang="en-US" sz="2400" b="1" dirty="0">
                <a:cs typeface="Times New Roman" pitchFamily="18" charset="0"/>
                <a:sym typeface="Times New Roman" pitchFamily="18" charset="0"/>
              </a:rPr>
              <a:t> of discipline.</a:t>
            </a:r>
          </a:p>
          <a:p>
            <a:pPr lvl="1">
              <a:buClr>
                <a:schemeClr val="accent1"/>
              </a:buClr>
              <a:buSzPct val="75000"/>
            </a:pPr>
            <a:endParaRPr lang="en-US" sz="1400" dirty="0">
              <a:sym typeface="Times New Roman" pitchFamily="18" charset="0"/>
            </a:endParaRPr>
          </a:p>
          <a:p>
            <a:pPr lvl="1" algn="ctr">
              <a:buClr>
                <a:schemeClr val="accent1"/>
              </a:buClr>
              <a:buSzPct val="75000"/>
            </a:pPr>
            <a:r>
              <a:rPr lang="en-US" sz="4000" b="1" i="1" dirty="0">
                <a:cs typeface="Times New Roman" pitchFamily="18" charset="0"/>
                <a:sym typeface="Times New Roman" pitchFamily="18" charset="0"/>
              </a:rPr>
              <a:t>…the LONG-TERM goal!</a:t>
            </a:r>
          </a:p>
        </p:txBody>
      </p:sp>
      <p:sp>
        <p:nvSpPr>
          <p:cNvPr id="9" name="Rectangle 8"/>
          <p:cNvSpPr/>
          <p:nvPr/>
        </p:nvSpPr>
        <p:spPr>
          <a:xfrm>
            <a:off x="585672" y="3886200"/>
            <a:ext cx="7458152" cy="2062103"/>
          </a:xfrm>
          <a:prstGeom prst="rect">
            <a:avLst/>
          </a:prstGeom>
        </p:spPr>
        <p:txBody>
          <a:bodyPr wrap="square">
            <a:spAutoFit/>
          </a:bodyPr>
          <a:lstStyle/>
          <a:p>
            <a:pPr algn="ctr">
              <a:buNone/>
            </a:pPr>
            <a:r>
              <a:rPr lang="en-US" sz="3200" dirty="0"/>
              <a:t>How students behave in your [</a:t>
            </a:r>
            <a:r>
              <a:rPr lang="en-US" sz="3200" i="1" dirty="0">
                <a:solidFill>
                  <a:schemeClr val="accent4"/>
                </a:solidFill>
              </a:rPr>
              <a:t>absence</a:t>
            </a:r>
            <a:r>
              <a:rPr lang="en-US" sz="3200" dirty="0"/>
              <a:t>] is more important than how they behave in your presence or when punishment and rewards are not highly salient.</a:t>
            </a:r>
          </a:p>
        </p:txBody>
      </p:sp>
    </p:spTree>
    <p:extLst>
      <p:ext uri="{BB962C8B-B14F-4D97-AF65-F5344CB8AC3E}">
        <p14:creationId xmlns:p14="http://schemas.microsoft.com/office/powerpoint/2010/main" val="182998176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3"/>
          <p:cNvSpPr/>
          <p:nvPr/>
        </p:nvSpPr>
        <p:spPr>
          <a:xfrm rot="20920958">
            <a:off x="343354" y="928596"/>
            <a:ext cx="8339135" cy="4325539"/>
          </a:xfrm>
          <a:custGeom>
            <a:avLst>
              <a:gd name="f0" fmla="val 13785"/>
              <a:gd name="f1" fmla="val 26834"/>
            </a:avLst>
            <a:gdLst>
              <a:gd name="f2" fmla="val 10800000"/>
              <a:gd name="f3" fmla="val 5400000"/>
              <a:gd name="f4" fmla="val 180"/>
              <a:gd name="f5" fmla="val w"/>
              <a:gd name="f6" fmla="val h"/>
              <a:gd name="f7" fmla="val 0"/>
              <a:gd name="f8" fmla="val 21600"/>
              <a:gd name="f9" fmla="*/ 5419351 1 1725033"/>
              <a:gd name="f10" fmla="val -2147483647"/>
              <a:gd name="f11" fmla="val 2147483647"/>
              <a:gd name="f12" fmla="val 1930"/>
              <a:gd name="f13" fmla="val 7160"/>
              <a:gd name="f14" fmla="val 1530"/>
              <a:gd name="f15" fmla="val 4490"/>
              <a:gd name="f16" fmla="val 3400"/>
              <a:gd name="f17" fmla="val 1970"/>
              <a:gd name="f18" fmla="val 5270"/>
              <a:gd name="f19" fmla="val 5860"/>
              <a:gd name="f20" fmla="val 1950"/>
              <a:gd name="f21" fmla="val 6470"/>
              <a:gd name="f22" fmla="val 2210"/>
              <a:gd name="f23" fmla="val 6970"/>
              <a:gd name="f24" fmla="val 2600"/>
              <a:gd name="f25" fmla="val 7450"/>
              <a:gd name="f26" fmla="val 1390"/>
              <a:gd name="f27" fmla="val 8340"/>
              <a:gd name="f28" fmla="val 650"/>
              <a:gd name="f29" fmla="val 9340"/>
              <a:gd name="f30" fmla="val 10004"/>
              <a:gd name="f31" fmla="val 690"/>
              <a:gd name="f32" fmla="val 10710"/>
              <a:gd name="f33" fmla="val 1050"/>
              <a:gd name="f34" fmla="val 11210"/>
              <a:gd name="f35" fmla="val 1700"/>
              <a:gd name="f36" fmla="val 11570"/>
              <a:gd name="f37" fmla="val 630"/>
              <a:gd name="f38" fmla="val 12330"/>
              <a:gd name="f39" fmla="val 13150"/>
              <a:gd name="f40" fmla="val 13840"/>
              <a:gd name="f41" fmla="val 14470"/>
              <a:gd name="f42" fmla="val 460"/>
              <a:gd name="f43" fmla="val 14870"/>
              <a:gd name="f44" fmla="val 1160"/>
              <a:gd name="f45" fmla="val 15330"/>
              <a:gd name="f46" fmla="val 440"/>
              <a:gd name="f47" fmla="val 16020"/>
              <a:gd name="f48" fmla="val 16740"/>
              <a:gd name="f49" fmla="val 17910"/>
              <a:gd name="f50" fmla="val 18900"/>
              <a:gd name="f51" fmla="val 1130"/>
              <a:gd name="f52" fmla="val 19110"/>
              <a:gd name="f53" fmla="val 2710"/>
              <a:gd name="f54" fmla="val 20240"/>
              <a:gd name="f55" fmla="val 3150"/>
              <a:gd name="f56" fmla="val 21060"/>
              <a:gd name="f57" fmla="val 4580"/>
              <a:gd name="f58" fmla="val 6220"/>
              <a:gd name="f59" fmla="val 6720"/>
              <a:gd name="f60" fmla="val 21000"/>
              <a:gd name="f61" fmla="val 7200"/>
              <a:gd name="f62" fmla="val 20830"/>
              <a:gd name="f63" fmla="val 7660"/>
              <a:gd name="f64" fmla="val 21310"/>
              <a:gd name="f65" fmla="val 8460"/>
              <a:gd name="f66" fmla="val 9450"/>
              <a:gd name="f67" fmla="val 10460"/>
              <a:gd name="f68" fmla="val 12750"/>
              <a:gd name="f69" fmla="val 20310"/>
              <a:gd name="f70" fmla="val 14680"/>
              <a:gd name="f71" fmla="val 18650"/>
              <a:gd name="f72" fmla="val 15010"/>
              <a:gd name="f73" fmla="val 17200"/>
              <a:gd name="f74" fmla="val 17370"/>
              <a:gd name="f75" fmla="val 18920"/>
              <a:gd name="f76" fmla="val 15770"/>
              <a:gd name="f77" fmla="val 15220"/>
              <a:gd name="f78" fmla="val 14700"/>
              <a:gd name="f79" fmla="val 18710"/>
              <a:gd name="f80" fmla="val 14240"/>
              <a:gd name="f81" fmla="val 18310"/>
              <a:gd name="f82" fmla="val 13820"/>
              <a:gd name="f83" fmla="val 12490"/>
              <a:gd name="f84" fmla="val 11000"/>
              <a:gd name="f85" fmla="val 9890"/>
              <a:gd name="f86" fmla="val 8840"/>
              <a:gd name="f87" fmla="val 20790"/>
              <a:gd name="f88" fmla="val 8210"/>
              <a:gd name="f89" fmla="val 19510"/>
              <a:gd name="f90" fmla="val 7620"/>
              <a:gd name="f91" fmla="val 20000"/>
              <a:gd name="f92" fmla="val 7930"/>
              <a:gd name="f93" fmla="val 20290"/>
              <a:gd name="f94" fmla="val 6240"/>
              <a:gd name="f95" fmla="val 4850"/>
              <a:gd name="f96" fmla="val 3570"/>
              <a:gd name="f97" fmla="val 19280"/>
              <a:gd name="f98" fmla="val 2900"/>
              <a:gd name="f99" fmla="val 17640"/>
              <a:gd name="f100" fmla="val 1300"/>
              <a:gd name="f101" fmla="val 17600"/>
              <a:gd name="f102" fmla="val 480"/>
              <a:gd name="f103" fmla="val 16300"/>
              <a:gd name="f104" fmla="val 14660"/>
              <a:gd name="f105" fmla="val 13900"/>
              <a:gd name="f106" fmla="val 13210"/>
              <a:gd name="f107" fmla="val 1070"/>
              <a:gd name="f108" fmla="val 12640"/>
              <a:gd name="f109" fmla="val 380"/>
              <a:gd name="f110" fmla="val 12160"/>
              <a:gd name="f111" fmla="val 10120"/>
              <a:gd name="f112" fmla="val 8590"/>
              <a:gd name="f113" fmla="val 840"/>
              <a:gd name="f114" fmla="val 7330"/>
              <a:gd name="f115" fmla="val 7410"/>
              <a:gd name="f116" fmla="val 2040"/>
              <a:gd name="f117" fmla="val 7690"/>
              <a:gd name="f118" fmla="val 2090"/>
              <a:gd name="f119" fmla="val 7920"/>
              <a:gd name="f120" fmla="val 2790"/>
              <a:gd name="f121" fmla="val 7480"/>
              <a:gd name="f122" fmla="val 3050"/>
              <a:gd name="f123" fmla="val 7670"/>
              <a:gd name="f124" fmla="val 3310"/>
              <a:gd name="f125" fmla="val 11130"/>
              <a:gd name="f126" fmla="val 1910"/>
              <a:gd name="f127" fmla="val 11080"/>
              <a:gd name="f128" fmla="val 2160"/>
              <a:gd name="f129" fmla="val 11030"/>
              <a:gd name="f130" fmla="val 2400"/>
              <a:gd name="f131" fmla="val 14720"/>
              <a:gd name="f132" fmla="val 1400"/>
              <a:gd name="f133" fmla="val 14640"/>
              <a:gd name="f134" fmla="val 1720"/>
              <a:gd name="f135" fmla="val 14540"/>
              <a:gd name="f136" fmla="val 2010"/>
              <a:gd name="f137" fmla="val 19130"/>
              <a:gd name="f138" fmla="val 2890"/>
              <a:gd name="f139" fmla="val 19230"/>
              <a:gd name="f140" fmla="val 3290"/>
              <a:gd name="f141" fmla="val 19190"/>
              <a:gd name="f142" fmla="val 3380"/>
              <a:gd name="f143" fmla="val 20660"/>
              <a:gd name="f144" fmla="val 8170"/>
              <a:gd name="f145" fmla="val 20430"/>
              <a:gd name="f146" fmla="val 8620"/>
              <a:gd name="f147" fmla="val 20110"/>
              <a:gd name="f148" fmla="val 8990"/>
              <a:gd name="f149" fmla="val 18660"/>
              <a:gd name="f150" fmla="val 18740"/>
              <a:gd name="f151" fmla="val 14200"/>
              <a:gd name="f152" fmla="val 18280"/>
              <a:gd name="f153" fmla="val 12200"/>
              <a:gd name="f154" fmla="val 17000"/>
              <a:gd name="f155" fmla="val 11450"/>
              <a:gd name="f156" fmla="val 14320"/>
              <a:gd name="f157" fmla="val 17980"/>
              <a:gd name="f158" fmla="val 14350"/>
              <a:gd name="f159" fmla="val 17680"/>
              <a:gd name="f160" fmla="val 14370"/>
              <a:gd name="f161" fmla="val 17360"/>
              <a:gd name="f162" fmla="val 8220"/>
              <a:gd name="f163" fmla="val 8060"/>
              <a:gd name="f164" fmla="val 19250"/>
              <a:gd name="f165" fmla="val 7960"/>
              <a:gd name="f166" fmla="val 18950"/>
              <a:gd name="f167" fmla="val 7860"/>
              <a:gd name="f168" fmla="val 18640"/>
              <a:gd name="f169" fmla="val 3090"/>
              <a:gd name="f170" fmla="val 3280"/>
              <a:gd name="f171" fmla="val 17540"/>
              <a:gd name="f172" fmla="val 3460"/>
              <a:gd name="f173" fmla="val 17450"/>
              <a:gd name="f174" fmla="val 12900"/>
              <a:gd name="f175" fmla="val 1780"/>
              <a:gd name="f176" fmla="val 13130"/>
              <a:gd name="f177" fmla="val 2330"/>
              <a:gd name="f178" fmla="val 13040"/>
              <a:gd name="f179" fmla="*/ 1800 1800 1"/>
              <a:gd name="f180" fmla="+- 0 0 0"/>
              <a:gd name="f181" fmla="+- 0 0 23592960"/>
              <a:gd name="f182" fmla="val 1800"/>
              <a:gd name="f183" fmla="*/ 1200 1200 1"/>
              <a:gd name="f184" fmla="val 1200"/>
              <a:gd name="f185" fmla="*/ 700 700 1"/>
              <a:gd name="f186" fmla="val 700"/>
              <a:gd name="f187" fmla="+- 0 0 -270"/>
              <a:gd name="f188" fmla="+- 0 0 180"/>
              <a:gd name="f189" fmla="+- 0 0 -90"/>
              <a:gd name="f190" fmla="+- 0 0 -212"/>
              <a:gd name="f191" fmla="*/ f5 1 21600"/>
              <a:gd name="f192" fmla="*/ f6 1 21600"/>
              <a:gd name="f193" fmla="*/ f9 1 180"/>
              <a:gd name="f194" fmla="pin -2147483647 f0 2147483647"/>
              <a:gd name="f195" fmla="pin -2147483647 f1 2147483647"/>
              <a:gd name="f196" fmla="*/ 0 f9 1"/>
              <a:gd name="f197" fmla="*/ f180 f2 1"/>
              <a:gd name="f198" fmla="*/ f181 f2 1"/>
              <a:gd name="f199" fmla="*/ f187 f2 1"/>
              <a:gd name="f200" fmla="*/ f188 f2 1"/>
              <a:gd name="f201" fmla="*/ f189 f2 1"/>
              <a:gd name="f202" fmla="*/ f190 f2 1"/>
              <a:gd name="f203" fmla="+- f194 0 10800"/>
              <a:gd name="f204" fmla="+- f195 0 10800"/>
              <a:gd name="f205" fmla="val f194"/>
              <a:gd name="f206" fmla="val f195"/>
              <a:gd name="f207" fmla="*/ f194 f191 1"/>
              <a:gd name="f208" fmla="*/ f195 f192 1"/>
              <a:gd name="f209" fmla="*/ 3000 f191 1"/>
              <a:gd name="f210" fmla="*/ 17110 f191 1"/>
              <a:gd name="f211" fmla="*/ 17330 f192 1"/>
              <a:gd name="f212" fmla="*/ 3320 f192 1"/>
              <a:gd name="f213" fmla="*/ f196 1 f4"/>
              <a:gd name="f214" fmla="*/ f197 1 f4"/>
              <a:gd name="f215" fmla="*/ f198 1 f4"/>
              <a:gd name="f216" fmla="*/ 0 f191 1"/>
              <a:gd name="f217" fmla="*/ 10800 f192 1"/>
              <a:gd name="f218" fmla="*/ f199 1 f4"/>
              <a:gd name="f219" fmla="*/ 10800 f191 1"/>
              <a:gd name="f220" fmla="*/ 21600 f192 1"/>
              <a:gd name="f221" fmla="*/ f200 1 f4"/>
              <a:gd name="f222" fmla="*/ 21600 f191 1"/>
              <a:gd name="f223" fmla="*/ f201 1 f4"/>
              <a:gd name="f224" fmla="*/ 0 f192 1"/>
              <a:gd name="f225" fmla="*/ f202 1 f4"/>
              <a:gd name="f226" fmla="+- 0 0 f204"/>
              <a:gd name="f227" fmla="+- 0 0 f203"/>
              <a:gd name="f228" fmla="+- 0 0 f213"/>
              <a:gd name="f229" fmla="+- f214 0 f3"/>
              <a:gd name="f230" fmla="+- f215 0 f3"/>
              <a:gd name="f231" fmla="+- f218 0 f3"/>
              <a:gd name="f232" fmla="+- f221 0 f3"/>
              <a:gd name="f233" fmla="+- f223 0 f3"/>
              <a:gd name="f234" fmla="*/ f205 f191 1"/>
              <a:gd name="f235" fmla="*/ f206 f192 1"/>
              <a:gd name="f236" fmla="+- f225 0 f3"/>
              <a:gd name="f237" fmla="at2 f226 f227"/>
              <a:gd name="f238" fmla="*/ f228 f2 1"/>
              <a:gd name="f239" fmla="+- f230 0 f229"/>
              <a:gd name="f240" fmla="+- f237 f3 0"/>
              <a:gd name="f241" fmla="*/ f238 1 f9"/>
              <a:gd name="f242" fmla="*/ f240 f9 1"/>
              <a:gd name="f243" fmla="+- f241 0 f3"/>
              <a:gd name="f244" fmla="*/ f242 1 f2"/>
              <a:gd name="f245" fmla="cos 1 f243"/>
              <a:gd name="f246" fmla="sin 1 f243"/>
              <a:gd name="f247" fmla="+- 0 0 f244"/>
              <a:gd name="f248" fmla="+- 0 0 f245"/>
              <a:gd name="f249" fmla="+- 0 0 f246"/>
              <a:gd name="f250" fmla="val f247"/>
              <a:gd name="f251" fmla="*/ 1800 f248 1"/>
              <a:gd name="f252" fmla="*/ 1800 f249 1"/>
              <a:gd name="f253" fmla="*/ 1200 f248 1"/>
              <a:gd name="f254" fmla="*/ 1200 f249 1"/>
              <a:gd name="f255" fmla="*/ 700 f248 1"/>
              <a:gd name="f256" fmla="*/ 700 f249 1"/>
              <a:gd name="f257" fmla="*/ f250 1 f193"/>
              <a:gd name="f258" fmla="*/ f251 f251 1"/>
              <a:gd name="f259" fmla="*/ f252 f252 1"/>
              <a:gd name="f260" fmla="*/ f253 f253 1"/>
              <a:gd name="f261" fmla="*/ f254 f254 1"/>
              <a:gd name="f262" fmla="*/ f255 f255 1"/>
              <a:gd name="f263" fmla="*/ f256 f256 1"/>
              <a:gd name="f264" fmla="*/ f257 f193 1"/>
              <a:gd name="f265" fmla="+- f258 f259 0"/>
              <a:gd name="f266" fmla="+- f260 f261 0"/>
              <a:gd name="f267" fmla="+- f262 f263 0"/>
              <a:gd name="f268" fmla="+- 0 0 f264"/>
              <a:gd name="f269" fmla="sqrt f265"/>
              <a:gd name="f270" fmla="sqrt f266"/>
              <a:gd name="f271" fmla="sqrt f267"/>
              <a:gd name="f272" fmla="*/ f268 f2 1"/>
              <a:gd name="f273" fmla="*/ f179 1 f269"/>
              <a:gd name="f274" fmla="*/ f183 1 f270"/>
              <a:gd name="f275" fmla="*/ f185 1 f271"/>
              <a:gd name="f276" fmla="*/ f272 1 f9"/>
              <a:gd name="f277" fmla="*/ f248 f273 1"/>
              <a:gd name="f278" fmla="*/ f249 f273 1"/>
              <a:gd name="f279" fmla="*/ f248 f274 1"/>
              <a:gd name="f280" fmla="*/ f249 f274 1"/>
              <a:gd name="f281" fmla="*/ f248 f275 1"/>
              <a:gd name="f282" fmla="*/ f249 f275 1"/>
              <a:gd name="f283" fmla="+- f276 0 f3"/>
              <a:gd name="f284" fmla="+- f205 0 f281"/>
              <a:gd name="f285" fmla="+- f206 0 f282"/>
              <a:gd name="f286" fmla="sin 1 f283"/>
              <a:gd name="f287" fmla="cos 1 f283"/>
              <a:gd name="f288" fmla="+- 0 0 f286"/>
              <a:gd name="f289" fmla="+- 0 0 f287"/>
              <a:gd name="f290" fmla="*/ 10800 f288 1"/>
              <a:gd name="f291" fmla="*/ 10800 f289 1"/>
              <a:gd name="f292" fmla="+- f290 10800 0"/>
              <a:gd name="f293" fmla="+- f291 10800 0"/>
              <a:gd name="f294" fmla="*/ f290 1 12"/>
              <a:gd name="f295" fmla="*/ f291 1 12"/>
              <a:gd name="f296" fmla="+- f194 0 f292"/>
              <a:gd name="f297" fmla="+- f195 0 f293"/>
              <a:gd name="f298" fmla="*/ f296 1 3"/>
              <a:gd name="f299" fmla="*/ f297 1 3"/>
              <a:gd name="f300" fmla="*/ f296 2 1"/>
              <a:gd name="f301" fmla="*/ f297 2 1"/>
              <a:gd name="f302" fmla="*/ f300 1 3"/>
              <a:gd name="f303" fmla="*/ f301 1 3"/>
              <a:gd name="f304" fmla="+- f298 f292 0"/>
              <a:gd name="f305" fmla="+- f299 f293 0"/>
              <a:gd name="f306" fmla="+- f304 0 f294"/>
              <a:gd name="f307" fmla="+- f305 0 f295"/>
              <a:gd name="f308" fmla="+- f302 f292 0"/>
              <a:gd name="f309" fmla="+- f303 f293 0"/>
              <a:gd name="f310" fmla="+- f306 0 f277"/>
              <a:gd name="f311" fmla="+- f307 0 f278"/>
              <a:gd name="f312" fmla="+- f308 0 f279"/>
              <a:gd name="f313" fmla="+- f309 0 f280"/>
            </a:gdLst>
            <a:ahLst>
              <a:ahXY gdRefX="f0" minX="f10" maxX="f11" gdRefY="f1" minY="f10" maxY="f11">
                <a:pos x="f207" y="f208"/>
              </a:ahXY>
            </a:ahLst>
            <a:cxnLst>
              <a:cxn ang="3cd4">
                <a:pos x="hc" y="t"/>
              </a:cxn>
              <a:cxn ang="0">
                <a:pos x="r" y="vc"/>
              </a:cxn>
              <a:cxn ang="cd4">
                <a:pos x="hc" y="b"/>
              </a:cxn>
              <a:cxn ang="cd2">
                <a:pos x="l" y="vc"/>
              </a:cxn>
              <a:cxn ang="f231">
                <a:pos x="f216" y="f217"/>
              </a:cxn>
              <a:cxn ang="f232">
                <a:pos x="f219" y="f220"/>
              </a:cxn>
              <a:cxn ang="f233">
                <a:pos x="f222" y="f217"/>
              </a:cxn>
              <a:cxn ang="f229">
                <a:pos x="f219" y="f224"/>
              </a:cxn>
              <a:cxn ang="f236">
                <a:pos x="f234" y="f235"/>
              </a:cxn>
            </a:cxnLst>
            <a:rect l="f209" t="f212" r="f210" b="f211"/>
            <a:pathLst>
              <a:path w="21600" h="21600">
                <a:moveTo>
                  <a:pt x="f12" y="f13"/>
                </a:moveTo>
                <a:cubicBezTo>
                  <a:pt x="f14" y="f15"/>
                  <a:pt x="f16" y="f17"/>
                  <a:pt x="f18" y="f17"/>
                </a:cubicBezTo>
                <a:cubicBezTo>
                  <a:pt x="f19" y="f20"/>
                  <a:pt x="f21" y="f22"/>
                  <a:pt x="f23" y="f24"/>
                </a:cubicBezTo>
                <a:cubicBezTo>
                  <a:pt x="f25" y="f26"/>
                  <a:pt x="f27" y="f28"/>
                  <a:pt x="f29" y="f28"/>
                </a:cubicBezTo>
                <a:cubicBezTo>
                  <a:pt x="f30" y="f31"/>
                  <a:pt x="f32" y="f33"/>
                  <a:pt x="f34" y="f35"/>
                </a:cubicBezTo>
                <a:cubicBezTo>
                  <a:pt x="f36" y="f37"/>
                  <a:pt x="f38" y="f7"/>
                  <a:pt x="f39" y="f7"/>
                </a:cubicBezTo>
                <a:cubicBezTo>
                  <a:pt x="f40" y="f7"/>
                  <a:pt x="f41" y="f42"/>
                  <a:pt x="f43" y="f44"/>
                </a:cubicBezTo>
                <a:cubicBezTo>
                  <a:pt x="f45" y="f46"/>
                  <a:pt x="f47" y="f7"/>
                  <a:pt x="f48" y="f7"/>
                </a:cubicBezTo>
                <a:cubicBezTo>
                  <a:pt x="f49" y="f7"/>
                  <a:pt x="f50" y="f51"/>
                  <a:pt x="f52" y="f53"/>
                </a:cubicBezTo>
                <a:cubicBezTo>
                  <a:pt x="f54" y="f55"/>
                  <a:pt x="f56" y="f57"/>
                  <a:pt x="f56" y="f58"/>
                </a:cubicBezTo>
                <a:cubicBezTo>
                  <a:pt x="f56" y="f59"/>
                  <a:pt x="f60" y="f61"/>
                  <a:pt x="f62" y="f63"/>
                </a:cubicBezTo>
                <a:cubicBezTo>
                  <a:pt x="f64" y="f65"/>
                  <a:pt x="f8" y="f66"/>
                  <a:pt x="f8" y="f67"/>
                </a:cubicBezTo>
                <a:cubicBezTo>
                  <a:pt x="f8" y="f68"/>
                  <a:pt x="f69" y="f70"/>
                  <a:pt x="f71" y="f72"/>
                </a:cubicBezTo>
                <a:cubicBezTo>
                  <a:pt x="f71" y="f73"/>
                  <a:pt x="f74" y="f75"/>
                  <a:pt x="f76" y="f75"/>
                </a:cubicBezTo>
                <a:cubicBezTo>
                  <a:pt x="f77" y="f75"/>
                  <a:pt x="f78" y="f79"/>
                  <a:pt x="f80" y="f81"/>
                </a:cubicBezTo>
                <a:cubicBezTo>
                  <a:pt x="f82" y="f54"/>
                  <a:pt x="f83" y="f8"/>
                  <a:pt x="f84" y="f8"/>
                </a:cubicBezTo>
                <a:cubicBezTo>
                  <a:pt x="f85" y="f8"/>
                  <a:pt x="f86" y="f87"/>
                  <a:pt x="f88" y="f89"/>
                </a:cubicBezTo>
                <a:cubicBezTo>
                  <a:pt x="f90" y="f91"/>
                  <a:pt x="f92" y="f93"/>
                  <a:pt x="f94" y="f93"/>
                </a:cubicBezTo>
                <a:cubicBezTo>
                  <a:pt x="f95" y="f93"/>
                  <a:pt x="f96" y="f97"/>
                  <a:pt x="f98" y="f99"/>
                </a:cubicBezTo>
                <a:cubicBezTo>
                  <a:pt x="f100" y="f101"/>
                  <a:pt x="f102" y="f103"/>
                  <a:pt x="f102" y="f104"/>
                </a:cubicBezTo>
                <a:cubicBezTo>
                  <a:pt x="f102" y="f105"/>
                  <a:pt x="f31" y="f106"/>
                  <a:pt x="f107" y="f108"/>
                </a:cubicBezTo>
                <a:cubicBezTo>
                  <a:pt x="f109" y="f110"/>
                  <a:pt x="f7" y="f34"/>
                  <a:pt x="f7" y="f111"/>
                </a:cubicBezTo>
                <a:cubicBezTo>
                  <a:pt x="f7" y="f112"/>
                  <a:pt x="f113" y="f114"/>
                  <a:pt x="f12" y="f13"/>
                </a:cubicBezTo>
                <a:close/>
              </a:path>
              <a:path w="21600" h="21600" fill="none">
                <a:moveTo>
                  <a:pt x="f12" y="f13"/>
                </a:moveTo>
                <a:cubicBezTo>
                  <a:pt x="f20" y="f115"/>
                  <a:pt x="f116" y="f117"/>
                  <a:pt x="f118" y="f119"/>
                </a:cubicBezTo>
              </a:path>
              <a:path w="21600" h="21600" fill="none">
                <a:moveTo>
                  <a:pt x="f23" y="f24"/>
                </a:moveTo>
                <a:cubicBezTo>
                  <a:pt x="f61" y="f120"/>
                  <a:pt x="f121" y="f122"/>
                  <a:pt x="f123" y="f124"/>
                </a:cubicBezTo>
              </a:path>
              <a:path w="21600" h="21600" fill="none">
                <a:moveTo>
                  <a:pt x="f34" y="f35"/>
                </a:moveTo>
                <a:cubicBezTo>
                  <a:pt x="f125" y="f126"/>
                  <a:pt x="f127" y="f128"/>
                  <a:pt x="f129" y="f130"/>
                </a:cubicBezTo>
              </a:path>
              <a:path w="21600" h="21600" fill="none">
                <a:moveTo>
                  <a:pt x="f43" y="f44"/>
                </a:moveTo>
                <a:cubicBezTo>
                  <a:pt x="f131" y="f132"/>
                  <a:pt x="f133" y="f134"/>
                  <a:pt x="f135" y="f136"/>
                </a:cubicBezTo>
              </a:path>
              <a:path w="21600" h="21600" fill="none">
                <a:moveTo>
                  <a:pt x="f52" y="f53"/>
                </a:moveTo>
                <a:cubicBezTo>
                  <a:pt x="f137" y="f138"/>
                  <a:pt x="f139" y="f140"/>
                  <a:pt x="f141" y="f142"/>
                </a:cubicBezTo>
              </a:path>
              <a:path w="21600" h="21600" fill="none">
                <a:moveTo>
                  <a:pt x="f62" y="f63"/>
                </a:moveTo>
                <a:cubicBezTo>
                  <a:pt x="f143" y="f144"/>
                  <a:pt x="f145" y="f146"/>
                  <a:pt x="f147" y="f148"/>
                </a:cubicBezTo>
              </a:path>
              <a:path w="21600" h="21600" fill="none">
                <a:moveTo>
                  <a:pt x="f149" y="f72"/>
                </a:moveTo>
                <a:cubicBezTo>
                  <a:pt x="f150" y="f151"/>
                  <a:pt x="f152" y="f153"/>
                  <a:pt x="f154" y="f155"/>
                </a:cubicBezTo>
              </a:path>
              <a:path w="21600" h="21600" fill="none">
                <a:moveTo>
                  <a:pt x="f80" y="f81"/>
                </a:moveTo>
                <a:cubicBezTo>
                  <a:pt x="f156" y="f157"/>
                  <a:pt x="f158" y="f159"/>
                  <a:pt x="f160" y="f161"/>
                </a:cubicBezTo>
              </a:path>
              <a:path w="21600" h="21600" fill="none">
                <a:moveTo>
                  <a:pt x="f162" y="f89"/>
                </a:moveTo>
                <a:cubicBezTo>
                  <a:pt x="f163" y="f164"/>
                  <a:pt x="f165" y="f166"/>
                  <a:pt x="f167" y="f168"/>
                </a:cubicBezTo>
              </a:path>
              <a:path w="21600" h="21600" fill="none">
                <a:moveTo>
                  <a:pt x="f98" y="f99"/>
                </a:moveTo>
                <a:cubicBezTo>
                  <a:pt x="f169" y="f101"/>
                  <a:pt x="f170" y="f171"/>
                  <a:pt x="f172" y="f173"/>
                </a:cubicBezTo>
              </a:path>
              <a:path w="21600" h="21600" fill="none">
                <a:moveTo>
                  <a:pt x="f107" y="f108"/>
                </a:moveTo>
                <a:cubicBezTo>
                  <a:pt x="f132" y="f174"/>
                  <a:pt x="f175" y="f176"/>
                  <a:pt x="f177" y="f178"/>
                </a:cubicBezTo>
              </a:path>
              <a:path w="21600" h="21600">
                <a:moveTo>
                  <a:pt x="f310" y="f311"/>
                </a:moveTo>
                <a:arcTo wR="f182" hR="f182" stAng="f229" swAng="f239"/>
                <a:close/>
              </a:path>
              <a:path w="21600" h="21600">
                <a:moveTo>
                  <a:pt x="f312" y="f313"/>
                </a:moveTo>
                <a:arcTo wR="f184" hR="f184" stAng="f229" swAng="f239"/>
                <a:close/>
              </a:path>
              <a:path w="21600" h="21600">
                <a:moveTo>
                  <a:pt x="f284" y="f285"/>
                </a:moveTo>
                <a:arcTo wR="f186" hR="f186" stAng="f229" swAng="f239"/>
                <a:close/>
              </a:path>
            </a:pathLst>
          </a:custGeom>
          <a:solidFill>
            <a:srgbClr val="00CC99"/>
          </a:solidFill>
          <a:ln w="25402">
            <a:solidFill>
              <a:srgbClr val="00956F"/>
            </a:solidFill>
            <a:prstDash val="solid"/>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r>
              <a:rPr lang="en-US" sz="4000" dirty="0">
                <a:solidFill>
                  <a:srgbClr val="0000FF"/>
                </a:solidFill>
              </a:rPr>
              <a:t>PURPOSE</a:t>
            </a:r>
          </a:p>
          <a:p>
            <a:pPr algn="ctr">
              <a:defRPr sz="1800" b="0" i="0" u="none" strike="noStrike" kern="0" cap="none" spc="0" baseline="0">
                <a:solidFill>
                  <a:srgbClr val="000000"/>
                </a:solidFill>
                <a:uFillTx/>
              </a:defRPr>
            </a:pPr>
            <a:r>
              <a:rPr lang="en-US" sz="3200" dirty="0">
                <a:solidFill>
                  <a:srgbClr val="000000"/>
                </a:solidFill>
              </a:rPr>
              <a:t>Provide suggestions for maximizing accurate AND sustained implementation of PBS continuum for all students</a:t>
            </a:r>
            <a:endParaRPr lang="en-US" sz="3200" i="1" dirty="0">
              <a:solidFill>
                <a:srgbClr val="FF0000"/>
              </a:solidFill>
            </a:endParaRPr>
          </a:p>
        </p:txBody>
      </p:sp>
    </p:spTree>
    <p:extLst>
      <p:ext uri="{BB962C8B-B14F-4D97-AF65-F5344CB8AC3E}">
        <p14:creationId xmlns:p14="http://schemas.microsoft.com/office/powerpoint/2010/main" val="228535482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fontAlgn="auto" hangingPunct="1">
              <a:spcAft>
                <a:spcPts val="0"/>
              </a:spcAft>
              <a:defRPr/>
            </a:pPr>
            <a:r>
              <a:rPr lang="en-US" dirty="0">
                <a:ea typeface="+mj-ea"/>
              </a:rPr>
              <a:t>DE-PBS Key Feature</a:t>
            </a:r>
          </a:p>
        </p:txBody>
      </p:sp>
      <p:sp>
        <p:nvSpPr>
          <p:cNvPr id="17410" name="Content Placeholder 2"/>
          <p:cNvSpPr>
            <a:spLocks noGrp="1"/>
          </p:cNvSpPr>
          <p:nvPr>
            <p:ph idx="1"/>
          </p:nvPr>
        </p:nvSpPr>
        <p:spPr>
          <a:xfrm>
            <a:off x="381000" y="1752599"/>
            <a:ext cx="7924800" cy="5257801"/>
          </a:xfrm>
        </p:spPr>
        <p:txBody>
          <a:bodyPr>
            <a:normAutofit/>
          </a:bodyPr>
          <a:lstStyle/>
          <a:p>
            <a:pPr eaLnBrk="1" hangingPunct="1"/>
            <a:r>
              <a:rPr lang="en-US" sz="2400" dirty="0">
                <a:ea typeface="ＭＳ Ｐゴシック" pitchFamily="34" charset="-128"/>
              </a:rPr>
              <a:t>Schools recognize the importance of </a:t>
            </a:r>
            <a:r>
              <a:rPr lang="en-US" sz="2400" i="1" dirty="0">
                <a:ea typeface="ＭＳ Ｐゴシック" pitchFamily="34" charset="-128"/>
              </a:rPr>
              <a:t>developing self- discipline</a:t>
            </a:r>
            <a:r>
              <a:rPr lang="en-US" sz="2400" dirty="0">
                <a:ea typeface="ＭＳ Ｐゴシック" pitchFamily="34" charset="-128"/>
              </a:rPr>
              <a:t>, implementing evidence based programs in character education and social and emotional learning, and/or infuse lessons throughout the curriculum that teach social-emotional competencies.</a:t>
            </a:r>
          </a:p>
          <a:p>
            <a:pPr eaLnBrk="1" hangingPunct="1"/>
            <a:endParaRPr lang="en-US" sz="2400" dirty="0">
              <a:ea typeface="ＭＳ Ｐゴシック" pitchFamily="34" charset="-128"/>
            </a:endParaRPr>
          </a:p>
          <a:p>
            <a:pPr eaLnBrk="1" hangingPunct="1"/>
            <a:endParaRPr lang="en-US" sz="2400" dirty="0">
              <a:ea typeface="ＭＳ Ｐゴシック" pitchFamily="34" charset="-128"/>
            </a:endParaRPr>
          </a:p>
          <a:p>
            <a:pPr eaLnBrk="1" hangingPunct="1"/>
            <a:endParaRPr lang="en-US" sz="2400" dirty="0">
              <a:ea typeface="ＭＳ Ｐゴシック" pitchFamily="34" charset="-128"/>
            </a:endParaRPr>
          </a:p>
          <a:p>
            <a:r>
              <a:rPr lang="en-US" sz="2400" dirty="0"/>
              <a:t>In integrating these two popular approaches (SEL &amp; PBIS), the primary goal of DE-PBS is to create safe and caring learning </a:t>
            </a:r>
            <a:r>
              <a:rPr lang="en-US" sz="2400" dirty="0">
                <a:solidFill>
                  <a:schemeClr val="accent2"/>
                </a:solidFill>
              </a:rPr>
              <a:t>environments that promote the social-emotional and academic development</a:t>
            </a:r>
            <a:r>
              <a:rPr lang="en-US" sz="2400" dirty="0"/>
              <a:t> of all children. </a:t>
            </a:r>
          </a:p>
          <a:p>
            <a:pPr eaLnBrk="1" hangingPunct="1"/>
            <a:endParaRPr lang="en-US" sz="2400" dirty="0">
              <a:ea typeface="ＭＳ Ｐゴシック" pitchFamily="34" charset="-128"/>
            </a:endParaRPr>
          </a:p>
        </p:txBody>
      </p:sp>
      <p:pic>
        <p:nvPicPr>
          <p:cNvPr id="17411" name="Picture 2" descr="C:\Users\hearn\AppData\Local\Microsoft\Windows\Temporary Internet Files\Content.IE5\L9CIPBVF\MC90023969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429000"/>
            <a:ext cx="1296534" cy="1037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40454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270"/>
            <a:ext cx="6987785" cy="1325563"/>
          </a:xfrm>
        </p:spPr>
        <p:txBody>
          <a:bodyPr/>
          <a:lstStyle/>
          <a:p>
            <a:r>
              <a:rPr lang="en-US" dirty="0"/>
              <a:t>	CASEL Model for SEL</a:t>
            </a:r>
          </a:p>
        </p:txBody>
      </p:sp>
      <p:pic>
        <p:nvPicPr>
          <p:cNvPr id="3" name="Picture 2"/>
          <p:cNvPicPr>
            <a:picLocks noChangeAspect="1"/>
          </p:cNvPicPr>
          <p:nvPr/>
        </p:nvPicPr>
        <p:blipFill rotWithShape="1">
          <a:blip r:embed="rId3"/>
          <a:srcRect l="76667" t="27226" r="13333" b="43145"/>
          <a:stretch/>
        </p:blipFill>
        <p:spPr>
          <a:xfrm>
            <a:off x="838200" y="864802"/>
            <a:ext cx="7191856" cy="5993198"/>
          </a:xfrm>
          <a:prstGeom prst="rect">
            <a:avLst/>
          </a:prstGeom>
        </p:spPr>
      </p:pic>
    </p:spTree>
    <p:extLst>
      <p:ext uri="{BB962C8B-B14F-4D97-AF65-F5344CB8AC3E}">
        <p14:creationId xmlns:p14="http://schemas.microsoft.com/office/powerpoint/2010/main" val="285656696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45719"/>
          </a:xfrm>
        </p:spPr>
        <p:txBody>
          <a:bodyPr>
            <a:normAutofit fontScale="90000"/>
          </a:bodyPr>
          <a:lstStyle/>
          <a:p>
            <a:endParaRPr lang="en-US" dirty="0"/>
          </a:p>
        </p:txBody>
      </p:sp>
      <p:sp>
        <p:nvSpPr>
          <p:cNvPr id="3" name="Content Placeholder 2"/>
          <p:cNvSpPr>
            <a:spLocks noGrp="1"/>
          </p:cNvSpPr>
          <p:nvPr>
            <p:ph idx="1"/>
          </p:nvPr>
        </p:nvSpPr>
        <p:spPr>
          <a:xfrm>
            <a:off x="457200" y="1188720"/>
            <a:ext cx="8229600" cy="4937444"/>
          </a:xfrm>
        </p:spPr>
        <p:txBody>
          <a:bodyPr/>
          <a:lstStyle/>
          <a:p>
            <a:pPr>
              <a:buNone/>
            </a:pPr>
            <a:endParaRPr lang="en-US" dirty="0"/>
          </a:p>
        </p:txBody>
      </p:sp>
      <p:graphicFrame>
        <p:nvGraphicFramePr>
          <p:cNvPr id="6" name="Table 5"/>
          <p:cNvGraphicFramePr>
            <a:graphicFrameLocks noGrp="1"/>
          </p:cNvGraphicFramePr>
          <p:nvPr>
            <p:extLst/>
          </p:nvPr>
        </p:nvGraphicFramePr>
        <p:xfrm>
          <a:off x="159951" y="304800"/>
          <a:ext cx="8793480" cy="6150967"/>
        </p:xfrm>
        <a:graphic>
          <a:graphicData uri="http://schemas.openxmlformats.org/drawingml/2006/table">
            <a:tbl>
              <a:tblPr firstRow="1" bandRow="1">
                <a:tableStyleId>{5C22544A-7EE6-4342-B048-85BDC9FD1C3A}</a:tableStyleId>
              </a:tblPr>
              <a:tblGrid>
                <a:gridCol w="4192520">
                  <a:extLst>
                    <a:ext uri="{9D8B030D-6E8A-4147-A177-3AD203B41FA5}">
                      <a16:colId xmlns:a16="http://schemas.microsoft.com/office/drawing/2014/main" val="20000"/>
                    </a:ext>
                  </a:extLst>
                </a:gridCol>
                <a:gridCol w="2663002">
                  <a:extLst>
                    <a:ext uri="{9D8B030D-6E8A-4147-A177-3AD203B41FA5}">
                      <a16:colId xmlns:a16="http://schemas.microsoft.com/office/drawing/2014/main" val="20001"/>
                    </a:ext>
                  </a:extLst>
                </a:gridCol>
                <a:gridCol w="1937958">
                  <a:extLst>
                    <a:ext uri="{9D8B030D-6E8A-4147-A177-3AD203B41FA5}">
                      <a16:colId xmlns:a16="http://schemas.microsoft.com/office/drawing/2014/main" val="20002"/>
                    </a:ext>
                  </a:extLst>
                </a:gridCol>
              </a:tblGrid>
              <a:tr h="674206">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t>Components</a:t>
                      </a:r>
                      <a:r>
                        <a:rPr lang="en-US" sz="3200" b="1" baseline="0" dirty="0"/>
                        <a:t> of Comprehensive School Discipline</a:t>
                      </a:r>
                      <a:endParaRPr lang="en-US" sz="3200" b="1" dirty="0"/>
                    </a:p>
                  </a:txBody>
                  <a:tcPr>
                    <a:lnL w="38100" cap="flat" cmpd="sng" algn="ctr">
                      <a:solidFill>
                        <a:srgbClr val="002060"/>
                      </a:solidFill>
                      <a:prstDash val="solid"/>
                      <a:round/>
                      <a:headEnd type="none" w="med" len="med"/>
                      <a:tailEnd type="none" w="med" len="med"/>
                    </a:lnL>
                    <a:lnT w="38100" cap="flat" cmpd="sng" algn="ctr">
                      <a:solidFill>
                        <a:srgbClr val="002060"/>
                      </a:solidFill>
                      <a:prstDash val="solid"/>
                      <a:round/>
                      <a:headEnd type="none" w="med" len="med"/>
                      <a:tailEnd type="none" w="med" len="med"/>
                    </a:lnT>
                  </a:tcPr>
                </a:tc>
                <a:tc gridSpan="2">
                  <a:txBody>
                    <a:bodyPr/>
                    <a:lstStyle/>
                    <a:p>
                      <a:pPr algn="ctr"/>
                      <a:r>
                        <a:rPr lang="en-US" sz="3200" dirty="0"/>
                        <a:t>Approaches </a:t>
                      </a:r>
                    </a:p>
                  </a:txBody>
                  <a:tcPr>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tcPr>
                </a:tc>
                <a:tc hMerge="1">
                  <a:txBody>
                    <a:bodyPr/>
                    <a:lstStyle/>
                    <a:p>
                      <a:endParaRPr lang="en-US" dirty="0"/>
                    </a:p>
                  </a:txBody>
                  <a:tcPr/>
                </a:tc>
                <a:extLst>
                  <a:ext uri="{0D108BD9-81ED-4DB2-BD59-A6C34878D82A}">
                    <a16:rowId xmlns:a16="http://schemas.microsoft.com/office/drawing/2014/main" val="10000"/>
                  </a:ext>
                </a:extLst>
              </a:tr>
              <a:tr h="948359">
                <a:tc vMerge="1">
                  <a:txBody>
                    <a:bodyPr/>
                    <a:lstStyle/>
                    <a:p>
                      <a:pPr algn="ctr"/>
                      <a:endParaRPr lang="en-US" sz="2400" b="1" dirty="0"/>
                    </a:p>
                  </a:txBody>
                  <a:tcPr/>
                </a:tc>
                <a:tc>
                  <a:txBody>
                    <a:bodyPr/>
                    <a:lstStyle/>
                    <a:p>
                      <a:pPr algn="ctr"/>
                      <a:r>
                        <a:rPr lang="en-US" sz="2400" b="1" dirty="0"/>
                        <a:t>Traditional</a:t>
                      </a:r>
                    </a:p>
                    <a:p>
                      <a:pPr algn="ctr"/>
                      <a:r>
                        <a:rPr lang="en-US" sz="2400" b="1" dirty="0"/>
                        <a:t>SWPBS</a:t>
                      </a:r>
                    </a:p>
                  </a:txBody>
                  <a:tcPr/>
                </a:tc>
                <a:tc>
                  <a:txBody>
                    <a:bodyPr/>
                    <a:lstStyle/>
                    <a:p>
                      <a:pPr algn="ctr"/>
                      <a:r>
                        <a:rPr lang="en-US" sz="2400" b="1" dirty="0"/>
                        <a:t>SEL</a:t>
                      </a:r>
                    </a:p>
                  </a:txBody>
                  <a:tcPr>
                    <a:lnR w="381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10001"/>
                  </a:ext>
                </a:extLst>
              </a:tr>
              <a:tr h="963898">
                <a:tc>
                  <a:txBody>
                    <a:bodyPr/>
                    <a:lstStyle/>
                    <a:p>
                      <a:pPr marL="342900" indent="-342900">
                        <a:buFont typeface="Arial" panose="020B0604020202020204" pitchFamily="34" charset="0"/>
                        <a:buChar char="•"/>
                      </a:pPr>
                      <a:r>
                        <a:rPr lang="en-US" sz="2200" dirty="0"/>
                        <a:t>Developing the social and emotional competencies of self-discipline</a:t>
                      </a:r>
                    </a:p>
                  </a:txBody>
                  <a:tcPr anchor="ctr">
                    <a:lnL w="38100" cap="flat" cmpd="sng" algn="ctr">
                      <a:solidFill>
                        <a:srgbClr val="002060"/>
                      </a:solidFill>
                      <a:prstDash val="solid"/>
                      <a:round/>
                      <a:headEnd type="none" w="med" len="med"/>
                      <a:tailEnd type="none" w="med" len="med"/>
                    </a:lnL>
                  </a:tcPr>
                </a:tc>
                <a:tc>
                  <a:txBody>
                    <a:bodyPr/>
                    <a:lstStyle/>
                    <a:p>
                      <a:pPr algn="ctr"/>
                      <a:r>
                        <a:rPr lang="en-US" sz="2400" dirty="0"/>
                        <a:t>Weakness</a:t>
                      </a:r>
                    </a:p>
                  </a:txBody>
                  <a:tcPr/>
                </a:tc>
                <a:tc>
                  <a:txBody>
                    <a:bodyPr/>
                    <a:lstStyle/>
                    <a:p>
                      <a:pPr algn="ctr"/>
                      <a:r>
                        <a:rPr lang="en-US" sz="2400" dirty="0"/>
                        <a:t>Strength</a:t>
                      </a:r>
                    </a:p>
                  </a:txBody>
                  <a:tcPr>
                    <a:lnR w="381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10002"/>
                  </a:ext>
                </a:extLst>
              </a:tr>
              <a:tr h="1060288">
                <a:tc>
                  <a:txBody>
                    <a:bodyPr/>
                    <a:lstStyle/>
                    <a:p>
                      <a:pPr marL="342900" indent="-342900">
                        <a:buFont typeface="Arial" panose="020B0604020202020204" pitchFamily="34" charset="0"/>
                        <a:buChar char="•"/>
                      </a:pPr>
                      <a:r>
                        <a:rPr lang="en-US" sz="2200" dirty="0"/>
                        <a:t>Preventing behavior problems </a:t>
                      </a:r>
                    </a:p>
                  </a:txBody>
                  <a:tcPr anchor="ctr">
                    <a:lnL w="38100" cap="flat" cmpd="sng" algn="ctr">
                      <a:solidFill>
                        <a:srgbClr val="002060"/>
                      </a:solidFill>
                      <a:prstDash val="solid"/>
                      <a:round/>
                      <a:headEnd type="none" w="med" len="med"/>
                      <a:tailEnd type="none" w="med" len="med"/>
                    </a:lnL>
                  </a:tcPr>
                </a:tc>
                <a:tc>
                  <a:txBody>
                    <a:bodyPr/>
                    <a:lstStyle/>
                    <a:p>
                      <a:pPr algn="ctr"/>
                      <a:r>
                        <a:rPr lang="en-US" sz="2400" dirty="0"/>
                        <a:t>Strength </a:t>
                      </a:r>
                    </a:p>
                    <a:p>
                      <a:pPr algn="ctr"/>
                      <a:r>
                        <a:rPr lang="en-US" sz="2400" dirty="0"/>
                        <a:t>(more so</a:t>
                      </a:r>
                      <a:r>
                        <a:rPr lang="en-US" sz="2400" baseline="0" dirty="0"/>
                        <a:t> </a:t>
                      </a:r>
                      <a:r>
                        <a:rPr lang="en-US" sz="2400" dirty="0"/>
                        <a:t>for</a:t>
                      </a:r>
                      <a:r>
                        <a:rPr lang="en-US" sz="2400" baseline="0" dirty="0"/>
                        <a:t> immediate environment</a:t>
                      </a:r>
                      <a:r>
                        <a:rPr lang="en-US" sz="2400" dirty="0"/>
                        <a:t>)</a:t>
                      </a:r>
                    </a:p>
                  </a:txBody>
                  <a:tcPr/>
                </a:tc>
                <a:tc>
                  <a:txBody>
                    <a:bodyPr/>
                    <a:lstStyle/>
                    <a:p>
                      <a:pPr algn="ctr"/>
                      <a:r>
                        <a:rPr lang="en-US" sz="2400" dirty="0"/>
                        <a:t>Strength </a:t>
                      </a:r>
                    </a:p>
                    <a:p>
                      <a:pPr algn="ctr"/>
                      <a:r>
                        <a:rPr lang="en-US" sz="2400" dirty="0"/>
                        <a:t>(more lasting effects)</a:t>
                      </a:r>
                    </a:p>
                  </a:txBody>
                  <a:tcPr>
                    <a:lnR w="381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10003"/>
                  </a:ext>
                </a:extLst>
              </a:tr>
              <a:tr h="1060288">
                <a:tc>
                  <a:txBody>
                    <a:bodyPr/>
                    <a:lstStyle/>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t>Correcting behavior problems (short-term goal)</a:t>
                      </a:r>
                    </a:p>
                    <a:p>
                      <a:pPr marL="342900" indent="-342900">
                        <a:buFont typeface="Arial" panose="020B0604020202020204" pitchFamily="34" charset="0"/>
                        <a:buChar char="•"/>
                      </a:pPr>
                      <a:endParaRPr lang="en-US" sz="2200" dirty="0"/>
                    </a:p>
                  </a:txBody>
                  <a:tcPr anchor="ctr">
                    <a:lnL w="38100" cap="flat" cmpd="sng" algn="ctr">
                      <a:solidFill>
                        <a:srgbClr val="002060"/>
                      </a:solidFill>
                      <a:prstDash val="solid"/>
                      <a:round/>
                      <a:headEnd type="none" w="med" len="med"/>
                      <a:tailEnd type="none" w="med" len="med"/>
                    </a:lnL>
                  </a:tcPr>
                </a:tc>
                <a:tc>
                  <a:txBody>
                    <a:bodyPr/>
                    <a:lstStyle/>
                    <a:p>
                      <a:pPr algn="ctr"/>
                      <a:r>
                        <a:rPr lang="en-US" sz="2400" dirty="0"/>
                        <a:t>Strength</a:t>
                      </a:r>
                    </a:p>
                  </a:txBody>
                  <a:tcPr/>
                </a:tc>
                <a:tc>
                  <a:txBody>
                    <a:bodyPr/>
                    <a:lstStyle/>
                    <a:p>
                      <a:pPr algn="ctr"/>
                      <a:r>
                        <a:rPr lang="en-US" sz="2400" dirty="0"/>
                        <a:t>Weakness</a:t>
                      </a:r>
                    </a:p>
                  </a:txBody>
                  <a:tcPr>
                    <a:lnR w="381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10004"/>
                  </a:ext>
                </a:extLst>
              </a:tr>
              <a:tr h="779362">
                <a:tc>
                  <a:txBody>
                    <a:bodyPr/>
                    <a:lstStyle/>
                    <a:p>
                      <a:pPr marL="342900" indent="-342900">
                        <a:buFont typeface="Arial" panose="020B0604020202020204" pitchFamily="34" charset="0"/>
                        <a:buChar char="•"/>
                      </a:pPr>
                      <a:r>
                        <a:rPr lang="en-US" sz="2200" dirty="0"/>
                        <a:t>Addressing</a:t>
                      </a:r>
                      <a:r>
                        <a:rPr lang="en-US" sz="2200" baseline="0" dirty="0"/>
                        <a:t> Tier 2 and 3 Needs</a:t>
                      </a:r>
                      <a:endParaRPr lang="en-US" sz="2200" dirty="0"/>
                    </a:p>
                  </a:txBody>
                  <a:tcPr anchor="ctr">
                    <a:lnL w="38100" cap="flat" cmpd="sng" algn="ctr">
                      <a:solidFill>
                        <a:srgbClr val="002060"/>
                      </a:solidFill>
                      <a:prstDash val="solid"/>
                      <a:round/>
                      <a:headEnd type="none" w="med" len="med"/>
                      <a:tailEnd type="none" w="med" len="med"/>
                    </a:lnL>
                    <a:lnB w="38100" cap="flat" cmpd="sng" algn="ctr">
                      <a:solidFill>
                        <a:srgbClr val="002060"/>
                      </a:solidFill>
                      <a:prstDash val="solid"/>
                      <a:round/>
                      <a:headEnd type="none" w="med" len="med"/>
                      <a:tailEnd type="none" w="med" len="med"/>
                    </a:lnB>
                  </a:tcPr>
                </a:tc>
                <a:tc>
                  <a:txBody>
                    <a:bodyPr/>
                    <a:lstStyle/>
                    <a:p>
                      <a:pPr algn="ctr"/>
                      <a:r>
                        <a:rPr lang="en-US" sz="2400" dirty="0"/>
                        <a:t>Strength</a:t>
                      </a:r>
                    </a:p>
                  </a:txBody>
                  <a:tcPr>
                    <a:lnB w="38100" cap="flat" cmpd="sng" algn="ctr">
                      <a:solidFill>
                        <a:srgbClr val="002060"/>
                      </a:solidFill>
                      <a:prstDash val="solid"/>
                      <a:round/>
                      <a:headEnd type="none" w="med" len="med"/>
                      <a:tailEnd type="none" w="med" len="med"/>
                    </a:lnB>
                  </a:tcPr>
                </a:tc>
                <a:tc>
                  <a:txBody>
                    <a:bodyPr/>
                    <a:lstStyle/>
                    <a:p>
                      <a:pPr algn="ctr"/>
                      <a:r>
                        <a:rPr lang="en-US" sz="2400" dirty="0"/>
                        <a:t>Weakness</a:t>
                      </a:r>
                    </a:p>
                  </a:txBody>
                  <a:tcPr>
                    <a:lnR w="38100" cap="flat" cmpd="sng" algn="ctr">
                      <a:solidFill>
                        <a:srgbClr val="002060"/>
                      </a:solidFill>
                      <a:prstDash val="solid"/>
                      <a:round/>
                      <a:headEnd type="none" w="med" len="med"/>
                      <a:tailEnd type="none" w="med" len="med"/>
                    </a:lnR>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Footer Placeholder 3"/>
          <p:cNvSpPr>
            <a:spLocks noGrp="1"/>
          </p:cNvSpPr>
          <p:nvPr>
            <p:ph type="ftr" sz="quarter" idx="11"/>
          </p:nvPr>
        </p:nvSpPr>
        <p:spPr>
          <a:xfrm>
            <a:off x="3429000" y="6455767"/>
            <a:ext cx="4924991" cy="370840"/>
          </a:xfrm>
        </p:spPr>
        <p:txBody>
          <a:bodyPr/>
          <a:lstStyle/>
          <a:p>
            <a:pPr>
              <a:defRPr/>
            </a:pPr>
            <a:r>
              <a:rPr lang="en-US" dirty="0">
                <a:solidFill>
                  <a:schemeClr val="tx1"/>
                </a:solidFill>
              </a:rPr>
              <a:t>Bullying and Self-Discipline DE-PBS </a:t>
            </a:r>
            <a:r>
              <a:rPr lang="en-US" dirty="0" err="1">
                <a:solidFill>
                  <a:schemeClr val="tx1"/>
                </a:solidFill>
              </a:rPr>
              <a:t>Inservice</a:t>
            </a:r>
            <a:r>
              <a:rPr lang="en-US" dirty="0">
                <a:solidFill>
                  <a:schemeClr val="tx1"/>
                </a:solidFill>
              </a:rPr>
              <a:t>, 12 14 2012</a:t>
            </a:r>
          </a:p>
        </p:txBody>
      </p:sp>
    </p:spTree>
    <p:extLst>
      <p:ext uri="{BB962C8B-B14F-4D97-AF65-F5344CB8AC3E}">
        <p14:creationId xmlns:p14="http://schemas.microsoft.com/office/powerpoint/2010/main" val="97790124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for PREVENTION</a:t>
            </a:r>
          </a:p>
        </p:txBody>
      </p:sp>
      <p:graphicFrame>
        <p:nvGraphicFramePr>
          <p:cNvPr id="4" name="Content Placeholder 3"/>
          <p:cNvGraphicFramePr>
            <a:graphicFrameLocks noGrp="1"/>
          </p:cNvGraphicFramePr>
          <p:nvPr>
            <p:ph idx="1"/>
            <p:extLst/>
          </p:nvPr>
        </p:nvGraphicFramePr>
        <p:xfrm>
          <a:off x="596964" y="1379918"/>
          <a:ext cx="7785036"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rot="20105064">
            <a:off x="5766576" y="2578594"/>
            <a:ext cx="617220" cy="822960"/>
          </a:xfrm>
          <a:prstGeom prst="rightArrow">
            <a:avLst>
              <a:gd name="adj1" fmla="val 40255"/>
              <a:gd name="adj2" fmla="val 50000"/>
            </a:avLst>
          </a:prstGeom>
          <a:ln/>
        </p:spPr>
        <p:style>
          <a:lnRef idx="1">
            <a:schemeClr val="dk1"/>
          </a:lnRef>
          <a:fillRef idx="3">
            <a:schemeClr val="dk1"/>
          </a:fillRef>
          <a:effectRef idx="2">
            <a:schemeClr val="dk1"/>
          </a:effectRef>
          <a:fontRef idx="minor">
            <a:schemeClr val="lt1"/>
          </a:fontRef>
        </p:style>
        <p:txBody>
          <a:bodyPr/>
          <a:lstStyle/>
          <a:p>
            <a:endParaRPr lang="en-US"/>
          </a:p>
        </p:txBody>
      </p:sp>
      <p:sp>
        <p:nvSpPr>
          <p:cNvPr id="7" name="Right Arrow 6"/>
          <p:cNvSpPr/>
          <p:nvPr/>
        </p:nvSpPr>
        <p:spPr>
          <a:xfrm rot="1445678">
            <a:off x="5554827" y="4396649"/>
            <a:ext cx="666407" cy="84216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Oval 7"/>
          <p:cNvSpPr/>
          <p:nvPr/>
        </p:nvSpPr>
        <p:spPr>
          <a:xfrm>
            <a:off x="6145069" y="1371600"/>
            <a:ext cx="1932131" cy="1706793"/>
          </a:xfrm>
          <a:prstGeom prst="ellipse">
            <a:avLst/>
          </a:prstGeom>
          <a:solidFill>
            <a:schemeClr val="tx2">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6629400" y="1444258"/>
            <a:ext cx="990600" cy="688030"/>
          </a:xfrm>
          <a:prstGeom prst="downArrow">
            <a:avLst/>
          </a:prstGeom>
          <a:solidFill>
            <a:schemeClr val="accent5">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6395253" y="2132288"/>
            <a:ext cx="1456455" cy="646331"/>
          </a:xfrm>
          <a:prstGeom prst="rect">
            <a:avLst/>
          </a:prstGeom>
          <a:noFill/>
        </p:spPr>
        <p:txBody>
          <a:bodyPr wrap="square" rtlCol="0">
            <a:spAutoFit/>
          </a:bodyPr>
          <a:lstStyle/>
          <a:p>
            <a:pPr algn="ctr"/>
            <a:r>
              <a:rPr lang="en-US" b="1" dirty="0"/>
              <a:t>Internalizing Problems</a:t>
            </a:r>
          </a:p>
        </p:txBody>
      </p:sp>
      <p:sp>
        <p:nvSpPr>
          <p:cNvPr id="11" name="Oval 10"/>
          <p:cNvSpPr/>
          <p:nvPr/>
        </p:nvSpPr>
        <p:spPr>
          <a:xfrm>
            <a:off x="6221269" y="4617807"/>
            <a:ext cx="1932131" cy="1706793"/>
          </a:xfrm>
          <a:prstGeom prst="ellipse">
            <a:avLst/>
          </a:prstGeom>
          <a:solidFill>
            <a:schemeClr val="tx2">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433990" y="5275781"/>
            <a:ext cx="1506687" cy="646331"/>
          </a:xfrm>
          <a:prstGeom prst="rect">
            <a:avLst/>
          </a:prstGeom>
          <a:noFill/>
        </p:spPr>
        <p:txBody>
          <a:bodyPr wrap="square" rtlCol="0">
            <a:spAutoFit/>
          </a:bodyPr>
          <a:lstStyle/>
          <a:p>
            <a:pPr algn="ctr"/>
            <a:r>
              <a:rPr lang="en-US" b="1" dirty="0"/>
              <a:t>Externalizing Problems</a:t>
            </a:r>
          </a:p>
        </p:txBody>
      </p:sp>
      <p:sp>
        <p:nvSpPr>
          <p:cNvPr id="14" name="Down Arrow 13"/>
          <p:cNvSpPr/>
          <p:nvPr/>
        </p:nvSpPr>
        <p:spPr>
          <a:xfrm rot="10643149">
            <a:off x="6692033" y="4622194"/>
            <a:ext cx="990600" cy="688030"/>
          </a:xfrm>
          <a:prstGeom prst="downArrow">
            <a:avLst/>
          </a:prstGeom>
          <a:solidFill>
            <a:schemeClr val="accent5">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0079325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8153400" cy="1401762"/>
          </a:xfrm>
        </p:spPr>
        <p:txBody>
          <a:bodyPr>
            <a:normAutofit fontScale="90000"/>
          </a:bodyPr>
          <a:lstStyle/>
          <a:p>
            <a:r>
              <a:rPr lang="en-US" dirty="0"/>
              <a:t>What does the research say regarding integrating the two approaches? </a:t>
            </a:r>
          </a:p>
        </p:txBody>
      </p:sp>
      <p:sp>
        <p:nvSpPr>
          <p:cNvPr id="65541" name="Rectangle 3"/>
          <p:cNvSpPr>
            <a:spLocks noGrp="1" noRot="1" noChangeArrowheads="1"/>
          </p:cNvSpPr>
          <p:nvPr>
            <p:ph idx="1"/>
          </p:nvPr>
        </p:nvSpPr>
        <p:spPr>
          <a:xfrm>
            <a:off x="457200" y="1590605"/>
            <a:ext cx="7620000" cy="4267200"/>
          </a:xfrm>
        </p:spPr>
        <p:txBody>
          <a:bodyPr>
            <a:normAutofit fontScale="92500" lnSpcReduction="10000"/>
          </a:bodyPr>
          <a:lstStyle/>
          <a:p>
            <a:pPr marL="0" indent="0" eaLnBrk="1" hangingPunct="1">
              <a:buNone/>
            </a:pPr>
            <a:r>
              <a:rPr lang="en-US" sz="2400" dirty="0"/>
              <a:t>For school discipline, classroom management, and childrearing: </a:t>
            </a:r>
            <a:r>
              <a:rPr lang="en-US" sz="3000" b="1" dirty="0">
                <a:solidFill>
                  <a:schemeClr val="accent2"/>
                </a:solidFill>
              </a:rPr>
              <a:t>Authoritative Discipline</a:t>
            </a:r>
            <a:r>
              <a:rPr lang="en-US" sz="3000" dirty="0">
                <a:solidFill>
                  <a:schemeClr val="accent2"/>
                </a:solidFill>
              </a:rPr>
              <a:t> </a:t>
            </a:r>
            <a:r>
              <a:rPr lang="en-US" sz="2400" dirty="0"/>
              <a:t>(combination of structure and support), which </a:t>
            </a:r>
            <a:r>
              <a:rPr lang="en-US" sz="3000" b="1" dirty="0">
                <a:solidFill>
                  <a:schemeClr val="accent2"/>
                </a:solidFill>
              </a:rPr>
              <a:t>blends strategies of SEL and SWPBIS</a:t>
            </a:r>
            <a:r>
              <a:rPr lang="en-US" sz="3000" dirty="0">
                <a:solidFill>
                  <a:schemeClr val="accent2"/>
                </a:solidFill>
              </a:rPr>
              <a:t> </a:t>
            </a:r>
            <a:r>
              <a:rPr lang="en-US" sz="2400" dirty="0"/>
              <a:t>is the best approach.</a:t>
            </a:r>
          </a:p>
          <a:p>
            <a:pPr marL="0" indent="0" eaLnBrk="1" hangingPunct="1">
              <a:buNone/>
            </a:pPr>
            <a:endParaRPr lang="en-US" sz="2400" b="1" dirty="0"/>
          </a:p>
          <a:p>
            <a:pPr lvl="1" eaLnBrk="1" hangingPunct="1"/>
            <a:r>
              <a:rPr lang="en-US" sz="2800" dirty="0"/>
              <a:t>Best for achieving compliance </a:t>
            </a:r>
          </a:p>
          <a:p>
            <a:pPr lvl="1" eaLnBrk="1" hangingPunct="1"/>
            <a:r>
              <a:rPr lang="en-US" sz="2800" dirty="0"/>
              <a:t>Best for promoting self-discipline and resilience</a:t>
            </a:r>
          </a:p>
          <a:p>
            <a:pPr lvl="1" eaLnBrk="1" hangingPunct="1"/>
            <a:r>
              <a:rPr lang="en-US" sz="2800" dirty="0"/>
              <a:t>Best for effective prevention and correction</a:t>
            </a:r>
          </a:p>
          <a:p>
            <a:pPr lvl="1"/>
            <a:r>
              <a:rPr lang="en-US" sz="2800" dirty="0"/>
              <a:t>Best for </a:t>
            </a:r>
            <a:r>
              <a:rPr lang="en-US" sz="2800" b="1" i="1" dirty="0">
                <a:solidFill>
                  <a:schemeClr val="accent1"/>
                </a:solidFill>
              </a:rPr>
              <a:t>school climate</a:t>
            </a:r>
          </a:p>
          <a:p>
            <a:pPr lvl="1"/>
            <a:r>
              <a:rPr lang="en-US" sz="2800" dirty="0"/>
              <a:t>Best for </a:t>
            </a:r>
            <a:r>
              <a:rPr lang="en-US" sz="2800" b="1" i="1" dirty="0">
                <a:solidFill>
                  <a:schemeClr val="accent1"/>
                </a:solidFill>
              </a:rPr>
              <a:t>preventing bullying</a:t>
            </a:r>
          </a:p>
          <a:p>
            <a:pPr lvl="1" eaLnBrk="1" hangingPunct="1"/>
            <a:endParaRPr lang="en-US" sz="2400" dirty="0"/>
          </a:p>
          <a:p>
            <a:pPr eaLnBrk="1" hangingPunct="1">
              <a:buFont typeface="Wingdings" pitchFamily="2" charset="2"/>
              <a:buNone/>
            </a:pPr>
            <a:endParaRPr lang="en-US" sz="2400" dirty="0"/>
          </a:p>
          <a:p>
            <a:pPr eaLnBrk="1" hangingPunct="1">
              <a:buFont typeface="Wingdings" pitchFamily="2" charset="2"/>
              <a:buNone/>
            </a:pPr>
            <a:endParaRPr lang="en-US" sz="2400" dirty="0"/>
          </a:p>
          <a:p>
            <a:pPr eaLnBrk="1" hangingPunct="1"/>
            <a:endParaRPr lang="en-US" sz="2000" dirty="0"/>
          </a:p>
        </p:txBody>
      </p:sp>
    </p:spTree>
    <p:extLst>
      <p:ext uri="{BB962C8B-B14F-4D97-AF65-F5344CB8AC3E}">
        <p14:creationId xmlns:p14="http://schemas.microsoft.com/office/powerpoint/2010/main" val="323814716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457200" y="1146924"/>
          <a:ext cx="7620000" cy="4762571"/>
        </p:xfrm>
        <a:graphic>
          <a:graphicData uri="http://schemas.openxmlformats.org/drawingml/2006/table">
            <a:tbl>
              <a:tblPr/>
              <a:tblGrid>
                <a:gridCol w="7620000">
                  <a:extLst>
                    <a:ext uri="{9D8B030D-6E8A-4147-A177-3AD203B41FA5}">
                      <a16:colId xmlns:a16="http://schemas.microsoft.com/office/drawing/2014/main" val="20000"/>
                    </a:ext>
                  </a:extLst>
                </a:gridCol>
              </a:tblGrid>
              <a:tr h="662174">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b="1" dirty="0">
                          <a:solidFill>
                            <a:prstClr val="black"/>
                          </a:solidFill>
                          <a:latin typeface="+mn-lt"/>
                        </a:rPr>
                        <a:t>Social Emotional Competency </a:t>
                      </a:r>
                      <a:r>
                        <a:rPr lang="en-US" sz="2800" b="1" dirty="0">
                          <a:latin typeface="+mn-lt"/>
                          <a:ea typeface="Times New Roman"/>
                          <a:cs typeface="Arial" pitchFamily="34" charset="0"/>
                        </a:rPr>
                        <a:t>Scale</a:t>
                      </a:r>
                    </a:p>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b="1" dirty="0">
                          <a:latin typeface="+mn-lt"/>
                          <a:ea typeface="Times New Roman"/>
                          <a:cs typeface="Arial" pitchFamily="34" charset="0"/>
                        </a:rPr>
                        <a:t>Student Survey</a:t>
                      </a:r>
                      <a:r>
                        <a:rPr lang="en-US" sz="2800" dirty="0">
                          <a:latin typeface="+mn-lt"/>
                          <a:ea typeface="Times New Roman"/>
                          <a:cs typeface="Arial" pitchFamily="34" charset="0"/>
                        </a:rPr>
                        <a:t> </a:t>
                      </a:r>
                    </a:p>
                  </a:txBody>
                  <a:tcPr marL="29597" marR="29597" marT="66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99010">
                <a:tc>
                  <a:txBody>
                    <a:bodyPr/>
                    <a:lstStyle/>
                    <a:p>
                      <a:pPr marL="0" marR="0" algn="l">
                        <a:lnSpc>
                          <a:spcPct val="115000"/>
                        </a:lnSpc>
                        <a:spcBef>
                          <a:spcPts val="0"/>
                        </a:spcBef>
                        <a:spcAft>
                          <a:spcPts val="0"/>
                        </a:spcAft>
                      </a:pPr>
                      <a:r>
                        <a:rPr lang="en-US" sz="2400" b="1" dirty="0">
                          <a:effectLst/>
                          <a:latin typeface="+mn-lt"/>
                          <a:ea typeface="Times New Roman"/>
                          <a:cs typeface="Arial" pitchFamily="34" charset="0"/>
                        </a:rPr>
                        <a:t>Responsible Decision-making</a:t>
                      </a:r>
                      <a:r>
                        <a:rPr lang="en-US" sz="2400" dirty="0">
                          <a:effectLst/>
                          <a:latin typeface="+mn-lt"/>
                          <a:ea typeface="Times New Roman"/>
                          <a:cs typeface="Arial" pitchFamily="34" charset="0"/>
                        </a:rPr>
                        <a:t>/Responsibility</a:t>
                      </a:r>
                    </a:p>
                    <a:p>
                      <a:pPr marL="457200" marR="0" lvl="1" algn="l">
                        <a:lnSpc>
                          <a:spcPct val="115000"/>
                        </a:lnSpc>
                        <a:spcBef>
                          <a:spcPts val="0"/>
                        </a:spcBef>
                        <a:spcAft>
                          <a:spcPts val="0"/>
                        </a:spcAft>
                      </a:pPr>
                      <a:r>
                        <a:rPr lang="en-US" sz="2400" i="1" dirty="0">
                          <a:effectLst/>
                          <a:latin typeface="+mn-lt"/>
                          <a:ea typeface="Calibri"/>
                          <a:cs typeface="Arial" pitchFamily="34" charset="0"/>
                        </a:rPr>
                        <a:t>E.g., “I feel responsible for how I act.”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8614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400" b="1" baseline="0" dirty="0">
                          <a:effectLst/>
                          <a:latin typeface="+mn-lt"/>
                          <a:ea typeface="Times New Roman"/>
                          <a:cs typeface="Arial" pitchFamily="34" charset="0"/>
                        </a:rPr>
                        <a:t>Social Awareness/</a:t>
                      </a:r>
                      <a:r>
                        <a:rPr lang="en-US" sz="2400" dirty="0">
                          <a:effectLst/>
                          <a:latin typeface="+mn-lt"/>
                          <a:ea typeface="Times New Roman"/>
                          <a:cs typeface="Arial" pitchFamily="34" charset="0"/>
                        </a:rPr>
                        <a:t>Understanding</a:t>
                      </a:r>
                      <a:r>
                        <a:rPr lang="en-US" sz="2400" baseline="0" dirty="0">
                          <a:effectLst/>
                          <a:latin typeface="+mn-lt"/>
                          <a:ea typeface="Times New Roman"/>
                          <a:cs typeface="Arial" pitchFamily="34" charset="0"/>
                        </a:rPr>
                        <a:t> how others think and feel</a:t>
                      </a:r>
                    </a:p>
                    <a:p>
                      <a:pPr marL="457200" marR="0" lvl="1" indent="0" algn="l" defTabSz="914400" rtl="0" eaLnBrk="1" fontAlgn="auto" latinLnBrk="0" hangingPunct="1">
                        <a:lnSpc>
                          <a:spcPct val="115000"/>
                        </a:lnSpc>
                        <a:spcBef>
                          <a:spcPts val="0"/>
                        </a:spcBef>
                        <a:spcAft>
                          <a:spcPts val="0"/>
                        </a:spcAft>
                        <a:buClrTx/>
                        <a:buSzTx/>
                        <a:buFontTx/>
                        <a:buNone/>
                        <a:tabLst/>
                        <a:defRPr/>
                      </a:pPr>
                      <a:r>
                        <a:rPr lang="en-US" sz="2400" i="1" dirty="0">
                          <a:effectLst/>
                          <a:latin typeface="+mn-lt"/>
                          <a:ea typeface="Calibri"/>
                          <a:cs typeface="Arial" pitchFamily="34" charset="0"/>
                        </a:rPr>
                        <a:t>E.g.,</a:t>
                      </a:r>
                      <a:r>
                        <a:rPr lang="en-US" sz="2400" b="1" i="1" baseline="0" dirty="0">
                          <a:effectLst/>
                          <a:latin typeface="+mn-lt"/>
                          <a:ea typeface="Calibri"/>
                          <a:cs typeface="Arial" pitchFamily="34" charset="0"/>
                        </a:rPr>
                        <a:t> </a:t>
                      </a:r>
                      <a:r>
                        <a:rPr lang="en-US" sz="2400" b="0" i="1" dirty="0">
                          <a:effectLst/>
                          <a:latin typeface="+mn-lt"/>
                          <a:ea typeface="Calibri"/>
                          <a:cs typeface="Arial" pitchFamily="34" charset="0"/>
                        </a:rPr>
                        <a:t>“I think about how others feel.”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78847">
                <a:tc>
                  <a:txBody>
                    <a:bodyPr/>
                    <a:lstStyle/>
                    <a:p>
                      <a:pPr marL="0" marR="0" algn="l">
                        <a:lnSpc>
                          <a:spcPct val="115000"/>
                        </a:lnSpc>
                        <a:spcBef>
                          <a:spcPts val="0"/>
                        </a:spcBef>
                        <a:spcAft>
                          <a:spcPts val="0"/>
                        </a:spcAft>
                      </a:pPr>
                      <a:r>
                        <a:rPr lang="en-US" sz="2400" b="1" dirty="0">
                          <a:effectLst/>
                          <a:latin typeface="+mn-lt"/>
                          <a:ea typeface="Times New Roman"/>
                          <a:cs typeface="Arial" pitchFamily="34" charset="0"/>
                        </a:rPr>
                        <a:t>Self-management</a:t>
                      </a:r>
                      <a:r>
                        <a:rPr lang="en-US" sz="2400" baseline="0" dirty="0">
                          <a:effectLst/>
                          <a:latin typeface="+mn-lt"/>
                          <a:ea typeface="Times New Roman"/>
                          <a:cs typeface="Arial" pitchFamily="34" charset="0"/>
                        </a:rPr>
                        <a:t> of Emotions and Behavior</a:t>
                      </a:r>
                    </a:p>
                    <a:p>
                      <a:pPr marL="457200" marR="0" lvl="1" algn="l">
                        <a:lnSpc>
                          <a:spcPct val="115000"/>
                        </a:lnSpc>
                        <a:spcBef>
                          <a:spcPts val="0"/>
                        </a:spcBef>
                        <a:spcAft>
                          <a:spcPts val="0"/>
                        </a:spcAft>
                      </a:pPr>
                      <a:r>
                        <a:rPr lang="en-US" sz="2400" i="1" baseline="0" dirty="0">
                          <a:effectLst/>
                          <a:latin typeface="+mn-lt"/>
                          <a:ea typeface="Calibri"/>
                          <a:cs typeface="Arial" pitchFamily="34" charset="0"/>
                        </a:rPr>
                        <a:t>E.g., “I can control how I behave.”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74054">
                <a:tc>
                  <a:txBody>
                    <a:bodyPr/>
                    <a:lstStyle/>
                    <a:p>
                      <a:pPr marL="0" marR="0" algn="l">
                        <a:lnSpc>
                          <a:spcPct val="115000"/>
                        </a:lnSpc>
                        <a:spcBef>
                          <a:spcPts val="0"/>
                        </a:spcBef>
                        <a:spcAft>
                          <a:spcPts val="0"/>
                        </a:spcAft>
                      </a:pPr>
                      <a:r>
                        <a:rPr lang="en-US" sz="2400" b="1" dirty="0">
                          <a:effectLst/>
                          <a:latin typeface="+mn-lt"/>
                          <a:ea typeface="Calibri"/>
                          <a:cs typeface="Arial" pitchFamily="34" charset="0"/>
                        </a:rPr>
                        <a:t>Relationship</a:t>
                      </a:r>
                      <a:r>
                        <a:rPr lang="en-US" sz="2400" b="1" baseline="0" dirty="0">
                          <a:effectLst/>
                          <a:latin typeface="+mn-lt"/>
                          <a:ea typeface="Calibri"/>
                          <a:cs typeface="Arial" pitchFamily="34" charset="0"/>
                        </a:rPr>
                        <a:t> Skills</a:t>
                      </a:r>
                    </a:p>
                    <a:p>
                      <a:pPr marL="457200" marR="0" lvl="1" algn="l">
                        <a:lnSpc>
                          <a:spcPct val="115000"/>
                        </a:lnSpc>
                        <a:spcBef>
                          <a:spcPts val="0"/>
                        </a:spcBef>
                        <a:spcAft>
                          <a:spcPts val="0"/>
                        </a:spcAft>
                      </a:pPr>
                      <a:r>
                        <a:rPr lang="en-US" sz="2400" b="0" i="1" baseline="0" dirty="0">
                          <a:effectLst/>
                          <a:latin typeface="+mn-lt"/>
                          <a:ea typeface="Calibri"/>
                          <a:cs typeface="Arial" pitchFamily="34" charset="0"/>
                        </a:rPr>
                        <a:t>E.g., “I am good at solving conflicts with others.”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304800" y="0"/>
            <a:ext cx="8534400" cy="1143000"/>
          </a:xfrm>
        </p:spPr>
        <p:txBody>
          <a:bodyPr/>
          <a:lstStyle/>
          <a:p>
            <a:r>
              <a:rPr lang="en-US" dirty="0"/>
              <a:t>Delaware School Climate Survey</a:t>
            </a:r>
          </a:p>
        </p:txBody>
      </p:sp>
    </p:spTree>
    <p:extLst>
      <p:ext uri="{BB962C8B-B14F-4D97-AF65-F5344CB8AC3E}">
        <p14:creationId xmlns:p14="http://schemas.microsoft.com/office/powerpoint/2010/main" val="294502585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pPr algn="ctr" eaLnBrk="1" fontAlgn="auto" hangingPunct="1">
              <a:spcAft>
                <a:spcPts val="0"/>
              </a:spcAft>
              <a:defRPr/>
            </a:pPr>
            <a:r>
              <a:rPr lang="en-US" sz="4000" b="1" dirty="0">
                <a:ea typeface="+mj-ea"/>
              </a:rPr>
              <a:t>Incorporating Self-Discipline </a:t>
            </a:r>
            <a:br>
              <a:rPr lang="en-US" sz="4000" b="1" dirty="0">
                <a:ea typeface="+mj-ea"/>
              </a:rPr>
            </a:br>
            <a:r>
              <a:rPr lang="en-US" sz="4000" b="1" dirty="0">
                <a:ea typeface="+mj-ea"/>
              </a:rPr>
              <a:t>in Your SW PBS/MTSS Framework </a:t>
            </a:r>
          </a:p>
        </p:txBody>
      </p:sp>
      <p:sp>
        <p:nvSpPr>
          <p:cNvPr id="176131" name="Content Placeholder 2"/>
          <p:cNvSpPr>
            <a:spLocks noGrp="1"/>
          </p:cNvSpPr>
          <p:nvPr>
            <p:ph idx="1"/>
          </p:nvPr>
        </p:nvSpPr>
        <p:spPr>
          <a:xfrm>
            <a:off x="228601" y="1600200"/>
            <a:ext cx="4953000" cy="5486400"/>
          </a:xfrm>
        </p:spPr>
        <p:txBody>
          <a:bodyPr/>
          <a:lstStyle/>
          <a:p>
            <a:pPr marL="971550" lvl="1" indent="-514350" eaLnBrk="1" hangingPunct="1">
              <a:buClr>
                <a:schemeClr val="accent5">
                  <a:lumMod val="75000"/>
                </a:schemeClr>
              </a:buClr>
              <a:buFont typeface="+mj-lt"/>
              <a:buAutoNum type="arabicParenR"/>
            </a:pPr>
            <a:r>
              <a:rPr lang="en-US" altLang="en-US" sz="2800" dirty="0">
                <a:ea typeface="ＭＳ Ｐゴシック" pitchFamily="34" charset="-128"/>
              </a:rPr>
              <a:t>Relationship building</a:t>
            </a:r>
          </a:p>
          <a:p>
            <a:pPr marL="971550" lvl="1" indent="-514350">
              <a:buClr>
                <a:schemeClr val="accent5">
                  <a:lumMod val="75000"/>
                </a:schemeClr>
              </a:buClr>
              <a:buFont typeface="+mj-lt"/>
              <a:buAutoNum type="arabicParenR"/>
            </a:pPr>
            <a:r>
              <a:rPr lang="en-US" altLang="en-US" sz="2800" dirty="0">
                <a:ea typeface="ＭＳ Ｐゴシック" pitchFamily="34" charset="-128"/>
              </a:rPr>
              <a:t>Corrective Procedures</a:t>
            </a:r>
          </a:p>
          <a:p>
            <a:pPr marL="971550" lvl="1" indent="-514350">
              <a:buClr>
                <a:schemeClr val="accent5">
                  <a:lumMod val="75000"/>
                </a:schemeClr>
              </a:buClr>
              <a:buFont typeface="+mj-lt"/>
              <a:buAutoNum type="arabicParenR"/>
            </a:pPr>
            <a:r>
              <a:rPr lang="en-US" altLang="en-US" sz="2800" dirty="0">
                <a:ea typeface="ＭＳ Ｐゴシック" pitchFamily="34" charset="-128"/>
              </a:rPr>
              <a:t>Strategic Use of Praise and Rewards</a:t>
            </a:r>
          </a:p>
          <a:p>
            <a:pPr marL="971550" lvl="1" indent="-514350">
              <a:buClr>
                <a:schemeClr val="accent5">
                  <a:lumMod val="75000"/>
                </a:schemeClr>
              </a:buClr>
              <a:buFont typeface="+mj-lt"/>
              <a:buAutoNum type="arabicParenR"/>
            </a:pPr>
            <a:r>
              <a:rPr lang="en-US" altLang="en-US" sz="2800" b="1" dirty="0">
                <a:ea typeface="ＭＳ Ｐゴシック" pitchFamily="34" charset="-128"/>
              </a:rPr>
              <a:t>School-wide policies and activities </a:t>
            </a:r>
          </a:p>
          <a:p>
            <a:pPr marL="971550" lvl="1" indent="-514350">
              <a:buClr>
                <a:schemeClr val="accent5">
                  <a:lumMod val="75000"/>
                </a:schemeClr>
              </a:buClr>
              <a:buFont typeface="+mj-lt"/>
              <a:buAutoNum type="arabicParenR"/>
            </a:pPr>
            <a:r>
              <a:rPr lang="en-US" altLang="en-US" sz="2800" b="1" dirty="0" smtClean="0">
                <a:ea typeface="ＭＳ Ｐゴシック" pitchFamily="34" charset="-128"/>
              </a:rPr>
              <a:t>Student </a:t>
            </a:r>
            <a:r>
              <a:rPr lang="en-US" altLang="en-US" sz="2800" b="1" dirty="0">
                <a:ea typeface="ＭＳ Ｐゴシック" pitchFamily="34" charset="-128"/>
              </a:rPr>
              <a:t>decision making</a:t>
            </a:r>
          </a:p>
          <a:p>
            <a:pPr marL="971550" lvl="1" indent="-514350">
              <a:buClr>
                <a:schemeClr val="accent5">
                  <a:lumMod val="75000"/>
                </a:schemeClr>
              </a:buClr>
              <a:buFont typeface="+mj-lt"/>
              <a:buAutoNum type="arabicParenR"/>
            </a:pPr>
            <a:r>
              <a:rPr lang="en-US" altLang="en-US" sz="2800" b="1" dirty="0">
                <a:ea typeface="ＭＳ Ｐゴシック" pitchFamily="34" charset="-128"/>
              </a:rPr>
              <a:t>Social and Emotional Curriculum</a:t>
            </a:r>
          </a:p>
          <a:p>
            <a:pPr marL="457200" lvl="1" indent="0">
              <a:buClr>
                <a:schemeClr val="accent5">
                  <a:lumMod val="75000"/>
                </a:schemeClr>
              </a:buClr>
              <a:buNone/>
            </a:pPr>
            <a:endParaRPr lang="en-US" altLang="en-US" sz="2800" dirty="0">
              <a:ea typeface="ＭＳ Ｐゴシック" pitchFamily="34" charset="-128"/>
            </a:endParaRPr>
          </a:p>
          <a:p>
            <a:pPr lvl="1" eaLnBrk="1" hangingPunct="1"/>
            <a:endParaRPr lang="en-US" altLang="en-US" sz="1800" dirty="0">
              <a:ea typeface="ＭＳ Ｐゴシック" pitchFamily="34" charset="-128"/>
            </a:endParaRPr>
          </a:p>
        </p:txBody>
      </p:sp>
      <p:pic>
        <p:nvPicPr>
          <p:cNvPr id="5" name="Picture 4" descr="framework1.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355389" y="3758045"/>
            <a:ext cx="3788611" cy="3110649"/>
          </a:xfrm>
          <a:prstGeom prst="rect">
            <a:avLst/>
          </a:prstGeom>
          <a:ln w="38100">
            <a:solidFill>
              <a:schemeClr val="accent5">
                <a:lumMod val="50000"/>
              </a:schemeClr>
            </a:solidFill>
          </a:ln>
        </p:spPr>
      </p:pic>
    </p:spTree>
    <p:extLst>
      <p:ext uri="{BB962C8B-B14F-4D97-AF65-F5344CB8AC3E}">
        <p14:creationId xmlns:p14="http://schemas.microsoft.com/office/powerpoint/2010/main" val="2413165164"/>
      </p:ext>
    </p:extLst>
  </p:cSld>
  <p:clrMapOvr>
    <a:masterClrMapping/>
  </p:clrMapOvr>
  <p:transition spd="slow"/>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997418" cy="1143000"/>
          </a:xfrm>
          <a:solidFill>
            <a:schemeClr val="bg1"/>
          </a:solidFill>
        </p:spPr>
        <p:txBody>
          <a:bodyPr/>
          <a:lstStyle/>
          <a:p>
            <a:r>
              <a:rPr lang="en-US" sz="4000" dirty="0"/>
              <a:t>School-wide Policies &amp; Activities</a:t>
            </a:r>
          </a:p>
        </p:txBody>
      </p:sp>
      <p:sp>
        <p:nvSpPr>
          <p:cNvPr id="5" name="Content Placeholder 2"/>
          <p:cNvSpPr>
            <a:spLocks noGrp="1"/>
          </p:cNvSpPr>
          <p:nvPr>
            <p:ph idx="1"/>
          </p:nvPr>
        </p:nvSpPr>
        <p:spPr>
          <a:xfrm>
            <a:off x="645909" y="1447800"/>
            <a:ext cx="7315200" cy="4724400"/>
          </a:xfrm>
        </p:spPr>
        <p:txBody>
          <a:bodyPr>
            <a:normAutofit/>
          </a:bodyPr>
          <a:lstStyle/>
          <a:p>
            <a:r>
              <a:rPr lang="en-US" sz="2800" i="1" dirty="0">
                <a:solidFill>
                  <a:schemeClr val="accent2">
                    <a:lumMod val="75000"/>
                  </a:schemeClr>
                </a:solidFill>
              </a:rPr>
              <a:t>Mission Statement &amp; SW behavioral expectations </a:t>
            </a:r>
            <a:r>
              <a:rPr lang="en-US" sz="2400" dirty="0"/>
              <a:t>include the goal of developing self-discipline (character education, social &amp; emotional learning, caring, or social responsibility)</a:t>
            </a:r>
          </a:p>
          <a:p>
            <a:pPr marL="114300" indent="0">
              <a:buNone/>
            </a:pPr>
            <a:endParaRPr lang="en-US" sz="2400" dirty="0"/>
          </a:p>
          <a:p>
            <a:r>
              <a:rPr lang="en-US" sz="2800" i="1" dirty="0">
                <a:solidFill>
                  <a:schemeClr val="accent2">
                    <a:lumMod val="75000"/>
                  </a:schemeClr>
                </a:solidFill>
                <a:ea typeface="ＭＳ Ｐゴシック" pitchFamily="34" charset="-128"/>
              </a:rPr>
              <a:t>Self-discipline is emphasized in behavioral expectations and rules. </a:t>
            </a:r>
            <a:r>
              <a:rPr lang="en-US" sz="2400" dirty="0">
                <a:ea typeface="ＭＳ Ｐゴシック" pitchFamily="34" charset="-128"/>
              </a:rPr>
              <a:t>At the SW and classroom levels, the importance of self-discipline is highlighted, such as the importance of regulating and accepting responsibility for one</a:t>
            </a:r>
            <a:r>
              <a:rPr lang="ja-JP" altLang="en-US" sz="2400" dirty="0">
                <a:ea typeface="ＭＳ Ｐゴシック" pitchFamily="34" charset="-128"/>
              </a:rPr>
              <a:t>’</a:t>
            </a:r>
            <a:r>
              <a:rPr lang="en-US" altLang="ja-JP" sz="2400" dirty="0">
                <a:ea typeface="ＭＳ Ｐゴシック" pitchFamily="34" charset="-128"/>
              </a:rPr>
              <a:t>s actions, respecting others, helping others, and exerting one</a:t>
            </a:r>
            <a:r>
              <a:rPr lang="ja-JP" altLang="en-US" sz="2400" dirty="0">
                <a:ea typeface="ＭＳ Ｐゴシック" pitchFamily="34" charset="-128"/>
              </a:rPr>
              <a:t>’</a:t>
            </a:r>
            <a:r>
              <a:rPr lang="en-US" altLang="ja-JP" sz="2400" dirty="0">
                <a:ea typeface="ＭＳ Ｐゴシック" pitchFamily="34" charset="-128"/>
              </a:rPr>
              <a:t>s best effort.</a:t>
            </a:r>
            <a:endParaRPr lang="en-US" sz="2400" dirty="0"/>
          </a:p>
          <a:p>
            <a:endParaRPr lang="en-US" sz="2400" dirty="0"/>
          </a:p>
          <a:p>
            <a:endParaRPr lang="en-US" sz="4000" dirty="0">
              <a:ea typeface="Calibri"/>
              <a:cs typeface="Times New Roman"/>
            </a:endParaRPr>
          </a:p>
          <a:p>
            <a:endParaRPr lang="en-US" sz="2400" dirty="0"/>
          </a:p>
        </p:txBody>
      </p:sp>
    </p:spTree>
    <p:extLst>
      <p:ext uri="{BB962C8B-B14F-4D97-AF65-F5344CB8AC3E}">
        <p14:creationId xmlns:p14="http://schemas.microsoft.com/office/powerpoint/2010/main" val="212396887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382000" cy="1143000"/>
          </a:xfrm>
        </p:spPr>
        <p:txBody>
          <a:bodyPr>
            <a:normAutofit fontScale="90000"/>
          </a:bodyPr>
          <a:lstStyle/>
          <a:p>
            <a:r>
              <a:rPr lang="en-US" dirty="0"/>
              <a:t>Student Involvement in Decision Making</a:t>
            </a:r>
          </a:p>
        </p:txBody>
      </p:sp>
      <p:sp>
        <p:nvSpPr>
          <p:cNvPr id="3" name="Content Placeholder 2"/>
          <p:cNvSpPr>
            <a:spLocks noGrp="1"/>
          </p:cNvSpPr>
          <p:nvPr>
            <p:ph idx="1"/>
          </p:nvPr>
        </p:nvSpPr>
        <p:spPr>
          <a:xfrm>
            <a:off x="228600" y="1676400"/>
            <a:ext cx="7848600" cy="4724400"/>
          </a:xfrm>
        </p:spPr>
        <p:txBody>
          <a:bodyPr>
            <a:noAutofit/>
          </a:bodyPr>
          <a:lstStyle/>
          <a:p>
            <a:pPr>
              <a:spcAft>
                <a:spcPts val="1200"/>
              </a:spcAft>
            </a:pPr>
            <a:r>
              <a:rPr lang="en-US" sz="2800" dirty="0">
                <a:ea typeface="Calibri"/>
                <a:cs typeface="Calibri"/>
              </a:rPr>
              <a:t>The school principal meets regularly with </a:t>
            </a:r>
            <a:r>
              <a:rPr lang="en-US" sz="2800" b="1" dirty="0">
                <a:solidFill>
                  <a:schemeClr val="accent2">
                    <a:lumMod val="75000"/>
                  </a:schemeClr>
                </a:solidFill>
                <a:ea typeface="Calibri"/>
                <a:cs typeface="Calibri"/>
              </a:rPr>
              <a:t>students to discuss </a:t>
            </a:r>
            <a:r>
              <a:rPr lang="en-US" sz="2800" dirty="0">
                <a:ea typeface="Calibri"/>
                <a:cs typeface="Calibri"/>
              </a:rPr>
              <a:t>current school-wide issues and involves them in decisions about the welfare of the school. </a:t>
            </a:r>
          </a:p>
          <a:p>
            <a:pPr lvl="1">
              <a:spcAft>
                <a:spcPts val="1200"/>
              </a:spcAft>
            </a:pPr>
            <a:r>
              <a:rPr lang="en-US" sz="2400" dirty="0">
                <a:ea typeface="Calibri"/>
                <a:cs typeface="Calibri"/>
              </a:rPr>
              <a:t>Student council/government, SWPBS student group, other groups representing the student body</a:t>
            </a:r>
          </a:p>
          <a:p>
            <a:pPr>
              <a:spcAft>
                <a:spcPts val="1200"/>
              </a:spcAft>
            </a:pPr>
            <a:endParaRPr lang="en-US" sz="2800" dirty="0"/>
          </a:p>
          <a:p>
            <a:pPr>
              <a:spcAft>
                <a:spcPts val="1200"/>
              </a:spcAft>
            </a:pPr>
            <a:r>
              <a:rPr lang="en-US" sz="2800" dirty="0"/>
              <a:t>Teachers across grade levels create opportunities for students to be </a:t>
            </a:r>
            <a:r>
              <a:rPr lang="en-US" sz="2800" b="1" dirty="0">
                <a:solidFill>
                  <a:schemeClr val="accent2">
                    <a:lumMod val="75000"/>
                  </a:schemeClr>
                </a:solidFill>
              </a:rPr>
              <a:t>active decision makers</a:t>
            </a:r>
            <a:r>
              <a:rPr lang="en-US" sz="2800" dirty="0"/>
              <a:t>.</a:t>
            </a:r>
          </a:p>
          <a:p>
            <a:pPr marL="114300" indent="0">
              <a:spcAft>
                <a:spcPts val="1200"/>
              </a:spcAft>
              <a:buNone/>
            </a:pPr>
            <a:endParaRPr lang="en-US" sz="2800" dirty="0"/>
          </a:p>
          <a:p>
            <a:pPr>
              <a:spcAft>
                <a:spcPts val="1200"/>
              </a:spcAft>
            </a:pPr>
            <a:endParaRPr lang="en-US" sz="2800" dirty="0"/>
          </a:p>
        </p:txBody>
      </p:sp>
    </p:spTree>
    <p:extLst>
      <p:ext uri="{BB962C8B-B14F-4D97-AF65-F5344CB8AC3E}">
        <p14:creationId xmlns:p14="http://schemas.microsoft.com/office/powerpoint/2010/main" val="235050083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382000" cy="1143000"/>
          </a:xfrm>
        </p:spPr>
        <p:txBody>
          <a:bodyPr>
            <a:normAutofit fontScale="90000"/>
          </a:bodyPr>
          <a:lstStyle/>
          <a:p>
            <a:r>
              <a:rPr lang="en-US" dirty="0"/>
              <a:t>Student Involvement in Decision Making</a:t>
            </a:r>
          </a:p>
        </p:txBody>
      </p:sp>
      <p:sp>
        <p:nvSpPr>
          <p:cNvPr id="3" name="Content Placeholder 2"/>
          <p:cNvSpPr>
            <a:spLocks noGrp="1"/>
          </p:cNvSpPr>
          <p:nvPr>
            <p:ph idx="1"/>
          </p:nvPr>
        </p:nvSpPr>
        <p:spPr>
          <a:xfrm>
            <a:off x="228600" y="1676400"/>
            <a:ext cx="7848600" cy="4724400"/>
          </a:xfrm>
        </p:spPr>
        <p:txBody>
          <a:bodyPr>
            <a:noAutofit/>
          </a:bodyPr>
          <a:lstStyle/>
          <a:p>
            <a:pPr>
              <a:spcAft>
                <a:spcPts val="1200"/>
              </a:spcAft>
            </a:pPr>
            <a:r>
              <a:rPr lang="en-US" sz="2800" dirty="0"/>
              <a:t>Involve students in </a:t>
            </a:r>
            <a:r>
              <a:rPr lang="en-US" sz="2800" b="1" dirty="0">
                <a:solidFill>
                  <a:schemeClr val="accent2">
                    <a:lumMod val="75000"/>
                  </a:schemeClr>
                </a:solidFill>
              </a:rPr>
              <a:t>reviewing</a:t>
            </a:r>
            <a:r>
              <a:rPr lang="en-US" sz="2800" dirty="0"/>
              <a:t> school data, </a:t>
            </a:r>
            <a:r>
              <a:rPr lang="en-US" sz="2800" b="1" dirty="0">
                <a:solidFill>
                  <a:schemeClr val="accent2">
                    <a:lumMod val="75000"/>
                  </a:schemeClr>
                </a:solidFill>
              </a:rPr>
              <a:t>generating</a:t>
            </a:r>
            <a:r>
              <a:rPr lang="en-US" sz="2800" dirty="0"/>
              <a:t> solutions, and </a:t>
            </a:r>
            <a:r>
              <a:rPr lang="en-US" sz="2800" b="1" dirty="0">
                <a:solidFill>
                  <a:schemeClr val="accent2">
                    <a:lumMod val="75000"/>
                  </a:schemeClr>
                </a:solidFill>
              </a:rPr>
              <a:t>monitoring </a:t>
            </a:r>
            <a:r>
              <a:rPr lang="en-US" sz="2800" dirty="0"/>
              <a:t>outcomes.</a:t>
            </a:r>
          </a:p>
          <a:p>
            <a:pPr>
              <a:spcAft>
                <a:spcPts val="1200"/>
              </a:spcAft>
            </a:pPr>
            <a:endParaRPr lang="en-US" sz="2800" dirty="0"/>
          </a:p>
        </p:txBody>
      </p:sp>
      <p:pic>
        <p:nvPicPr>
          <p:cNvPr id="6148" name="Picture 4" descr="Image result for student group cir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790824"/>
            <a:ext cx="4762500" cy="24955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37234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381000" y="304800"/>
            <a:ext cx="7105650" cy="1352553"/>
          </a:xfrm>
        </p:spPr>
        <p:txBody>
          <a:bodyPr/>
          <a:lstStyle/>
          <a:p>
            <a:pPr lvl="0"/>
            <a:r>
              <a:rPr lang="en-US" sz="3600" dirty="0"/>
              <a:t>Examples of PBS Implementation “Infidelity”</a:t>
            </a:r>
          </a:p>
        </p:txBody>
      </p:sp>
      <p:grpSp>
        <p:nvGrpSpPr>
          <p:cNvPr id="3" name="Diagram 4"/>
          <p:cNvGrpSpPr/>
          <p:nvPr/>
        </p:nvGrpSpPr>
        <p:grpSpPr>
          <a:xfrm>
            <a:off x="-3428999" y="533400"/>
            <a:ext cx="10974258" cy="6476999"/>
            <a:chOff x="-5828028" y="104634"/>
            <a:chExt cx="14364372" cy="7486933"/>
          </a:xfrm>
        </p:grpSpPr>
        <p:sp>
          <p:nvSpPr>
            <p:cNvPr id="4" name="Freeform: Shape 3"/>
            <p:cNvSpPr/>
            <p:nvPr/>
          </p:nvSpPr>
          <p:spPr>
            <a:xfrm>
              <a:off x="-5828028" y="104634"/>
              <a:ext cx="7486933" cy="7486933"/>
            </a:xfrm>
            <a:custGeom>
              <a:avLst>
                <a:gd name="f13" fmla="val 225"/>
                <a:gd name="f14" fmla="val 315"/>
                <a:gd name="f15" fmla="val 289"/>
              </a:avLst>
              <a:gdLst>
                <a:gd name="f3" fmla="val 10800000"/>
                <a:gd name="f4" fmla="val 5400000"/>
                <a:gd name="f5" fmla="val 16200000"/>
                <a:gd name="f6" fmla="val 180"/>
                <a:gd name="f7" fmla="val w"/>
                <a:gd name="f8" fmla="val h"/>
                <a:gd name="f9" fmla="val ss"/>
                <a:gd name="f10" fmla="val 0"/>
                <a:gd name="f11" fmla="*/ 5419351 1 1725033"/>
                <a:gd name="f12" fmla="+- 0 0 1"/>
                <a:gd name="f13" fmla="val 225"/>
                <a:gd name="f14" fmla="val 315"/>
                <a:gd name="f15" fmla="val 289"/>
                <a:gd name="f16" fmla="+- 0 0 -315"/>
                <a:gd name="f17" fmla="+- 0 0 -225"/>
                <a:gd name="f18" fmla="+- 0 0 -270"/>
                <a:gd name="f19" fmla="abs f7"/>
                <a:gd name="f20" fmla="abs f8"/>
                <a:gd name="f21" fmla="abs f9"/>
                <a:gd name="f22" fmla="val f10"/>
                <a:gd name="f23" fmla="val f15"/>
                <a:gd name="f24" fmla="+- 0 0 f13"/>
                <a:gd name="f25" fmla="+- 0 0 f14"/>
                <a:gd name="f26" fmla="*/ f16 f3 1"/>
                <a:gd name="f27" fmla="*/ f17 f3 1"/>
                <a:gd name="f28" fmla="*/ f18 f3 1"/>
                <a:gd name="f29" fmla="?: f19 f7 1"/>
                <a:gd name="f30" fmla="?: f20 f8 1"/>
                <a:gd name="f31" fmla="?: f21 f9 1"/>
                <a:gd name="f32" fmla="*/ f24 f3 1"/>
                <a:gd name="f33" fmla="*/ f25 f3 1"/>
                <a:gd name="f34" fmla="*/ f26 1 f6"/>
                <a:gd name="f35" fmla="*/ f27 1 f6"/>
                <a:gd name="f36" fmla="*/ f28 1 f6"/>
                <a:gd name="f37" fmla="*/ f29 1 21600"/>
                <a:gd name="f38" fmla="*/ f30 1 21600"/>
                <a:gd name="f39" fmla="*/ 21600 f29 1"/>
                <a:gd name="f40" fmla="*/ 21600 f30 1"/>
                <a:gd name="f41" fmla="*/ f32 1 f6"/>
                <a:gd name="f42" fmla="*/ f33 1 f6"/>
                <a:gd name="f43" fmla="+- f34 0 f4"/>
                <a:gd name="f44" fmla="+- f35 0 f4"/>
                <a:gd name="f45" fmla="+- f36 0 f4"/>
                <a:gd name="f46" fmla="min f38 f37"/>
                <a:gd name="f47" fmla="*/ f39 1 f31"/>
                <a:gd name="f48" fmla="*/ f40 1 f31"/>
                <a:gd name="f49" fmla="+- f41 0 f4"/>
                <a:gd name="f50" fmla="+- f42 0 f4"/>
                <a:gd name="f51" fmla="val f47"/>
                <a:gd name="f52" fmla="val f48"/>
                <a:gd name="f53" fmla="+- 0 0 f49"/>
                <a:gd name="f54" fmla="+- 0 0 f50"/>
                <a:gd name="f55" fmla="+- f52 0 f22"/>
                <a:gd name="f56" fmla="+- f51 0 f22"/>
                <a:gd name="f57" fmla="val f53"/>
                <a:gd name="f58" fmla="val f54"/>
                <a:gd name="f59" fmla="*/ f55 1 2"/>
                <a:gd name="f60" fmla="*/ f56 1 2"/>
                <a:gd name="f61" fmla="min f56 f55"/>
                <a:gd name="f62" fmla="+- f58 0 f57"/>
                <a:gd name="f63" fmla="+- f57 f4 0"/>
                <a:gd name="f64" fmla="+- f58 f4 0"/>
                <a:gd name="f65" fmla="+- 21600000 0 f57"/>
                <a:gd name="f66" fmla="+- f4 0 f57"/>
                <a:gd name="f67" fmla="+- 27000000 0 f57"/>
                <a:gd name="f68" fmla="+- f3 0 f57"/>
                <a:gd name="f69" fmla="+- 32400000 0 f57"/>
                <a:gd name="f70" fmla="+- f5 0 f57"/>
                <a:gd name="f71" fmla="+- 37800000 0 f57"/>
                <a:gd name="f72" fmla="+- f22 f59 0"/>
                <a:gd name="f73" fmla="+- f22 f60 0"/>
                <a:gd name="f74" fmla="+- f62 21600000 0"/>
                <a:gd name="f75" fmla="*/ f63 f11 1"/>
                <a:gd name="f76" fmla="*/ f64 f11 1"/>
                <a:gd name="f77" fmla="*/ f61 f23 1"/>
                <a:gd name="f78" fmla="?: f66 f66 f67"/>
                <a:gd name="f79" fmla="?: f68 f68 f69"/>
                <a:gd name="f80" fmla="?: f70 f70 f71"/>
                <a:gd name="f81" fmla="*/ f60 f46 1"/>
                <a:gd name="f82" fmla="*/ f59 f46 1"/>
                <a:gd name="f83" fmla="?: f62 f62 f74"/>
                <a:gd name="f84" fmla="*/ f75 1 f3"/>
                <a:gd name="f85" fmla="*/ f76 1 f3"/>
                <a:gd name="f86" fmla="*/ f77 1 100000"/>
                <a:gd name="f87" fmla="*/ f73 f46 1"/>
                <a:gd name="f88" fmla="*/ f72 f46 1"/>
                <a:gd name="f89" fmla="+- 0 0 f83"/>
                <a:gd name="f90" fmla="+- 0 0 f84"/>
                <a:gd name="f91" fmla="+- 0 0 f85"/>
                <a:gd name="f92" fmla="+- f60 0 f86"/>
                <a:gd name="f93" fmla="+- f59 0 f86"/>
                <a:gd name="f94" fmla="+- f83 0 f65"/>
                <a:gd name="f95" fmla="+- f83 0 f78"/>
                <a:gd name="f96" fmla="+- f83 0 f79"/>
                <a:gd name="f97" fmla="+- f83 0 f80"/>
                <a:gd name="f98" fmla="+- 0 0 f90"/>
                <a:gd name="f99" fmla="+- 0 0 f91"/>
                <a:gd name="f100" fmla="*/ f92 f46 1"/>
                <a:gd name="f101" fmla="*/ f93 f46 1"/>
                <a:gd name="f102" fmla="*/ f98 f3 1"/>
                <a:gd name="f103" fmla="*/ f99 f3 1"/>
                <a:gd name="f104" fmla="*/ f102 1 f11"/>
                <a:gd name="f105" fmla="*/ f103 1 f11"/>
                <a:gd name="f106" fmla="+- f104 0 f4"/>
                <a:gd name="f107" fmla="+- f105 0 f4"/>
                <a:gd name="f108" fmla="sin 1 f106"/>
                <a:gd name="f109" fmla="cos 1 f106"/>
                <a:gd name="f110" fmla="sin 1 f107"/>
                <a:gd name="f111" fmla="cos 1 f107"/>
                <a:gd name="f112" fmla="+- 0 0 f108"/>
                <a:gd name="f113" fmla="+- 0 0 f109"/>
                <a:gd name="f114" fmla="+- 0 0 f110"/>
                <a:gd name="f115" fmla="+- 0 0 f111"/>
                <a:gd name="f116" fmla="+- 0 0 f112"/>
                <a:gd name="f117" fmla="+- 0 0 f113"/>
                <a:gd name="f118" fmla="+- 0 0 f114"/>
                <a:gd name="f119" fmla="+- 0 0 f115"/>
                <a:gd name="f120" fmla="*/ f116 f60 1"/>
                <a:gd name="f121" fmla="*/ f117 f59 1"/>
                <a:gd name="f122" fmla="*/ f118 f60 1"/>
                <a:gd name="f123" fmla="*/ f119 f59 1"/>
                <a:gd name="f124" fmla="*/ f118 f92 1"/>
                <a:gd name="f125" fmla="*/ f119 f93 1"/>
                <a:gd name="f126" fmla="*/ f116 f92 1"/>
                <a:gd name="f127" fmla="*/ f117 f93 1"/>
                <a:gd name="f128" fmla="+- 0 0 f121"/>
                <a:gd name="f129" fmla="+- 0 0 f120"/>
                <a:gd name="f130" fmla="+- 0 0 f123"/>
                <a:gd name="f131" fmla="+- 0 0 f122"/>
                <a:gd name="f132" fmla="+- 0 0 f125"/>
                <a:gd name="f133" fmla="+- 0 0 f124"/>
                <a:gd name="f134" fmla="+- 0 0 f127"/>
                <a:gd name="f135" fmla="+- 0 0 f126"/>
                <a:gd name="f136" fmla="+- 0 0 f128"/>
                <a:gd name="f137" fmla="+- 0 0 f129"/>
                <a:gd name="f138" fmla="+- 0 0 f130"/>
                <a:gd name="f139" fmla="+- 0 0 f131"/>
                <a:gd name="f140" fmla="+- 0 0 f132"/>
                <a:gd name="f141" fmla="+- 0 0 f133"/>
                <a:gd name="f142" fmla="+- 0 0 f134"/>
                <a:gd name="f143" fmla="+- 0 0 f135"/>
                <a:gd name="f144" fmla="at2 f136 f137"/>
                <a:gd name="f145" fmla="at2 f138 f139"/>
                <a:gd name="f146" fmla="at2 f140 f141"/>
                <a:gd name="f147" fmla="at2 f142 f143"/>
                <a:gd name="f148" fmla="+- f144 f4 0"/>
                <a:gd name="f149" fmla="+- f145 f4 0"/>
                <a:gd name="f150" fmla="+- f146 f4 0"/>
                <a:gd name="f151" fmla="+- f147 f4 0"/>
                <a:gd name="f152" fmla="*/ f148 f11 1"/>
                <a:gd name="f153" fmla="*/ f149 f11 1"/>
                <a:gd name="f154" fmla="*/ f150 f11 1"/>
                <a:gd name="f155" fmla="*/ f151 f11 1"/>
                <a:gd name="f156" fmla="*/ f152 1 f3"/>
                <a:gd name="f157" fmla="*/ f153 1 f3"/>
                <a:gd name="f158" fmla="*/ f154 1 f3"/>
                <a:gd name="f159" fmla="*/ f155 1 f3"/>
                <a:gd name="f160" fmla="+- 0 0 f156"/>
                <a:gd name="f161" fmla="+- 0 0 f157"/>
                <a:gd name="f162" fmla="+- 0 0 f158"/>
                <a:gd name="f163" fmla="+- 0 0 f159"/>
                <a:gd name="f164" fmla="val f160"/>
                <a:gd name="f165" fmla="val f161"/>
                <a:gd name="f166" fmla="val f162"/>
                <a:gd name="f167" fmla="val f163"/>
                <a:gd name="f168" fmla="+- 0 0 f164"/>
                <a:gd name="f169" fmla="+- 0 0 f165"/>
                <a:gd name="f170" fmla="+- 0 0 f166"/>
                <a:gd name="f171" fmla="+- 0 0 f167"/>
                <a:gd name="f172" fmla="*/ f168 f3 1"/>
                <a:gd name="f173" fmla="*/ f169 f3 1"/>
                <a:gd name="f174" fmla="*/ f170 f3 1"/>
                <a:gd name="f175" fmla="*/ f171 f3 1"/>
                <a:gd name="f176" fmla="*/ f172 1 f11"/>
                <a:gd name="f177" fmla="*/ f173 1 f11"/>
                <a:gd name="f178" fmla="*/ f174 1 f11"/>
                <a:gd name="f179" fmla="*/ f175 1 f11"/>
                <a:gd name="f180" fmla="+- f176 0 f4"/>
                <a:gd name="f181" fmla="+- f177 0 f4"/>
                <a:gd name="f182" fmla="+- f178 0 f4"/>
                <a:gd name="f183" fmla="+- f179 0 f4"/>
                <a:gd name="f184" fmla="cos 1 f180"/>
                <a:gd name="f185" fmla="sin 1 f180"/>
                <a:gd name="f186" fmla="cos 1 f181"/>
                <a:gd name="f187" fmla="sin 1 f181"/>
                <a:gd name="f188" fmla="cos 1 f182"/>
                <a:gd name="f189" fmla="sin 1 f182"/>
                <a:gd name="f190" fmla="cos 1 f183"/>
                <a:gd name="f191" fmla="sin 1 f183"/>
                <a:gd name="f192" fmla="+- 0 0 f184"/>
                <a:gd name="f193" fmla="+- 0 0 f185"/>
                <a:gd name="f194" fmla="+- 0 0 f186"/>
                <a:gd name="f195" fmla="+- 0 0 f187"/>
                <a:gd name="f196" fmla="+- 0 0 f188"/>
                <a:gd name="f197" fmla="+- 0 0 f189"/>
                <a:gd name="f198" fmla="+- 0 0 f190"/>
                <a:gd name="f199" fmla="+- 0 0 f191"/>
                <a:gd name="f200" fmla="*/ f12 f192 1"/>
                <a:gd name="f201" fmla="*/ f12 f193 1"/>
                <a:gd name="f202" fmla="*/ f12 f194 1"/>
                <a:gd name="f203" fmla="*/ f12 f195 1"/>
                <a:gd name="f204" fmla="*/ f12 f196 1"/>
                <a:gd name="f205" fmla="*/ f12 f197 1"/>
                <a:gd name="f206" fmla="*/ f12 f198 1"/>
                <a:gd name="f207" fmla="*/ f12 f199 1"/>
                <a:gd name="f208" fmla="*/ f200 f60 1"/>
                <a:gd name="f209" fmla="*/ f201 f59 1"/>
                <a:gd name="f210" fmla="*/ f202 f60 1"/>
                <a:gd name="f211" fmla="*/ f203 f59 1"/>
                <a:gd name="f212" fmla="*/ f204 f92 1"/>
                <a:gd name="f213" fmla="*/ f205 f93 1"/>
                <a:gd name="f214" fmla="*/ f206 f92 1"/>
                <a:gd name="f215" fmla="*/ f207 f93 1"/>
                <a:gd name="f216" fmla="+- f73 f208 0"/>
                <a:gd name="f217" fmla="+- f72 f209 0"/>
                <a:gd name="f218" fmla="+- f73 f210 0"/>
                <a:gd name="f219" fmla="+- f72 f211 0"/>
                <a:gd name="f220" fmla="+- f73 f212 0"/>
                <a:gd name="f221" fmla="+- f72 f213 0"/>
                <a:gd name="f222" fmla="+- f73 f214 0"/>
                <a:gd name="f223" fmla="+- f72 f215 0"/>
                <a:gd name="f224" fmla="max f216 f220"/>
                <a:gd name="f225" fmla="max f218 f222"/>
                <a:gd name="f226" fmla="max f217 f221"/>
                <a:gd name="f227" fmla="max f219 f223"/>
                <a:gd name="f228" fmla="min f216 f220"/>
                <a:gd name="f229" fmla="min f218 f222"/>
                <a:gd name="f230" fmla="min f217 f221"/>
                <a:gd name="f231" fmla="min f219 f223"/>
                <a:gd name="f232" fmla="+- f216 f222 0"/>
                <a:gd name="f233" fmla="+- f217 f223 0"/>
                <a:gd name="f234" fmla="+- f218 f220 0"/>
                <a:gd name="f235" fmla="+- f219 f221 0"/>
                <a:gd name="f236" fmla="*/ f216 f46 1"/>
                <a:gd name="f237" fmla="*/ f217 f46 1"/>
                <a:gd name="f238" fmla="*/ f220 f46 1"/>
                <a:gd name="f239" fmla="*/ f221 f46 1"/>
                <a:gd name="f240" fmla="max f224 f225"/>
                <a:gd name="f241" fmla="max f226 f227"/>
                <a:gd name="f242" fmla="min f228 f229"/>
                <a:gd name="f243" fmla="min f230 f231"/>
                <a:gd name="f244" fmla="*/ f232 1 2"/>
                <a:gd name="f245" fmla="*/ f233 1 2"/>
                <a:gd name="f246" fmla="*/ f234 1 2"/>
                <a:gd name="f247" fmla="*/ f235 1 2"/>
                <a:gd name="f248" fmla="?: f94 f51 f240"/>
                <a:gd name="f249" fmla="?: f95 f52 f241"/>
                <a:gd name="f250" fmla="?: f96 f22 f242"/>
                <a:gd name="f251" fmla="?: f97 f22 f243"/>
                <a:gd name="f252" fmla="*/ f244 f46 1"/>
                <a:gd name="f253" fmla="*/ f245 f46 1"/>
                <a:gd name="f254" fmla="*/ f246 f46 1"/>
                <a:gd name="f255" fmla="*/ f247 f46 1"/>
                <a:gd name="f256" fmla="*/ f250 f46 1"/>
                <a:gd name="f257" fmla="*/ f251 f46 1"/>
                <a:gd name="f258" fmla="*/ f248 f46 1"/>
                <a:gd name="f259" fmla="*/ f249 f46 1"/>
              </a:gdLst>
              <a:ahLst/>
              <a:cxnLst>
                <a:cxn ang="3cd4">
                  <a:pos x="hc" y="t"/>
                </a:cxn>
                <a:cxn ang="0">
                  <a:pos x="r" y="vc"/>
                </a:cxn>
                <a:cxn ang="cd4">
                  <a:pos x="hc" y="b"/>
                </a:cxn>
                <a:cxn ang="cd2">
                  <a:pos x="l" y="vc"/>
                </a:cxn>
                <a:cxn ang="f43">
                  <a:pos x="f252" y="f253"/>
                </a:cxn>
                <a:cxn ang="f44">
                  <a:pos x="f254" y="f255"/>
                </a:cxn>
                <a:cxn ang="f45">
                  <a:pos x="f87" y="f88"/>
                </a:cxn>
              </a:cxnLst>
              <a:rect l="f256" t="f257" r="f258" b="f259"/>
              <a:pathLst>
                <a:path>
                  <a:moveTo>
                    <a:pt x="f236" y="f237"/>
                  </a:moveTo>
                  <a:arcTo wR="f81" hR="f82" stAng="f57" swAng="f83"/>
                  <a:lnTo>
                    <a:pt x="f238" y="f239"/>
                  </a:lnTo>
                  <a:arcTo wR="f100" hR="f101" stAng="f58" swAng="f89"/>
                  <a:close/>
                </a:path>
              </a:pathLst>
            </a:custGeom>
            <a:noFill/>
            <a:ln w="9528">
              <a:solidFill>
                <a:srgbClr val="2222A2"/>
              </a:solidFill>
              <a:prstDash val="solid"/>
            </a:ln>
          </p:spPr>
          <p:txBody>
            <a:bodyPr lIns="0" tIns="0" rIns="0" bIns="0"/>
            <a:lstStyle/>
            <a:p>
              <a:endParaRPr lang="en-US" sz="1600"/>
            </a:p>
          </p:txBody>
        </p:sp>
        <p:sp>
          <p:nvSpPr>
            <p:cNvPr id="5" name="Freeform: Shape 4"/>
            <p:cNvSpPr/>
            <p:nvPr/>
          </p:nvSpPr>
          <p:spPr>
            <a:xfrm>
              <a:off x="847420" y="1319671"/>
              <a:ext cx="7688924" cy="505526"/>
            </a:xfrm>
            <a:custGeom>
              <a:avLst/>
              <a:gdLst>
                <a:gd name="f0" fmla="val 10800000"/>
                <a:gd name="f1" fmla="val 5400000"/>
                <a:gd name="f2" fmla="val 180"/>
                <a:gd name="f3" fmla="val w"/>
                <a:gd name="f4" fmla="val h"/>
                <a:gd name="f5" fmla="val 0"/>
                <a:gd name="f6" fmla="val 7688922"/>
                <a:gd name="f7" fmla="val 505529"/>
                <a:gd name="f8" fmla="+- 0 0 -90"/>
                <a:gd name="f9" fmla="*/ f3 1 7688922"/>
                <a:gd name="f10" fmla="*/ f4 1 505529"/>
                <a:gd name="f11" fmla="val f5"/>
                <a:gd name="f12" fmla="val f6"/>
                <a:gd name="f13" fmla="val f7"/>
                <a:gd name="f14" fmla="*/ f8 f0 1"/>
                <a:gd name="f15" fmla="+- f13 0 f11"/>
                <a:gd name="f16" fmla="+- f12 0 f11"/>
                <a:gd name="f17" fmla="*/ f14 1 f2"/>
                <a:gd name="f18" fmla="*/ f16 1 7688922"/>
                <a:gd name="f19" fmla="*/ f15 1 505529"/>
                <a:gd name="f20" fmla="*/ 0 f16 1"/>
                <a:gd name="f21" fmla="*/ 0 f15 1"/>
                <a:gd name="f22" fmla="*/ 7688922 f16 1"/>
                <a:gd name="f23" fmla="*/ 505529 f15 1"/>
                <a:gd name="f24" fmla="+- f17 0 f1"/>
                <a:gd name="f25" fmla="*/ f20 1 7688922"/>
                <a:gd name="f26" fmla="*/ f21 1 505529"/>
                <a:gd name="f27" fmla="*/ f22 1 7688922"/>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688922"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2000" dirty="0">
                  <a:solidFill>
                    <a:srgbClr val="FFFFFF"/>
                  </a:solidFill>
                  <a:latin typeface="Arial"/>
                </a:rPr>
                <a:t>“SWPBS is an intervention”</a:t>
              </a:r>
            </a:p>
          </p:txBody>
        </p:sp>
        <p:sp>
          <p:nvSpPr>
            <p:cNvPr id="6" name="Freeform: Shape 5"/>
            <p:cNvSpPr/>
            <p:nvPr/>
          </p:nvSpPr>
          <p:spPr>
            <a:xfrm>
              <a:off x="531458" y="1256486"/>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600"/>
            </a:p>
          </p:txBody>
        </p:sp>
        <p:sp>
          <p:nvSpPr>
            <p:cNvPr id="7" name="Freeform: Shape 6"/>
            <p:cNvSpPr/>
            <p:nvPr/>
          </p:nvSpPr>
          <p:spPr>
            <a:xfrm>
              <a:off x="1305214" y="2078412"/>
              <a:ext cx="7231120" cy="505526"/>
            </a:xfrm>
            <a:custGeom>
              <a:avLst/>
              <a:gdLst>
                <a:gd name="f0" fmla="val 10800000"/>
                <a:gd name="f1" fmla="val 5400000"/>
                <a:gd name="f2" fmla="val 180"/>
                <a:gd name="f3" fmla="val w"/>
                <a:gd name="f4" fmla="val h"/>
                <a:gd name="f5" fmla="val 0"/>
                <a:gd name="f6" fmla="val 7231120"/>
                <a:gd name="f7" fmla="val 505529"/>
                <a:gd name="f8" fmla="+- 0 0 -90"/>
                <a:gd name="f9" fmla="*/ f3 1 7231120"/>
                <a:gd name="f10" fmla="*/ f4 1 505529"/>
                <a:gd name="f11" fmla="val f5"/>
                <a:gd name="f12" fmla="val f6"/>
                <a:gd name="f13" fmla="val f7"/>
                <a:gd name="f14" fmla="*/ f8 f0 1"/>
                <a:gd name="f15" fmla="+- f13 0 f11"/>
                <a:gd name="f16" fmla="+- f12 0 f11"/>
                <a:gd name="f17" fmla="*/ f14 1 f2"/>
                <a:gd name="f18" fmla="*/ f16 1 7231120"/>
                <a:gd name="f19" fmla="*/ f15 1 505529"/>
                <a:gd name="f20" fmla="*/ 0 f16 1"/>
                <a:gd name="f21" fmla="*/ 0 f15 1"/>
                <a:gd name="f22" fmla="*/ 7231120 f16 1"/>
                <a:gd name="f23" fmla="*/ 505529 f15 1"/>
                <a:gd name="f24" fmla="+- f17 0 f1"/>
                <a:gd name="f25" fmla="*/ f20 1 7231120"/>
                <a:gd name="f26" fmla="*/ f21 1 505529"/>
                <a:gd name="f27" fmla="*/ f22 1 7231120"/>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231120"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2000">
                  <a:solidFill>
                    <a:srgbClr val="FFFFFF"/>
                  </a:solidFill>
                  <a:latin typeface="Arial"/>
                </a:rPr>
                <a:t>“Let’s schedule in-service day”</a:t>
              </a:r>
            </a:p>
          </p:txBody>
        </p:sp>
        <p:sp>
          <p:nvSpPr>
            <p:cNvPr id="8" name="Freeform: Shape 7"/>
            <p:cNvSpPr/>
            <p:nvPr/>
          </p:nvSpPr>
          <p:spPr>
            <a:xfrm>
              <a:off x="989261" y="2015218"/>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600"/>
            </a:p>
          </p:txBody>
        </p:sp>
        <p:sp>
          <p:nvSpPr>
            <p:cNvPr id="9" name="Freeform: Shape 8"/>
            <p:cNvSpPr/>
            <p:nvPr/>
          </p:nvSpPr>
          <p:spPr>
            <a:xfrm>
              <a:off x="1556089" y="2836596"/>
              <a:ext cx="6980246" cy="505526"/>
            </a:xfrm>
            <a:custGeom>
              <a:avLst/>
              <a:gdLst>
                <a:gd name="f0" fmla="val 10800000"/>
                <a:gd name="f1" fmla="val 5400000"/>
                <a:gd name="f2" fmla="val 180"/>
                <a:gd name="f3" fmla="val w"/>
                <a:gd name="f4" fmla="val h"/>
                <a:gd name="f5" fmla="val 0"/>
                <a:gd name="f6" fmla="val 6980247"/>
                <a:gd name="f7" fmla="val 505529"/>
                <a:gd name="f8" fmla="+- 0 0 -90"/>
                <a:gd name="f9" fmla="*/ f3 1 6980247"/>
                <a:gd name="f10" fmla="*/ f4 1 505529"/>
                <a:gd name="f11" fmla="val f5"/>
                <a:gd name="f12" fmla="val f6"/>
                <a:gd name="f13" fmla="val f7"/>
                <a:gd name="f14" fmla="*/ f8 f0 1"/>
                <a:gd name="f15" fmla="+- f13 0 f11"/>
                <a:gd name="f16" fmla="+- f12 0 f11"/>
                <a:gd name="f17" fmla="*/ f14 1 f2"/>
                <a:gd name="f18" fmla="*/ f16 1 6980247"/>
                <a:gd name="f19" fmla="*/ f15 1 505529"/>
                <a:gd name="f20" fmla="*/ 0 f16 1"/>
                <a:gd name="f21" fmla="*/ 0 f15 1"/>
                <a:gd name="f22" fmla="*/ 6980247 f16 1"/>
                <a:gd name="f23" fmla="*/ 505529 f15 1"/>
                <a:gd name="f24" fmla="+- f17 0 f1"/>
                <a:gd name="f25" fmla="*/ f20 1 6980247"/>
                <a:gd name="f26" fmla="*/ f21 1 505529"/>
                <a:gd name="f27" fmla="*/ f22 1 6980247"/>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6980247"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2000" dirty="0">
                  <a:solidFill>
                    <a:srgbClr val="FFFFFF"/>
                  </a:solidFill>
                  <a:latin typeface="Arial"/>
                </a:rPr>
                <a:t>“Bring George </a:t>
              </a:r>
              <a:r>
                <a:rPr lang="en-US" sz="2000" dirty="0" err="1">
                  <a:solidFill>
                    <a:srgbClr val="FFFFFF"/>
                  </a:solidFill>
                  <a:latin typeface="Arial"/>
                </a:rPr>
                <a:t>Sugai</a:t>
              </a:r>
              <a:r>
                <a:rPr lang="en-US" sz="2000" dirty="0">
                  <a:solidFill>
                    <a:srgbClr val="FFFFFF"/>
                  </a:solidFill>
                  <a:latin typeface="Arial"/>
                </a:rPr>
                <a:t> to our staff meeting”</a:t>
              </a:r>
            </a:p>
          </p:txBody>
        </p:sp>
        <p:sp>
          <p:nvSpPr>
            <p:cNvPr id="10" name="Freeform: Shape 9"/>
            <p:cNvSpPr/>
            <p:nvPr/>
          </p:nvSpPr>
          <p:spPr>
            <a:xfrm>
              <a:off x="1240136" y="2773402"/>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600"/>
            </a:p>
          </p:txBody>
        </p:sp>
        <p:sp>
          <p:nvSpPr>
            <p:cNvPr id="11" name="Freeform: Shape 10"/>
            <p:cNvSpPr/>
            <p:nvPr/>
          </p:nvSpPr>
          <p:spPr>
            <a:xfrm>
              <a:off x="1636190" y="3595338"/>
              <a:ext cx="6900144" cy="505526"/>
            </a:xfrm>
            <a:custGeom>
              <a:avLst/>
              <a:gdLst>
                <a:gd name="f0" fmla="val 10800000"/>
                <a:gd name="f1" fmla="val 5400000"/>
                <a:gd name="f2" fmla="val 180"/>
                <a:gd name="f3" fmla="val w"/>
                <a:gd name="f4" fmla="val h"/>
                <a:gd name="f5" fmla="val 0"/>
                <a:gd name="f6" fmla="val 6900146"/>
                <a:gd name="f7" fmla="val 505529"/>
                <a:gd name="f8" fmla="+- 0 0 -90"/>
                <a:gd name="f9" fmla="*/ f3 1 6900146"/>
                <a:gd name="f10" fmla="*/ f4 1 505529"/>
                <a:gd name="f11" fmla="val f5"/>
                <a:gd name="f12" fmla="val f6"/>
                <a:gd name="f13" fmla="val f7"/>
                <a:gd name="f14" fmla="*/ f8 f0 1"/>
                <a:gd name="f15" fmla="+- f13 0 f11"/>
                <a:gd name="f16" fmla="+- f12 0 f11"/>
                <a:gd name="f17" fmla="*/ f14 1 f2"/>
                <a:gd name="f18" fmla="*/ f16 1 6900146"/>
                <a:gd name="f19" fmla="*/ f15 1 505529"/>
                <a:gd name="f20" fmla="*/ 0 f16 1"/>
                <a:gd name="f21" fmla="*/ 0 f15 1"/>
                <a:gd name="f22" fmla="*/ 6900146 f16 1"/>
                <a:gd name="f23" fmla="*/ 505529 f15 1"/>
                <a:gd name="f24" fmla="+- f17 0 f1"/>
                <a:gd name="f25" fmla="*/ f20 1 6900146"/>
                <a:gd name="f26" fmla="*/ f21 1 505529"/>
                <a:gd name="f27" fmla="*/ f22 1 6900146"/>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6900146"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2000" dirty="0">
                  <a:solidFill>
                    <a:srgbClr val="FFFFFF"/>
                  </a:solidFill>
                  <a:latin typeface="Arial"/>
                </a:rPr>
                <a:t>“We have Responsive Classroom now”</a:t>
              </a:r>
            </a:p>
          </p:txBody>
        </p:sp>
        <p:sp>
          <p:nvSpPr>
            <p:cNvPr id="12" name="Freeform: Shape 11"/>
            <p:cNvSpPr/>
            <p:nvPr/>
          </p:nvSpPr>
          <p:spPr>
            <a:xfrm>
              <a:off x="1320238" y="3532144"/>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600"/>
            </a:p>
          </p:txBody>
        </p:sp>
        <p:sp>
          <p:nvSpPr>
            <p:cNvPr id="13" name="Freeform: Shape 12"/>
            <p:cNvSpPr/>
            <p:nvPr/>
          </p:nvSpPr>
          <p:spPr>
            <a:xfrm>
              <a:off x="1556089" y="4354071"/>
              <a:ext cx="6980246" cy="505526"/>
            </a:xfrm>
            <a:custGeom>
              <a:avLst/>
              <a:gdLst>
                <a:gd name="f0" fmla="val 10800000"/>
                <a:gd name="f1" fmla="val 5400000"/>
                <a:gd name="f2" fmla="val 180"/>
                <a:gd name="f3" fmla="val w"/>
                <a:gd name="f4" fmla="val h"/>
                <a:gd name="f5" fmla="val 0"/>
                <a:gd name="f6" fmla="val 6980247"/>
                <a:gd name="f7" fmla="val 505529"/>
                <a:gd name="f8" fmla="+- 0 0 -90"/>
                <a:gd name="f9" fmla="*/ f3 1 6980247"/>
                <a:gd name="f10" fmla="*/ f4 1 505529"/>
                <a:gd name="f11" fmla="val f5"/>
                <a:gd name="f12" fmla="val f6"/>
                <a:gd name="f13" fmla="val f7"/>
                <a:gd name="f14" fmla="*/ f8 f0 1"/>
                <a:gd name="f15" fmla="+- f13 0 f11"/>
                <a:gd name="f16" fmla="+- f12 0 f11"/>
                <a:gd name="f17" fmla="*/ f14 1 f2"/>
                <a:gd name="f18" fmla="*/ f16 1 6980247"/>
                <a:gd name="f19" fmla="*/ f15 1 505529"/>
                <a:gd name="f20" fmla="*/ 0 f16 1"/>
                <a:gd name="f21" fmla="*/ 0 f15 1"/>
                <a:gd name="f22" fmla="*/ 6980247 f16 1"/>
                <a:gd name="f23" fmla="*/ 505529 f15 1"/>
                <a:gd name="f24" fmla="+- f17 0 f1"/>
                <a:gd name="f25" fmla="*/ f20 1 6980247"/>
                <a:gd name="f26" fmla="*/ f21 1 505529"/>
                <a:gd name="f27" fmla="*/ f22 1 6980247"/>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6980247"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2000" dirty="0">
                  <a:solidFill>
                    <a:srgbClr val="FFFFFF"/>
                  </a:solidFill>
                  <a:latin typeface="Arial"/>
                </a:rPr>
                <a:t>“PBS is about giving kids tangible rewards”</a:t>
              </a:r>
            </a:p>
          </p:txBody>
        </p:sp>
        <p:sp>
          <p:nvSpPr>
            <p:cNvPr id="14" name="Freeform: Shape 13"/>
            <p:cNvSpPr/>
            <p:nvPr/>
          </p:nvSpPr>
          <p:spPr>
            <a:xfrm>
              <a:off x="1240136" y="4290886"/>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600"/>
            </a:p>
          </p:txBody>
        </p:sp>
        <p:sp>
          <p:nvSpPr>
            <p:cNvPr id="15" name="Freeform: Shape 14"/>
            <p:cNvSpPr/>
            <p:nvPr/>
          </p:nvSpPr>
          <p:spPr>
            <a:xfrm>
              <a:off x="1305214" y="5112253"/>
              <a:ext cx="7231120" cy="568719"/>
            </a:xfrm>
            <a:custGeom>
              <a:avLst/>
              <a:gdLst>
                <a:gd name="f0" fmla="val 10800000"/>
                <a:gd name="f1" fmla="val 5400000"/>
                <a:gd name="f2" fmla="val 180"/>
                <a:gd name="f3" fmla="val w"/>
                <a:gd name="f4" fmla="val h"/>
                <a:gd name="f5" fmla="val 0"/>
                <a:gd name="f6" fmla="val 7231120"/>
                <a:gd name="f7" fmla="val 505529"/>
                <a:gd name="f8" fmla="+- 0 0 -90"/>
                <a:gd name="f9" fmla="*/ f3 1 7231120"/>
                <a:gd name="f10" fmla="*/ f4 1 505529"/>
                <a:gd name="f11" fmla="val f5"/>
                <a:gd name="f12" fmla="val f6"/>
                <a:gd name="f13" fmla="val f7"/>
                <a:gd name="f14" fmla="*/ f8 f0 1"/>
                <a:gd name="f15" fmla="+- f13 0 f11"/>
                <a:gd name="f16" fmla="+- f12 0 f11"/>
                <a:gd name="f17" fmla="*/ f14 1 f2"/>
                <a:gd name="f18" fmla="*/ f16 1 7231120"/>
                <a:gd name="f19" fmla="*/ f15 1 505529"/>
                <a:gd name="f20" fmla="*/ 0 f16 1"/>
                <a:gd name="f21" fmla="*/ 0 f15 1"/>
                <a:gd name="f22" fmla="*/ 7231120 f16 1"/>
                <a:gd name="f23" fmla="*/ 505529 f15 1"/>
                <a:gd name="f24" fmla="+- f17 0 f1"/>
                <a:gd name="f25" fmla="*/ f20 1 7231120"/>
                <a:gd name="f26" fmla="*/ f21 1 505529"/>
                <a:gd name="f27" fmla="*/ f22 1 7231120"/>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231120"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2000" dirty="0">
                  <a:solidFill>
                    <a:srgbClr val="FFFFFF"/>
                  </a:solidFill>
                  <a:latin typeface="Arial"/>
                </a:rPr>
                <a:t>“Students with tier 3 supports aren’t part of SWPBS”</a:t>
              </a:r>
            </a:p>
          </p:txBody>
        </p:sp>
        <p:sp>
          <p:nvSpPr>
            <p:cNvPr id="16" name="Freeform: Shape 15"/>
            <p:cNvSpPr/>
            <p:nvPr/>
          </p:nvSpPr>
          <p:spPr>
            <a:xfrm>
              <a:off x="989261" y="5049060"/>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600"/>
            </a:p>
          </p:txBody>
        </p:sp>
        <p:sp>
          <p:nvSpPr>
            <p:cNvPr id="17" name="Freeform: Shape 16"/>
            <p:cNvSpPr/>
            <p:nvPr/>
          </p:nvSpPr>
          <p:spPr>
            <a:xfrm>
              <a:off x="847420" y="5870996"/>
              <a:ext cx="7688924" cy="505526"/>
            </a:xfrm>
            <a:custGeom>
              <a:avLst/>
              <a:gdLst>
                <a:gd name="f0" fmla="val 10800000"/>
                <a:gd name="f1" fmla="val 5400000"/>
                <a:gd name="f2" fmla="val 180"/>
                <a:gd name="f3" fmla="val w"/>
                <a:gd name="f4" fmla="val h"/>
                <a:gd name="f5" fmla="val 0"/>
                <a:gd name="f6" fmla="val 7688922"/>
                <a:gd name="f7" fmla="val 505529"/>
                <a:gd name="f8" fmla="+- 0 0 -90"/>
                <a:gd name="f9" fmla="*/ f3 1 7688922"/>
                <a:gd name="f10" fmla="*/ f4 1 505529"/>
                <a:gd name="f11" fmla="val f5"/>
                <a:gd name="f12" fmla="val f6"/>
                <a:gd name="f13" fmla="val f7"/>
                <a:gd name="f14" fmla="*/ f8 f0 1"/>
                <a:gd name="f15" fmla="+- f13 0 f11"/>
                <a:gd name="f16" fmla="+- f12 0 f11"/>
                <a:gd name="f17" fmla="*/ f14 1 f2"/>
                <a:gd name="f18" fmla="*/ f16 1 7688922"/>
                <a:gd name="f19" fmla="*/ f15 1 505529"/>
                <a:gd name="f20" fmla="*/ 0 f16 1"/>
                <a:gd name="f21" fmla="*/ 0 f15 1"/>
                <a:gd name="f22" fmla="*/ 7688922 f16 1"/>
                <a:gd name="f23" fmla="*/ 505529 f15 1"/>
                <a:gd name="f24" fmla="+- f17 0 f1"/>
                <a:gd name="f25" fmla="*/ f20 1 7688922"/>
                <a:gd name="f26" fmla="*/ f21 1 505529"/>
                <a:gd name="f27" fmla="*/ f22 1 7688922"/>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688922"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2000" dirty="0">
                  <a:solidFill>
                    <a:srgbClr val="FFFFFF"/>
                  </a:solidFill>
                  <a:latin typeface="Arial"/>
                </a:rPr>
                <a:t>“Let’s do PBS during morning advisory”</a:t>
              </a:r>
            </a:p>
          </p:txBody>
        </p:sp>
        <p:sp>
          <p:nvSpPr>
            <p:cNvPr id="18" name="Freeform: Shape 17"/>
            <p:cNvSpPr/>
            <p:nvPr/>
          </p:nvSpPr>
          <p:spPr>
            <a:xfrm>
              <a:off x="531458" y="5807802"/>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600"/>
            </a:p>
          </p:txBody>
        </p:sp>
      </p:grpSp>
    </p:spTree>
    <p:extLst>
      <p:ext uri="{BB962C8B-B14F-4D97-AF65-F5344CB8AC3E}">
        <p14:creationId xmlns:p14="http://schemas.microsoft.com/office/powerpoint/2010/main" val="202235804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normAutofit/>
          </a:bodyPr>
          <a:lstStyle/>
          <a:p>
            <a:r>
              <a:rPr lang="en-US" sz="4000" dirty="0"/>
              <a:t>Social and Emotional Curriculum</a:t>
            </a:r>
          </a:p>
        </p:txBody>
      </p:sp>
      <p:sp>
        <p:nvSpPr>
          <p:cNvPr id="3" name="Content Placeholder 2"/>
          <p:cNvSpPr>
            <a:spLocks noGrp="1"/>
          </p:cNvSpPr>
          <p:nvPr>
            <p:ph idx="1"/>
          </p:nvPr>
        </p:nvSpPr>
        <p:spPr>
          <a:xfrm>
            <a:off x="152400" y="1066800"/>
            <a:ext cx="8153400" cy="4724400"/>
          </a:xfrm>
        </p:spPr>
        <p:txBody>
          <a:bodyPr>
            <a:noAutofit/>
          </a:bodyPr>
          <a:lstStyle/>
          <a:p>
            <a:pPr marL="342900" lvl="1">
              <a:buClr>
                <a:schemeClr val="accent1"/>
              </a:buClr>
            </a:pPr>
            <a:r>
              <a:rPr lang="en-US" sz="2400" dirty="0"/>
              <a:t>Specific SEL lessons are </a:t>
            </a:r>
            <a:r>
              <a:rPr lang="en-US" sz="2400" b="1" dirty="0">
                <a:solidFill>
                  <a:schemeClr val="accent2">
                    <a:lumMod val="75000"/>
                  </a:schemeClr>
                </a:solidFill>
              </a:rPr>
              <a:t>regularly provided to all students </a:t>
            </a:r>
            <a:r>
              <a:rPr lang="en-US" sz="2400" dirty="0"/>
              <a:t>(e.g., Second Step,</a:t>
            </a:r>
            <a:r>
              <a:rPr lang="en-US" sz="2400" dirty="0">
                <a:solidFill>
                  <a:srgbClr val="0070C0"/>
                </a:solidFill>
              </a:rPr>
              <a:t> </a:t>
            </a:r>
            <a:r>
              <a:rPr lang="en-US" sz="2400" dirty="0">
                <a:solidFill>
                  <a:srgbClr val="0070C0"/>
                </a:solidFill>
                <a:hlinkClick r:id="rId3"/>
              </a:rPr>
              <a:t>www.casel.org</a:t>
            </a:r>
            <a:r>
              <a:rPr lang="en-US" sz="2400" dirty="0">
                <a:solidFill>
                  <a:srgbClr val="0070C0"/>
                </a:solidFill>
              </a:rPr>
              <a:t>  </a:t>
            </a:r>
            <a:r>
              <a:rPr lang="en-US" sz="2400" dirty="0"/>
              <a:t>lessons) and can be used for double-dosing</a:t>
            </a:r>
          </a:p>
          <a:p>
            <a:pPr marL="708660" lvl="2">
              <a:buClr>
                <a:schemeClr val="accent1"/>
              </a:buClr>
            </a:pPr>
            <a:r>
              <a:rPr lang="en-US" sz="2400" dirty="0"/>
              <a:t>Are staff aware of what is taught in these lessons? If not, how can they be included?</a:t>
            </a:r>
          </a:p>
          <a:p>
            <a:pPr marL="708660" lvl="2">
              <a:buClr>
                <a:schemeClr val="accent1"/>
              </a:buClr>
            </a:pPr>
            <a:r>
              <a:rPr lang="en-US" sz="2400" dirty="0"/>
              <a:t>How can these lessons be tied into daily classroom activities?</a:t>
            </a:r>
          </a:p>
        </p:txBody>
      </p:sp>
      <p:pic>
        <p:nvPicPr>
          <p:cNvPr id="7170" name="Picture 2" descr="Image result for triangle p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505200"/>
            <a:ext cx="5562600" cy="31818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3536747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normAutofit/>
          </a:bodyPr>
          <a:lstStyle/>
          <a:p>
            <a:r>
              <a:rPr lang="en-US" sz="4000" dirty="0"/>
              <a:t>Social and Emotional Curriculum</a:t>
            </a:r>
          </a:p>
        </p:txBody>
      </p:sp>
      <p:sp>
        <p:nvSpPr>
          <p:cNvPr id="3" name="Content Placeholder 2"/>
          <p:cNvSpPr>
            <a:spLocks noGrp="1"/>
          </p:cNvSpPr>
          <p:nvPr>
            <p:ph idx="1"/>
          </p:nvPr>
        </p:nvSpPr>
        <p:spPr>
          <a:xfrm>
            <a:off x="152400" y="1066800"/>
            <a:ext cx="8153400" cy="4724400"/>
          </a:xfrm>
        </p:spPr>
        <p:txBody>
          <a:bodyPr>
            <a:noAutofit/>
          </a:bodyPr>
          <a:lstStyle/>
          <a:p>
            <a:pPr marL="342900" lvl="1">
              <a:buClr>
                <a:schemeClr val="accent1"/>
              </a:buClr>
            </a:pPr>
            <a:r>
              <a:rPr lang="en-US" sz="2400" dirty="0"/>
              <a:t>Specific SEL lessons are </a:t>
            </a:r>
            <a:r>
              <a:rPr lang="en-US" sz="2400" b="1" dirty="0">
                <a:solidFill>
                  <a:schemeClr val="accent2">
                    <a:lumMod val="75000"/>
                  </a:schemeClr>
                </a:solidFill>
              </a:rPr>
              <a:t>regularly provided to all students </a:t>
            </a:r>
            <a:r>
              <a:rPr lang="en-US" sz="2400" dirty="0"/>
              <a:t>(e.g., Second Step,</a:t>
            </a:r>
            <a:r>
              <a:rPr lang="en-US" sz="2400" dirty="0">
                <a:solidFill>
                  <a:srgbClr val="0070C0"/>
                </a:solidFill>
              </a:rPr>
              <a:t> </a:t>
            </a:r>
            <a:r>
              <a:rPr lang="en-US" sz="2400" dirty="0">
                <a:solidFill>
                  <a:srgbClr val="0070C0"/>
                </a:solidFill>
                <a:hlinkClick r:id="rId3"/>
              </a:rPr>
              <a:t>www.casel.org</a:t>
            </a:r>
            <a:r>
              <a:rPr lang="en-US" sz="2400" dirty="0">
                <a:solidFill>
                  <a:srgbClr val="0070C0"/>
                </a:solidFill>
              </a:rPr>
              <a:t>  </a:t>
            </a:r>
            <a:r>
              <a:rPr lang="en-US" sz="2400" dirty="0"/>
              <a:t>lessons)  </a:t>
            </a:r>
          </a:p>
          <a:p>
            <a:pPr marL="708660" lvl="2">
              <a:buClr>
                <a:schemeClr val="accent1"/>
              </a:buClr>
            </a:pPr>
            <a:r>
              <a:rPr lang="en-US" sz="2400" dirty="0"/>
              <a:t>Are staff aware of what is taught in these lessons? If not, how can they be included?</a:t>
            </a:r>
          </a:p>
          <a:p>
            <a:pPr marL="708660" lvl="2">
              <a:buClr>
                <a:schemeClr val="accent1"/>
              </a:buClr>
            </a:pPr>
            <a:r>
              <a:rPr lang="en-US" sz="2400" dirty="0"/>
              <a:t>How can these lessons be tied into daily classroom activities?</a:t>
            </a:r>
          </a:p>
          <a:p>
            <a:pPr>
              <a:spcBef>
                <a:spcPts val="0"/>
              </a:spcBef>
            </a:pPr>
            <a:r>
              <a:rPr lang="en-US" sz="2400" dirty="0"/>
              <a:t>Social Emotional Lessons are</a:t>
            </a:r>
            <a:r>
              <a:rPr lang="en-US" sz="2400" dirty="0">
                <a:solidFill>
                  <a:srgbClr val="C00000"/>
                </a:solidFill>
              </a:rPr>
              <a:t> </a:t>
            </a:r>
            <a:r>
              <a:rPr lang="en-US" sz="2400" b="1" dirty="0">
                <a:solidFill>
                  <a:schemeClr val="accent2">
                    <a:lumMod val="75000"/>
                  </a:schemeClr>
                </a:solidFill>
              </a:rPr>
              <a:t>infused throughout the school curriculum</a:t>
            </a:r>
            <a:r>
              <a:rPr lang="en-US" sz="2400" b="1" dirty="0">
                <a:solidFill>
                  <a:schemeClr val="accent4"/>
                </a:solidFill>
              </a:rPr>
              <a:t> </a:t>
            </a:r>
            <a:r>
              <a:rPr lang="en-US" sz="2400" dirty="0"/>
              <a:t>to promote the development of: </a:t>
            </a:r>
          </a:p>
          <a:p>
            <a:pPr lvl="2">
              <a:spcBef>
                <a:spcPts val="0"/>
              </a:spcBef>
              <a:buClr>
                <a:srgbClr val="00B050"/>
              </a:buClr>
            </a:pPr>
            <a:r>
              <a:rPr lang="en-US" sz="2400" dirty="0"/>
              <a:t>thoughts, </a:t>
            </a:r>
          </a:p>
          <a:p>
            <a:pPr lvl="2">
              <a:spcBef>
                <a:spcPts val="0"/>
              </a:spcBef>
              <a:buClr>
                <a:srgbClr val="00B050"/>
              </a:buClr>
            </a:pPr>
            <a:r>
              <a:rPr lang="en-US" sz="2400" dirty="0"/>
              <a:t>feelings, </a:t>
            </a:r>
          </a:p>
          <a:p>
            <a:pPr lvl="2">
              <a:spcBef>
                <a:spcPts val="0"/>
              </a:spcBef>
              <a:buClr>
                <a:srgbClr val="00B050"/>
              </a:buClr>
            </a:pPr>
            <a:r>
              <a:rPr lang="en-US" sz="2400" dirty="0"/>
              <a:t>and behaviors </a:t>
            </a:r>
          </a:p>
          <a:p>
            <a:pPr marL="114300" indent="0">
              <a:spcBef>
                <a:spcPts val="0"/>
              </a:spcBef>
              <a:buNone/>
            </a:pPr>
            <a:r>
              <a:rPr lang="en-US" sz="2400" dirty="0"/>
              <a:t>associated with responsible behavior. </a:t>
            </a:r>
          </a:p>
          <a:p>
            <a:pPr>
              <a:spcAft>
                <a:spcPts val="1200"/>
              </a:spcAft>
            </a:pPr>
            <a:r>
              <a:rPr lang="en-US" sz="2400" dirty="0"/>
              <a:t>These lessons encourage students to be resilient and teach how to problem-solve and persevere when obstacles arise. </a:t>
            </a:r>
          </a:p>
        </p:txBody>
      </p:sp>
    </p:spTree>
    <p:extLst>
      <p:ext uri="{BB962C8B-B14F-4D97-AF65-F5344CB8AC3E}">
        <p14:creationId xmlns:p14="http://schemas.microsoft.com/office/powerpoint/2010/main" val="121622291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0550" y="1733550"/>
            <a:ext cx="7258050" cy="2305050"/>
          </a:xfrm>
          <a:ln>
            <a:solidFill>
              <a:schemeClr val="tx2"/>
            </a:solidFill>
          </a:ln>
        </p:spPr>
        <p:txBody>
          <a:bodyPr>
            <a:normAutofit lnSpcReduction="10000"/>
          </a:bodyPr>
          <a:lstStyle/>
          <a:p>
            <a:r>
              <a:rPr lang="en-US" sz="2100" b="1" dirty="0">
                <a:solidFill>
                  <a:schemeClr val="tx1"/>
                </a:solidFill>
              </a:rPr>
              <a:t>New and Existing Team</a:t>
            </a:r>
          </a:p>
          <a:p>
            <a:endParaRPr lang="en-US" sz="1200" dirty="0">
              <a:solidFill>
                <a:schemeClr val="tx1"/>
              </a:solidFill>
            </a:endParaRPr>
          </a:p>
          <a:p>
            <a:r>
              <a:rPr lang="en-US" sz="2100" dirty="0">
                <a:solidFill>
                  <a:schemeClr val="tx1"/>
                </a:solidFill>
              </a:rPr>
              <a:t>1. What are your SEL activities at the Tier 1, 2, 3 level?</a:t>
            </a:r>
          </a:p>
          <a:p>
            <a:endParaRPr lang="en-US" dirty="0">
              <a:solidFill>
                <a:schemeClr val="tx1"/>
              </a:solidFill>
            </a:endParaRPr>
          </a:p>
          <a:p>
            <a:r>
              <a:rPr lang="en-US" sz="2100" dirty="0">
                <a:solidFill>
                  <a:schemeClr val="tx1"/>
                </a:solidFill>
              </a:rPr>
              <a:t>2. How does your teams and/or administration provide an explicit message about the link(s) between SEL competencies and teaching with behavior interventions/PBS/MTSS?</a:t>
            </a:r>
          </a:p>
          <a:p>
            <a:endParaRPr lang="en-US" dirty="0"/>
          </a:p>
        </p:txBody>
      </p:sp>
      <p:sp>
        <p:nvSpPr>
          <p:cNvPr id="5" name="Title 1"/>
          <p:cNvSpPr txBox="1">
            <a:spLocks/>
          </p:cNvSpPr>
          <p:nvPr/>
        </p:nvSpPr>
        <p:spPr>
          <a:xfrm>
            <a:off x="1323975" y="4537473"/>
            <a:ext cx="6362700" cy="66317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latin typeface="+mn-lt"/>
              </a:rPr>
              <a:t>Hint: Be careful talking about AUTHORITATIVE vs. AUTHORITARIAN – consider skipping the words all together </a:t>
            </a:r>
            <a:r>
              <a:rPr lang="en-US" sz="1800" b="1" dirty="0">
                <a:latin typeface="+mn-lt"/>
                <a:sym typeface="Wingdings"/>
              </a:rPr>
              <a:t>and talk about </a:t>
            </a:r>
            <a:r>
              <a:rPr lang="en-US" sz="1800" b="1" i="1" dirty="0" smtClean="0">
                <a:latin typeface="+mn-lt"/>
                <a:sym typeface="Wingdings"/>
              </a:rPr>
              <a:t>high </a:t>
            </a:r>
            <a:r>
              <a:rPr lang="en-US" sz="1800" b="1" i="1" dirty="0">
                <a:latin typeface="+mn-lt"/>
                <a:sym typeface="Wingdings"/>
              </a:rPr>
              <a:t>structure and strong relationships</a:t>
            </a:r>
            <a:r>
              <a:rPr lang="en-US" sz="1800" b="1" i="1" dirty="0" smtClean="0">
                <a:latin typeface="+mn-lt"/>
                <a:sym typeface="Wingdings"/>
              </a:rPr>
              <a:t>.</a:t>
            </a:r>
            <a:endParaRPr lang="en-US" sz="1800" b="1" i="1" dirty="0">
              <a:latin typeface="+mn-lt"/>
            </a:endParaRPr>
          </a:p>
        </p:txBody>
      </p:sp>
      <p:sp>
        <p:nvSpPr>
          <p:cNvPr id="7" name="Title 1"/>
          <p:cNvSpPr txBox="1">
            <a:spLocks/>
          </p:cNvSpPr>
          <p:nvPr/>
        </p:nvSpPr>
        <p:spPr>
          <a:xfrm>
            <a:off x="228600" y="457200"/>
            <a:ext cx="5105400" cy="1143000"/>
          </a:xfrm>
          <a:prstGeom prst="rect">
            <a:avLst/>
          </a:prstGeom>
        </p:spPr>
        <p:txBody>
          <a:bodyPr vert="horz" lIns="68580" tIns="34290" rIns="68580" bIns="3429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dirty="0"/>
              <a:t>Points to Ponder – Self-Discipline</a:t>
            </a:r>
          </a:p>
        </p:txBody>
      </p:sp>
      <p:pic>
        <p:nvPicPr>
          <p:cNvPr id="6" name="Picture 2" descr="C:\Users\hearn\AppData\Local\Microsoft\Windows\Temporary Internet Files\Content.IE5\LKN8J2XE\question-mark7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47650"/>
            <a:ext cx="1879600" cy="1409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1449080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57750" y="1670066"/>
            <a:ext cx="2400300" cy="953262"/>
          </a:xfrm>
          <a:solidFill>
            <a:schemeClr val="accent6">
              <a:lumMod val="20000"/>
              <a:lumOff val="80000"/>
            </a:schemeClr>
          </a:solidFill>
        </p:spPr>
        <p:txBody>
          <a:bodyPr>
            <a:normAutofit/>
          </a:bodyPr>
          <a:lstStyle/>
          <a:p>
            <a:r>
              <a:rPr lang="en-US" sz="3000" dirty="0">
                <a:solidFill>
                  <a:schemeClr val="tx1"/>
                </a:solidFill>
              </a:rPr>
              <a:t>SEL</a:t>
            </a:r>
          </a:p>
        </p:txBody>
      </p:sp>
      <p:sp>
        <p:nvSpPr>
          <p:cNvPr id="4" name="Subtitle 2"/>
          <p:cNvSpPr txBox="1">
            <a:spLocks/>
          </p:cNvSpPr>
          <p:nvPr/>
        </p:nvSpPr>
        <p:spPr>
          <a:xfrm>
            <a:off x="619125" y="4416028"/>
            <a:ext cx="2400300" cy="956072"/>
          </a:xfrm>
          <a:prstGeom prst="rect">
            <a:avLst/>
          </a:prstGeom>
          <a:solidFill>
            <a:schemeClr val="accent6">
              <a:lumMod val="20000"/>
              <a:lumOff val="80000"/>
            </a:scheme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000" dirty="0"/>
              <a:t>PBS/MTSS</a:t>
            </a:r>
          </a:p>
        </p:txBody>
      </p:sp>
      <p:sp>
        <p:nvSpPr>
          <p:cNvPr id="5" name="Subtitle 2"/>
          <p:cNvSpPr txBox="1">
            <a:spLocks/>
          </p:cNvSpPr>
          <p:nvPr/>
        </p:nvSpPr>
        <p:spPr>
          <a:xfrm>
            <a:off x="1524000" y="1548329"/>
            <a:ext cx="2400300" cy="956072"/>
          </a:xfrm>
          <a:prstGeom prst="rect">
            <a:avLst/>
          </a:prstGeom>
          <a:solidFill>
            <a:schemeClr val="accent6">
              <a:lumMod val="20000"/>
              <a:lumOff val="80000"/>
            </a:scheme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000" dirty="0"/>
              <a:t>Relationships</a:t>
            </a:r>
          </a:p>
        </p:txBody>
      </p:sp>
      <p:sp>
        <p:nvSpPr>
          <p:cNvPr id="6" name="Subtitle 2"/>
          <p:cNvSpPr txBox="1">
            <a:spLocks/>
          </p:cNvSpPr>
          <p:nvPr/>
        </p:nvSpPr>
        <p:spPr>
          <a:xfrm>
            <a:off x="5943600" y="4416028"/>
            <a:ext cx="2400300" cy="956072"/>
          </a:xfrm>
          <a:prstGeom prst="rect">
            <a:avLst/>
          </a:prstGeom>
          <a:solidFill>
            <a:schemeClr val="accent6">
              <a:lumMod val="20000"/>
              <a:lumOff val="80000"/>
            </a:scheme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000" dirty="0"/>
              <a:t>Climate</a:t>
            </a:r>
          </a:p>
        </p:txBody>
      </p:sp>
      <p:sp>
        <p:nvSpPr>
          <p:cNvPr id="7" name="Subtitle 2"/>
          <p:cNvSpPr txBox="1">
            <a:spLocks/>
          </p:cNvSpPr>
          <p:nvPr/>
        </p:nvSpPr>
        <p:spPr>
          <a:xfrm>
            <a:off x="3019425" y="3044428"/>
            <a:ext cx="2400300" cy="956072"/>
          </a:xfrm>
          <a:prstGeom prst="rect">
            <a:avLst/>
          </a:prstGeom>
          <a:solidFill>
            <a:schemeClr val="accent6">
              <a:lumMod val="20000"/>
              <a:lumOff val="80000"/>
            </a:schemeClr>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000" dirty="0"/>
              <a:t>Behavior</a:t>
            </a:r>
          </a:p>
        </p:txBody>
      </p:sp>
      <p:pic>
        <p:nvPicPr>
          <p:cNvPr id="1026" name="Picture 2" descr="mage result for work 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2824680"/>
            <a:ext cx="1647825" cy="11758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 result for make it wo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9503" y="2783467"/>
            <a:ext cx="1968272" cy="14779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3381375" y="4320778"/>
            <a:ext cx="2272728" cy="1489472"/>
          </a:xfrm>
          <a:prstGeom prst="rect">
            <a:avLst/>
          </a:prstGeom>
        </p:spPr>
      </p:pic>
    </p:spTree>
    <p:extLst>
      <p:ext uri="{BB962C8B-B14F-4D97-AF65-F5344CB8AC3E}">
        <p14:creationId xmlns:p14="http://schemas.microsoft.com/office/powerpoint/2010/main" val="6756210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 1: SWPBS Monitoring Tool</a:t>
            </a:r>
            <a:br>
              <a:rPr lang="en-US" dirty="0" smtClean="0"/>
            </a:br>
            <a:r>
              <a:rPr lang="en-US" dirty="0" smtClean="0"/>
              <a:t>Key </a:t>
            </a:r>
            <a:r>
              <a:rPr lang="en-US" dirty="0"/>
              <a:t>Feature Status Tracker</a:t>
            </a:r>
          </a:p>
        </p:txBody>
      </p:sp>
      <p:sp>
        <p:nvSpPr>
          <p:cNvPr id="3" name="Content Placeholder 2"/>
          <p:cNvSpPr>
            <a:spLocks noGrp="1"/>
          </p:cNvSpPr>
          <p:nvPr>
            <p:ph idx="1"/>
          </p:nvPr>
        </p:nvSpPr>
        <p:spPr>
          <a:xfrm>
            <a:off x="457200" y="1600200"/>
            <a:ext cx="5943600" cy="4800600"/>
          </a:xfrm>
        </p:spPr>
        <p:txBody>
          <a:bodyPr>
            <a:noAutofit/>
          </a:bodyPr>
          <a:lstStyle/>
          <a:p>
            <a:pPr lvl="1"/>
            <a:endParaRPr lang="en-US" sz="2400" dirty="0"/>
          </a:p>
          <a:p>
            <a:r>
              <a:rPr lang="en-US" sz="2400" dirty="0"/>
              <a:t>Status</a:t>
            </a:r>
          </a:p>
          <a:p>
            <a:pPr lvl="1"/>
            <a:r>
              <a:rPr lang="en-US" sz="2400" dirty="0"/>
              <a:t>Discuss as a team if components are:</a:t>
            </a:r>
          </a:p>
          <a:p>
            <a:pPr lvl="1"/>
            <a:r>
              <a:rPr lang="en-US" sz="2400" b="1" dirty="0">
                <a:solidFill>
                  <a:schemeClr val="accent2"/>
                </a:solidFill>
              </a:rPr>
              <a:t>I</a:t>
            </a:r>
            <a:r>
              <a:rPr lang="en-US" sz="2400" dirty="0"/>
              <a:t>n Place, </a:t>
            </a:r>
            <a:r>
              <a:rPr lang="en-US" sz="2400" b="1" dirty="0">
                <a:solidFill>
                  <a:schemeClr val="accent2"/>
                </a:solidFill>
              </a:rPr>
              <a:t>P</a:t>
            </a:r>
            <a:r>
              <a:rPr lang="en-US" sz="2400" dirty="0"/>
              <a:t>artially in place, </a:t>
            </a:r>
            <a:r>
              <a:rPr lang="en-US" sz="2400" b="1" dirty="0">
                <a:solidFill>
                  <a:schemeClr val="accent2"/>
                </a:solidFill>
              </a:rPr>
              <a:t>N</a:t>
            </a:r>
            <a:r>
              <a:rPr lang="en-US" sz="2400" dirty="0"/>
              <a:t>ot in Place</a:t>
            </a:r>
          </a:p>
          <a:p>
            <a:endParaRPr lang="en-US" sz="2400" dirty="0"/>
          </a:p>
          <a:p>
            <a:r>
              <a:rPr lang="en-US" sz="2400" dirty="0"/>
              <a:t>Action Plan</a:t>
            </a:r>
          </a:p>
          <a:p>
            <a:pPr lvl="1"/>
            <a:r>
              <a:rPr lang="en-US" sz="2400" dirty="0"/>
              <a:t>Discuss as a team the items </a:t>
            </a:r>
            <a:r>
              <a:rPr lang="en-US" sz="2400" b="1" dirty="0">
                <a:solidFill>
                  <a:schemeClr val="accent2"/>
                </a:solidFill>
              </a:rPr>
              <a:t>P</a:t>
            </a:r>
            <a:r>
              <a:rPr lang="en-US" sz="2400" dirty="0"/>
              <a:t>artially in place or </a:t>
            </a:r>
            <a:r>
              <a:rPr lang="en-US" sz="2400" b="1" dirty="0">
                <a:solidFill>
                  <a:schemeClr val="accent2"/>
                </a:solidFill>
              </a:rPr>
              <a:t>N</a:t>
            </a:r>
            <a:r>
              <a:rPr lang="en-US" sz="2400" dirty="0"/>
              <a:t>ot in Place</a:t>
            </a:r>
          </a:p>
          <a:p>
            <a:pPr lvl="1"/>
            <a:r>
              <a:rPr lang="en-US" sz="2400" dirty="0"/>
              <a:t>Prioritize focus areas</a:t>
            </a:r>
          </a:p>
          <a:p>
            <a:pPr lvl="1"/>
            <a:r>
              <a:rPr lang="en-US" sz="2400" dirty="0"/>
              <a:t>Note </a:t>
            </a:r>
            <a:r>
              <a:rPr lang="en-US" sz="2400" dirty="0">
                <a:solidFill>
                  <a:schemeClr val="accent2"/>
                </a:solidFill>
              </a:rPr>
              <a:t>activities</a:t>
            </a:r>
            <a:r>
              <a:rPr lang="en-US" sz="2400" dirty="0"/>
              <a:t> to be completed, </a:t>
            </a:r>
            <a:r>
              <a:rPr lang="en-US" sz="2400" dirty="0">
                <a:solidFill>
                  <a:schemeClr val="accent2"/>
                </a:solidFill>
              </a:rPr>
              <a:t>who</a:t>
            </a:r>
            <a:r>
              <a:rPr lang="en-US" sz="2400" dirty="0"/>
              <a:t> will do them and </a:t>
            </a:r>
            <a:r>
              <a:rPr lang="en-US" sz="2400" dirty="0">
                <a:solidFill>
                  <a:schemeClr val="accent2"/>
                </a:solidFill>
              </a:rPr>
              <a:t>when</a:t>
            </a:r>
          </a:p>
        </p:txBody>
      </p:sp>
      <p:pic>
        <p:nvPicPr>
          <p:cNvPr id="6" name="Picture 2" descr="C:\Users\hearn\AppData\Local\Microsoft\Windows\Temporary Internet Files\Content.IE5\0J7I7RMX\MC90007874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639" y="1952501"/>
            <a:ext cx="2225932" cy="30309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5254112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We value your feedback! </a:t>
            </a:r>
            <a:endParaRPr lang="en-US" dirty="0"/>
          </a:p>
        </p:txBody>
      </p:sp>
      <p:sp>
        <p:nvSpPr>
          <p:cNvPr id="3" name="Content Placeholder 2"/>
          <p:cNvSpPr>
            <a:spLocks noGrp="1"/>
          </p:cNvSpPr>
          <p:nvPr>
            <p:ph idx="1"/>
          </p:nvPr>
        </p:nvSpPr>
        <p:spPr>
          <a:xfrm>
            <a:off x="457200" y="1752600"/>
            <a:ext cx="7620000" cy="4648200"/>
          </a:xfrm>
        </p:spPr>
        <p:txBody>
          <a:bodyPr>
            <a:normAutofit/>
          </a:bodyPr>
          <a:lstStyle/>
          <a:p>
            <a:r>
              <a:rPr lang="en-US" sz="2400" dirty="0"/>
              <a:t>Please share what </a:t>
            </a:r>
            <a:r>
              <a:rPr lang="en-US" sz="2400" dirty="0" smtClean="0"/>
              <a:t>assistance you </a:t>
            </a:r>
            <a:r>
              <a:rPr lang="en-US" sz="2400" dirty="0"/>
              <a:t>and your team need </a:t>
            </a:r>
            <a:r>
              <a:rPr lang="en-US" sz="2400" dirty="0" smtClean="0"/>
              <a:t>to </a:t>
            </a:r>
            <a:r>
              <a:rPr lang="en-US" sz="2400" dirty="0"/>
              <a:t>move forward</a:t>
            </a:r>
          </a:p>
          <a:p>
            <a:r>
              <a:rPr lang="en-US" sz="2400" dirty="0"/>
              <a:t>We will use this information for our follow up with you and your district coaches</a:t>
            </a:r>
          </a:p>
        </p:txBody>
      </p:sp>
      <p:pic>
        <p:nvPicPr>
          <p:cNvPr id="7171" name="Picture 3" descr="C:\Users\hearn\AppData\Local\Microsoft\Windows\Temporary Internet Files\Content.IE5\I4T80DYU\iStock_000017685398Mediu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4584915"/>
            <a:ext cx="1830121" cy="1828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076164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7620000" cy="1143000"/>
          </a:xfrm>
        </p:spPr>
        <p:txBody>
          <a:bodyPr/>
          <a:lstStyle/>
          <a:p>
            <a:r>
              <a:rPr lang="en-US" sz="5400" dirty="0"/>
              <a:t>Thank you! </a:t>
            </a:r>
          </a:p>
        </p:txBody>
      </p:sp>
      <p:sp>
        <p:nvSpPr>
          <p:cNvPr id="3" name="Content Placeholder 2"/>
          <p:cNvSpPr>
            <a:spLocks noGrp="1"/>
          </p:cNvSpPr>
          <p:nvPr>
            <p:ph idx="1"/>
          </p:nvPr>
        </p:nvSpPr>
        <p:spPr>
          <a:xfrm>
            <a:off x="38100" y="1447800"/>
            <a:ext cx="7620000" cy="4800600"/>
          </a:xfrm>
        </p:spPr>
        <p:txBody>
          <a:bodyPr/>
          <a:lstStyle/>
          <a:p>
            <a:pPr marL="114300" indent="0">
              <a:buNone/>
            </a:pPr>
            <a:endParaRPr lang="en-US" sz="3200" dirty="0">
              <a:hlinkClick r:id="" action="ppaction://noaction"/>
            </a:endParaRPr>
          </a:p>
          <a:p>
            <a:r>
              <a:rPr lang="en-US" sz="3200" dirty="0" smtClean="0">
                <a:hlinkClick r:id="rId3"/>
              </a:rPr>
              <a:t>WWW.DELAWAREPBS.ORG</a:t>
            </a:r>
            <a:endParaRPr lang="en-US" sz="3200" dirty="0" smtClean="0"/>
          </a:p>
          <a:p>
            <a:r>
              <a:rPr lang="en-US" sz="3200" dirty="0" smtClean="0"/>
              <a:t>Schoology Groups:</a:t>
            </a:r>
          </a:p>
          <a:p>
            <a:pPr lvl="1"/>
            <a:r>
              <a:rPr lang="en-US" sz="3000" dirty="0" smtClean="0"/>
              <a:t>School Climate</a:t>
            </a:r>
          </a:p>
          <a:p>
            <a:pPr lvl="1"/>
            <a:r>
              <a:rPr lang="en-US" sz="3000" dirty="0" smtClean="0"/>
              <a:t>DE-PBS resources</a:t>
            </a:r>
          </a:p>
          <a:p>
            <a:endParaRPr lang="en-US" sz="3200" dirty="0"/>
          </a:p>
          <a:p>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875" t="11353" r="18875" b="35781"/>
          <a:stretch/>
        </p:blipFill>
        <p:spPr bwMode="auto">
          <a:xfrm>
            <a:off x="3810000" y="2743200"/>
            <a:ext cx="5226889" cy="2895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856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6106"/>
            <a:ext cx="8305800" cy="1828800"/>
          </a:xfrm>
        </p:spPr>
        <p:txBody>
          <a:bodyPr/>
          <a:lstStyle/>
          <a:p>
            <a:pPr algn="ctr"/>
            <a:r>
              <a:rPr lang="en-US" sz="4800" dirty="0"/>
              <a:t>Multi-Tiered System of Support</a:t>
            </a:r>
            <a:br>
              <a:rPr lang="en-US" sz="4800" dirty="0"/>
            </a:br>
            <a:r>
              <a:rPr lang="en-US" sz="4800" dirty="0"/>
              <a:t>Tier 1: DE-PBS School-wide </a:t>
            </a:r>
            <a:br>
              <a:rPr lang="en-US" sz="4800" dirty="0"/>
            </a:br>
            <a:r>
              <a:rPr lang="en-US" sz="4800" dirty="0"/>
              <a:t>Positive Behavior Support </a:t>
            </a:r>
          </a:p>
        </p:txBody>
      </p:sp>
      <p:sp>
        <p:nvSpPr>
          <p:cNvPr id="3" name="Subtitle 2"/>
          <p:cNvSpPr>
            <a:spLocks noGrp="1"/>
          </p:cNvSpPr>
          <p:nvPr>
            <p:ph type="subTitle" idx="1"/>
          </p:nvPr>
        </p:nvSpPr>
        <p:spPr>
          <a:xfrm>
            <a:off x="960120" y="5898776"/>
            <a:ext cx="6461760" cy="990600"/>
          </a:xfrm>
        </p:spPr>
        <p:txBody>
          <a:bodyPr>
            <a:normAutofit/>
          </a:bodyPr>
          <a:lstStyle/>
          <a:p>
            <a:pPr algn="ctr"/>
            <a:r>
              <a:rPr lang="en-US" sz="4400" dirty="0">
                <a:solidFill>
                  <a:schemeClr val="tx2"/>
                </a:solidFill>
              </a:rPr>
              <a:t>October 17, 2018</a:t>
            </a:r>
          </a:p>
          <a:p>
            <a:pPr algn="r"/>
            <a:endParaRPr lang="en-US" sz="4200" dirty="0">
              <a:solidFill>
                <a:srgbClr val="0070C0"/>
              </a:solidFill>
            </a:endParaRPr>
          </a:p>
        </p:txBody>
      </p:sp>
      <p:sp>
        <p:nvSpPr>
          <p:cNvPr id="4" name="TextBox 3"/>
          <p:cNvSpPr txBox="1"/>
          <p:nvPr/>
        </p:nvSpPr>
        <p:spPr>
          <a:xfrm>
            <a:off x="1447800" y="2667000"/>
            <a:ext cx="5029200" cy="584776"/>
          </a:xfrm>
          <a:prstGeom prst="rect">
            <a:avLst/>
          </a:prstGeom>
          <a:noFill/>
        </p:spPr>
        <p:txBody>
          <a:bodyPr wrap="square" rtlCol="0">
            <a:spAutoFit/>
          </a:bodyPr>
          <a:lstStyle/>
          <a:p>
            <a:pPr algn="ctr"/>
            <a:endParaRPr lang="en-US" sz="3200" dirty="0">
              <a:solidFill>
                <a:schemeClr val="tx2"/>
              </a:solidFill>
            </a:endParaRPr>
          </a:p>
        </p:txBody>
      </p:sp>
      <p:pic>
        <p:nvPicPr>
          <p:cNvPr id="5" name="Picture 4"/>
          <p:cNvPicPr/>
          <p:nvPr/>
        </p:nvPicPr>
        <p:blipFill rotWithShape="1">
          <a:blip r:embed="rId3"/>
          <a:srcRect l="14397" t="12972" r="58171" b="34493"/>
          <a:stretch/>
        </p:blipFill>
        <p:spPr bwMode="auto">
          <a:xfrm>
            <a:off x="2743200" y="3251776"/>
            <a:ext cx="2895600" cy="24384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424094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p:cNvSpPr/>
          <p:nvPr/>
        </p:nvSpPr>
        <p:spPr>
          <a:xfrm rot="21006661">
            <a:off x="1183113" y="1179673"/>
            <a:ext cx="6427681" cy="4301084"/>
          </a:xfrm>
          <a:custGeom>
            <a:avLst>
              <a:gd name="f0" fmla="val 7817"/>
              <a:gd name="f1" fmla="val 2157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66CCFF">
              <a:alpha val="72000"/>
            </a:srgbClr>
          </a:solidFill>
          <a:ln w="9528">
            <a:solidFill>
              <a:srgbClr val="000000"/>
            </a:solidFill>
            <a:prstDash val="solid"/>
            <a:round/>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r>
              <a:rPr lang="en-US" sz="4000" dirty="0">
                <a:solidFill>
                  <a:srgbClr val="FF0000"/>
                </a:solidFill>
                <a:ea typeface="Arial" pitchFamily="16"/>
                <a:cs typeface="Arial"/>
              </a:rPr>
              <a:t>YES  NO  ?</a:t>
            </a:r>
          </a:p>
          <a:p>
            <a:pPr algn="ctr">
              <a:defRPr sz="1800" b="0" i="0" u="none" strike="noStrike" kern="0" cap="none" spc="0" baseline="0">
                <a:solidFill>
                  <a:srgbClr val="000000"/>
                </a:solidFill>
                <a:uFillTx/>
              </a:defRPr>
            </a:pPr>
            <a:endParaRPr lang="en-US" sz="4000" dirty="0">
              <a:solidFill>
                <a:srgbClr val="000000"/>
              </a:solidFill>
              <a:ea typeface="Arial" pitchFamily="16"/>
              <a:cs typeface="Arial"/>
            </a:endParaRPr>
          </a:p>
          <a:p>
            <a:pPr algn="ctr">
              <a:defRPr sz="1800" b="0" i="0" u="none" strike="noStrike" kern="0" cap="none" spc="0" baseline="0">
                <a:solidFill>
                  <a:srgbClr val="000000"/>
                </a:solidFill>
                <a:uFillTx/>
              </a:defRPr>
            </a:pPr>
            <a:r>
              <a:rPr lang="en-US" sz="4000" dirty="0">
                <a:solidFill>
                  <a:srgbClr val="000000"/>
                </a:solidFill>
                <a:ea typeface="Arial" pitchFamily="16"/>
                <a:cs typeface="Arial"/>
              </a:rPr>
              <a:t>Do all staff understand what PBS and MTSS means? </a:t>
            </a:r>
          </a:p>
        </p:txBody>
      </p:sp>
    </p:spTree>
    <p:extLst>
      <p:ext uri="{BB962C8B-B14F-4D97-AF65-F5344CB8AC3E}">
        <p14:creationId xmlns:p14="http://schemas.microsoft.com/office/powerpoint/2010/main" val="2851930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7709" y="152400"/>
          <a:ext cx="8712968"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06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graphicEl>
                                              <a:dgm id="{37CC5C18-FAE0-AF41-B8CA-D17B9B95713C}"/>
                                            </p:graphicEl>
                                          </p:spTgt>
                                        </p:tgtEl>
                                        <p:attrNameLst>
                                          <p:attrName>style.visibility</p:attrName>
                                        </p:attrNameLst>
                                      </p:cBhvr>
                                      <p:to>
                                        <p:strVal val="visible"/>
                                      </p:to>
                                    </p:set>
                                    <p:anim calcmode="lin" valueType="num">
                                      <p:cBhvr additive="base">
                                        <p:cTn id="7" dur="500" fill="hold"/>
                                        <p:tgtEl>
                                          <p:spTgt spid="4">
                                            <p:graphicEl>
                                              <a:dgm id="{37CC5C18-FAE0-AF41-B8CA-D17B9B95713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37CC5C18-FAE0-AF41-B8CA-D17B9B95713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C91F1A60-EDD3-1547-9B35-2DAEE6E827FB}"/>
                                            </p:graphicEl>
                                          </p:spTgt>
                                        </p:tgtEl>
                                        <p:attrNameLst>
                                          <p:attrName>style.visibility</p:attrName>
                                        </p:attrNameLst>
                                      </p:cBhvr>
                                      <p:to>
                                        <p:strVal val="visible"/>
                                      </p:to>
                                    </p:set>
                                    <p:anim calcmode="lin" valueType="num">
                                      <p:cBhvr additive="base">
                                        <p:cTn id="13" dur="500" fill="hold"/>
                                        <p:tgtEl>
                                          <p:spTgt spid="4">
                                            <p:graphicEl>
                                              <a:dgm id="{C91F1A60-EDD3-1547-9B35-2DAEE6E827F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C91F1A60-EDD3-1547-9B35-2DAEE6E827FB}"/>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28E91932-7642-1C4A-A95F-B2655D47560E}"/>
                                            </p:graphicEl>
                                          </p:spTgt>
                                        </p:tgtEl>
                                        <p:attrNameLst>
                                          <p:attrName>style.visibility</p:attrName>
                                        </p:attrNameLst>
                                      </p:cBhvr>
                                      <p:to>
                                        <p:strVal val="visible"/>
                                      </p:to>
                                    </p:set>
                                    <p:anim calcmode="lin" valueType="num">
                                      <p:cBhvr additive="base">
                                        <p:cTn id="17" dur="500" fill="hold"/>
                                        <p:tgtEl>
                                          <p:spTgt spid="4">
                                            <p:graphicEl>
                                              <a:dgm id="{28E91932-7642-1C4A-A95F-B2655D47560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28E91932-7642-1C4A-A95F-B2655D47560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C1CDFA3D-3EDE-8649-B130-B210A385E8A2}"/>
                                            </p:graphicEl>
                                          </p:spTgt>
                                        </p:tgtEl>
                                        <p:attrNameLst>
                                          <p:attrName>style.visibility</p:attrName>
                                        </p:attrNameLst>
                                      </p:cBhvr>
                                      <p:to>
                                        <p:strVal val="visible"/>
                                      </p:to>
                                    </p:set>
                                    <p:anim calcmode="lin" valueType="num">
                                      <p:cBhvr additive="base">
                                        <p:cTn id="23" dur="500" fill="hold"/>
                                        <p:tgtEl>
                                          <p:spTgt spid="4">
                                            <p:graphicEl>
                                              <a:dgm id="{C1CDFA3D-3EDE-8649-B130-B210A385E8A2}"/>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C1CDFA3D-3EDE-8649-B130-B210A385E8A2}"/>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7BEED68C-5133-4648-8C5E-7AB84BF39A80}"/>
                                            </p:graphicEl>
                                          </p:spTgt>
                                        </p:tgtEl>
                                        <p:attrNameLst>
                                          <p:attrName>style.visibility</p:attrName>
                                        </p:attrNameLst>
                                      </p:cBhvr>
                                      <p:to>
                                        <p:strVal val="visible"/>
                                      </p:to>
                                    </p:set>
                                    <p:anim calcmode="lin" valueType="num">
                                      <p:cBhvr additive="base">
                                        <p:cTn id="27" dur="500" fill="hold"/>
                                        <p:tgtEl>
                                          <p:spTgt spid="4">
                                            <p:graphicEl>
                                              <a:dgm id="{7BEED68C-5133-4648-8C5E-7AB84BF39A80}"/>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7BEED68C-5133-4648-8C5E-7AB84BF39A80}"/>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04F7B1B2-30C6-C945-94A6-829B0AD5B868}"/>
                                            </p:graphicEl>
                                          </p:spTgt>
                                        </p:tgtEl>
                                        <p:attrNameLst>
                                          <p:attrName>style.visibility</p:attrName>
                                        </p:attrNameLst>
                                      </p:cBhvr>
                                      <p:to>
                                        <p:strVal val="visible"/>
                                      </p:to>
                                    </p:set>
                                    <p:anim calcmode="lin" valueType="num">
                                      <p:cBhvr additive="base">
                                        <p:cTn id="33" dur="500" fill="hold"/>
                                        <p:tgtEl>
                                          <p:spTgt spid="4">
                                            <p:graphicEl>
                                              <a:dgm id="{04F7B1B2-30C6-C945-94A6-829B0AD5B868}"/>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04F7B1B2-30C6-C945-94A6-829B0AD5B868}"/>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3A77C6E7-9BD2-8B45-BF10-7B916631E21D}"/>
                                            </p:graphicEl>
                                          </p:spTgt>
                                        </p:tgtEl>
                                        <p:attrNameLst>
                                          <p:attrName>style.visibility</p:attrName>
                                        </p:attrNameLst>
                                      </p:cBhvr>
                                      <p:to>
                                        <p:strVal val="visible"/>
                                      </p:to>
                                    </p:set>
                                    <p:anim calcmode="lin" valueType="num">
                                      <p:cBhvr additive="base">
                                        <p:cTn id="37" dur="500" fill="hold"/>
                                        <p:tgtEl>
                                          <p:spTgt spid="4">
                                            <p:graphicEl>
                                              <a:dgm id="{3A77C6E7-9BD2-8B45-BF10-7B916631E21D}"/>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3A77C6E7-9BD2-8B45-BF10-7B916631E21D}"/>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F4FBD2ED-60B7-4D4E-B496-08BB96B9AEAD}"/>
                                            </p:graphicEl>
                                          </p:spTgt>
                                        </p:tgtEl>
                                        <p:attrNameLst>
                                          <p:attrName>style.visibility</p:attrName>
                                        </p:attrNameLst>
                                      </p:cBhvr>
                                      <p:to>
                                        <p:strVal val="visible"/>
                                      </p:to>
                                    </p:set>
                                    <p:anim calcmode="lin" valueType="num">
                                      <p:cBhvr additive="base">
                                        <p:cTn id="43" dur="500" fill="hold"/>
                                        <p:tgtEl>
                                          <p:spTgt spid="4">
                                            <p:graphicEl>
                                              <a:dgm id="{F4FBD2ED-60B7-4D4E-B496-08BB96B9AEAD}"/>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F4FBD2ED-60B7-4D4E-B496-08BB96B9AEAD}"/>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E49EC157-C38F-8E45-A0C4-D58015B13C6D}"/>
                                            </p:graphicEl>
                                          </p:spTgt>
                                        </p:tgtEl>
                                        <p:attrNameLst>
                                          <p:attrName>style.visibility</p:attrName>
                                        </p:attrNameLst>
                                      </p:cBhvr>
                                      <p:to>
                                        <p:strVal val="visible"/>
                                      </p:to>
                                    </p:set>
                                    <p:anim calcmode="lin" valueType="num">
                                      <p:cBhvr additive="base">
                                        <p:cTn id="47" dur="500" fill="hold"/>
                                        <p:tgtEl>
                                          <p:spTgt spid="4">
                                            <p:graphicEl>
                                              <a:dgm id="{E49EC157-C38F-8E45-A0C4-D58015B13C6D}"/>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E49EC157-C38F-8E45-A0C4-D58015B13C6D}"/>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graphicEl>
                                              <a:dgm id="{E06B4E8B-7B4F-8A46-ADB5-F6D26FE6CDA3}"/>
                                            </p:graphicEl>
                                          </p:spTgt>
                                        </p:tgtEl>
                                        <p:attrNameLst>
                                          <p:attrName>style.visibility</p:attrName>
                                        </p:attrNameLst>
                                      </p:cBhvr>
                                      <p:to>
                                        <p:strVal val="visible"/>
                                      </p:to>
                                    </p:set>
                                    <p:anim calcmode="lin" valueType="num">
                                      <p:cBhvr additive="base">
                                        <p:cTn id="53" dur="500" fill="hold"/>
                                        <p:tgtEl>
                                          <p:spTgt spid="4">
                                            <p:graphicEl>
                                              <a:dgm id="{E06B4E8B-7B4F-8A46-ADB5-F6D26FE6CDA3}"/>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E06B4E8B-7B4F-8A46-ADB5-F6D26FE6CDA3}"/>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4908890D-9D62-E544-991C-97E91E4F3C28}"/>
                                            </p:graphicEl>
                                          </p:spTgt>
                                        </p:tgtEl>
                                        <p:attrNameLst>
                                          <p:attrName>style.visibility</p:attrName>
                                        </p:attrNameLst>
                                      </p:cBhvr>
                                      <p:to>
                                        <p:strVal val="visible"/>
                                      </p:to>
                                    </p:set>
                                    <p:anim calcmode="lin" valueType="num">
                                      <p:cBhvr additive="base">
                                        <p:cTn id="57" dur="500" fill="hold"/>
                                        <p:tgtEl>
                                          <p:spTgt spid="4">
                                            <p:graphicEl>
                                              <a:dgm id="{4908890D-9D62-E544-991C-97E91E4F3C28}"/>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graphicEl>
                                              <a:dgm id="{4908890D-9D62-E544-991C-97E91E4F3C28}"/>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
                                            <p:graphicEl>
                                              <a:dgm id="{452D042D-5062-784A-ACBE-9529C03EB44C}"/>
                                            </p:graphicEl>
                                          </p:spTgt>
                                        </p:tgtEl>
                                        <p:attrNameLst>
                                          <p:attrName>style.visibility</p:attrName>
                                        </p:attrNameLst>
                                      </p:cBhvr>
                                      <p:to>
                                        <p:strVal val="visible"/>
                                      </p:to>
                                    </p:set>
                                    <p:anim calcmode="lin" valueType="num">
                                      <p:cBhvr additive="base">
                                        <p:cTn id="63" dur="500" fill="hold"/>
                                        <p:tgtEl>
                                          <p:spTgt spid="4">
                                            <p:graphicEl>
                                              <a:dgm id="{452D042D-5062-784A-ACBE-9529C03EB44C}"/>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graphicEl>
                                              <a:dgm id="{452D042D-5062-784A-ACBE-9529C03EB44C}"/>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graphicEl>
                                              <a:dgm id="{24211876-391C-9748-ACA9-1140330FF99C}"/>
                                            </p:graphicEl>
                                          </p:spTgt>
                                        </p:tgtEl>
                                        <p:attrNameLst>
                                          <p:attrName>style.visibility</p:attrName>
                                        </p:attrNameLst>
                                      </p:cBhvr>
                                      <p:to>
                                        <p:strVal val="visible"/>
                                      </p:to>
                                    </p:set>
                                    <p:anim calcmode="lin" valueType="num">
                                      <p:cBhvr additive="base">
                                        <p:cTn id="67" dur="500" fill="hold"/>
                                        <p:tgtEl>
                                          <p:spTgt spid="4">
                                            <p:graphicEl>
                                              <a:dgm id="{24211876-391C-9748-ACA9-1140330FF99C}"/>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graphicEl>
                                              <a:dgm id="{24211876-391C-9748-ACA9-1140330FF99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7"/>
          <p:cNvSpPr>
            <a:spLocks noGrp="1"/>
          </p:cNvSpPr>
          <p:nvPr>
            <p:ph type="title"/>
          </p:nvPr>
        </p:nvSpPr>
        <p:spPr>
          <a:xfrm>
            <a:off x="419100" y="76200"/>
            <a:ext cx="8229600" cy="1143000"/>
          </a:xfrm>
        </p:spPr>
        <p:txBody>
          <a:bodyPr/>
          <a:lstStyle/>
          <a:p>
            <a:r>
              <a:rPr lang="en-US" sz="6000" dirty="0">
                <a:ea typeface="ＭＳ Ｐゴシック" charset="0"/>
                <a:cs typeface="ＭＳ Ｐゴシック" charset="0"/>
              </a:rPr>
              <a:t>MTSS </a:t>
            </a:r>
            <a:r>
              <a:rPr lang="en-US" dirty="0">
                <a:ea typeface="ＭＳ Ｐゴシック" charset="0"/>
                <a:cs typeface="ＭＳ Ｐゴシック" charset="0"/>
              </a:rPr>
              <a:t>Defined</a:t>
            </a:r>
          </a:p>
        </p:txBody>
      </p:sp>
      <p:graphicFrame>
        <p:nvGraphicFramePr>
          <p:cNvPr id="6" name="Content Placeholder 5"/>
          <p:cNvGraphicFramePr>
            <a:graphicFrameLocks noGrp="1"/>
          </p:cNvGraphicFramePr>
          <p:nvPr>
            <p:ph idx="4294967295"/>
            <p:extLst/>
          </p:nvPr>
        </p:nvGraphicFramePr>
        <p:xfrm>
          <a:off x="533400" y="1355725"/>
          <a:ext cx="8305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a:spLocks noChangeArrowheads="1"/>
          </p:cNvSpPr>
          <p:nvPr/>
        </p:nvSpPr>
        <p:spPr bwMode="auto">
          <a:xfrm>
            <a:off x="125412" y="1423987"/>
            <a:ext cx="2236788"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0000"/>
                </a:solidFill>
              </a:rPr>
              <a:t>Framework </a:t>
            </a:r>
            <a:endParaRPr lang="en-US" sz="3200" dirty="0">
              <a:solidFill>
                <a:srgbClr val="000000"/>
              </a:solidFill>
            </a:endParaRPr>
          </a:p>
          <a:p>
            <a:pPr eaLnBrk="1" hangingPunct="1"/>
            <a:endParaRPr lang="en-US" sz="1800" dirty="0">
              <a:solidFill>
                <a:srgbClr val="000000"/>
              </a:solidFill>
            </a:endParaRPr>
          </a:p>
        </p:txBody>
      </p:sp>
      <p:sp>
        <p:nvSpPr>
          <p:cNvPr id="8" name="TextBox 7"/>
          <p:cNvSpPr txBox="1">
            <a:spLocks noChangeArrowheads="1"/>
          </p:cNvSpPr>
          <p:nvPr/>
        </p:nvSpPr>
        <p:spPr bwMode="auto">
          <a:xfrm>
            <a:off x="381000" y="2819400"/>
            <a:ext cx="2236788"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0000"/>
                </a:solidFill>
              </a:rPr>
              <a:t>Continuum </a:t>
            </a:r>
            <a:endParaRPr lang="en-US" sz="3200" dirty="0">
              <a:solidFill>
                <a:srgbClr val="000000"/>
              </a:solidFill>
            </a:endParaRPr>
          </a:p>
          <a:p>
            <a:pPr eaLnBrk="1" hangingPunct="1"/>
            <a:endParaRPr lang="en-US" sz="1800" dirty="0">
              <a:solidFill>
                <a:srgbClr val="000000"/>
              </a:solidFill>
            </a:endParaRPr>
          </a:p>
        </p:txBody>
      </p:sp>
      <p:sp>
        <p:nvSpPr>
          <p:cNvPr id="9" name="TextBox 8"/>
          <p:cNvSpPr txBox="1">
            <a:spLocks noChangeArrowheads="1"/>
          </p:cNvSpPr>
          <p:nvPr/>
        </p:nvSpPr>
        <p:spPr bwMode="auto">
          <a:xfrm>
            <a:off x="939800" y="4243388"/>
            <a:ext cx="2717800" cy="86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0000"/>
                </a:solidFill>
              </a:rPr>
              <a:t>Academically</a:t>
            </a:r>
            <a:endParaRPr lang="en-US" sz="3200" dirty="0">
              <a:solidFill>
                <a:srgbClr val="000000"/>
              </a:solidFill>
            </a:endParaRPr>
          </a:p>
          <a:p>
            <a:pPr eaLnBrk="1" hangingPunct="1"/>
            <a:endParaRPr lang="en-US" sz="1800" dirty="0">
              <a:solidFill>
                <a:srgbClr val="000000"/>
              </a:solidFill>
            </a:endParaRPr>
          </a:p>
        </p:txBody>
      </p:sp>
      <p:sp>
        <p:nvSpPr>
          <p:cNvPr id="10" name="TextBox 9"/>
          <p:cNvSpPr txBox="1">
            <a:spLocks noChangeArrowheads="1"/>
          </p:cNvSpPr>
          <p:nvPr/>
        </p:nvSpPr>
        <p:spPr bwMode="auto">
          <a:xfrm>
            <a:off x="1371600" y="5919787"/>
            <a:ext cx="1447800" cy="86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solidFill>
                  <a:srgbClr val="FF0000"/>
                </a:solidFill>
              </a:rPr>
              <a:t>All</a:t>
            </a:r>
            <a:endParaRPr lang="en-US" sz="3200" dirty="0">
              <a:solidFill>
                <a:srgbClr val="000000"/>
              </a:solidFill>
            </a:endParaRPr>
          </a:p>
          <a:p>
            <a:pPr eaLnBrk="1" hangingPunct="1"/>
            <a:endParaRPr lang="en-US" sz="1800" dirty="0">
              <a:solidFill>
                <a:srgbClr val="000000"/>
              </a:solidFill>
            </a:endParaRPr>
          </a:p>
        </p:txBody>
      </p:sp>
    </p:spTree>
    <p:extLst>
      <p:ext uri="{BB962C8B-B14F-4D97-AF65-F5344CB8AC3E}">
        <p14:creationId xmlns:p14="http://schemas.microsoft.com/office/powerpoint/2010/main" val="18626018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
          <p:cNvSpPr txBox="1">
            <a:spLocks noChangeArrowheads="1"/>
          </p:cNvSpPr>
          <p:nvPr/>
        </p:nvSpPr>
        <p:spPr bwMode="auto">
          <a:xfrm>
            <a:off x="482600" y="2092611"/>
            <a:ext cx="3876675"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dirty="0">
                <a:latin typeface="Arial Narrow" charset="0"/>
                <a:cs typeface="Arial" charset="0"/>
              </a:rPr>
              <a:t>Tier 3/Tertiary Interventions	           1-5%</a:t>
            </a:r>
            <a:endParaRPr lang="en-US" sz="1600" b="1" dirty="0">
              <a:latin typeface="Arial Narrow" charset="0"/>
              <a:cs typeface="Arial" charset="0"/>
            </a:endParaRPr>
          </a:p>
          <a:p>
            <a:pPr>
              <a:buFontTx/>
              <a:buChar char="•"/>
            </a:pPr>
            <a:r>
              <a:rPr lang="en-US" sz="1400" dirty="0">
                <a:latin typeface="Arial Narrow" charset="0"/>
                <a:cs typeface="Arial" charset="0"/>
              </a:rPr>
              <a:t>Individual students</a:t>
            </a:r>
          </a:p>
          <a:p>
            <a:pPr>
              <a:buFontTx/>
              <a:buChar char="•"/>
            </a:pPr>
            <a:r>
              <a:rPr lang="en-US" sz="1400" dirty="0">
                <a:latin typeface="Arial Narrow" charset="0"/>
                <a:cs typeface="Arial" charset="0"/>
              </a:rPr>
              <a:t>Assessment-based</a:t>
            </a:r>
          </a:p>
          <a:p>
            <a:pPr>
              <a:buFontTx/>
              <a:buChar char="•"/>
            </a:pPr>
            <a:r>
              <a:rPr lang="en-US" sz="1400" dirty="0">
                <a:latin typeface="Arial Narrow" charset="0"/>
                <a:cs typeface="Arial" charset="0"/>
              </a:rPr>
              <a:t>High intensity</a:t>
            </a:r>
          </a:p>
        </p:txBody>
      </p:sp>
      <p:sp>
        <p:nvSpPr>
          <p:cNvPr id="113666" name="Text Box 3"/>
          <p:cNvSpPr txBox="1">
            <a:spLocks noChangeArrowheads="1"/>
          </p:cNvSpPr>
          <p:nvPr/>
        </p:nvSpPr>
        <p:spPr bwMode="auto">
          <a:xfrm>
            <a:off x="4402138" y="2092611"/>
            <a:ext cx="4354512"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latin typeface="Arial Narrow" charset="0"/>
                <a:cs typeface="Arial" charset="0"/>
              </a:rPr>
              <a:t>  </a:t>
            </a:r>
            <a:r>
              <a:rPr lang="en-US" sz="1600" b="1" u="sng" dirty="0">
                <a:latin typeface="Arial Narrow" charset="0"/>
                <a:cs typeface="Arial" charset="0"/>
              </a:rPr>
              <a:t>1-5%		Tier 3/Tertiary Interventions</a:t>
            </a:r>
            <a:endParaRPr lang="en-US" sz="1600" b="1" dirty="0">
              <a:latin typeface="Arial Narrow" charset="0"/>
              <a:cs typeface="Arial" charset="0"/>
            </a:endParaRPr>
          </a:p>
          <a:p>
            <a:pPr lvl="4">
              <a:buFontTx/>
              <a:buChar char="•"/>
            </a:pPr>
            <a:r>
              <a:rPr lang="en-US" sz="1400" dirty="0">
                <a:latin typeface="Arial Narrow" charset="0"/>
                <a:cs typeface="Arial" charset="0"/>
              </a:rPr>
              <a:t>FBS/BSP</a:t>
            </a:r>
          </a:p>
        </p:txBody>
      </p:sp>
      <p:sp>
        <p:nvSpPr>
          <p:cNvPr id="113667" name="Text Box 4"/>
          <p:cNvSpPr txBox="1">
            <a:spLocks noChangeArrowheads="1"/>
          </p:cNvSpPr>
          <p:nvPr/>
        </p:nvSpPr>
        <p:spPr bwMode="auto">
          <a:xfrm>
            <a:off x="482600" y="3146711"/>
            <a:ext cx="3476625" cy="184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dirty="0">
                <a:latin typeface="Arial Narrow" charset="0"/>
                <a:cs typeface="Arial" charset="0"/>
              </a:rPr>
              <a:t>Tier 2/Secondary Interventions        5-15%</a:t>
            </a:r>
            <a:endParaRPr lang="en-US" sz="1600" b="1" dirty="0">
              <a:latin typeface="Arial Narrow" charset="0"/>
              <a:cs typeface="Arial" charset="0"/>
            </a:endParaRPr>
          </a:p>
          <a:p>
            <a:pPr>
              <a:buFontTx/>
              <a:buChar char="•"/>
            </a:pPr>
            <a:r>
              <a:rPr lang="en-US" sz="1400" dirty="0">
                <a:latin typeface="Arial Narrow" charset="0"/>
                <a:cs typeface="Arial" charset="0"/>
              </a:rPr>
              <a:t>Some students (at-risk)</a:t>
            </a:r>
          </a:p>
          <a:p>
            <a:pPr>
              <a:buFontTx/>
              <a:buChar char="•"/>
            </a:pPr>
            <a:r>
              <a:rPr lang="en-US" sz="1400" dirty="0">
                <a:latin typeface="Arial Narrow" charset="0"/>
                <a:cs typeface="Arial" charset="0"/>
              </a:rPr>
              <a:t>High efficiency</a:t>
            </a:r>
          </a:p>
          <a:p>
            <a:pPr>
              <a:buFontTx/>
              <a:buChar char="•"/>
            </a:pPr>
            <a:r>
              <a:rPr lang="en-US" sz="1400" dirty="0">
                <a:latin typeface="Arial Narrow" charset="0"/>
                <a:cs typeface="Arial" charset="0"/>
              </a:rPr>
              <a:t>Rapid response</a:t>
            </a:r>
          </a:p>
          <a:p>
            <a:pPr>
              <a:buFontTx/>
              <a:buChar char="•"/>
            </a:pPr>
            <a:r>
              <a:rPr lang="en-US" sz="1400" dirty="0">
                <a:latin typeface="Arial Narrow" charset="0"/>
                <a:cs typeface="Arial" charset="0"/>
              </a:rPr>
              <a:t>Small group interventions</a:t>
            </a:r>
          </a:p>
          <a:p>
            <a:pPr>
              <a:buFontTx/>
              <a:buChar char="•"/>
            </a:pPr>
            <a:r>
              <a:rPr lang="en-US" sz="1400" dirty="0">
                <a:latin typeface="Arial Narrow" charset="0"/>
                <a:cs typeface="Arial" charset="0"/>
              </a:rPr>
              <a:t> Some individualizing</a:t>
            </a:r>
          </a:p>
          <a:p>
            <a:pPr>
              <a:buFontTx/>
              <a:buChar char="•"/>
            </a:pPr>
            <a:endParaRPr lang="en-US" sz="1400" dirty="0">
              <a:latin typeface="Arial Narrow" charset="0"/>
              <a:cs typeface="Arial" charset="0"/>
            </a:endParaRPr>
          </a:p>
          <a:p>
            <a:endParaRPr lang="en-US" sz="1400" dirty="0">
              <a:latin typeface="Arial Narrow" charset="0"/>
              <a:cs typeface="Arial" charset="0"/>
            </a:endParaRPr>
          </a:p>
        </p:txBody>
      </p:sp>
      <p:sp>
        <p:nvSpPr>
          <p:cNvPr id="113668" name="Text Box 5"/>
          <p:cNvSpPr txBox="1">
            <a:spLocks noChangeArrowheads="1"/>
          </p:cNvSpPr>
          <p:nvPr/>
        </p:nvSpPr>
        <p:spPr bwMode="auto">
          <a:xfrm>
            <a:off x="4402138" y="3143536"/>
            <a:ext cx="4354512"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latin typeface="Arial Narrow" charset="0"/>
                <a:cs typeface="Arial" charset="0"/>
              </a:rPr>
              <a:t>         </a:t>
            </a:r>
            <a:r>
              <a:rPr lang="en-US" sz="1600" b="1" u="sng" dirty="0">
                <a:latin typeface="Arial Narrow" charset="0"/>
                <a:cs typeface="Arial" charset="0"/>
              </a:rPr>
              <a:t>5-15%	                 Tier 2/Secondary Interventions</a:t>
            </a:r>
            <a:endParaRPr lang="en-US" sz="1600" b="1" dirty="0">
              <a:latin typeface="Arial Narrow" charset="0"/>
              <a:cs typeface="Arial" charset="0"/>
            </a:endParaRPr>
          </a:p>
          <a:p>
            <a:pPr lvl="4">
              <a:buFontTx/>
              <a:buChar char="•"/>
            </a:pPr>
            <a:r>
              <a:rPr lang="en-US" sz="1400" dirty="0">
                <a:latin typeface="Arial Narrow" charset="0"/>
                <a:cs typeface="Arial" charset="0"/>
              </a:rPr>
              <a:t>Some students (at-risk)</a:t>
            </a:r>
          </a:p>
          <a:p>
            <a:pPr lvl="4">
              <a:buFontTx/>
              <a:buChar char="•"/>
            </a:pPr>
            <a:r>
              <a:rPr lang="en-US" sz="1400" dirty="0">
                <a:latin typeface="Arial Narrow" charset="0"/>
                <a:cs typeface="Arial" charset="0"/>
              </a:rPr>
              <a:t>High efficiency</a:t>
            </a:r>
          </a:p>
          <a:p>
            <a:pPr lvl="4">
              <a:buFontTx/>
              <a:buChar char="•"/>
            </a:pPr>
            <a:r>
              <a:rPr lang="en-US" sz="1400" dirty="0">
                <a:latin typeface="Arial Narrow" charset="0"/>
                <a:cs typeface="Arial" charset="0"/>
              </a:rPr>
              <a:t>Rapid response</a:t>
            </a:r>
          </a:p>
          <a:p>
            <a:pPr lvl="4">
              <a:buFontTx/>
              <a:buChar char="•"/>
            </a:pPr>
            <a:r>
              <a:rPr lang="en-US" sz="1400" dirty="0">
                <a:latin typeface="Arial Narrow" charset="0"/>
                <a:cs typeface="Arial" charset="0"/>
              </a:rPr>
              <a:t>Small group interventions</a:t>
            </a:r>
          </a:p>
          <a:p>
            <a:pPr lvl="4">
              <a:buFontTx/>
              <a:buChar char="•"/>
            </a:pPr>
            <a:r>
              <a:rPr lang="en-US" sz="1400" dirty="0">
                <a:latin typeface="Arial Narrow" charset="0"/>
                <a:cs typeface="Arial" charset="0"/>
              </a:rPr>
              <a:t>Some individualizing</a:t>
            </a:r>
          </a:p>
          <a:p>
            <a:endParaRPr lang="en-US" sz="1400" dirty="0">
              <a:latin typeface="Arial Narrow" charset="0"/>
              <a:cs typeface="Arial" charset="0"/>
            </a:endParaRPr>
          </a:p>
        </p:txBody>
      </p:sp>
      <p:sp>
        <p:nvSpPr>
          <p:cNvPr id="113669" name="Text Box 6"/>
          <p:cNvSpPr txBox="1">
            <a:spLocks noChangeArrowheads="1"/>
          </p:cNvSpPr>
          <p:nvPr/>
        </p:nvSpPr>
        <p:spPr bwMode="auto">
          <a:xfrm>
            <a:off x="406400" y="4791361"/>
            <a:ext cx="32766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dirty="0">
                <a:latin typeface="Arial Narrow" charset="0"/>
                <a:cs typeface="Arial" charset="0"/>
              </a:rPr>
              <a:t>Tier 1/Universal Interventions   80-90%</a:t>
            </a:r>
            <a:endParaRPr lang="en-US" sz="1600" b="1" dirty="0">
              <a:latin typeface="Arial Narrow" charset="0"/>
              <a:cs typeface="Arial" charset="0"/>
            </a:endParaRPr>
          </a:p>
          <a:p>
            <a:pPr>
              <a:buFontTx/>
              <a:buChar char="•"/>
            </a:pPr>
            <a:r>
              <a:rPr lang="en-US" sz="1400" dirty="0">
                <a:latin typeface="Arial Narrow" charset="0"/>
                <a:cs typeface="Arial" charset="0"/>
              </a:rPr>
              <a:t>All students</a:t>
            </a:r>
          </a:p>
          <a:p>
            <a:pPr>
              <a:buFontTx/>
              <a:buChar char="•"/>
            </a:pPr>
            <a:r>
              <a:rPr lang="en-US" sz="1400" dirty="0">
                <a:latin typeface="Arial Narrow" charset="0"/>
                <a:cs typeface="Arial" charset="0"/>
              </a:rPr>
              <a:t>Preventive, proactive</a:t>
            </a:r>
          </a:p>
        </p:txBody>
      </p:sp>
      <p:sp>
        <p:nvSpPr>
          <p:cNvPr id="113670" name="Text Box 7"/>
          <p:cNvSpPr txBox="1">
            <a:spLocks noChangeArrowheads="1"/>
          </p:cNvSpPr>
          <p:nvPr/>
        </p:nvSpPr>
        <p:spPr bwMode="auto">
          <a:xfrm>
            <a:off x="4402138" y="4791361"/>
            <a:ext cx="435451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latin typeface="Arial Narrow" charset="0"/>
                <a:cs typeface="Arial" charset="0"/>
              </a:rPr>
              <a:t>	</a:t>
            </a:r>
            <a:r>
              <a:rPr lang="en-US" sz="1600" b="1" u="sng" dirty="0">
                <a:latin typeface="Arial Narrow" charset="0"/>
                <a:cs typeface="Arial" charset="0"/>
              </a:rPr>
              <a:t>80-90%	Tier 1/Universal Interventions</a:t>
            </a:r>
            <a:endParaRPr lang="en-US" sz="1600" b="1" dirty="0">
              <a:latin typeface="Arial Narrow" charset="0"/>
              <a:cs typeface="Arial" charset="0"/>
            </a:endParaRPr>
          </a:p>
          <a:p>
            <a:pPr lvl="4">
              <a:buFontTx/>
              <a:buChar char="•"/>
            </a:pPr>
            <a:r>
              <a:rPr lang="en-US" sz="1400" dirty="0">
                <a:latin typeface="Arial Narrow" charset="0"/>
                <a:cs typeface="Arial" charset="0"/>
              </a:rPr>
              <a:t>All settings, all students</a:t>
            </a:r>
          </a:p>
          <a:p>
            <a:pPr lvl="4">
              <a:buFontTx/>
              <a:buChar char="•"/>
            </a:pPr>
            <a:r>
              <a:rPr lang="en-US" sz="1400" dirty="0">
                <a:latin typeface="Arial Narrow" charset="0"/>
                <a:cs typeface="Arial" charset="0"/>
              </a:rPr>
              <a:t>Preventive, proactive</a:t>
            </a:r>
          </a:p>
        </p:txBody>
      </p:sp>
      <p:sp>
        <p:nvSpPr>
          <p:cNvPr id="113671" name="Rectangle 8"/>
          <p:cNvSpPr>
            <a:spLocks noGrp="1" noChangeArrowheads="1"/>
          </p:cNvSpPr>
          <p:nvPr>
            <p:ph type="title" idx="4294967295"/>
          </p:nvPr>
        </p:nvSpPr>
        <p:spPr>
          <a:xfrm>
            <a:off x="707571" y="304800"/>
            <a:ext cx="7467600" cy="914400"/>
          </a:xfrm>
          <a:solidFill>
            <a:srgbClr val="97FFC6"/>
          </a:solidFill>
          <a:ln w="28575">
            <a:solidFill>
              <a:schemeClr val="tx1"/>
            </a:solidFill>
          </a:ln>
        </p:spPr>
        <p:txBody>
          <a:bodyPr>
            <a:normAutofit fontScale="90000"/>
          </a:bodyPr>
          <a:lstStyle/>
          <a:p>
            <a:pPr algn="ctr" eaLnBrk="1" hangingPunct="1"/>
            <a:r>
              <a:rPr lang="en-US" sz="2800" b="1" dirty="0">
                <a:latin typeface="Trebuchet MS" panose="020B0603020202020204" pitchFamily="34" charset="0"/>
              </a:rPr>
              <a:t>Multi-Tiered Systems of Support </a:t>
            </a:r>
            <a:br>
              <a:rPr lang="en-US" sz="2800" b="1" dirty="0">
                <a:latin typeface="Trebuchet MS" panose="020B0603020202020204" pitchFamily="34" charset="0"/>
              </a:rPr>
            </a:br>
            <a:r>
              <a:rPr lang="en-US" sz="2800" b="1" dirty="0">
                <a:latin typeface="Trebuchet MS" panose="020B0603020202020204" pitchFamily="34" charset="0"/>
              </a:rPr>
              <a:t>(MTSS) for Student Success</a:t>
            </a:r>
          </a:p>
        </p:txBody>
      </p:sp>
      <p:sp>
        <p:nvSpPr>
          <p:cNvPr id="113673" name="Text Box 10"/>
          <p:cNvSpPr txBox="1">
            <a:spLocks noChangeArrowheads="1"/>
          </p:cNvSpPr>
          <p:nvPr/>
        </p:nvSpPr>
        <p:spPr bwMode="auto">
          <a:xfrm>
            <a:off x="5374656" y="1293364"/>
            <a:ext cx="256192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Century Gothic" charset="0"/>
                <a:cs typeface="Arial" charset="0"/>
              </a:rPr>
              <a:t>Behavioral Systems</a:t>
            </a:r>
          </a:p>
          <a:p>
            <a:pPr eaLnBrk="1" hangingPunct="1"/>
            <a:r>
              <a:rPr lang="en-US" sz="1400" b="1" i="1" dirty="0">
                <a:solidFill>
                  <a:srgbClr val="0070C0"/>
                </a:solidFill>
                <a:latin typeface="Century Gothic" charset="0"/>
                <a:cs typeface="Arial" charset="0"/>
              </a:rPr>
              <a:t> </a:t>
            </a:r>
          </a:p>
        </p:txBody>
      </p:sp>
      <p:grpSp>
        <p:nvGrpSpPr>
          <p:cNvPr id="113674" name="Group 11"/>
          <p:cNvGrpSpPr>
            <a:grpSpLocks/>
          </p:cNvGrpSpPr>
          <p:nvPr/>
        </p:nvGrpSpPr>
        <p:grpSpPr bwMode="auto">
          <a:xfrm>
            <a:off x="3149600" y="2124361"/>
            <a:ext cx="2667000" cy="4448175"/>
            <a:chOff x="1989" y="1230"/>
            <a:chExt cx="1680" cy="2802"/>
          </a:xfrm>
        </p:grpSpPr>
        <p:grpSp>
          <p:nvGrpSpPr>
            <p:cNvPr id="113676" name="Group 12"/>
            <p:cNvGrpSpPr>
              <a:grpSpLocks/>
            </p:cNvGrpSpPr>
            <p:nvPr/>
          </p:nvGrpSpPr>
          <p:grpSpPr bwMode="auto">
            <a:xfrm>
              <a:off x="1989" y="1230"/>
              <a:ext cx="1680" cy="2802"/>
              <a:chOff x="1989" y="1230"/>
              <a:chExt cx="1680" cy="2802"/>
            </a:xfrm>
          </p:grpSpPr>
          <p:sp>
            <p:nvSpPr>
              <p:cNvPr id="113678"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13679"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680"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681"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682"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13677"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13675" name="Text Box 19"/>
          <p:cNvSpPr txBox="1">
            <a:spLocks noChangeArrowheads="1"/>
          </p:cNvSpPr>
          <p:nvPr/>
        </p:nvSpPr>
        <p:spPr bwMode="auto">
          <a:xfrm>
            <a:off x="6201144" y="6172200"/>
            <a:ext cx="25590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i="1" dirty="0">
                <a:latin typeface="Arial Narrow" panose="020B0606020202030204" pitchFamily="34" charset="0"/>
                <a:cs typeface="Arial" charset="0"/>
              </a:rPr>
              <a:t>Adapted from “What is school-wide PBS?” OSEP Technical Assistance Center on Positive Behavioral Interventions and Supports.  Accessed at </a:t>
            </a:r>
            <a:r>
              <a:rPr lang="en-US" sz="800" i="1" dirty="0">
                <a:latin typeface="Arial Narrow" panose="020B0606020202030204" pitchFamily="34" charset="0"/>
                <a:cs typeface="Arial" charset="0"/>
                <a:hlinkClick r:id="rId3"/>
              </a:rPr>
              <a:t>http://pbis.org/schoolwide.htm</a:t>
            </a:r>
            <a:r>
              <a:rPr lang="en-US" sz="800" i="1" dirty="0">
                <a:latin typeface="Arial Narrow" panose="020B0606020202030204" pitchFamily="34" charset="0"/>
                <a:cs typeface="Arial" charset="0"/>
              </a:rPr>
              <a:t>, Illinois PBIS Network, Revised May 15, 2008. </a:t>
            </a:r>
          </a:p>
        </p:txBody>
      </p:sp>
      <p:sp>
        <p:nvSpPr>
          <p:cNvPr id="2" name="TextBox 1"/>
          <p:cNvSpPr txBox="1"/>
          <p:nvPr/>
        </p:nvSpPr>
        <p:spPr>
          <a:xfrm>
            <a:off x="601663" y="6248400"/>
            <a:ext cx="2243137" cy="307777"/>
          </a:xfrm>
          <a:prstGeom prst="rect">
            <a:avLst/>
          </a:prstGeom>
          <a:noFill/>
        </p:spPr>
        <p:txBody>
          <a:bodyPr wrap="square" rtlCol="0">
            <a:spAutoFit/>
          </a:bodyPr>
          <a:lstStyle/>
          <a:p>
            <a:r>
              <a:rPr lang="en-US" sz="1400" dirty="0">
                <a:latin typeface="Arial Narrow" panose="020B0606020202030204" pitchFamily="34" charset="0"/>
              </a:rPr>
              <a:t>www.delawarepbs.org</a:t>
            </a:r>
          </a:p>
        </p:txBody>
      </p:sp>
      <p:sp>
        <p:nvSpPr>
          <p:cNvPr id="21" name="Text Box 10"/>
          <p:cNvSpPr txBox="1">
            <a:spLocks noChangeArrowheads="1"/>
          </p:cNvSpPr>
          <p:nvPr/>
        </p:nvSpPr>
        <p:spPr bwMode="auto">
          <a:xfrm>
            <a:off x="580196" y="1315875"/>
            <a:ext cx="25651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Century Gothic" charset="0"/>
                <a:cs typeface="Arial" charset="0"/>
              </a:rPr>
              <a:t>Academic Systems</a:t>
            </a:r>
          </a:p>
          <a:p>
            <a:pPr eaLnBrk="1" hangingPunct="1"/>
            <a:r>
              <a:rPr lang="en-US" sz="1400" b="1" i="1" dirty="0">
                <a:solidFill>
                  <a:srgbClr val="0070C0"/>
                </a:solidFill>
                <a:latin typeface="Century Gothic" charset="0"/>
                <a:cs typeface="Arial" charset="0"/>
              </a:rPr>
              <a:t> </a:t>
            </a:r>
          </a:p>
        </p:txBody>
      </p:sp>
    </p:spTree>
    <p:extLst>
      <p:ext uri="{BB962C8B-B14F-4D97-AF65-F5344CB8AC3E}">
        <p14:creationId xmlns:p14="http://schemas.microsoft.com/office/powerpoint/2010/main" val="343244582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armersagent.com/Assets/Agents/akaufman/Images/fe953f4be8514df0a3c5a11d3e998bb8_AdPanel.jp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7771" y="910007"/>
            <a:ext cx="8004776" cy="582020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www.swifthausdesign.com/wp-content/uploads/2014/08/profileIcon-300x300.jp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955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033349" y="4400550"/>
            <a:ext cx="1053198" cy="1053198"/>
          </a:xfrm>
          <a:prstGeom prst="rect">
            <a:avLst/>
          </a:prstGeom>
          <a:noFill/>
          <a:ln w="57150">
            <a:solidFill>
              <a:srgbClr val="021CBD"/>
            </a:solidFill>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175862" y="2199793"/>
            <a:ext cx="3360771" cy="1177245"/>
          </a:xfrm>
          <a:prstGeom prst="rect">
            <a:avLst/>
          </a:prstGeom>
          <a:noFill/>
        </p:spPr>
        <p:txBody>
          <a:bodyPr wrap="squar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solidFill>
                  <a:schemeClr val="accent5">
                    <a:lumMod val="75000"/>
                  </a:schemeClr>
                </a:solidFill>
                <a:latin typeface="+mj-lt"/>
              </a:rPr>
              <a:t>MTSS</a:t>
            </a:r>
          </a:p>
        </p:txBody>
      </p:sp>
      <p:pic>
        <p:nvPicPr>
          <p:cNvPr id="9" name="Picture 4" descr="http://www.clipartbest.com/cliparts/MiL/rkz/MiLrkzLia.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4915" y="623451"/>
            <a:ext cx="604859" cy="89258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857250" y="623451"/>
            <a:ext cx="7943850" cy="892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4" descr="http://www.clipartbest.com/cliparts/MiL/rkz/MiLrkzLia.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0792" y="1516038"/>
            <a:ext cx="474413" cy="700088"/>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www.clipartbest.com/cliparts/MiL/rkz/MiLrkzLia.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527696" y="1073329"/>
            <a:ext cx="388324" cy="55469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www.clipartbest.com/cliparts/MiL/rkz/MiLrkzLia.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645986" y="1391290"/>
            <a:ext cx="219284" cy="29490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http://www.clipartbest.com/cliparts/MiL/rkz/MiLrkzLia.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3473" y="1440970"/>
            <a:ext cx="604859" cy="89258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4" descr="http://www.clipartbest.com/cliparts/MiL/rkz/MiLrkzLia.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3003" y="2413853"/>
            <a:ext cx="385841" cy="569382"/>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http://www.clipartbest.com/cliparts/MiL/rkz/MiLrkzLia.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5267" y="1866082"/>
            <a:ext cx="553826" cy="817278"/>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http://www.clipartbest.com/cliparts/MiL/rkz/MiLrkzLia.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34833" y="2971800"/>
            <a:ext cx="597407" cy="892587"/>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http://www.clipartbest.com/cliparts/MiL/rkz/MiLrkzLia.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86506" y="1468431"/>
            <a:ext cx="672080" cy="99178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http://www.clipartbest.com/cliparts/MiL/rkz/MiLrkzLia.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989820" y="2971800"/>
            <a:ext cx="346814" cy="56243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4" descr="http://www.clipartbest.com/cliparts/MiL/rkz/MiLrkzLia.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28951" y="1243104"/>
            <a:ext cx="514518" cy="759271"/>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 descr="http://www.clipartbest.com/cliparts/MiL/rkz/MiLrkzLia.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411632" y="441518"/>
            <a:ext cx="624870" cy="892587"/>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4" descr="http://www.clipartbest.com/cliparts/MiL/rkz/MiLrkzLia.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6271" y="471426"/>
            <a:ext cx="604859" cy="892587"/>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4" descr="http://www.clipartbest.com/cliparts/MiL/rkz/MiLrkzLia.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05032" y="1019959"/>
            <a:ext cx="302430" cy="446294"/>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 descr="http://www.clipartbest.com/cliparts/MiL/rkz/MiLrkzLia.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6088827" y="1153910"/>
            <a:ext cx="302429" cy="446294"/>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4" descr="http://www.clipartbest.com/cliparts/MiL/rkz/MiLrkzLia.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27245" y="3087034"/>
            <a:ext cx="302430" cy="446294"/>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4" descr="http://www.clipartbest.com/cliparts/MiL/rkz/MiLrkzLia.jpe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2705206" y="2013920"/>
            <a:ext cx="267089" cy="446294"/>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6" descr="http://www.swifthausdesign.com/wp-content/uploads/2014/08/profileIcon-300x300.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12908" y="4089963"/>
            <a:ext cx="1383793" cy="1383793"/>
          </a:xfrm>
          <a:prstGeom prst="rect">
            <a:avLst/>
          </a:prstGeom>
          <a:noFill/>
          <a:ln w="57150">
            <a:solidFill>
              <a:srgbClr val="021CBD"/>
            </a:solidFill>
          </a:ln>
          <a:extLst>
            <a:ext uri="{909E8E84-426E-40dd-AFC4-6F175D3DCCD1}">
              <a14:hiddenFill xmlns="" xmlns:a14="http://schemas.microsoft.com/office/drawing/2010/main">
                <a:solidFill>
                  <a:srgbClr val="FFFFFF"/>
                </a:solidFill>
              </a14:hiddenFill>
            </a:ext>
          </a:extLst>
        </p:spPr>
      </p:pic>
      <p:sp>
        <p:nvSpPr>
          <p:cNvPr id="26" name="TextBox 25"/>
          <p:cNvSpPr txBox="1"/>
          <p:nvPr/>
        </p:nvSpPr>
        <p:spPr>
          <a:xfrm rot="20823169">
            <a:off x="1448754" y="2444630"/>
            <a:ext cx="1464736" cy="507831"/>
          </a:xfrm>
          <a:prstGeom prst="rect">
            <a:avLst/>
          </a:prstGeom>
          <a:noFill/>
        </p:spPr>
        <p:txBody>
          <a:bodyPr wrap="square" rtlCol="0">
            <a:spAutoFit/>
          </a:bodyPr>
          <a:lstStyle/>
          <a:p>
            <a:pPr algn="ctr"/>
            <a:r>
              <a:rPr lang="en-US" sz="1350" b="1" dirty="0">
                <a:solidFill>
                  <a:srgbClr val="0070C0"/>
                </a:solidFill>
              </a:rPr>
              <a:t>Long-term Traumatic Events</a:t>
            </a:r>
          </a:p>
        </p:txBody>
      </p:sp>
      <p:sp>
        <p:nvSpPr>
          <p:cNvPr id="35" name="TextBox 34"/>
          <p:cNvSpPr txBox="1"/>
          <p:nvPr/>
        </p:nvSpPr>
        <p:spPr>
          <a:xfrm rot="20823169">
            <a:off x="3621465" y="1284826"/>
            <a:ext cx="930164" cy="507831"/>
          </a:xfrm>
          <a:prstGeom prst="rect">
            <a:avLst/>
          </a:prstGeom>
          <a:noFill/>
        </p:spPr>
        <p:txBody>
          <a:bodyPr wrap="square" rtlCol="0">
            <a:spAutoFit/>
          </a:bodyPr>
          <a:lstStyle/>
          <a:p>
            <a:pPr algn="ctr"/>
            <a:r>
              <a:rPr lang="en-US" sz="1350" b="1" dirty="0">
                <a:solidFill>
                  <a:srgbClr val="0070C0"/>
                </a:solidFill>
              </a:rPr>
              <a:t>Family </a:t>
            </a:r>
          </a:p>
          <a:p>
            <a:pPr algn="ctr"/>
            <a:r>
              <a:rPr lang="en-US" sz="1350" b="1" dirty="0">
                <a:solidFill>
                  <a:srgbClr val="0070C0"/>
                </a:solidFill>
              </a:rPr>
              <a:t>Set-backs</a:t>
            </a:r>
          </a:p>
        </p:txBody>
      </p:sp>
      <p:sp>
        <p:nvSpPr>
          <p:cNvPr id="36" name="TextBox 35"/>
          <p:cNvSpPr txBox="1"/>
          <p:nvPr/>
        </p:nvSpPr>
        <p:spPr>
          <a:xfrm rot="1148425">
            <a:off x="6085916" y="1709059"/>
            <a:ext cx="1168946" cy="507831"/>
          </a:xfrm>
          <a:prstGeom prst="rect">
            <a:avLst/>
          </a:prstGeom>
          <a:noFill/>
        </p:spPr>
        <p:txBody>
          <a:bodyPr wrap="square" rtlCol="0">
            <a:spAutoFit/>
          </a:bodyPr>
          <a:lstStyle/>
          <a:p>
            <a:r>
              <a:rPr lang="en-US" sz="1350" b="1" dirty="0">
                <a:solidFill>
                  <a:srgbClr val="0070C0"/>
                </a:solidFill>
              </a:rPr>
              <a:t>Social Isolation</a:t>
            </a:r>
          </a:p>
        </p:txBody>
      </p:sp>
      <p:pic>
        <p:nvPicPr>
          <p:cNvPr id="13" name="Picture 4" descr="http://www.clipartbest.com/cliparts/MiL/rkz/MiLrkzLia.jpe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7385811" y="1146782"/>
            <a:ext cx="349337" cy="504791"/>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Box 36"/>
          <p:cNvSpPr txBox="1"/>
          <p:nvPr/>
        </p:nvSpPr>
        <p:spPr>
          <a:xfrm rot="1160374">
            <a:off x="4915025" y="959896"/>
            <a:ext cx="1262592" cy="507831"/>
          </a:xfrm>
          <a:prstGeom prst="rect">
            <a:avLst/>
          </a:prstGeom>
          <a:noFill/>
        </p:spPr>
        <p:txBody>
          <a:bodyPr wrap="square" rtlCol="0">
            <a:spAutoFit/>
          </a:bodyPr>
          <a:lstStyle/>
          <a:p>
            <a:pPr algn="ctr"/>
            <a:r>
              <a:rPr lang="en-US" sz="1350" b="1" dirty="0">
                <a:solidFill>
                  <a:srgbClr val="0070C0"/>
                </a:solidFill>
              </a:rPr>
              <a:t>Neighborhood Strife</a:t>
            </a:r>
          </a:p>
        </p:txBody>
      </p:sp>
      <p:sp>
        <p:nvSpPr>
          <p:cNvPr id="38" name="TextBox 37"/>
          <p:cNvSpPr txBox="1"/>
          <p:nvPr/>
        </p:nvSpPr>
        <p:spPr>
          <a:xfrm rot="20823169">
            <a:off x="1552742" y="1558742"/>
            <a:ext cx="930164" cy="300082"/>
          </a:xfrm>
          <a:prstGeom prst="rect">
            <a:avLst/>
          </a:prstGeom>
          <a:noFill/>
        </p:spPr>
        <p:txBody>
          <a:bodyPr wrap="square" rtlCol="0">
            <a:spAutoFit/>
          </a:bodyPr>
          <a:lstStyle/>
          <a:p>
            <a:r>
              <a:rPr lang="en-US" sz="1350" b="1" dirty="0">
                <a:solidFill>
                  <a:srgbClr val="0070C0"/>
                </a:solidFill>
              </a:rPr>
              <a:t>Disability</a:t>
            </a:r>
          </a:p>
        </p:txBody>
      </p:sp>
      <p:sp>
        <p:nvSpPr>
          <p:cNvPr id="39" name="TextBox 38"/>
          <p:cNvSpPr txBox="1"/>
          <p:nvPr/>
        </p:nvSpPr>
        <p:spPr>
          <a:xfrm>
            <a:off x="6415654" y="1108304"/>
            <a:ext cx="930164" cy="507831"/>
          </a:xfrm>
          <a:prstGeom prst="rect">
            <a:avLst/>
          </a:prstGeom>
          <a:noFill/>
        </p:spPr>
        <p:txBody>
          <a:bodyPr wrap="square" rtlCol="0">
            <a:spAutoFit/>
          </a:bodyPr>
          <a:lstStyle/>
          <a:p>
            <a:r>
              <a:rPr lang="en-US" sz="1350" b="1" dirty="0">
                <a:solidFill>
                  <a:srgbClr val="0070C0"/>
                </a:solidFill>
              </a:rPr>
              <a:t>Academic Struggles</a:t>
            </a:r>
          </a:p>
        </p:txBody>
      </p:sp>
      <p:sp>
        <p:nvSpPr>
          <p:cNvPr id="40" name="TextBox 39"/>
          <p:cNvSpPr txBox="1"/>
          <p:nvPr/>
        </p:nvSpPr>
        <p:spPr>
          <a:xfrm>
            <a:off x="3079321" y="5173211"/>
            <a:ext cx="928297" cy="300082"/>
          </a:xfrm>
          <a:prstGeom prst="rect">
            <a:avLst/>
          </a:prstGeom>
          <a:noFill/>
          <a:ln>
            <a:noFill/>
          </a:ln>
        </p:spPr>
        <p:txBody>
          <a:bodyPr wrap="square" rtlCol="0">
            <a:spAutoFit/>
          </a:bodyPr>
          <a:lstStyle/>
          <a:p>
            <a:pPr algn="ctr"/>
            <a:r>
              <a:rPr lang="en-US" sz="1350" dirty="0">
                <a:solidFill>
                  <a:schemeClr val="bg2">
                    <a:lumMod val="25000"/>
                  </a:schemeClr>
                </a:solidFill>
              </a:rPr>
              <a:t>Staff</a:t>
            </a:r>
          </a:p>
        </p:txBody>
      </p:sp>
      <p:pic>
        <p:nvPicPr>
          <p:cNvPr id="44" name="Picture 6" descr="http://www.swifthausdesign.com/wp-content/uploads/2014/08/profileIcon-300x300.jp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955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06715" y="4420556"/>
            <a:ext cx="1053198" cy="1053198"/>
          </a:xfrm>
          <a:prstGeom prst="rect">
            <a:avLst/>
          </a:prstGeom>
          <a:noFill/>
          <a:ln w="38100">
            <a:solidFill>
              <a:srgbClr val="021CBD"/>
            </a:solidFill>
          </a:ln>
          <a:extLst>
            <a:ext uri="{909E8E84-426E-40dd-AFC4-6F175D3DCCD1}">
              <a14:hiddenFill xmlns="" xmlns:a14="http://schemas.microsoft.com/office/drawing/2010/main">
                <a:solidFill>
                  <a:srgbClr val="FFFFFF"/>
                </a:solidFill>
              </a14:hiddenFill>
            </a:ext>
          </a:extLst>
        </p:spPr>
      </p:pic>
      <p:sp>
        <p:nvSpPr>
          <p:cNvPr id="47" name="TextBox 46"/>
          <p:cNvSpPr txBox="1"/>
          <p:nvPr/>
        </p:nvSpPr>
        <p:spPr>
          <a:xfrm>
            <a:off x="4423470" y="5167709"/>
            <a:ext cx="928297" cy="300082"/>
          </a:xfrm>
          <a:prstGeom prst="rect">
            <a:avLst/>
          </a:prstGeom>
          <a:noFill/>
          <a:ln>
            <a:noFill/>
          </a:ln>
        </p:spPr>
        <p:txBody>
          <a:bodyPr wrap="square" rtlCol="0">
            <a:spAutoFit/>
          </a:bodyPr>
          <a:lstStyle/>
          <a:p>
            <a:pPr algn="ctr"/>
            <a:r>
              <a:rPr lang="en-US" sz="1350" dirty="0">
                <a:solidFill>
                  <a:schemeClr val="bg2">
                    <a:lumMod val="25000"/>
                  </a:schemeClr>
                </a:solidFill>
              </a:rPr>
              <a:t>Students</a:t>
            </a:r>
          </a:p>
        </p:txBody>
      </p:sp>
      <p:sp>
        <p:nvSpPr>
          <p:cNvPr id="48" name="TextBox 47"/>
          <p:cNvSpPr txBox="1"/>
          <p:nvPr/>
        </p:nvSpPr>
        <p:spPr>
          <a:xfrm>
            <a:off x="5788753" y="5196755"/>
            <a:ext cx="928297" cy="300082"/>
          </a:xfrm>
          <a:prstGeom prst="rect">
            <a:avLst/>
          </a:prstGeom>
          <a:noFill/>
          <a:ln>
            <a:noFill/>
          </a:ln>
        </p:spPr>
        <p:txBody>
          <a:bodyPr wrap="square" rtlCol="0">
            <a:spAutoFit/>
          </a:bodyPr>
          <a:lstStyle/>
          <a:p>
            <a:pPr algn="ctr"/>
            <a:r>
              <a:rPr lang="en-US" sz="1350" dirty="0">
                <a:solidFill>
                  <a:schemeClr val="bg2">
                    <a:lumMod val="25000"/>
                  </a:schemeClr>
                </a:solidFill>
              </a:rPr>
              <a:t>Families</a:t>
            </a:r>
          </a:p>
        </p:txBody>
      </p:sp>
    </p:spTree>
    <p:extLst>
      <p:ext uri="{BB962C8B-B14F-4D97-AF65-F5344CB8AC3E}">
        <p14:creationId xmlns:p14="http://schemas.microsoft.com/office/powerpoint/2010/main" val="7920792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2650136" y="1524000"/>
            <a:ext cx="5086350" cy="3028950"/>
          </a:xfrm>
          <a:prstGeom prst="wedgeRoundRectCallout">
            <a:avLst>
              <a:gd name="adj1" fmla="val 1843"/>
              <a:gd name="adj2" fmla="val 77594"/>
              <a:gd name="adj3" fmla="val 16667"/>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14400" y="392741"/>
            <a:ext cx="7886700" cy="994172"/>
          </a:xfrm>
        </p:spPr>
        <p:txBody>
          <a:bodyPr/>
          <a:lstStyle/>
          <a:p>
            <a:r>
              <a:rPr lang="en-US" dirty="0"/>
              <a:t>Call it what you want!</a:t>
            </a:r>
          </a:p>
        </p:txBody>
      </p:sp>
      <p:sp>
        <p:nvSpPr>
          <p:cNvPr id="3" name="Content Placeholder 2"/>
          <p:cNvSpPr>
            <a:spLocks noGrp="1"/>
          </p:cNvSpPr>
          <p:nvPr>
            <p:ph idx="1"/>
          </p:nvPr>
        </p:nvSpPr>
        <p:spPr>
          <a:xfrm>
            <a:off x="3581400" y="1809750"/>
            <a:ext cx="3657600" cy="2743200"/>
          </a:xfrm>
        </p:spPr>
        <p:txBody>
          <a:bodyPr/>
          <a:lstStyle/>
          <a:p>
            <a:r>
              <a:rPr lang="en-US" sz="3000" b="1" dirty="0"/>
              <a:t>PBS</a:t>
            </a:r>
          </a:p>
          <a:p>
            <a:pPr lvl="2"/>
            <a:r>
              <a:rPr lang="en-US" sz="2700" dirty="0">
                <a:latin typeface="Comic Sans MS" panose="030F0702030302020204" pitchFamily="66" charset="0"/>
              </a:rPr>
              <a:t>EBS </a:t>
            </a:r>
          </a:p>
          <a:p>
            <a:r>
              <a:rPr lang="en-US" sz="3000" dirty="0">
                <a:latin typeface="Berlin Sans FB Demi" panose="020E0802020502020306" pitchFamily="34" charset="0"/>
              </a:rPr>
              <a:t>School climate</a:t>
            </a:r>
          </a:p>
          <a:p>
            <a:pPr lvl="2"/>
            <a:r>
              <a:rPr lang="en-US" sz="2700" dirty="0">
                <a:latin typeface="Bookman Old Style" panose="02050604050505020204" pitchFamily="18" charset="0"/>
              </a:rPr>
              <a:t>Discipline</a:t>
            </a:r>
          </a:p>
          <a:p>
            <a:r>
              <a:rPr lang="en-US" sz="3000" b="1" dirty="0">
                <a:latin typeface="Perpetua Titling MT" panose="02020502060505020804" pitchFamily="18" charset="0"/>
              </a:rPr>
              <a:t>SEL</a:t>
            </a:r>
          </a:p>
          <a:p>
            <a:endParaRPr lang="en-US" dirty="0"/>
          </a:p>
        </p:txBody>
      </p:sp>
    </p:spTree>
    <p:extLst>
      <p:ext uri="{BB962C8B-B14F-4D97-AF65-F5344CB8AC3E}">
        <p14:creationId xmlns:p14="http://schemas.microsoft.com/office/powerpoint/2010/main" val="2193959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Oval 2"/>
          <p:cNvSpPr>
            <a:spLocks noChangeArrowheads="1"/>
          </p:cNvSpPr>
          <p:nvPr/>
        </p:nvSpPr>
        <p:spPr bwMode="auto">
          <a:xfrm>
            <a:off x="3731419" y="3114676"/>
            <a:ext cx="1714500" cy="1741885"/>
          </a:xfrm>
          <a:prstGeom prst="ellipse">
            <a:avLst/>
          </a:prstGeom>
          <a:noFill/>
          <a:ln w="635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000000"/>
              </a:solidFill>
              <a:latin typeface="Calibri" charset="0"/>
            </a:endParaRPr>
          </a:p>
        </p:txBody>
      </p:sp>
      <p:sp>
        <p:nvSpPr>
          <p:cNvPr id="51202" name="Oval 3"/>
          <p:cNvSpPr>
            <a:spLocks noChangeArrowheads="1"/>
          </p:cNvSpPr>
          <p:nvPr/>
        </p:nvSpPr>
        <p:spPr bwMode="auto">
          <a:xfrm>
            <a:off x="4229100" y="2375298"/>
            <a:ext cx="1714500" cy="1739503"/>
          </a:xfrm>
          <a:prstGeom prst="ellipse">
            <a:avLst/>
          </a:prstGeom>
          <a:noFill/>
          <a:ln w="63500">
            <a:solidFill>
              <a:srgbClr val="FF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solidFill>
                <a:srgbClr val="FF6600"/>
              </a:solidFill>
              <a:latin typeface="Calibri" charset="0"/>
            </a:endParaRPr>
          </a:p>
        </p:txBody>
      </p:sp>
      <p:sp>
        <p:nvSpPr>
          <p:cNvPr id="51203" name="Oval 4"/>
          <p:cNvSpPr>
            <a:spLocks noChangeArrowheads="1"/>
          </p:cNvSpPr>
          <p:nvPr/>
        </p:nvSpPr>
        <p:spPr bwMode="auto">
          <a:xfrm>
            <a:off x="3048001" y="1841897"/>
            <a:ext cx="3046810" cy="3142059"/>
          </a:xfrm>
          <a:prstGeom prst="ellipse">
            <a:avLst/>
          </a:prstGeom>
          <a:noFill/>
          <a:ln w="63500">
            <a:solidFill>
              <a:srgbClr val="66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solidFill>
                <a:srgbClr val="660066"/>
              </a:solidFill>
              <a:latin typeface="Calibri" charset="0"/>
            </a:endParaRPr>
          </a:p>
        </p:txBody>
      </p:sp>
      <p:sp>
        <p:nvSpPr>
          <p:cNvPr id="51204" name="Oval 5"/>
          <p:cNvSpPr>
            <a:spLocks noChangeArrowheads="1"/>
          </p:cNvSpPr>
          <p:nvPr/>
        </p:nvSpPr>
        <p:spPr bwMode="auto">
          <a:xfrm>
            <a:off x="3200400" y="2375297"/>
            <a:ext cx="1714500" cy="1741884"/>
          </a:xfrm>
          <a:prstGeom prst="ellipse">
            <a:avLst/>
          </a:prstGeom>
          <a:noFill/>
          <a:ln w="6350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solidFill>
                <a:srgbClr val="000000"/>
              </a:solidFill>
              <a:latin typeface="Calibri" charset="0"/>
            </a:endParaRPr>
          </a:p>
        </p:txBody>
      </p:sp>
      <p:sp>
        <p:nvSpPr>
          <p:cNvPr id="51205" name="Text Box 6"/>
          <p:cNvSpPr txBox="1">
            <a:spLocks noChangeArrowheads="1"/>
          </p:cNvSpPr>
          <p:nvPr/>
        </p:nvSpPr>
        <p:spPr bwMode="auto">
          <a:xfrm>
            <a:off x="3159920" y="2914650"/>
            <a:ext cx="112633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b="1" dirty="0">
                <a:solidFill>
                  <a:srgbClr val="008000"/>
                </a:solidFill>
                <a:latin typeface="Calibri"/>
              </a:rPr>
              <a:t>SYSTEMS</a:t>
            </a:r>
          </a:p>
        </p:txBody>
      </p:sp>
      <p:sp>
        <p:nvSpPr>
          <p:cNvPr id="51206" name="Text Box 7"/>
          <p:cNvSpPr txBox="1">
            <a:spLocks noChangeArrowheads="1"/>
          </p:cNvSpPr>
          <p:nvPr/>
        </p:nvSpPr>
        <p:spPr bwMode="auto">
          <a:xfrm>
            <a:off x="4056167" y="4135041"/>
            <a:ext cx="104714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500" b="1" dirty="0">
                <a:solidFill>
                  <a:srgbClr val="0000FF"/>
                </a:solidFill>
                <a:latin typeface="Calibri"/>
              </a:rPr>
              <a:t>PRACTICES</a:t>
            </a:r>
          </a:p>
        </p:txBody>
      </p:sp>
      <p:sp>
        <p:nvSpPr>
          <p:cNvPr id="5128" name="Text Box 8"/>
          <p:cNvSpPr txBox="1">
            <a:spLocks noChangeArrowheads="1"/>
          </p:cNvSpPr>
          <p:nvPr/>
        </p:nvSpPr>
        <p:spPr bwMode="auto">
          <a:xfrm>
            <a:off x="5092304" y="2949179"/>
            <a:ext cx="600485" cy="323165"/>
          </a:xfrm>
          <a:prstGeom prst="rect">
            <a:avLst/>
          </a:prstGeom>
          <a:noFill/>
          <a:ln w="9525">
            <a:noFill/>
            <a:miter lim="800000"/>
            <a:headEnd/>
            <a:tailEnd/>
          </a:ln>
        </p:spPr>
        <p:txBody>
          <a:bodyPr wrap="none">
            <a:spAutoFit/>
          </a:bodyPr>
          <a:lstStyle/>
          <a:p>
            <a:pPr>
              <a:defRPr/>
            </a:pPr>
            <a:r>
              <a:rPr lang="en-US" sz="1500" b="1" dirty="0">
                <a:solidFill>
                  <a:srgbClr val="FF6600"/>
                </a:solidFill>
                <a:latin typeface="Calibri" panose="020F0502020204030204" pitchFamily="34" charset="0"/>
              </a:rPr>
              <a:t>DATA</a:t>
            </a:r>
          </a:p>
        </p:txBody>
      </p:sp>
      <p:sp>
        <p:nvSpPr>
          <p:cNvPr id="51209" name="Text Box 13"/>
          <p:cNvSpPr txBox="1">
            <a:spLocks noChangeArrowheads="1"/>
          </p:cNvSpPr>
          <p:nvPr/>
        </p:nvSpPr>
        <p:spPr bwMode="auto">
          <a:xfrm>
            <a:off x="3822153" y="1983581"/>
            <a:ext cx="1485407"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100" b="1" dirty="0">
                <a:solidFill>
                  <a:srgbClr val="660066"/>
                </a:solidFill>
                <a:latin typeface="Calibri"/>
              </a:rPr>
              <a:t>OUTCOMES</a:t>
            </a:r>
          </a:p>
        </p:txBody>
      </p:sp>
      <p:sp>
        <p:nvSpPr>
          <p:cNvPr id="51210" name="Text Box 14"/>
          <p:cNvSpPr txBox="1">
            <a:spLocks noChangeArrowheads="1"/>
          </p:cNvSpPr>
          <p:nvPr/>
        </p:nvSpPr>
        <p:spPr bwMode="auto">
          <a:xfrm>
            <a:off x="-397072" y="863176"/>
            <a:ext cx="639448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0"/>
              </a:spcBef>
            </a:pPr>
            <a:r>
              <a:rPr lang="en-US" sz="2700" b="1" dirty="0">
                <a:latin typeface="+mn-lt"/>
                <a:ea typeface="Calibri"/>
                <a:cs typeface="Calibri"/>
              </a:rPr>
              <a:t>MTSS for Social Competence &amp; </a:t>
            </a:r>
          </a:p>
          <a:p>
            <a:pPr algn="ctr">
              <a:spcBef>
                <a:spcPct val="0"/>
              </a:spcBef>
            </a:pPr>
            <a:r>
              <a:rPr lang="en-US" sz="2700" b="1" dirty="0">
                <a:latin typeface="+mn-lt"/>
                <a:ea typeface="Calibri"/>
                <a:cs typeface="Calibri"/>
              </a:rPr>
              <a:t>Academic Achievement</a:t>
            </a:r>
          </a:p>
        </p:txBody>
      </p:sp>
      <p:sp>
        <p:nvSpPr>
          <p:cNvPr id="51211" name="TextBox 15"/>
          <p:cNvSpPr txBox="1">
            <a:spLocks noChangeArrowheads="1"/>
          </p:cNvSpPr>
          <p:nvPr/>
        </p:nvSpPr>
        <p:spPr bwMode="auto">
          <a:xfrm>
            <a:off x="6229350" y="1371600"/>
            <a:ext cx="177165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800" b="1" dirty="0">
                <a:solidFill>
                  <a:srgbClr val="FF6600"/>
                </a:solidFill>
                <a:latin typeface="Calibri"/>
                <a:cs typeface="Calibri"/>
              </a:rPr>
              <a:t>Outcome data (social behavior, academic achievement), Progress Monitoring, Fidelity</a:t>
            </a:r>
            <a:r>
              <a:rPr lang="en-US" sz="1350" b="1" dirty="0">
                <a:solidFill>
                  <a:srgbClr val="FF6600"/>
                </a:solidFill>
                <a:latin typeface="Calibri"/>
                <a:cs typeface="Calibri"/>
              </a:rPr>
              <a:t> </a:t>
            </a:r>
          </a:p>
        </p:txBody>
      </p:sp>
      <p:sp>
        <p:nvSpPr>
          <p:cNvPr id="51212" name="TextBox 16"/>
          <p:cNvSpPr txBox="1">
            <a:spLocks noChangeArrowheads="1"/>
          </p:cNvSpPr>
          <p:nvPr/>
        </p:nvSpPr>
        <p:spPr bwMode="auto">
          <a:xfrm>
            <a:off x="1344705" y="4048896"/>
            <a:ext cx="174811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8000"/>
                </a:solidFill>
                <a:latin typeface="Calibri"/>
              </a:rPr>
              <a:t>What we do to support adults to implement the practices</a:t>
            </a:r>
          </a:p>
        </p:txBody>
      </p:sp>
      <p:sp>
        <p:nvSpPr>
          <p:cNvPr id="51213" name="TextBox 18"/>
          <p:cNvSpPr txBox="1">
            <a:spLocks noChangeArrowheads="1"/>
          </p:cNvSpPr>
          <p:nvPr/>
        </p:nvSpPr>
        <p:spPr bwMode="auto">
          <a:xfrm>
            <a:off x="3943350" y="5086351"/>
            <a:ext cx="238720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dirty="0">
                <a:solidFill>
                  <a:srgbClr val="0000FF"/>
                </a:solidFill>
                <a:latin typeface="Calibri"/>
              </a:rPr>
              <a:t>What we do to </a:t>
            </a:r>
          </a:p>
          <a:p>
            <a:pPr algn="ctr"/>
            <a:r>
              <a:rPr lang="en-US" sz="1800" b="1" dirty="0">
                <a:solidFill>
                  <a:srgbClr val="0000FF"/>
                </a:solidFill>
                <a:latin typeface="Calibri"/>
              </a:rPr>
              <a:t>support students</a:t>
            </a:r>
          </a:p>
        </p:txBody>
      </p:sp>
      <p:pic>
        <p:nvPicPr>
          <p:cNvPr id="51214" name="Picture 3" descr="orange arrow.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995" y="2624139"/>
            <a:ext cx="1173956" cy="741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15" name="Picture 4" descr="green arro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045510" flipV="1">
            <a:off x="2048471" y="2996208"/>
            <a:ext cx="1362075" cy="917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16" name="Picture 5" descr="curved-arrow-bright-blue-hi.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18953">
            <a:off x="4925616" y="4344591"/>
            <a:ext cx="528638"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17" name="TextBox 2"/>
          <p:cNvSpPr txBox="1">
            <a:spLocks noChangeArrowheads="1"/>
          </p:cNvSpPr>
          <p:nvPr/>
        </p:nvSpPr>
        <p:spPr bwMode="auto">
          <a:xfrm>
            <a:off x="6488907" y="4064794"/>
            <a:ext cx="184731"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350" dirty="0">
              <a:latin typeface="Calibri"/>
            </a:endParaRPr>
          </a:p>
        </p:txBody>
      </p:sp>
      <p:pic>
        <p:nvPicPr>
          <p:cNvPr id="19" name="Picture 2" descr="http://www.pbis.org/common/cms/media/Logo_bi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6096000"/>
            <a:ext cx="13144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56321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9938" y="805377"/>
            <a:ext cx="2506419" cy="3785652"/>
          </a:xfrm>
          <a:prstGeom prst="rect">
            <a:avLst/>
          </a:prstGeom>
          <a:ln w="38100">
            <a:solidFill>
              <a:srgbClr val="0000FF"/>
            </a:solidFill>
          </a:ln>
        </p:spPr>
        <p:txBody>
          <a:bodyPr wrap="square">
            <a:spAutoFit/>
          </a:bodyPr>
          <a:lstStyle/>
          <a:p>
            <a:pPr algn="ctr"/>
            <a:r>
              <a:rPr lang="en-US" sz="2000" dirty="0"/>
              <a:t>3-5 defined school-wide expectations, procedures for teaching and acknowledging expectations, procedures for discouraging problem behaviors, procedures for using data to target needed practices. </a:t>
            </a:r>
          </a:p>
        </p:txBody>
      </p:sp>
      <p:sp>
        <p:nvSpPr>
          <p:cNvPr id="7" name="TextBox 6"/>
          <p:cNvSpPr txBox="1"/>
          <p:nvPr/>
        </p:nvSpPr>
        <p:spPr>
          <a:xfrm>
            <a:off x="805936" y="228600"/>
            <a:ext cx="1542020" cy="461665"/>
          </a:xfrm>
          <a:prstGeom prst="rect">
            <a:avLst/>
          </a:prstGeom>
          <a:noFill/>
        </p:spPr>
        <p:txBody>
          <a:bodyPr wrap="square" rtlCol="0">
            <a:spAutoFit/>
          </a:bodyPr>
          <a:lstStyle/>
          <a:p>
            <a:r>
              <a:rPr lang="en-US" sz="2400" b="1" dirty="0"/>
              <a:t>Practices</a:t>
            </a:r>
          </a:p>
        </p:txBody>
      </p:sp>
      <p:sp>
        <p:nvSpPr>
          <p:cNvPr id="8" name="TextBox 7"/>
          <p:cNvSpPr txBox="1"/>
          <p:nvPr/>
        </p:nvSpPr>
        <p:spPr>
          <a:xfrm>
            <a:off x="3859506" y="228600"/>
            <a:ext cx="1715382" cy="461665"/>
          </a:xfrm>
          <a:prstGeom prst="rect">
            <a:avLst/>
          </a:prstGeom>
          <a:noFill/>
        </p:spPr>
        <p:txBody>
          <a:bodyPr wrap="square" rtlCol="0">
            <a:spAutoFit/>
          </a:bodyPr>
          <a:lstStyle/>
          <a:p>
            <a:r>
              <a:rPr lang="en-US" sz="2400" b="1" dirty="0"/>
              <a:t>Systems</a:t>
            </a:r>
          </a:p>
        </p:txBody>
      </p:sp>
      <p:sp>
        <p:nvSpPr>
          <p:cNvPr id="9" name="Rectangle 8"/>
          <p:cNvSpPr/>
          <p:nvPr/>
        </p:nvSpPr>
        <p:spPr>
          <a:xfrm>
            <a:off x="2932074" y="805377"/>
            <a:ext cx="2706725" cy="3170099"/>
          </a:xfrm>
          <a:prstGeom prst="rect">
            <a:avLst/>
          </a:prstGeom>
          <a:ln w="38100">
            <a:solidFill>
              <a:srgbClr val="00B050"/>
            </a:solidFill>
          </a:ln>
        </p:spPr>
        <p:txBody>
          <a:bodyPr wrap="square">
            <a:spAutoFit/>
          </a:bodyPr>
          <a:lstStyle/>
          <a:p>
            <a:pPr algn="ctr"/>
            <a:r>
              <a:rPr lang="en-US" sz="2000" dirty="0"/>
              <a:t>Team-based leadership, coaching support, data-based decision-making protocols, developed procedures and materials for implementing assessment and practices, active supervision protocols </a:t>
            </a:r>
          </a:p>
        </p:txBody>
      </p:sp>
      <p:sp>
        <p:nvSpPr>
          <p:cNvPr id="10" name="TextBox 9"/>
          <p:cNvSpPr txBox="1"/>
          <p:nvPr/>
        </p:nvSpPr>
        <p:spPr>
          <a:xfrm>
            <a:off x="6526454" y="240575"/>
            <a:ext cx="1624139" cy="461665"/>
          </a:xfrm>
          <a:prstGeom prst="rect">
            <a:avLst/>
          </a:prstGeom>
          <a:noFill/>
        </p:spPr>
        <p:txBody>
          <a:bodyPr wrap="square" rtlCol="0">
            <a:spAutoFit/>
          </a:bodyPr>
          <a:lstStyle/>
          <a:p>
            <a:r>
              <a:rPr lang="en-US" sz="2400" b="1" dirty="0"/>
              <a:t>Data</a:t>
            </a:r>
          </a:p>
        </p:txBody>
      </p:sp>
      <p:sp>
        <p:nvSpPr>
          <p:cNvPr id="11" name="Rectangle 10"/>
          <p:cNvSpPr/>
          <p:nvPr/>
        </p:nvSpPr>
        <p:spPr>
          <a:xfrm>
            <a:off x="5638799" y="766781"/>
            <a:ext cx="2607543" cy="3477875"/>
          </a:xfrm>
          <a:prstGeom prst="rect">
            <a:avLst/>
          </a:prstGeom>
          <a:ln w="38100">
            <a:solidFill>
              <a:srgbClr val="FF9900"/>
            </a:solidFill>
          </a:ln>
        </p:spPr>
        <p:txBody>
          <a:bodyPr wrap="square">
            <a:spAutoFit/>
          </a:bodyPr>
          <a:lstStyle/>
          <a:p>
            <a:pPr algn="ctr"/>
            <a:r>
              <a:rPr lang="en-US" sz="2000" dirty="0"/>
              <a:t>Climate surveys, office disciplinary referrals, academic and behavioral screening information, attendance and tardy data, frequency of nurse/counselor/well-ness center contacts, fidelity checklists and observations </a:t>
            </a:r>
          </a:p>
        </p:txBody>
      </p:sp>
      <p:sp>
        <p:nvSpPr>
          <p:cNvPr id="12" name="TextBox 11"/>
          <p:cNvSpPr txBox="1"/>
          <p:nvPr/>
        </p:nvSpPr>
        <p:spPr>
          <a:xfrm>
            <a:off x="3912322" y="4533985"/>
            <a:ext cx="3077194" cy="461665"/>
          </a:xfrm>
          <a:prstGeom prst="rect">
            <a:avLst/>
          </a:prstGeom>
          <a:noFill/>
        </p:spPr>
        <p:txBody>
          <a:bodyPr wrap="square" rtlCol="0">
            <a:spAutoFit/>
          </a:bodyPr>
          <a:lstStyle/>
          <a:p>
            <a:r>
              <a:rPr lang="en-US" sz="2400" b="1" dirty="0"/>
              <a:t>Outcomes</a:t>
            </a:r>
            <a:endParaRPr lang="en-US" sz="2000" b="1" dirty="0"/>
          </a:p>
        </p:txBody>
      </p:sp>
      <p:sp>
        <p:nvSpPr>
          <p:cNvPr id="13" name="Rectangle 12"/>
          <p:cNvSpPr/>
          <p:nvPr/>
        </p:nvSpPr>
        <p:spPr>
          <a:xfrm>
            <a:off x="2313543" y="5284979"/>
            <a:ext cx="5091400" cy="1015663"/>
          </a:xfrm>
          <a:prstGeom prst="rect">
            <a:avLst/>
          </a:prstGeom>
          <a:noFill/>
          <a:ln w="38100">
            <a:solidFill>
              <a:srgbClr val="7030A0"/>
            </a:solidFill>
          </a:ln>
        </p:spPr>
        <p:txBody>
          <a:bodyPr wrap="square">
            <a:spAutoFit/>
          </a:bodyPr>
          <a:lstStyle/>
          <a:p>
            <a:pPr algn="ctr"/>
            <a:r>
              <a:rPr lang="en-US" sz="2000" dirty="0"/>
              <a:t>School climate, discipline, academic performance, attendance, nurse visits, counselor contacts </a:t>
            </a:r>
          </a:p>
        </p:txBody>
      </p:sp>
      <p:pic>
        <p:nvPicPr>
          <p:cNvPr id="14" name="Content Placeholder 3"/>
          <p:cNvPicPr>
            <a:picLocks noChangeAspect="1"/>
          </p:cNvPicPr>
          <p:nvPr/>
        </p:nvPicPr>
        <p:blipFill rotWithShape="1">
          <a:blip r:embed="rId3"/>
          <a:srcRect l="74949" t="26731" r="14228" b="35360"/>
          <a:stretch/>
        </p:blipFill>
        <p:spPr>
          <a:xfrm>
            <a:off x="7723715" y="5393405"/>
            <a:ext cx="1449782" cy="1428427"/>
          </a:xfrm>
          <a:prstGeom prst="rect">
            <a:avLst/>
          </a:prstGeom>
        </p:spPr>
      </p:pic>
    </p:spTree>
    <p:extLst>
      <p:ext uri="{BB962C8B-B14F-4D97-AF65-F5344CB8AC3E}">
        <p14:creationId xmlns:p14="http://schemas.microsoft.com/office/powerpoint/2010/main" val="3818082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86267" y="33875"/>
            <a:ext cx="8839199" cy="72813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Arial" charset="0"/>
                <a:cs typeface="Arial" charset="0"/>
              </a:rPr>
              <a:t>POSITIVE SCHOOL &amp; CLASSROOM CLIMATE</a:t>
            </a:r>
          </a:p>
        </p:txBody>
      </p:sp>
      <p:sp>
        <p:nvSpPr>
          <p:cNvPr id="7" name="Rectangle 6"/>
          <p:cNvSpPr/>
          <p:nvPr/>
        </p:nvSpPr>
        <p:spPr bwMode="auto">
          <a:xfrm>
            <a:off x="186269" y="762010"/>
            <a:ext cx="8839199" cy="1371598"/>
          </a:xfrm>
          <a:prstGeom prst="rect">
            <a:avLst/>
          </a:prstGeom>
          <a:solidFill>
            <a:srgbClr val="73FE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200" u="sng" dirty="0"/>
              <a:t>Definition</a:t>
            </a:r>
            <a:r>
              <a:rPr lang="en-US" sz="2200" dirty="0"/>
              <a:t>: Shared norms, beliefs, attitudes, experiences, &amp; behaviors that shape nature of interactions between &amp; among students, teachers, &amp; administrators</a:t>
            </a:r>
            <a:r>
              <a:rPr lang="en-US" sz="2200" dirty="0">
                <a:effectLst/>
              </a:rPr>
              <a:t> </a:t>
            </a:r>
            <a:endParaRPr kumimoji="0" lang="en-US" sz="2200" b="0" i="0" u="none" strike="noStrike" cap="none" normalizeH="0" baseline="0" dirty="0">
              <a:ln>
                <a:noFill/>
              </a:ln>
              <a:solidFill>
                <a:schemeClr val="tx1"/>
              </a:solidFill>
              <a:effectLst/>
              <a:latin typeface="Arial" charset="0"/>
              <a:ea typeface="Arial" charset="0"/>
              <a:cs typeface="Arial" charset="0"/>
            </a:endParaRPr>
          </a:p>
        </p:txBody>
      </p:sp>
      <p:graphicFrame>
        <p:nvGraphicFramePr>
          <p:cNvPr id="8" name="Table 7"/>
          <p:cNvGraphicFramePr>
            <a:graphicFrameLocks noGrp="1"/>
          </p:cNvGraphicFramePr>
          <p:nvPr>
            <p:extLst/>
          </p:nvPr>
        </p:nvGraphicFramePr>
        <p:xfrm>
          <a:off x="186266" y="2133608"/>
          <a:ext cx="8839200" cy="4040293"/>
        </p:xfrm>
        <a:graphic>
          <a:graphicData uri="http://schemas.openxmlformats.org/drawingml/2006/table">
            <a:tbl>
              <a:tblPr firstRow="1" bandRow="1">
                <a:tableStyleId>{2D5ABB26-0587-4C30-8999-92F81FD0307C}</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474133">
                <a:tc>
                  <a:txBody>
                    <a:bodyPr/>
                    <a:lstStyle/>
                    <a:p>
                      <a:pPr algn="ctr"/>
                      <a:r>
                        <a:rPr lang="en-US" dirty="0"/>
                        <a:t>Outcomes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a:t>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a:t>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a:t>Systems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998030">
                <a:tc rowSpan="3">
                  <a:txBody>
                    <a:bodyPr/>
                    <a:lstStyle/>
                    <a:p>
                      <a:pPr marL="285750" indent="-285750">
                        <a:spcBef>
                          <a:spcPts val="600"/>
                        </a:spcBef>
                        <a:buFont typeface="Arial" charset="0"/>
                        <a:buChar char="•"/>
                      </a:pPr>
                      <a:r>
                        <a:rPr lang="en-US" dirty="0"/>
                        <a:t>Academic</a:t>
                      </a:r>
                    </a:p>
                    <a:p>
                      <a:pPr marL="285750" indent="-285750">
                        <a:spcBef>
                          <a:spcPts val="600"/>
                        </a:spcBef>
                        <a:buFont typeface="Arial" charset="0"/>
                        <a:buChar char="•"/>
                      </a:pPr>
                      <a:r>
                        <a:rPr lang="en-US" dirty="0"/>
                        <a:t>Self-management</a:t>
                      </a:r>
                    </a:p>
                    <a:p>
                      <a:pPr marL="285750" indent="-285750">
                        <a:spcBef>
                          <a:spcPts val="600"/>
                        </a:spcBef>
                        <a:buFont typeface="Arial" charset="0"/>
                        <a:buChar char="•"/>
                      </a:pPr>
                      <a:r>
                        <a:rPr lang="en-US" dirty="0"/>
                        <a:t>Interpersonal</a:t>
                      </a:r>
                    </a:p>
                    <a:p>
                      <a:pPr marL="285750" indent="-285750">
                        <a:spcBef>
                          <a:spcPts val="600"/>
                        </a:spcBef>
                        <a:buFont typeface="Arial" charset="0"/>
                        <a:buChar char="•"/>
                      </a:pPr>
                      <a:r>
                        <a:rPr lang="en-US" dirty="0"/>
                        <a:t>Career</a:t>
                      </a:r>
                      <a:r>
                        <a:rPr lang="en-US" baseline="0" dirty="0"/>
                        <a:t> &amp; postsecondary</a:t>
                      </a:r>
                    </a:p>
                    <a:p>
                      <a:pPr marL="285750" indent="-285750">
                        <a:spcBef>
                          <a:spcPts val="600"/>
                        </a:spcBef>
                        <a:buFont typeface="Arial" charset="0"/>
                        <a:buChar char="•"/>
                      </a:pPr>
                      <a:r>
                        <a:rPr lang="en-US" baseline="0" dirty="0"/>
                        <a:t>Mental health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285750" indent="-285750">
                        <a:spcBef>
                          <a:spcPts val="600"/>
                        </a:spcBef>
                        <a:buFont typeface="Arial" charset="0"/>
                        <a:buChar char="•"/>
                      </a:pPr>
                      <a:r>
                        <a:rPr lang="en-US" dirty="0"/>
                        <a:t>Screening</a:t>
                      </a:r>
                    </a:p>
                    <a:p>
                      <a:pPr marL="285750" indent="-285750">
                        <a:spcBef>
                          <a:spcPts val="600"/>
                        </a:spcBef>
                        <a:buFont typeface="Arial" charset="0"/>
                        <a:buChar char="•"/>
                      </a:pPr>
                      <a:r>
                        <a:rPr lang="en-US" dirty="0"/>
                        <a:t>Progress</a:t>
                      </a:r>
                      <a:r>
                        <a:rPr lang="en-US" baseline="0" dirty="0"/>
                        <a:t> monitoring</a:t>
                      </a:r>
                    </a:p>
                    <a:p>
                      <a:pPr marL="285750" indent="-285750">
                        <a:spcBef>
                          <a:spcPts val="600"/>
                        </a:spcBef>
                        <a:buFont typeface="Arial" charset="0"/>
                        <a:buChar char="•"/>
                      </a:pPr>
                      <a:r>
                        <a:rPr lang="en-US" baseline="0" dirty="0"/>
                        <a:t>Implementation fidelity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ALL</a:t>
                      </a:r>
                    </a:p>
                    <a:p>
                      <a:pPr marL="285750" indent="-285750">
                        <a:buFont typeface="Arial" charset="0"/>
                        <a:buChar char="•"/>
                      </a:pPr>
                      <a:r>
                        <a:rPr lang="en-US" i="1" dirty="0"/>
                        <a:t> </a:t>
                      </a:r>
                    </a:p>
                    <a:p>
                      <a:pPr marL="285750" indent="-285750">
                        <a:buFont typeface="Arial" charset="0"/>
                        <a:buChar char="•"/>
                      </a:pPr>
                      <a:r>
                        <a:rPr lang="en-US" i="1" dirty="0"/>
                        <a:t> </a:t>
                      </a:r>
                    </a:p>
                    <a:p>
                      <a:pPr marL="285750" indent="-285750">
                        <a:buFont typeface="Arial" charset="0"/>
                        <a:buChar char="•"/>
                      </a:pPr>
                      <a:r>
                        <a:rPr lang="en-US" i="1"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3">
                  <a:txBody>
                    <a:bodyPr/>
                    <a:lstStyle/>
                    <a:p>
                      <a:pPr marL="285750" indent="-285750">
                        <a:spcBef>
                          <a:spcPts val="600"/>
                        </a:spcBef>
                        <a:buFont typeface="Arial" charset="0"/>
                        <a:buChar char="•"/>
                      </a:pPr>
                      <a:r>
                        <a:rPr lang="en-US" dirty="0"/>
                        <a:t>Leadership</a:t>
                      </a:r>
                    </a:p>
                    <a:p>
                      <a:pPr marL="285750" indent="-285750">
                        <a:spcBef>
                          <a:spcPts val="600"/>
                        </a:spcBef>
                        <a:buFont typeface="Arial" charset="0"/>
                        <a:buChar char="•"/>
                      </a:pPr>
                      <a:r>
                        <a:rPr lang="en-US" dirty="0"/>
                        <a:t>MTSS</a:t>
                      </a:r>
                    </a:p>
                    <a:p>
                      <a:pPr marL="285750" indent="-285750">
                        <a:spcBef>
                          <a:spcPts val="600"/>
                        </a:spcBef>
                        <a:buFont typeface="Arial" charset="0"/>
                        <a:buChar char="•"/>
                      </a:pPr>
                      <a:r>
                        <a:rPr lang="en-US" dirty="0"/>
                        <a:t>Teaming</a:t>
                      </a:r>
                    </a:p>
                    <a:p>
                      <a:pPr marL="285750" indent="-285750">
                        <a:spcBef>
                          <a:spcPts val="600"/>
                        </a:spcBef>
                        <a:buFont typeface="Arial" charset="0"/>
                        <a:buChar char="•"/>
                      </a:pPr>
                      <a:r>
                        <a:rPr lang="en-US" dirty="0"/>
                        <a:t>Professional development</a:t>
                      </a:r>
                    </a:p>
                    <a:p>
                      <a:pPr marL="285750" indent="-285750">
                        <a:spcBef>
                          <a:spcPts val="600"/>
                        </a:spcBef>
                        <a:buFont typeface="Arial" charset="0"/>
                        <a:buChar char="•"/>
                      </a:pPr>
                      <a:r>
                        <a:rPr lang="en-US" dirty="0"/>
                        <a:t>Evaluation</a:t>
                      </a:r>
                      <a:endParaRPr lang="en-US" baseline="0" dirty="0"/>
                    </a:p>
                    <a:p>
                      <a:pPr marL="285750" indent="-285750">
                        <a:spcBef>
                          <a:spcPts val="600"/>
                        </a:spcBef>
                        <a:buFont typeface="Arial" charset="0"/>
                        <a:buChar char="•"/>
                      </a:pPr>
                      <a:r>
                        <a:rPr lang="en-US" baseline="0" dirty="0"/>
                        <a:t>Policy</a:t>
                      </a:r>
                    </a:p>
                    <a:p>
                      <a:pPr marL="285750" marR="0" indent="-285750" algn="l" defTabSz="913010" rtl="0" eaLnBrk="1" fontAlgn="auto" latinLnBrk="0" hangingPunct="1">
                        <a:lnSpc>
                          <a:spcPct val="100000"/>
                        </a:lnSpc>
                        <a:spcBef>
                          <a:spcPts val="600"/>
                        </a:spcBef>
                        <a:spcAft>
                          <a:spcPts val="0"/>
                        </a:spcAft>
                        <a:buClrTx/>
                        <a:buSzTx/>
                        <a:buFont typeface="Arial" charset="0"/>
                        <a:buChar char="•"/>
                        <a:tabLst/>
                        <a:defRPr/>
                      </a:pPr>
                      <a:r>
                        <a:rPr lang="en-US" baseline="0" dirty="0"/>
                        <a:t>Exemplars demonstrations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98030">
                <a:tc vMerge="1">
                  <a:txBody>
                    <a:bodyPr/>
                    <a:lstStyle/>
                    <a:p>
                      <a:endParaRPr lang="en-US" dirty="0"/>
                    </a:p>
                  </a:txBody>
                  <a:tcPr/>
                </a:tc>
                <a:tc vMerge="1">
                  <a:txBody>
                    <a:bodyPr/>
                    <a:lstStyle/>
                    <a:p>
                      <a:endParaRPr lang="en-US" dirty="0"/>
                    </a:p>
                  </a:txBody>
                  <a:tcPr/>
                </a:tc>
                <a:tc>
                  <a:txBody>
                    <a:bodyPr/>
                    <a:lstStyle/>
                    <a:p>
                      <a:r>
                        <a:rPr lang="en-US" dirty="0"/>
                        <a:t>SOME</a:t>
                      </a:r>
                    </a:p>
                    <a:p>
                      <a:pPr marL="285750" indent="-285750">
                        <a:buFont typeface="Arial" charset="0"/>
                        <a:buChar char="•"/>
                      </a:pPr>
                      <a:r>
                        <a:rPr lang="en-US" i="1" dirty="0"/>
                        <a:t> </a:t>
                      </a:r>
                    </a:p>
                    <a:p>
                      <a:pPr marL="285750" indent="-285750">
                        <a:buFont typeface="Arial" charset="0"/>
                        <a:buChar char="•"/>
                      </a:pPr>
                      <a:r>
                        <a:rPr lang="en-US" i="1" baseline="0" dirty="0"/>
                        <a:t> </a:t>
                      </a:r>
                    </a:p>
                    <a:p>
                      <a:pPr marL="285750" indent="-285750">
                        <a:buFont typeface="Arial" charset="0"/>
                        <a:buChar char="•"/>
                      </a:pPr>
                      <a:r>
                        <a:rPr lang="en-US" i="1" baseline="0" dirty="0"/>
                        <a:t> </a:t>
                      </a:r>
                      <a:endParaRPr lang="en-US"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endParaRPr lang="en-US" dirty="0"/>
                    </a:p>
                  </a:txBody>
                  <a:tcPr/>
                </a:tc>
                <a:extLst>
                  <a:ext uri="{0D108BD9-81ED-4DB2-BD59-A6C34878D82A}">
                    <a16:rowId xmlns:a16="http://schemas.microsoft.com/office/drawing/2014/main" val="10002"/>
                  </a:ext>
                </a:extLst>
              </a:tr>
              <a:tr h="998030">
                <a:tc vMerge="1">
                  <a:txBody>
                    <a:bodyPr/>
                    <a:lstStyle/>
                    <a:p>
                      <a:endParaRPr lang="en-US" dirty="0"/>
                    </a:p>
                  </a:txBody>
                  <a:tcPr/>
                </a:tc>
                <a:tc vMerge="1">
                  <a:txBody>
                    <a:bodyPr/>
                    <a:lstStyle/>
                    <a:p>
                      <a:endParaRPr lang="en-US" dirty="0"/>
                    </a:p>
                  </a:txBody>
                  <a:tcPr/>
                </a:tc>
                <a:tc>
                  <a:txBody>
                    <a:bodyPr/>
                    <a:lstStyle/>
                    <a:p>
                      <a:r>
                        <a:rPr lang="en-US" dirty="0"/>
                        <a:t>FEW</a:t>
                      </a:r>
                    </a:p>
                    <a:p>
                      <a:pPr marL="285750" indent="-285750">
                        <a:buFont typeface="Arial" charset="0"/>
                        <a:buChar char="•"/>
                      </a:pPr>
                      <a:r>
                        <a:rPr lang="en-US" i="1" dirty="0"/>
                        <a:t> </a:t>
                      </a:r>
                    </a:p>
                    <a:p>
                      <a:pPr marL="285750" indent="-285750">
                        <a:buFont typeface="Arial" charset="0"/>
                        <a:buChar char="•"/>
                      </a:pPr>
                      <a:r>
                        <a:rPr lang="en-US" i="1" dirty="0"/>
                        <a:t> </a:t>
                      </a:r>
                    </a:p>
                    <a:p>
                      <a:pPr marL="285750" indent="-285750">
                        <a:buFont typeface="Arial" charset="0"/>
                        <a:buChar char="•"/>
                      </a:pPr>
                      <a:r>
                        <a:rPr lang="en-US" i="1" baseline="0" dirty="0"/>
                        <a:t> </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sp>
        <p:nvSpPr>
          <p:cNvPr id="2" name="TextBox 1"/>
          <p:cNvSpPr txBox="1"/>
          <p:nvPr/>
        </p:nvSpPr>
        <p:spPr>
          <a:xfrm>
            <a:off x="3276600" y="6400800"/>
            <a:ext cx="5748866" cy="338554"/>
          </a:xfrm>
          <a:prstGeom prst="rect">
            <a:avLst/>
          </a:prstGeom>
          <a:noFill/>
        </p:spPr>
        <p:txBody>
          <a:bodyPr wrap="square" rtlCol="0">
            <a:spAutoFit/>
          </a:bodyPr>
          <a:lstStyle/>
          <a:p>
            <a:r>
              <a:rPr lang="en-US" sz="1600" dirty="0" err="1"/>
              <a:t>Sugai</a:t>
            </a:r>
            <a:r>
              <a:rPr lang="en-US" sz="1600" dirty="0"/>
              <a:t>, G. 2016 School Climate Transformation Grant meeting</a:t>
            </a:r>
          </a:p>
        </p:txBody>
      </p:sp>
    </p:spTree>
    <p:extLst>
      <p:ext uri="{BB962C8B-B14F-4D97-AF65-F5344CB8AC3E}">
        <p14:creationId xmlns:p14="http://schemas.microsoft.com/office/powerpoint/2010/main" val="121513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8"/>
          <p:cNvSpPr>
            <a:spLocks noGrp="1" noChangeArrowheads="1"/>
          </p:cNvSpPr>
          <p:nvPr>
            <p:ph type="title" idx="4294967295"/>
          </p:nvPr>
        </p:nvSpPr>
        <p:spPr>
          <a:xfrm>
            <a:off x="0" y="152400"/>
            <a:ext cx="7688263" cy="762000"/>
          </a:xfrm>
          <a:solidFill>
            <a:srgbClr val="465E9C"/>
          </a:solidFill>
          <a:ln w="28575">
            <a:solidFill>
              <a:srgbClr val="003399"/>
            </a:solidFill>
          </a:ln>
        </p:spPr>
        <p:txBody>
          <a:bodyPr rtlCol="0">
            <a:normAutofit/>
          </a:bodyPr>
          <a:lstStyle/>
          <a:p>
            <a:pPr algn="ctr" eaLnBrk="1" fontAlgn="auto" hangingPunct="1">
              <a:spcAft>
                <a:spcPts val="0"/>
              </a:spcAft>
              <a:defRPr/>
            </a:pPr>
            <a:r>
              <a:rPr lang="en-US" sz="3200" b="1" dirty="0">
                <a:solidFill>
                  <a:schemeClr val="bg1"/>
                </a:solidFill>
                <a:latin typeface="Trebuchet MS" panose="020B0603020202020204" pitchFamily="34" charset="0"/>
              </a:rPr>
              <a:t>Reflecting on your school PRACTICES</a:t>
            </a:r>
          </a:p>
        </p:txBody>
      </p:sp>
      <p:sp>
        <p:nvSpPr>
          <p:cNvPr id="115721" name="Text Box 10"/>
          <p:cNvSpPr txBox="1">
            <a:spLocks noChangeArrowheads="1"/>
          </p:cNvSpPr>
          <p:nvPr/>
        </p:nvSpPr>
        <p:spPr bwMode="auto">
          <a:xfrm>
            <a:off x="1319880" y="1052681"/>
            <a:ext cx="74431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entury Gothic" charset="0"/>
              </a:rPr>
              <a:t>      Intervention Names  Coordinators        Intent/Outcome Goal</a:t>
            </a:r>
          </a:p>
        </p:txBody>
      </p:sp>
      <p:grpSp>
        <p:nvGrpSpPr>
          <p:cNvPr id="115722" name="Group 11"/>
          <p:cNvGrpSpPr>
            <a:grpSpLocks/>
          </p:cNvGrpSpPr>
          <p:nvPr/>
        </p:nvGrpSpPr>
        <p:grpSpPr bwMode="auto">
          <a:xfrm>
            <a:off x="-1333500" y="1914538"/>
            <a:ext cx="2667000" cy="4448175"/>
            <a:chOff x="1989" y="1230"/>
            <a:chExt cx="1680" cy="2802"/>
          </a:xfrm>
        </p:grpSpPr>
        <p:grpSp>
          <p:nvGrpSpPr>
            <p:cNvPr id="115724" name="Group 12"/>
            <p:cNvGrpSpPr>
              <a:grpSpLocks/>
            </p:cNvGrpSpPr>
            <p:nvPr/>
          </p:nvGrpSpPr>
          <p:grpSpPr bwMode="auto">
            <a:xfrm>
              <a:off x="1989" y="1230"/>
              <a:ext cx="1680" cy="2802"/>
              <a:chOff x="1989" y="1230"/>
              <a:chExt cx="1680" cy="2802"/>
            </a:xfrm>
          </p:grpSpPr>
          <p:sp>
            <p:nvSpPr>
              <p:cNvPr id="115726"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15727"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728"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729"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730"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15725"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aphicFrame>
        <p:nvGraphicFramePr>
          <p:cNvPr id="2" name="Table 1"/>
          <p:cNvGraphicFramePr>
            <a:graphicFrameLocks noGrp="1"/>
          </p:cNvGraphicFramePr>
          <p:nvPr>
            <p:extLst/>
          </p:nvPr>
        </p:nvGraphicFramePr>
        <p:xfrm>
          <a:off x="1331913" y="1462316"/>
          <a:ext cx="7662132" cy="5377460"/>
        </p:xfrm>
        <a:graphic>
          <a:graphicData uri="http://schemas.openxmlformats.org/drawingml/2006/table">
            <a:tbl>
              <a:tblPr firstRow="1" bandRow="1">
                <a:tableStyleId>{21E4AEA4-8DFA-4A89-87EB-49C32662AFE0}</a:tableStyleId>
              </a:tblPr>
              <a:tblGrid>
                <a:gridCol w="420687">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126645">
                  <a:extLst>
                    <a:ext uri="{9D8B030D-6E8A-4147-A177-3AD203B41FA5}">
                      <a16:colId xmlns:a16="http://schemas.microsoft.com/office/drawing/2014/main" val="20003"/>
                    </a:ext>
                  </a:extLst>
                </a:gridCol>
              </a:tblGrid>
              <a:tr h="376444">
                <a:tc rowSpan="4">
                  <a:txBody>
                    <a:bodyPr/>
                    <a:lstStyle/>
                    <a:p>
                      <a:pPr algn="ctr"/>
                      <a:r>
                        <a:rPr lang="en-US" dirty="0">
                          <a:solidFill>
                            <a:sysClr val="windowText" lastClr="000000"/>
                          </a:solidFill>
                        </a:rPr>
                        <a:t>Tier 3</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6444">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6444">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6444">
                <a:tc rowSpan="5">
                  <a:txBody>
                    <a:bodyPr/>
                    <a:lstStyle/>
                    <a:p>
                      <a:pPr algn="ctr"/>
                      <a:r>
                        <a:rPr lang="en-US" dirty="0"/>
                        <a:t>Tier 2</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83688">
                <a:tc rowSpan="5">
                  <a:txBody>
                    <a:bodyPr/>
                    <a:lstStyle/>
                    <a:p>
                      <a:pPr algn="ctr"/>
                      <a:r>
                        <a:rPr lang="en-US" dirty="0"/>
                        <a:t>Tier 1</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76444">
                <a:tc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083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779952"/>
            <a:ext cx="7886700" cy="3038094"/>
          </a:xfrm>
        </p:spPr>
        <p:txBody>
          <a:bodyPr>
            <a:noAutofit/>
          </a:bodyPr>
          <a:lstStyle/>
          <a:p>
            <a:pPr marL="0" indent="0" algn="ctr">
              <a:buNone/>
            </a:pPr>
            <a:r>
              <a:rPr lang="en-US" sz="2400" dirty="0"/>
              <a:t>The DE-PBS Project serves as a technical assistance center for the Delaware DOE to actualize the vision to create safe and caring learning environments  that promote the social-emotional and academic development of all children.  </a:t>
            </a:r>
          </a:p>
          <a:p>
            <a:pPr marL="0" indent="0" algn="ctr">
              <a:buNone/>
            </a:pPr>
            <a:r>
              <a:rPr lang="en-US" sz="2400" dirty="0"/>
              <a:t>The statewide initiative is designed to build the knowledge and skills of Delaware educators in the concepts and evidence-based practices of Positive Behavior Support (PBS) as a Multi-tiered System of Support (MTSS).</a:t>
            </a:r>
          </a:p>
        </p:txBody>
      </p:sp>
      <p:pic>
        <p:nvPicPr>
          <p:cNvPr id="4" name="Picture 3"/>
          <p:cNvPicPr>
            <a:picLocks noChangeAspect="1"/>
          </p:cNvPicPr>
          <p:nvPr/>
        </p:nvPicPr>
        <p:blipFill rotWithShape="1">
          <a:blip r:embed="rId3"/>
          <a:srcRect l="83871" t="11603" r="1490" b="50705"/>
          <a:stretch/>
        </p:blipFill>
        <p:spPr>
          <a:xfrm>
            <a:off x="3429000" y="274638"/>
            <a:ext cx="1947659" cy="1410375"/>
          </a:xfrm>
          <a:prstGeom prst="rect">
            <a:avLst/>
          </a:prstGeom>
          <a:ln w="19050" cap="sq">
            <a:solidFill>
              <a:srgbClr val="0070C0"/>
            </a:solidFill>
            <a:miter lim="800000"/>
          </a:ln>
          <a:effectLst>
            <a:outerShdw blurRad="57150" dist="50800" dir="2700000" algn="tl" rotWithShape="0">
              <a:srgbClr val="000000">
                <a:alpha val="40000"/>
              </a:srgbClr>
            </a:outerShdw>
          </a:effectLst>
        </p:spPr>
      </p:pic>
      <p:pic>
        <p:nvPicPr>
          <p:cNvPr id="5" name="Picture 4" descr="H:\Projects\Positive Behavioral Supports\Logos\smallDoelogo.jpg"/>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440362"/>
            <a:ext cx="1371600" cy="1189038"/>
          </a:xfrm>
          <a:prstGeom prst="rect">
            <a:avLst/>
          </a:prstGeom>
          <a:noFill/>
          <a:ln>
            <a:noFill/>
          </a:ln>
        </p:spPr>
      </p:pic>
      <p:pic>
        <p:nvPicPr>
          <p:cNvPr id="6" name="Picture 5" descr="CDS-UD_logo_rgb.jpg.jpg"/>
          <p:cNvPicPr>
            <a:picLocks noChangeAspect="1"/>
          </p:cNvPicPr>
          <p:nvPr/>
        </p:nvPicPr>
        <p:blipFill>
          <a:blip r:embed="rId5"/>
          <a:stretch>
            <a:fillRect/>
          </a:stretch>
        </p:blipFill>
        <p:spPr>
          <a:xfrm>
            <a:off x="4572000" y="5447736"/>
            <a:ext cx="3352800" cy="914400"/>
          </a:xfrm>
          <a:prstGeom prst="rect">
            <a:avLst/>
          </a:prstGeom>
        </p:spPr>
      </p:pic>
    </p:spTree>
    <p:extLst>
      <p:ext uri="{BB962C8B-B14F-4D97-AF65-F5344CB8AC3E}">
        <p14:creationId xmlns:p14="http://schemas.microsoft.com/office/powerpoint/2010/main" val="1197082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599389" y="1910685"/>
            <a:ext cx="7032232" cy="3481754"/>
          </a:xfrm>
        </p:spPr>
        <p:txBody>
          <a:bodyPr>
            <a:noAutofit/>
          </a:bodyPr>
          <a:lstStyle/>
          <a:p>
            <a:r>
              <a:rPr lang="en-US" dirty="0"/>
              <a:t>Problem-solving team with behavioral expertise established to monitor system &amp; student progress</a:t>
            </a:r>
          </a:p>
          <a:p>
            <a:r>
              <a:rPr lang="en-US" dirty="0"/>
              <a:t>Team formed with those who know the student to develop individual plan</a:t>
            </a:r>
          </a:p>
          <a:p>
            <a:r>
              <a:rPr lang="en-US" dirty="0"/>
              <a:t>Target behaviors identified and defined</a:t>
            </a:r>
          </a:p>
          <a:p>
            <a:r>
              <a:rPr lang="en-US" dirty="0"/>
              <a:t>Antecedents (predictors) and consequences (responses) of problem behavior identified</a:t>
            </a:r>
          </a:p>
          <a:p>
            <a:r>
              <a:rPr lang="en-US" dirty="0"/>
              <a:t>Hypothesis generated by data</a:t>
            </a:r>
          </a:p>
          <a:p>
            <a:r>
              <a:rPr lang="en-US" dirty="0"/>
              <a:t>Multi-component intervention plan built and linked with hypothesis</a:t>
            </a:r>
          </a:p>
          <a:p>
            <a:r>
              <a:rPr lang="en-US" dirty="0"/>
              <a:t>Progress monitoring plan established</a:t>
            </a:r>
          </a:p>
          <a:p>
            <a:r>
              <a:rPr lang="en-US" dirty="0"/>
              <a:t>Fidelity measurement of intervention implementation developed and scheduled</a:t>
            </a:r>
          </a:p>
        </p:txBody>
      </p:sp>
      <p:sp>
        <p:nvSpPr>
          <p:cNvPr id="5" name="Title 1"/>
          <p:cNvSpPr>
            <a:spLocks noGrp="1"/>
          </p:cNvSpPr>
          <p:nvPr>
            <p:ph type="title"/>
          </p:nvPr>
        </p:nvSpPr>
        <p:spPr>
          <a:xfrm>
            <a:off x="800100" y="417927"/>
            <a:ext cx="7543800" cy="1207008"/>
          </a:xfrm>
          <a:solidFill>
            <a:schemeClr val="accent2">
              <a:lumMod val="20000"/>
              <a:lumOff val="80000"/>
            </a:schemeClr>
          </a:solidFill>
          <a:ln w="57150">
            <a:solidFill>
              <a:srgbClr val="FF0000"/>
            </a:solidFill>
          </a:ln>
        </p:spPr>
        <p:txBody>
          <a:bodyPr>
            <a:normAutofit/>
          </a:bodyPr>
          <a:lstStyle/>
          <a:p>
            <a:pPr algn="ctr">
              <a:defRPr/>
            </a:pPr>
            <a:r>
              <a:rPr lang="en-US" sz="3000" dirty="0">
                <a:solidFill>
                  <a:srgbClr val="000000"/>
                </a:solidFill>
              </a:rPr>
              <a:t>At the individual level: Tier 3</a:t>
            </a:r>
          </a:p>
        </p:txBody>
      </p:sp>
      <p:grpSp>
        <p:nvGrpSpPr>
          <p:cNvPr id="4" name="Group 11"/>
          <p:cNvGrpSpPr>
            <a:grpSpLocks/>
          </p:cNvGrpSpPr>
          <p:nvPr/>
        </p:nvGrpSpPr>
        <p:grpSpPr bwMode="auto">
          <a:xfrm>
            <a:off x="236977" y="2469430"/>
            <a:ext cx="1363223" cy="3397970"/>
            <a:chOff x="1989" y="1230"/>
            <a:chExt cx="1680" cy="2802"/>
          </a:xfrm>
        </p:grpSpPr>
        <p:grpSp>
          <p:nvGrpSpPr>
            <p:cNvPr id="6" name="Group 12"/>
            <p:cNvGrpSpPr>
              <a:grpSpLocks/>
            </p:cNvGrpSpPr>
            <p:nvPr/>
          </p:nvGrpSpPr>
          <p:grpSpPr bwMode="auto">
            <a:xfrm>
              <a:off x="1989" y="1230"/>
              <a:ext cx="1680" cy="2802"/>
              <a:chOff x="1989" y="1230"/>
              <a:chExt cx="1680" cy="2802"/>
            </a:xfrm>
          </p:grpSpPr>
          <p:sp>
            <p:nvSpPr>
              <p:cNvPr id="8"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sz="1350"/>
              </a:p>
            </p:txBody>
          </p:sp>
          <p:sp>
            <p:nvSpPr>
              <p:cNvPr id="9"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0"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1"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2"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grpSp>
        <p:sp>
          <p:nvSpPr>
            <p:cNvPr id="7"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p>
          </p:txBody>
        </p:sp>
      </p:grpSp>
    </p:spTree>
    <p:extLst>
      <p:ext uri="{BB962C8B-B14F-4D97-AF65-F5344CB8AC3E}">
        <p14:creationId xmlns:p14="http://schemas.microsoft.com/office/powerpoint/2010/main" val="542433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9333" y="1165481"/>
            <a:ext cx="7219020" cy="4572000"/>
          </a:xfrm>
        </p:spPr>
        <p:txBody>
          <a:bodyPr>
            <a:noAutofit/>
          </a:bodyPr>
          <a:lstStyle/>
          <a:p>
            <a:pPr marL="0" indent="0">
              <a:buNone/>
              <a:defRPr/>
            </a:pPr>
            <a:endParaRPr lang="en-US" sz="2400" i="1" dirty="0"/>
          </a:p>
          <a:p>
            <a:pPr lvl="1">
              <a:buFont typeface="Arial" panose="020B0604020202020204" pitchFamily="34" charset="0"/>
              <a:buChar char="•"/>
              <a:defRPr/>
            </a:pPr>
            <a:r>
              <a:rPr lang="en-US" sz="2400" dirty="0"/>
              <a:t>Problem-solving team with behavioral expertise established to monitor system &amp; student progress</a:t>
            </a:r>
          </a:p>
          <a:p>
            <a:pPr lvl="1">
              <a:buFont typeface="Arial" panose="020B0604020202020204" pitchFamily="34" charset="0"/>
              <a:buChar char="•"/>
              <a:defRPr/>
            </a:pPr>
            <a:r>
              <a:rPr lang="en-US" sz="2400" dirty="0"/>
              <a:t>Data used to identify students in need of supports and to monitor progress &amp; intervention fidelity</a:t>
            </a:r>
          </a:p>
          <a:p>
            <a:pPr lvl="1">
              <a:buFont typeface="Arial" panose="020B0604020202020204" pitchFamily="34" charset="0"/>
              <a:buChar char="•"/>
              <a:defRPr/>
            </a:pPr>
            <a:r>
              <a:rPr lang="en-US" sz="2400" dirty="0"/>
              <a:t>Intervention selected to match function of student behavior</a:t>
            </a:r>
          </a:p>
          <a:p>
            <a:pPr lvl="1">
              <a:buFont typeface="Arial" panose="020B0604020202020204" pitchFamily="34" charset="0"/>
              <a:buChar char="•"/>
              <a:defRPr/>
            </a:pPr>
            <a:r>
              <a:rPr lang="en-US" sz="2400" dirty="0"/>
              <a:t>Interventions are:</a:t>
            </a:r>
          </a:p>
          <a:p>
            <a:pPr lvl="2">
              <a:defRPr/>
            </a:pPr>
            <a:r>
              <a:rPr lang="en-US" sz="2000" dirty="0"/>
              <a:t>efficient</a:t>
            </a:r>
          </a:p>
          <a:p>
            <a:pPr lvl="2">
              <a:defRPr/>
            </a:pPr>
            <a:r>
              <a:rPr lang="en-US" sz="2000" dirty="0"/>
              <a:t>continuously available</a:t>
            </a:r>
          </a:p>
          <a:p>
            <a:pPr lvl="2">
              <a:defRPr/>
            </a:pPr>
            <a:r>
              <a:rPr lang="en-US" sz="2000" dirty="0"/>
              <a:t>aligned with school-wide expectations</a:t>
            </a:r>
          </a:p>
          <a:p>
            <a:pPr lvl="1">
              <a:buFont typeface="Arial" panose="020B0604020202020204" pitchFamily="34" charset="0"/>
              <a:buChar char="•"/>
              <a:defRPr/>
            </a:pPr>
            <a:r>
              <a:rPr lang="en-US" sz="2400" dirty="0"/>
              <a:t>Intervention designed to support multiple students simultaneously (e.g. Check-In/Check-Out, Social Skills Groups, etc.)</a:t>
            </a:r>
          </a:p>
          <a:p>
            <a:pPr marL="111443" lvl="1" indent="0">
              <a:buNone/>
              <a:defRPr/>
            </a:pPr>
            <a:endParaRPr lang="en-US" sz="1200" dirty="0"/>
          </a:p>
        </p:txBody>
      </p:sp>
      <p:sp>
        <p:nvSpPr>
          <p:cNvPr id="5" name="Title 1"/>
          <p:cNvSpPr>
            <a:spLocks noGrp="1"/>
          </p:cNvSpPr>
          <p:nvPr>
            <p:ph type="title"/>
          </p:nvPr>
        </p:nvSpPr>
        <p:spPr>
          <a:solidFill>
            <a:srgbClr val="FFFF99"/>
          </a:solidFill>
          <a:ln w="57150">
            <a:solidFill>
              <a:srgbClr val="FFFF00"/>
            </a:solidFill>
          </a:ln>
        </p:spPr>
        <p:txBody>
          <a:bodyPr>
            <a:normAutofit/>
          </a:bodyPr>
          <a:lstStyle/>
          <a:p>
            <a:pPr algn="ctr">
              <a:defRPr/>
            </a:pPr>
            <a:r>
              <a:rPr lang="en-US" sz="3000" dirty="0">
                <a:solidFill>
                  <a:srgbClr val="000000"/>
                </a:solidFill>
              </a:rPr>
              <a:t>At the small group level: Tier 2</a:t>
            </a:r>
          </a:p>
        </p:txBody>
      </p:sp>
      <p:grpSp>
        <p:nvGrpSpPr>
          <p:cNvPr id="4" name="Group 11"/>
          <p:cNvGrpSpPr>
            <a:grpSpLocks/>
          </p:cNvGrpSpPr>
          <p:nvPr/>
        </p:nvGrpSpPr>
        <p:grpSpPr bwMode="auto">
          <a:xfrm>
            <a:off x="316376" y="2512270"/>
            <a:ext cx="1283824" cy="3336131"/>
            <a:chOff x="1989" y="1230"/>
            <a:chExt cx="1680" cy="2802"/>
          </a:xfrm>
        </p:grpSpPr>
        <p:grpSp>
          <p:nvGrpSpPr>
            <p:cNvPr id="6" name="Group 12"/>
            <p:cNvGrpSpPr>
              <a:grpSpLocks/>
            </p:cNvGrpSpPr>
            <p:nvPr/>
          </p:nvGrpSpPr>
          <p:grpSpPr bwMode="auto">
            <a:xfrm>
              <a:off x="1989" y="1230"/>
              <a:ext cx="1680" cy="2802"/>
              <a:chOff x="1989" y="1230"/>
              <a:chExt cx="1680" cy="2802"/>
            </a:xfrm>
          </p:grpSpPr>
          <p:sp>
            <p:nvSpPr>
              <p:cNvPr id="8"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sz="1350"/>
              </a:p>
            </p:txBody>
          </p:sp>
          <p:sp>
            <p:nvSpPr>
              <p:cNvPr id="9"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0"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1"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2"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grpSp>
        <p:sp>
          <p:nvSpPr>
            <p:cNvPr id="7"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p>
          </p:txBody>
        </p:sp>
      </p:grpSp>
    </p:spTree>
    <p:extLst>
      <p:ext uri="{BB962C8B-B14F-4D97-AF65-F5344CB8AC3E}">
        <p14:creationId xmlns:p14="http://schemas.microsoft.com/office/powerpoint/2010/main" val="1892048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a:grpSpLocks/>
          </p:cNvGrpSpPr>
          <p:nvPr/>
        </p:nvGrpSpPr>
        <p:grpSpPr bwMode="auto">
          <a:xfrm>
            <a:off x="236977" y="2448307"/>
            <a:ext cx="1363223" cy="3336131"/>
            <a:chOff x="1989" y="1230"/>
            <a:chExt cx="1680" cy="2802"/>
          </a:xfrm>
        </p:grpSpPr>
        <p:grpSp>
          <p:nvGrpSpPr>
            <p:cNvPr id="5" name="Group 12"/>
            <p:cNvGrpSpPr>
              <a:grpSpLocks/>
            </p:cNvGrpSpPr>
            <p:nvPr/>
          </p:nvGrpSpPr>
          <p:grpSpPr bwMode="auto">
            <a:xfrm>
              <a:off x="1989" y="1230"/>
              <a:ext cx="1680" cy="2802"/>
              <a:chOff x="1989" y="1230"/>
              <a:chExt cx="1680" cy="2802"/>
            </a:xfrm>
          </p:grpSpPr>
          <p:sp>
            <p:nvSpPr>
              <p:cNvPr id="7"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sz="1350"/>
              </a:p>
            </p:txBody>
          </p:sp>
          <p:sp>
            <p:nvSpPr>
              <p:cNvPr id="8"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9"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0"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1"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grpSp>
        <p:sp>
          <p:nvSpPr>
            <p:cNvPr id="6"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p>
          </p:txBody>
        </p:sp>
      </p:grpSp>
      <p:sp>
        <p:nvSpPr>
          <p:cNvPr id="2" name="Title 1"/>
          <p:cNvSpPr>
            <a:spLocks noGrp="1"/>
          </p:cNvSpPr>
          <p:nvPr>
            <p:ph type="title"/>
          </p:nvPr>
        </p:nvSpPr>
        <p:spPr>
          <a:solidFill>
            <a:srgbClr val="92D050"/>
          </a:solidFill>
          <a:ln w="57150">
            <a:solidFill>
              <a:srgbClr val="00B050"/>
            </a:solidFill>
          </a:ln>
        </p:spPr>
        <p:txBody>
          <a:bodyPr>
            <a:normAutofit/>
          </a:bodyPr>
          <a:lstStyle/>
          <a:p>
            <a:pPr algn="ctr">
              <a:defRPr/>
            </a:pPr>
            <a:r>
              <a:rPr lang="en-US" sz="3000" dirty="0">
                <a:solidFill>
                  <a:srgbClr val="000000"/>
                </a:solidFill>
              </a:rPr>
              <a:t>At the school-wide level: Tier 1</a:t>
            </a:r>
          </a:p>
        </p:txBody>
      </p:sp>
      <p:sp>
        <p:nvSpPr>
          <p:cNvPr id="3" name="Content Placeholder 2"/>
          <p:cNvSpPr>
            <a:spLocks noGrp="1"/>
          </p:cNvSpPr>
          <p:nvPr>
            <p:ph idx="1"/>
          </p:nvPr>
        </p:nvSpPr>
        <p:spPr>
          <a:xfrm>
            <a:off x="1371600" y="1600200"/>
            <a:ext cx="7120035" cy="5105400"/>
          </a:xfrm>
        </p:spPr>
        <p:txBody>
          <a:bodyPr>
            <a:normAutofit fontScale="92500" lnSpcReduction="20000"/>
          </a:bodyPr>
          <a:lstStyle/>
          <a:p>
            <a:pPr marL="0" indent="0">
              <a:buNone/>
              <a:defRPr/>
            </a:pPr>
            <a:endParaRPr lang="en-US" sz="1800" i="1" dirty="0"/>
          </a:p>
          <a:p>
            <a:pPr marL="411480" lvl="1" indent="-257175">
              <a:defRPr/>
            </a:pPr>
            <a:r>
              <a:rPr lang="en-US" sz="2600" dirty="0"/>
              <a:t>Problem-solving leadership team with administration established</a:t>
            </a:r>
          </a:p>
          <a:p>
            <a:pPr marL="411480" lvl="1" indent="-257175">
              <a:defRPr/>
            </a:pPr>
            <a:r>
              <a:rPr lang="en-US" sz="2600" dirty="0"/>
              <a:t>Ongoing data-collection, analysis and action planning</a:t>
            </a:r>
          </a:p>
          <a:p>
            <a:pPr marL="411480" lvl="1" indent="-257175">
              <a:defRPr/>
            </a:pPr>
            <a:r>
              <a:rPr lang="en-US" sz="2600" dirty="0"/>
              <a:t>Prevention through established SW &amp; Classroom systems</a:t>
            </a:r>
          </a:p>
          <a:p>
            <a:pPr marL="411480" lvl="1" indent="-257175">
              <a:defRPr/>
            </a:pPr>
            <a:r>
              <a:rPr lang="en-US" sz="2600" dirty="0"/>
              <a:t>Positive social expectations defined, actively taught, and recognized</a:t>
            </a:r>
          </a:p>
          <a:p>
            <a:pPr marL="411480" lvl="1" indent="-257175">
              <a:defRPr/>
            </a:pPr>
            <a:r>
              <a:rPr lang="en-US" sz="2600" dirty="0"/>
              <a:t>Focus on relationship building (students, staff, home)</a:t>
            </a:r>
          </a:p>
          <a:p>
            <a:pPr marL="411480" lvl="1" indent="-257175">
              <a:defRPr/>
            </a:pPr>
            <a:r>
              <a:rPr lang="en-US" sz="2600" dirty="0"/>
              <a:t>Arrange consistent consequences for problem behavior</a:t>
            </a:r>
          </a:p>
          <a:p>
            <a:pPr marL="411480" lvl="1" indent="-257175">
              <a:defRPr/>
            </a:pPr>
            <a:r>
              <a:rPr lang="en-US" sz="2600" dirty="0"/>
              <a:t>Focus on developing self-discipline</a:t>
            </a:r>
            <a:endParaRPr lang="en-US" sz="2600" dirty="0">
              <a:solidFill>
                <a:srgbClr val="858585"/>
              </a:solidFill>
            </a:endParaRPr>
          </a:p>
          <a:p>
            <a:pPr marL="368618" lvl="1" indent="-257175">
              <a:defRPr/>
            </a:pPr>
            <a:endParaRPr lang="en-US" sz="1425" dirty="0"/>
          </a:p>
        </p:txBody>
      </p:sp>
    </p:spTree>
    <p:extLst>
      <p:ext uri="{BB962C8B-B14F-4D97-AF65-F5344CB8AC3E}">
        <p14:creationId xmlns:p14="http://schemas.microsoft.com/office/powerpoint/2010/main" val="1976054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ard 3"/>
          <p:cNvSpPr/>
          <p:nvPr/>
        </p:nvSpPr>
        <p:spPr>
          <a:xfrm>
            <a:off x="457200" y="1219200"/>
            <a:ext cx="7543800" cy="5105400"/>
          </a:xfrm>
          <a:prstGeom prst="flowChartPunchedCard">
            <a:avLst/>
          </a:prstGeom>
          <a:solidFill>
            <a:schemeClr val="accent5">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8" name="Rectangle 2"/>
          <p:cNvSpPr>
            <a:spLocks noGrp="1" noChangeArrowheads="1"/>
          </p:cNvSpPr>
          <p:nvPr>
            <p:ph type="title"/>
          </p:nvPr>
        </p:nvSpPr>
        <p:spPr>
          <a:xfrm>
            <a:off x="838200" y="457200"/>
            <a:ext cx="7467600" cy="715963"/>
          </a:xfrm>
        </p:spPr>
        <p:txBody>
          <a:bodyPr/>
          <a:lstStyle/>
          <a:p>
            <a:pPr marL="339725" indent="-339725" algn="ctr">
              <a:lnSpc>
                <a:spcPct val="80000"/>
              </a:lnSpc>
              <a:buClr>
                <a:schemeClr val="tx1"/>
              </a:buClr>
            </a:pPr>
            <a:r>
              <a:rPr lang="en-US" sz="4000" dirty="0"/>
              <a:t>Working Smarter, Not Harder</a:t>
            </a:r>
            <a:endParaRPr lang="en-US" sz="4000" dirty="0">
              <a:solidFill>
                <a:schemeClr val="tx1"/>
              </a:solidFill>
            </a:endParaRPr>
          </a:p>
        </p:txBody>
      </p:sp>
      <p:sp>
        <p:nvSpPr>
          <p:cNvPr id="111619" name="Rectangle 3"/>
          <p:cNvSpPr>
            <a:spLocks noGrp="1" noChangeArrowheads="1"/>
          </p:cNvSpPr>
          <p:nvPr>
            <p:ph idx="1"/>
          </p:nvPr>
        </p:nvSpPr>
        <p:spPr>
          <a:xfrm>
            <a:off x="609600" y="1371600"/>
            <a:ext cx="7391400" cy="5181600"/>
          </a:xfrm>
        </p:spPr>
        <p:txBody>
          <a:bodyPr/>
          <a:lstStyle/>
          <a:p>
            <a:pPr marL="339725" indent="-339725" algn="ctr" eaLnBrk="1" hangingPunct="1">
              <a:lnSpc>
                <a:spcPct val="80000"/>
              </a:lnSpc>
              <a:buClr>
                <a:schemeClr val="tx1"/>
              </a:buClr>
              <a:buFont typeface="Wingdings" charset="0"/>
              <a:buNone/>
            </a:pPr>
            <a:r>
              <a:rPr lang="en-US" sz="3200" b="1" dirty="0">
                <a:solidFill>
                  <a:schemeClr val="accent1"/>
                </a:solidFill>
                <a:latin typeface="Calibri" charset="0"/>
              </a:rPr>
              <a:t>PBIS Enables Schools To</a:t>
            </a:r>
            <a:r>
              <a:rPr lang="en-US" sz="3200" b="1" dirty="0">
                <a:solidFill>
                  <a:srgbClr val="009999"/>
                </a:solidFill>
                <a:latin typeface="Calibri" charset="0"/>
              </a:rPr>
              <a:t>…</a:t>
            </a:r>
          </a:p>
          <a:p>
            <a:pPr lvl="1" eaLnBrk="1" hangingPunct="1">
              <a:lnSpc>
                <a:spcPct val="80000"/>
              </a:lnSpc>
            </a:pPr>
            <a:endParaRPr lang="en-US" sz="1100" dirty="0">
              <a:latin typeface="Calibri" charset="0"/>
            </a:endParaRPr>
          </a:p>
          <a:p>
            <a:pPr lvl="1" eaLnBrk="1" hangingPunct="1">
              <a:lnSpc>
                <a:spcPct val="80000"/>
              </a:lnSpc>
            </a:pPr>
            <a:r>
              <a:rPr lang="en-US" sz="2400" b="1" dirty="0">
                <a:latin typeface="Calibri" charset="0"/>
              </a:rPr>
              <a:t>Establish </a:t>
            </a:r>
            <a:r>
              <a:rPr lang="en-US" sz="2400" dirty="0">
                <a:latin typeface="Calibri" charset="0"/>
              </a:rPr>
              <a:t>a small number of priorities </a:t>
            </a:r>
          </a:p>
          <a:p>
            <a:pPr lvl="2" eaLnBrk="1" hangingPunct="1">
              <a:lnSpc>
                <a:spcPct val="80000"/>
              </a:lnSpc>
              <a:buClr>
                <a:schemeClr val="tx1"/>
              </a:buClr>
            </a:pPr>
            <a:r>
              <a:rPr lang="ja-JP" altLang="en-US" sz="2000" i="1" dirty="0">
                <a:latin typeface="Calibri" charset="0"/>
              </a:rPr>
              <a:t>“</a:t>
            </a:r>
            <a:r>
              <a:rPr lang="en-US" sz="2000" i="1" dirty="0">
                <a:latin typeface="Calibri" charset="0"/>
              </a:rPr>
              <a:t>do less, better</a:t>
            </a:r>
            <a:r>
              <a:rPr lang="ja-JP" altLang="en-US" sz="2000" i="1" dirty="0">
                <a:latin typeface="Calibri" charset="0"/>
              </a:rPr>
              <a:t>”</a:t>
            </a:r>
            <a:endParaRPr lang="en-US" altLang="ja-JP" sz="2000" i="1" dirty="0">
              <a:latin typeface="Calibri" charset="0"/>
            </a:endParaRPr>
          </a:p>
          <a:p>
            <a:pPr lvl="2" eaLnBrk="1" hangingPunct="1">
              <a:lnSpc>
                <a:spcPct val="80000"/>
              </a:lnSpc>
              <a:buClr>
                <a:schemeClr val="tx1"/>
              </a:buClr>
            </a:pPr>
            <a:endParaRPr lang="en-US" sz="2000" dirty="0">
              <a:latin typeface="Calibri" charset="0"/>
            </a:endParaRPr>
          </a:p>
          <a:p>
            <a:pPr lvl="1" eaLnBrk="1" hangingPunct="1">
              <a:lnSpc>
                <a:spcPct val="80000"/>
              </a:lnSpc>
            </a:pPr>
            <a:r>
              <a:rPr lang="en-US" sz="2400" b="1" dirty="0">
                <a:latin typeface="Calibri" charset="0"/>
              </a:rPr>
              <a:t>Consolidate/integrat</a:t>
            </a:r>
            <a:r>
              <a:rPr lang="en-US" sz="2400" dirty="0">
                <a:latin typeface="Calibri" charset="0"/>
              </a:rPr>
              <a:t>e whenever possible</a:t>
            </a:r>
          </a:p>
          <a:p>
            <a:pPr lvl="2" eaLnBrk="1" hangingPunct="1">
              <a:lnSpc>
                <a:spcPct val="80000"/>
              </a:lnSpc>
              <a:buClr>
                <a:schemeClr val="tx1"/>
              </a:buClr>
            </a:pPr>
            <a:r>
              <a:rPr lang="ja-JP" altLang="en-US" sz="2000" i="1" dirty="0">
                <a:latin typeface="Calibri" charset="0"/>
              </a:rPr>
              <a:t>“</a:t>
            </a:r>
            <a:r>
              <a:rPr lang="en-US" sz="2000" i="1" dirty="0">
                <a:latin typeface="Calibri" charset="0"/>
              </a:rPr>
              <a:t>only do it once</a:t>
            </a:r>
            <a:r>
              <a:rPr lang="ja-JP" altLang="en-US" sz="2000" i="1" dirty="0">
                <a:latin typeface="Calibri" charset="0"/>
              </a:rPr>
              <a:t>”</a:t>
            </a:r>
            <a:endParaRPr lang="en-US" altLang="ja-JP" sz="2000" i="1" dirty="0">
              <a:latin typeface="Calibri" charset="0"/>
            </a:endParaRPr>
          </a:p>
          <a:p>
            <a:pPr lvl="2" eaLnBrk="1" hangingPunct="1">
              <a:lnSpc>
                <a:spcPct val="80000"/>
              </a:lnSpc>
              <a:buClr>
                <a:schemeClr val="tx1"/>
              </a:buClr>
            </a:pPr>
            <a:endParaRPr lang="en-US" sz="2000" i="1" dirty="0">
              <a:latin typeface="Calibri" charset="0"/>
            </a:endParaRPr>
          </a:p>
          <a:p>
            <a:pPr lvl="1" eaLnBrk="1" hangingPunct="1">
              <a:lnSpc>
                <a:spcPct val="80000"/>
              </a:lnSpc>
            </a:pPr>
            <a:r>
              <a:rPr lang="en-US" sz="2400" b="1" dirty="0">
                <a:latin typeface="Calibri" charset="0"/>
              </a:rPr>
              <a:t>Specify </a:t>
            </a:r>
            <a:r>
              <a:rPr lang="en-US" sz="2400" dirty="0">
                <a:latin typeface="Calibri" charset="0"/>
              </a:rPr>
              <a:t>what is wanted &amp; how you’ll know when you get there</a:t>
            </a:r>
          </a:p>
          <a:p>
            <a:pPr lvl="2" eaLnBrk="1" hangingPunct="1">
              <a:lnSpc>
                <a:spcPct val="80000"/>
              </a:lnSpc>
              <a:buClr>
                <a:schemeClr val="tx1"/>
              </a:buClr>
            </a:pPr>
            <a:r>
              <a:rPr lang="ja-JP" altLang="en-US" sz="2000" i="1" dirty="0">
                <a:latin typeface="Calibri" charset="0"/>
              </a:rPr>
              <a:t>“</a:t>
            </a:r>
            <a:r>
              <a:rPr lang="en-US" sz="2000" i="1" dirty="0">
                <a:latin typeface="Calibri" charset="0"/>
              </a:rPr>
              <a:t>invest in a clear outcome and assess progress</a:t>
            </a:r>
            <a:r>
              <a:rPr lang="ja-JP" altLang="en-US" sz="2000" i="1" dirty="0">
                <a:latin typeface="Calibri" charset="0"/>
              </a:rPr>
              <a:t>”</a:t>
            </a:r>
            <a:endParaRPr lang="en-US" altLang="ja-JP" sz="2000" i="1" dirty="0">
              <a:latin typeface="Calibri" charset="0"/>
            </a:endParaRPr>
          </a:p>
          <a:p>
            <a:pPr lvl="2" eaLnBrk="1" hangingPunct="1">
              <a:lnSpc>
                <a:spcPct val="80000"/>
              </a:lnSpc>
              <a:buClr>
                <a:schemeClr val="tx1"/>
              </a:buClr>
            </a:pPr>
            <a:endParaRPr lang="en-US" sz="2000" i="1" dirty="0">
              <a:latin typeface="Calibri" charset="0"/>
            </a:endParaRPr>
          </a:p>
          <a:p>
            <a:pPr lvl="1" eaLnBrk="1" hangingPunct="1">
              <a:lnSpc>
                <a:spcPct val="80000"/>
              </a:lnSpc>
            </a:pPr>
            <a:r>
              <a:rPr lang="en-US" sz="2400" b="1" dirty="0">
                <a:latin typeface="Calibri" charset="0"/>
              </a:rPr>
              <a:t>Give priority </a:t>
            </a:r>
            <a:r>
              <a:rPr lang="en-US" sz="2400" dirty="0">
                <a:latin typeface="Calibri" charset="0"/>
              </a:rPr>
              <a:t>to what works</a:t>
            </a:r>
          </a:p>
          <a:p>
            <a:pPr lvl="2" eaLnBrk="1" hangingPunct="1">
              <a:lnSpc>
                <a:spcPct val="80000"/>
              </a:lnSpc>
              <a:buClr>
                <a:schemeClr val="tx1"/>
              </a:buClr>
            </a:pPr>
            <a:r>
              <a:rPr lang="ja-JP" altLang="en-US" sz="2000" i="1" dirty="0">
                <a:latin typeface="Calibri" charset="0"/>
              </a:rPr>
              <a:t>“</a:t>
            </a:r>
            <a:r>
              <a:rPr lang="en-US" sz="2000" i="1" dirty="0">
                <a:latin typeface="Calibri" charset="0"/>
              </a:rPr>
              <a:t>research-based, evidence-based</a:t>
            </a:r>
            <a:r>
              <a:rPr lang="ja-JP" altLang="en-US" sz="2000" i="1" dirty="0">
                <a:latin typeface="Calibri" charset="0"/>
              </a:rPr>
              <a:t>”</a:t>
            </a:r>
            <a:endParaRPr lang="en-US" sz="2000" dirty="0">
              <a:solidFill>
                <a:srgbClr val="FF0000"/>
              </a:solidFill>
              <a:latin typeface="Calibri" charset="0"/>
            </a:endParaRPr>
          </a:p>
          <a:p>
            <a:pPr marL="339725" indent="-339725" eaLnBrk="1" hangingPunct="1">
              <a:lnSpc>
                <a:spcPct val="80000"/>
              </a:lnSpc>
              <a:buFont typeface="Wingdings" charset="0"/>
              <a:buChar char=""/>
            </a:pPr>
            <a:endParaRPr lang="en-US" sz="2800" dirty="0">
              <a:latin typeface="Calibri" charset="0"/>
            </a:endParaRPr>
          </a:p>
        </p:txBody>
      </p:sp>
    </p:spTree>
    <p:extLst>
      <p:ext uri="{BB962C8B-B14F-4D97-AF65-F5344CB8AC3E}">
        <p14:creationId xmlns:p14="http://schemas.microsoft.com/office/powerpoint/2010/main" val="2078837763"/>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ChangeArrowheads="1"/>
          </p:cNvSpPr>
          <p:nvPr/>
        </p:nvSpPr>
        <p:spPr bwMode="auto">
          <a:xfrm>
            <a:off x="762000" y="228600"/>
            <a:ext cx="7772400" cy="6477000"/>
          </a:xfrm>
          <a:prstGeom prst="triangle">
            <a:avLst>
              <a:gd name="adj" fmla="val 50000"/>
            </a:avLst>
          </a:prstGeom>
          <a:solidFill>
            <a:srgbClr val="009900"/>
          </a:solidFill>
          <a:ln>
            <a:noFill/>
          </a:ln>
          <a:extLst/>
        </p:spPr>
        <p:txBody>
          <a:bodyPr wrap="none" anchor="ctr"/>
          <a:lstStyle/>
          <a:p>
            <a:pPr defTabSz="914400" fontAlgn="base">
              <a:spcBef>
                <a:spcPct val="0"/>
              </a:spcBef>
              <a:spcAft>
                <a:spcPct val="0"/>
              </a:spcAft>
            </a:pPr>
            <a:endParaRPr lang="en-US">
              <a:solidFill>
                <a:srgbClr val="272776"/>
              </a:solidFill>
              <a:latin typeface="Helvetica" charset="0"/>
              <a:ea typeface="ＭＳ Ｐゴシック" charset="0"/>
              <a:cs typeface="ＭＳ Ｐゴシック" charset="0"/>
            </a:endParaRPr>
          </a:p>
        </p:txBody>
      </p:sp>
      <p:sp>
        <p:nvSpPr>
          <p:cNvPr id="39939" name="Text Box 3"/>
          <p:cNvSpPr txBox="1">
            <a:spLocks noChangeArrowheads="1"/>
          </p:cNvSpPr>
          <p:nvPr/>
        </p:nvSpPr>
        <p:spPr bwMode="auto">
          <a:xfrm rot="20018319">
            <a:off x="-1147229" y="1018334"/>
            <a:ext cx="6781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algn="ctr" defTabSz="914400" eaLnBrk="1" fontAlgn="base" hangingPunct="1">
              <a:spcBef>
                <a:spcPct val="50000"/>
              </a:spcBef>
              <a:spcAft>
                <a:spcPct val="0"/>
              </a:spcAft>
            </a:pPr>
            <a:r>
              <a:rPr lang="en-US" sz="3200" dirty="0">
                <a:solidFill>
                  <a:srgbClr val="009900"/>
                </a:solidFill>
                <a:latin typeface="+mj-lt"/>
              </a:rPr>
              <a:t>Delaware PBS Key Features</a:t>
            </a:r>
          </a:p>
        </p:txBody>
      </p:sp>
      <p:sp>
        <p:nvSpPr>
          <p:cNvPr id="299012" name="Text Box 4"/>
          <p:cNvSpPr txBox="1">
            <a:spLocks noChangeArrowheads="1"/>
          </p:cNvSpPr>
          <p:nvPr/>
        </p:nvSpPr>
        <p:spPr bwMode="auto">
          <a:xfrm rot="423867">
            <a:off x="2590800" y="4267200"/>
            <a:ext cx="480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dirty="0">
                <a:solidFill>
                  <a:srgbClr val="272776"/>
                </a:solidFill>
                <a:latin typeface="Arial" charset="0"/>
              </a:rPr>
              <a:t>Preventing behavior problems</a:t>
            </a:r>
          </a:p>
        </p:txBody>
      </p:sp>
      <p:sp>
        <p:nvSpPr>
          <p:cNvPr id="299013" name="Text Box 5"/>
          <p:cNvSpPr txBox="1">
            <a:spLocks noChangeArrowheads="1"/>
          </p:cNvSpPr>
          <p:nvPr/>
        </p:nvSpPr>
        <p:spPr bwMode="auto">
          <a:xfrm rot="-1551333">
            <a:off x="2133600" y="3429000"/>
            <a:ext cx="419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dirty="0">
                <a:solidFill>
                  <a:srgbClr val="272776"/>
                </a:solidFill>
                <a:latin typeface="Arial" charset="0"/>
              </a:rPr>
              <a:t>Positive and safe</a:t>
            </a:r>
          </a:p>
        </p:txBody>
      </p:sp>
      <p:sp>
        <p:nvSpPr>
          <p:cNvPr id="299014" name="Text Box 6"/>
          <p:cNvSpPr txBox="1">
            <a:spLocks noChangeArrowheads="1"/>
          </p:cNvSpPr>
          <p:nvPr/>
        </p:nvSpPr>
        <p:spPr bwMode="auto">
          <a:xfrm rot="2855861">
            <a:off x="3619500" y="3314700"/>
            <a:ext cx="419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a:solidFill>
                  <a:srgbClr val="272776"/>
                </a:solidFill>
                <a:latin typeface="Arial" charset="0"/>
              </a:rPr>
              <a:t>Developing Self-discipline</a:t>
            </a:r>
          </a:p>
        </p:txBody>
      </p:sp>
      <p:sp>
        <p:nvSpPr>
          <p:cNvPr id="299015" name="Text Box 7"/>
          <p:cNvSpPr txBox="1">
            <a:spLocks noChangeArrowheads="1"/>
          </p:cNvSpPr>
          <p:nvPr/>
        </p:nvSpPr>
        <p:spPr bwMode="auto">
          <a:xfrm rot="-872282">
            <a:off x="1981200" y="4953000"/>
            <a:ext cx="419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a:solidFill>
                  <a:srgbClr val="272776"/>
                </a:solidFill>
                <a:latin typeface="Arial" charset="0"/>
              </a:rPr>
              <a:t>Correcting misbehavior</a:t>
            </a:r>
          </a:p>
        </p:txBody>
      </p:sp>
      <p:sp>
        <p:nvSpPr>
          <p:cNvPr id="299016" name="Text Box 8"/>
          <p:cNvSpPr txBox="1">
            <a:spLocks noChangeArrowheads="1"/>
          </p:cNvSpPr>
          <p:nvPr/>
        </p:nvSpPr>
        <p:spPr bwMode="auto">
          <a:xfrm>
            <a:off x="3581400" y="2438400"/>
            <a:ext cx="2590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a:solidFill>
                  <a:srgbClr val="272776"/>
                </a:solidFill>
                <a:latin typeface="Arial" charset="0"/>
              </a:rPr>
              <a:t>ALL students</a:t>
            </a:r>
          </a:p>
        </p:txBody>
      </p:sp>
      <p:sp>
        <p:nvSpPr>
          <p:cNvPr id="299017" name="Text Box 9"/>
          <p:cNvSpPr txBox="1">
            <a:spLocks noChangeArrowheads="1"/>
          </p:cNvSpPr>
          <p:nvPr/>
        </p:nvSpPr>
        <p:spPr bwMode="auto">
          <a:xfrm rot="835823">
            <a:off x="2819400" y="5029200"/>
            <a:ext cx="41910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a:solidFill>
                  <a:srgbClr val="272776"/>
                </a:solidFill>
                <a:latin typeface="Arial" charset="0"/>
              </a:rPr>
              <a:t>Comprehensive and intensive evidence-based interventions and supports</a:t>
            </a:r>
          </a:p>
        </p:txBody>
      </p:sp>
      <p:sp>
        <p:nvSpPr>
          <p:cNvPr id="299018" name="Text Box 10"/>
          <p:cNvSpPr txBox="1">
            <a:spLocks noChangeArrowheads="1"/>
          </p:cNvSpPr>
          <p:nvPr/>
        </p:nvSpPr>
        <p:spPr bwMode="auto">
          <a:xfrm rot="1664342">
            <a:off x="2895600" y="4343400"/>
            <a:ext cx="48736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a:solidFill>
                  <a:srgbClr val="272776"/>
                </a:solidFill>
                <a:latin typeface="Arial" charset="0"/>
              </a:rPr>
              <a:t>Problem-solving team process</a:t>
            </a:r>
          </a:p>
        </p:txBody>
      </p:sp>
      <p:sp>
        <p:nvSpPr>
          <p:cNvPr id="299019" name="Text Box 11"/>
          <p:cNvSpPr txBox="1">
            <a:spLocks noChangeArrowheads="1"/>
          </p:cNvSpPr>
          <p:nvPr/>
        </p:nvSpPr>
        <p:spPr bwMode="auto">
          <a:xfrm rot="18740000">
            <a:off x="524468" y="4773974"/>
            <a:ext cx="419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dirty="0">
                <a:solidFill>
                  <a:srgbClr val="272776"/>
                </a:solidFill>
                <a:latin typeface="Arial" charset="0"/>
              </a:rPr>
              <a:t>Sustained Commitment</a:t>
            </a:r>
          </a:p>
        </p:txBody>
      </p:sp>
      <p:sp>
        <p:nvSpPr>
          <p:cNvPr id="299020" name="Text Box 12"/>
          <p:cNvSpPr txBox="1">
            <a:spLocks noChangeArrowheads="1"/>
          </p:cNvSpPr>
          <p:nvPr/>
        </p:nvSpPr>
        <p:spPr bwMode="auto">
          <a:xfrm rot="962567">
            <a:off x="3429000" y="3124200"/>
            <a:ext cx="30734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a:solidFill>
                  <a:srgbClr val="272776"/>
                </a:solidFill>
                <a:latin typeface="Arial" charset="0"/>
              </a:rPr>
              <a:t>Participation and implementation with fidelity</a:t>
            </a:r>
          </a:p>
        </p:txBody>
      </p:sp>
      <p:sp>
        <p:nvSpPr>
          <p:cNvPr id="299021" name="Text Box 13"/>
          <p:cNvSpPr txBox="1">
            <a:spLocks noChangeArrowheads="1"/>
          </p:cNvSpPr>
          <p:nvPr/>
        </p:nvSpPr>
        <p:spPr bwMode="auto">
          <a:xfrm rot="-309606">
            <a:off x="2133600" y="5943600"/>
            <a:ext cx="4191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a:solidFill>
                  <a:srgbClr val="272776"/>
                </a:solidFill>
                <a:latin typeface="Arial" charset="0"/>
              </a:rPr>
              <a:t>Dynamic and evolving</a:t>
            </a:r>
          </a:p>
        </p:txBody>
      </p:sp>
      <p:sp>
        <p:nvSpPr>
          <p:cNvPr id="299022" name="Text Box 14"/>
          <p:cNvSpPr txBox="1">
            <a:spLocks noChangeArrowheads="1"/>
          </p:cNvSpPr>
          <p:nvPr/>
        </p:nvSpPr>
        <p:spPr bwMode="auto">
          <a:xfrm rot="504979">
            <a:off x="3581400" y="1828800"/>
            <a:ext cx="2871788"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a:solidFill>
                  <a:srgbClr val="272776"/>
                </a:solidFill>
                <a:latin typeface="Arial" charset="0"/>
              </a:rPr>
              <a:t>Data-based decision making</a:t>
            </a:r>
          </a:p>
        </p:txBody>
      </p:sp>
      <p:sp>
        <p:nvSpPr>
          <p:cNvPr id="299023" name="Text Box 15"/>
          <p:cNvSpPr txBox="1">
            <a:spLocks noChangeArrowheads="1"/>
          </p:cNvSpPr>
          <p:nvPr/>
        </p:nvSpPr>
        <p:spPr bwMode="auto">
          <a:xfrm rot="-807352">
            <a:off x="2552699" y="4142213"/>
            <a:ext cx="41910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37931725" indent="-37474525" eaLnBrk="0" hangingPunct="0">
              <a:defRPr sz="2400">
                <a:solidFill>
                  <a:schemeClr val="tx1"/>
                </a:solidFill>
                <a:latin typeface="Helvetica" charset="0"/>
                <a:ea typeface="ＭＳ Ｐゴシック" charset="0"/>
              </a:defRPr>
            </a:lvl2pPr>
            <a:lvl3pPr eaLnBrk="0" hangingPunct="0">
              <a:defRPr sz="2400">
                <a:solidFill>
                  <a:schemeClr val="tx1"/>
                </a:solidFill>
                <a:latin typeface="Helvetica" charset="0"/>
                <a:ea typeface="ＭＳ Ｐゴシック" charset="0"/>
              </a:defRPr>
            </a:lvl3pPr>
            <a:lvl4pPr eaLnBrk="0" hangingPunct="0">
              <a:defRPr sz="2400">
                <a:solidFill>
                  <a:schemeClr val="tx1"/>
                </a:solidFill>
                <a:latin typeface="Helvetica" charset="0"/>
                <a:ea typeface="ＭＳ Ｐゴシック" charset="0"/>
              </a:defRPr>
            </a:lvl4pPr>
            <a:lvl5pPr eaLnBrk="0" hangingPunct="0">
              <a:defRPr sz="2400">
                <a:solidFill>
                  <a:schemeClr val="tx1"/>
                </a:solidFill>
                <a:latin typeface="Helvetica" charset="0"/>
                <a:ea typeface="ＭＳ Ｐゴシック" charset="0"/>
              </a:defRPr>
            </a:lvl5pPr>
            <a:lvl6pPr marL="457200" eaLnBrk="0" fontAlgn="base" hangingPunct="0">
              <a:spcBef>
                <a:spcPct val="0"/>
              </a:spcBef>
              <a:spcAft>
                <a:spcPct val="0"/>
              </a:spcAft>
              <a:defRPr sz="2400">
                <a:solidFill>
                  <a:schemeClr val="tx1"/>
                </a:solidFill>
                <a:latin typeface="Helvetica" charset="0"/>
                <a:ea typeface="ＭＳ Ｐゴシック" charset="0"/>
              </a:defRPr>
            </a:lvl6pPr>
            <a:lvl7pPr marL="914400" eaLnBrk="0" fontAlgn="base" hangingPunct="0">
              <a:spcBef>
                <a:spcPct val="0"/>
              </a:spcBef>
              <a:spcAft>
                <a:spcPct val="0"/>
              </a:spcAft>
              <a:defRPr sz="2400">
                <a:solidFill>
                  <a:schemeClr val="tx1"/>
                </a:solidFill>
                <a:latin typeface="Helvetica" charset="0"/>
                <a:ea typeface="ＭＳ Ｐゴシック" charset="0"/>
              </a:defRPr>
            </a:lvl7pPr>
            <a:lvl8pPr marL="1371600" eaLnBrk="0" fontAlgn="base" hangingPunct="0">
              <a:spcBef>
                <a:spcPct val="0"/>
              </a:spcBef>
              <a:spcAft>
                <a:spcPct val="0"/>
              </a:spcAft>
              <a:defRPr sz="2400">
                <a:solidFill>
                  <a:schemeClr val="tx1"/>
                </a:solidFill>
                <a:latin typeface="Helvetica" charset="0"/>
                <a:ea typeface="ＭＳ Ｐゴシック" charset="0"/>
              </a:defRPr>
            </a:lvl8pPr>
            <a:lvl9pPr marL="18288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fontAlgn="base" hangingPunct="1">
              <a:spcBef>
                <a:spcPct val="50000"/>
              </a:spcBef>
              <a:spcAft>
                <a:spcPct val="0"/>
              </a:spcAft>
            </a:pPr>
            <a:r>
              <a:rPr lang="en-US" b="1" i="1" dirty="0">
                <a:solidFill>
                  <a:srgbClr val="272776"/>
                </a:solidFill>
                <a:latin typeface="Arial" charset="0"/>
              </a:rPr>
              <a:t>On-going professional development and support</a:t>
            </a:r>
          </a:p>
        </p:txBody>
      </p:sp>
      <p:sp>
        <p:nvSpPr>
          <p:cNvPr id="3" name="Oval 2">
            <a:extLst>
              <a:ext uri="{FF2B5EF4-FFF2-40B4-BE49-F238E27FC236}">
                <a16:creationId xmlns:a16="http://schemas.microsoft.com/office/drawing/2014/main" id="{E0DC6045-A53D-5340-BBBA-901E18C9A0B5}"/>
              </a:ext>
            </a:extLst>
          </p:cNvPr>
          <p:cNvSpPr/>
          <p:nvPr/>
        </p:nvSpPr>
        <p:spPr>
          <a:xfrm>
            <a:off x="5962333" y="152400"/>
            <a:ext cx="2953068" cy="3029889"/>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711DB71-B2E9-D245-A3EA-0C2C31FD46DC}"/>
              </a:ext>
            </a:extLst>
          </p:cNvPr>
          <p:cNvSpPr txBox="1"/>
          <p:nvPr/>
        </p:nvSpPr>
        <p:spPr>
          <a:xfrm>
            <a:off x="6543489" y="509587"/>
            <a:ext cx="2524311" cy="2462213"/>
          </a:xfrm>
          <a:prstGeom prst="rect">
            <a:avLst/>
          </a:prstGeom>
          <a:noFill/>
        </p:spPr>
        <p:txBody>
          <a:bodyPr wrap="square" rtlCol="0">
            <a:spAutoFit/>
          </a:bodyPr>
          <a:lstStyle/>
          <a:p>
            <a:r>
              <a:rPr lang="en-US" sz="2200" dirty="0"/>
              <a:t>Circle:</a:t>
            </a:r>
          </a:p>
          <a:p>
            <a:r>
              <a:rPr lang="en-US" sz="2200" dirty="0"/>
              <a:t>1 thing that resonated with you</a:t>
            </a:r>
          </a:p>
          <a:p>
            <a:r>
              <a:rPr lang="en-US" sz="2200" dirty="0"/>
              <a:t>1 thing that surprises you or would surprise others</a:t>
            </a:r>
          </a:p>
        </p:txBody>
      </p:sp>
    </p:spTree>
    <p:extLst>
      <p:ext uri="{BB962C8B-B14F-4D97-AF65-F5344CB8AC3E}">
        <p14:creationId xmlns:p14="http://schemas.microsoft.com/office/powerpoint/2010/main" val="780909551"/>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299013"/>
                                        </p:tgtEl>
                                        <p:attrNameLst>
                                          <p:attrName>style.visibility</p:attrName>
                                        </p:attrNameLst>
                                      </p:cBhvr>
                                      <p:to>
                                        <p:strVal val="visible"/>
                                      </p:to>
                                    </p:set>
                                  </p:childTnLst>
                                </p:cTn>
                              </p:par>
                            </p:childTnLst>
                          </p:cTn>
                        </p:par>
                        <p:par>
                          <p:cTn id="7" fill="hold" nodeType="afterGroup">
                            <p:stCondLst>
                              <p:cond delay="1125"/>
                            </p:stCondLst>
                            <p:childTnLst>
                              <p:par>
                                <p:cTn id="8" presetID="1" presetClass="entr" presetSubtype="0" fill="hold" grpId="0" nodeType="afterEffect">
                                  <p:stCondLst>
                                    <p:cond delay="1500"/>
                                  </p:stCondLst>
                                  <p:iterate type="lt">
                                    <p:tmAbs val="75"/>
                                  </p:iterate>
                                  <p:childTnLst>
                                    <p:set>
                                      <p:cBhvr>
                                        <p:cTn id="9" dur="1" fill="hold">
                                          <p:stCondLst>
                                            <p:cond delay="74"/>
                                          </p:stCondLst>
                                        </p:cTn>
                                        <p:tgtEl>
                                          <p:spTgt spid="299016"/>
                                        </p:tgtEl>
                                        <p:attrNameLst>
                                          <p:attrName>style.visibility</p:attrName>
                                        </p:attrNameLst>
                                      </p:cBhvr>
                                      <p:to>
                                        <p:strVal val="visible"/>
                                      </p:to>
                                    </p:set>
                                  </p:childTnLst>
                                </p:cTn>
                              </p:par>
                            </p:childTnLst>
                          </p:cTn>
                        </p:par>
                        <p:par>
                          <p:cTn id="10" fill="hold" nodeType="afterGroup">
                            <p:stCondLst>
                              <p:cond delay="3450"/>
                            </p:stCondLst>
                            <p:childTnLst>
                              <p:par>
                                <p:cTn id="11" presetID="1" presetClass="entr" presetSubtype="0" fill="hold" grpId="0" nodeType="afterEffect">
                                  <p:stCondLst>
                                    <p:cond delay="1500"/>
                                  </p:stCondLst>
                                  <p:iterate type="lt">
                                    <p:tmAbs val="75"/>
                                  </p:iterate>
                                  <p:childTnLst>
                                    <p:set>
                                      <p:cBhvr>
                                        <p:cTn id="12" dur="1" fill="hold">
                                          <p:stCondLst>
                                            <p:cond delay="74"/>
                                          </p:stCondLst>
                                        </p:cTn>
                                        <p:tgtEl>
                                          <p:spTgt spid="299012"/>
                                        </p:tgtEl>
                                        <p:attrNameLst>
                                          <p:attrName>style.visibility</p:attrName>
                                        </p:attrNameLst>
                                      </p:cBhvr>
                                      <p:to>
                                        <p:strVal val="visible"/>
                                      </p:to>
                                    </p:set>
                                  </p:childTnLst>
                                </p:cTn>
                              </p:par>
                            </p:childTnLst>
                          </p:cTn>
                        </p:par>
                        <p:par>
                          <p:cTn id="13" fill="hold" nodeType="afterGroup">
                            <p:stCondLst>
                              <p:cond delay="6900"/>
                            </p:stCondLst>
                            <p:childTnLst>
                              <p:par>
                                <p:cTn id="14" presetID="1" presetClass="entr" presetSubtype="0" fill="hold" grpId="0" nodeType="afterEffect">
                                  <p:stCondLst>
                                    <p:cond delay="1500"/>
                                  </p:stCondLst>
                                  <p:iterate type="lt">
                                    <p:tmAbs val="75"/>
                                  </p:iterate>
                                  <p:childTnLst>
                                    <p:set>
                                      <p:cBhvr>
                                        <p:cTn id="15" dur="1" fill="hold">
                                          <p:stCondLst>
                                            <p:cond delay="74"/>
                                          </p:stCondLst>
                                        </p:cTn>
                                        <p:tgtEl>
                                          <p:spTgt spid="299014"/>
                                        </p:tgtEl>
                                        <p:attrNameLst>
                                          <p:attrName>style.visibility</p:attrName>
                                        </p:attrNameLst>
                                      </p:cBhvr>
                                      <p:to>
                                        <p:strVal val="visible"/>
                                      </p:to>
                                    </p:set>
                                  </p:childTnLst>
                                </p:cTn>
                              </p:par>
                            </p:childTnLst>
                          </p:cTn>
                        </p:par>
                        <p:par>
                          <p:cTn id="16" fill="hold" nodeType="afterGroup">
                            <p:stCondLst>
                              <p:cond delay="10275"/>
                            </p:stCondLst>
                            <p:childTnLst>
                              <p:par>
                                <p:cTn id="17" presetID="1" presetClass="entr" presetSubtype="0" fill="hold" grpId="0" nodeType="afterEffect">
                                  <p:stCondLst>
                                    <p:cond delay="1500"/>
                                  </p:stCondLst>
                                  <p:iterate type="lt">
                                    <p:tmAbs val="75"/>
                                  </p:iterate>
                                  <p:childTnLst>
                                    <p:set>
                                      <p:cBhvr>
                                        <p:cTn id="18" dur="1" fill="hold">
                                          <p:stCondLst>
                                            <p:cond delay="74"/>
                                          </p:stCondLst>
                                        </p:cTn>
                                        <p:tgtEl>
                                          <p:spTgt spid="299015"/>
                                        </p:tgtEl>
                                        <p:attrNameLst>
                                          <p:attrName>style.visibility</p:attrName>
                                        </p:attrNameLst>
                                      </p:cBhvr>
                                      <p:to>
                                        <p:strVal val="visible"/>
                                      </p:to>
                                    </p:set>
                                  </p:childTnLst>
                                </p:cTn>
                              </p:par>
                            </p:childTnLst>
                          </p:cTn>
                        </p:par>
                        <p:par>
                          <p:cTn id="19" fill="hold" nodeType="afterGroup">
                            <p:stCondLst>
                              <p:cond delay="13350"/>
                            </p:stCondLst>
                            <p:childTnLst>
                              <p:par>
                                <p:cTn id="20" presetID="1" presetClass="entr" presetSubtype="0" fill="hold" grpId="0" nodeType="afterEffect">
                                  <p:stCondLst>
                                    <p:cond delay="1500"/>
                                  </p:stCondLst>
                                  <p:iterate type="lt">
                                    <p:tmAbs val="75"/>
                                  </p:iterate>
                                  <p:childTnLst>
                                    <p:set>
                                      <p:cBhvr>
                                        <p:cTn id="21" dur="1" fill="hold">
                                          <p:stCondLst>
                                            <p:cond delay="74"/>
                                          </p:stCondLst>
                                        </p:cTn>
                                        <p:tgtEl>
                                          <p:spTgt spid="299017"/>
                                        </p:tgtEl>
                                        <p:attrNameLst>
                                          <p:attrName>style.visibility</p:attrName>
                                        </p:attrNameLst>
                                      </p:cBhvr>
                                      <p:to>
                                        <p:strVal val="visible"/>
                                      </p:to>
                                    </p:set>
                                  </p:childTnLst>
                                </p:cTn>
                              </p:par>
                            </p:childTnLst>
                          </p:cTn>
                        </p:par>
                        <p:par>
                          <p:cTn id="22" fill="hold" nodeType="afterGroup">
                            <p:stCondLst>
                              <p:cond delay="19575"/>
                            </p:stCondLst>
                            <p:childTnLst>
                              <p:par>
                                <p:cTn id="23" presetID="1" presetClass="entr" presetSubtype="0" fill="hold" grpId="0" nodeType="afterEffect">
                                  <p:stCondLst>
                                    <p:cond delay="1500"/>
                                  </p:stCondLst>
                                  <p:iterate type="lt">
                                    <p:tmAbs val="75"/>
                                  </p:iterate>
                                  <p:childTnLst>
                                    <p:set>
                                      <p:cBhvr>
                                        <p:cTn id="24" dur="1" fill="hold">
                                          <p:stCondLst>
                                            <p:cond delay="74"/>
                                          </p:stCondLst>
                                        </p:cTn>
                                        <p:tgtEl>
                                          <p:spTgt spid="299018"/>
                                        </p:tgtEl>
                                        <p:attrNameLst>
                                          <p:attrName>style.visibility</p:attrName>
                                        </p:attrNameLst>
                                      </p:cBhvr>
                                      <p:to>
                                        <p:strVal val="visible"/>
                                      </p:to>
                                    </p:set>
                                  </p:childTnLst>
                                </p:cTn>
                              </p:par>
                            </p:childTnLst>
                          </p:cTn>
                        </p:par>
                        <p:par>
                          <p:cTn id="25" fill="hold" nodeType="afterGroup">
                            <p:stCondLst>
                              <p:cond delay="23025"/>
                            </p:stCondLst>
                            <p:childTnLst>
                              <p:par>
                                <p:cTn id="26" presetID="1" presetClass="entr" presetSubtype="0" fill="hold" grpId="0" nodeType="afterEffect">
                                  <p:stCondLst>
                                    <p:cond delay="1500"/>
                                  </p:stCondLst>
                                  <p:iterate type="lt">
                                    <p:tmAbs val="75"/>
                                  </p:iterate>
                                  <p:childTnLst>
                                    <p:set>
                                      <p:cBhvr>
                                        <p:cTn id="27" dur="1" fill="hold">
                                          <p:stCondLst>
                                            <p:cond delay="74"/>
                                          </p:stCondLst>
                                        </p:cTn>
                                        <p:tgtEl>
                                          <p:spTgt spid="299019"/>
                                        </p:tgtEl>
                                        <p:attrNameLst>
                                          <p:attrName>style.visibility</p:attrName>
                                        </p:attrNameLst>
                                      </p:cBhvr>
                                      <p:to>
                                        <p:strVal val="visible"/>
                                      </p:to>
                                    </p:set>
                                  </p:childTnLst>
                                </p:cTn>
                              </p:par>
                            </p:childTnLst>
                          </p:cTn>
                        </p:par>
                        <p:par>
                          <p:cTn id="28" fill="hold" nodeType="afterGroup">
                            <p:stCondLst>
                              <p:cond delay="25950"/>
                            </p:stCondLst>
                            <p:childTnLst>
                              <p:par>
                                <p:cTn id="29" presetID="1" presetClass="entr" presetSubtype="0" fill="hold" grpId="0" nodeType="afterEffect">
                                  <p:stCondLst>
                                    <p:cond delay="1500"/>
                                  </p:stCondLst>
                                  <p:iterate type="lt">
                                    <p:tmAbs val="75"/>
                                  </p:iterate>
                                  <p:childTnLst>
                                    <p:set>
                                      <p:cBhvr>
                                        <p:cTn id="30" dur="1" fill="hold">
                                          <p:stCondLst>
                                            <p:cond delay="74"/>
                                          </p:stCondLst>
                                        </p:cTn>
                                        <p:tgtEl>
                                          <p:spTgt spid="299020"/>
                                        </p:tgtEl>
                                        <p:attrNameLst>
                                          <p:attrName>style.visibility</p:attrName>
                                        </p:attrNameLst>
                                      </p:cBhvr>
                                      <p:to>
                                        <p:strVal val="visible"/>
                                      </p:to>
                                    </p:set>
                                  </p:childTnLst>
                                </p:cTn>
                              </p:par>
                            </p:childTnLst>
                          </p:cTn>
                        </p:par>
                        <p:par>
                          <p:cTn id="31" fill="hold" nodeType="afterGroup">
                            <p:stCondLst>
                              <p:cond delay="30600"/>
                            </p:stCondLst>
                            <p:childTnLst>
                              <p:par>
                                <p:cTn id="32" presetID="1" presetClass="entr" presetSubtype="0" fill="hold" grpId="0" nodeType="afterEffect">
                                  <p:stCondLst>
                                    <p:cond delay="1500"/>
                                  </p:stCondLst>
                                  <p:iterate type="lt">
                                    <p:tmAbs val="75"/>
                                  </p:iterate>
                                  <p:childTnLst>
                                    <p:set>
                                      <p:cBhvr>
                                        <p:cTn id="33" dur="1" fill="hold">
                                          <p:stCondLst>
                                            <p:cond delay="74"/>
                                          </p:stCondLst>
                                        </p:cTn>
                                        <p:tgtEl>
                                          <p:spTgt spid="299021"/>
                                        </p:tgtEl>
                                        <p:attrNameLst>
                                          <p:attrName>style.visibility</p:attrName>
                                        </p:attrNameLst>
                                      </p:cBhvr>
                                      <p:to>
                                        <p:strVal val="visible"/>
                                      </p:to>
                                    </p:set>
                                  </p:childTnLst>
                                </p:cTn>
                              </p:par>
                            </p:childTnLst>
                          </p:cTn>
                        </p:par>
                        <p:par>
                          <p:cTn id="34" fill="hold" nodeType="afterGroup">
                            <p:stCondLst>
                              <p:cond delay="33450"/>
                            </p:stCondLst>
                            <p:childTnLst>
                              <p:par>
                                <p:cTn id="35" presetID="1" presetClass="entr" presetSubtype="0" fill="hold" grpId="0" nodeType="afterEffect">
                                  <p:stCondLst>
                                    <p:cond delay="1500"/>
                                  </p:stCondLst>
                                  <p:iterate type="lt">
                                    <p:tmAbs val="75"/>
                                  </p:iterate>
                                  <p:childTnLst>
                                    <p:set>
                                      <p:cBhvr>
                                        <p:cTn id="36" dur="1" fill="hold">
                                          <p:stCondLst>
                                            <p:cond delay="74"/>
                                          </p:stCondLst>
                                        </p:cTn>
                                        <p:tgtEl>
                                          <p:spTgt spid="299022"/>
                                        </p:tgtEl>
                                        <p:attrNameLst>
                                          <p:attrName>style.visibility</p:attrName>
                                        </p:attrNameLst>
                                      </p:cBhvr>
                                      <p:to>
                                        <p:strVal val="visible"/>
                                      </p:to>
                                    </p:set>
                                  </p:childTnLst>
                                </p:cTn>
                              </p:par>
                            </p:childTnLst>
                          </p:cTn>
                        </p:par>
                        <p:par>
                          <p:cTn id="37" fill="hold" nodeType="afterGroup">
                            <p:stCondLst>
                              <p:cond delay="36750"/>
                            </p:stCondLst>
                            <p:childTnLst>
                              <p:par>
                                <p:cTn id="38" presetID="1" presetClass="entr" presetSubtype="0" fill="hold" grpId="0" nodeType="afterEffect">
                                  <p:stCondLst>
                                    <p:cond delay="1500"/>
                                  </p:stCondLst>
                                  <p:iterate type="lt">
                                    <p:tmAbs val="75"/>
                                  </p:iterate>
                                  <p:childTnLst>
                                    <p:set>
                                      <p:cBhvr>
                                        <p:cTn id="39" dur="1" fill="hold">
                                          <p:stCondLst>
                                            <p:cond delay="74"/>
                                          </p:stCondLst>
                                        </p:cTn>
                                        <p:tgtEl>
                                          <p:spTgt spid="2990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0" autoUpdateAnimBg="0"/>
      <p:bldP spid="299013" grpId="0" autoUpdateAnimBg="0"/>
      <p:bldP spid="299014" grpId="0" autoUpdateAnimBg="0"/>
      <p:bldP spid="299015" grpId="0" autoUpdateAnimBg="0"/>
      <p:bldP spid="299016" grpId="0" autoUpdateAnimBg="0"/>
      <p:bldP spid="299017" grpId="0" autoUpdateAnimBg="0"/>
      <p:bldP spid="299018" grpId="0" autoUpdateAnimBg="0"/>
      <p:bldP spid="299019" grpId="0" autoUpdateAnimBg="0"/>
      <p:bldP spid="299020" grpId="0" autoUpdateAnimBg="0"/>
      <p:bldP spid="299021" grpId="0" autoUpdateAnimBg="0"/>
      <p:bldP spid="299022" grpId="0" autoUpdateAnimBg="0"/>
      <p:bldP spid="29902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p:cNvSpPr/>
          <p:nvPr/>
        </p:nvSpPr>
        <p:spPr>
          <a:xfrm rot="21006661">
            <a:off x="1183113" y="1179673"/>
            <a:ext cx="6427681" cy="4301084"/>
          </a:xfrm>
          <a:custGeom>
            <a:avLst>
              <a:gd name="f0" fmla="val 7817"/>
              <a:gd name="f1" fmla="val 2157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66CCFF">
              <a:alpha val="72000"/>
            </a:srgbClr>
          </a:solidFill>
          <a:ln w="9528">
            <a:solidFill>
              <a:srgbClr val="000000"/>
            </a:solidFill>
            <a:prstDash val="solid"/>
            <a:round/>
          </a:ln>
        </p:spPr>
        <p:txBody>
          <a:bodyPr vert="horz" wrap="square" lIns="68580" tIns="34290" rIns="68580" bIns="34290" anchor="ctr" anchorCtr="1" compatLnSpc="1">
            <a:noAutofit/>
          </a:bodyPr>
          <a:lstStyle/>
          <a:p>
            <a:pPr algn="ctr">
              <a:defRPr sz="1800" b="0" i="0" u="none" strike="noStrike" kern="0" cap="none" spc="0" baseline="0">
                <a:solidFill>
                  <a:srgbClr val="000000"/>
                </a:solidFill>
                <a:uFillTx/>
              </a:defRPr>
            </a:pPr>
            <a:r>
              <a:rPr lang="en-US" sz="4400" dirty="0">
                <a:solidFill>
                  <a:srgbClr val="FF0000"/>
                </a:solidFill>
                <a:ea typeface="Arial" pitchFamily="16"/>
                <a:cs typeface="Arial"/>
              </a:rPr>
              <a:t>YES  NO  ?</a:t>
            </a:r>
          </a:p>
          <a:p>
            <a:pPr algn="ctr">
              <a:defRPr sz="1800" b="0" i="0" u="none" strike="noStrike" kern="0" cap="none" spc="0" baseline="0">
                <a:solidFill>
                  <a:srgbClr val="000000"/>
                </a:solidFill>
                <a:uFillTx/>
              </a:defRPr>
            </a:pPr>
            <a:endParaRPr lang="en-US" sz="4400" dirty="0">
              <a:solidFill>
                <a:srgbClr val="000000"/>
              </a:solidFill>
              <a:ea typeface="Arial" pitchFamily="16"/>
              <a:cs typeface="Arial"/>
            </a:endParaRPr>
          </a:p>
          <a:p>
            <a:pPr algn="ctr">
              <a:defRPr sz="1800" b="0" i="0" u="none" strike="noStrike" kern="0" cap="none" spc="0" baseline="0">
                <a:solidFill>
                  <a:srgbClr val="000000"/>
                </a:solidFill>
                <a:uFillTx/>
              </a:defRPr>
            </a:pPr>
            <a:r>
              <a:rPr lang="en-US" sz="4400" dirty="0">
                <a:solidFill>
                  <a:srgbClr val="000000"/>
                </a:solidFill>
                <a:ea typeface="Arial" pitchFamily="16"/>
                <a:cs typeface="Arial"/>
              </a:rPr>
              <a:t>Have you aligned MTSS with other related initiatives? </a:t>
            </a:r>
          </a:p>
        </p:txBody>
      </p:sp>
    </p:spTree>
    <p:extLst>
      <p:ext uri="{BB962C8B-B14F-4D97-AF65-F5344CB8AC3E}">
        <p14:creationId xmlns:p14="http://schemas.microsoft.com/office/powerpoint/2010/main" val="1400566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42886"/>
            <a:ext cx="6477000" cy="1327969"/>
          </a:xfrm>
        </p:spPr>
        <p:txBody>
          <a:bodyPr/>
          <a:lstStyle/>
          <a:p>
            <a:r>
              <a:rPr lang="en-US" sz="3000" dirty="0"/>
              <a:t>Why Alignment is Important</a:t>
            </a:r>
          </a:p>
        </p:txBody>
      </p:sp>
      <p:sp>
        <p:nvSpPr>
          <p:cNvPr id="3" name="Content Placeholder 2"/>
          <p:cNvSpPr>
            <a:spLocks noGrp="1"/>
          </p:cNvSpPr>
          <p:nvPr>
            <p:ph idx="1"/>
          </p:nvPr>
        </p:nvSpPr>
        <p:spPr>
          <a:xfrm>
            <a:off x="762000" y="1447800"/>
            <a:ext cx="6767513" cy="2971800"/>
          </a:xfrm>
        </p:spPr>
        <p:txBody>
          <a:bodyPr>
            <a:normAutofit/>
          </a:bodyPr>
          <a:lstStyle/>
          <a:p>
            <a:pPr marL="0" indent="0">
              <a:spcBef>
                <a:spcPts val="450"/>
              </a:spcBef>
              <a:spcAft>
                <a:spcPts val="450"/>
              </a:spcAft>
              <a:buNone/>
            </a:pPr>
            <a:endParaRPr lang="en-US" sz="1650" dirty="0">
              <a:latin typeface="Arial" charset="0"/>
              <a:ea typeface="Arial" charset="0"/>
              <a:cs typeface="Arial" charset="0"/>
            </a:endParaRPr>
          </a:p>
          <a:p>
            <a:pPr marL="114300" indent="0">
              <a:spcBef>
                <a:spcPts val="450"/>
              </a:spcBef>
              <a:spcAft>
                <a:spcPts val="450"/>
              </a:spcAft>
              <a:buNone/>
            </a:pPr>
            <a:r>
              <a:rPr lang="en-US" dirty="0">
                <a:solidFill>
                  <a:schemeClr val="tx1"/>
                </a:solidFill>
                <a:latin typeface="Arial" charset="0"/>
                <a:ea typeface="Arial" charset="0"/>
                <a:cs typeface="Arial" charset="0"/>
              </a:rPr>
              <a:t>“One of the major variables affecting sustained implementation of effective practices is the introduction of new initiatives that either (a) </a:t>
            </a:r>
            <a:r>
              <a:rPr lang="en-US" b="1" dirty="0">
                <a:solidFill>
                  <a:schemeClr val="tx1"/>
                </a:solidFill>
                <a:latin typeface="Arial" charset="0"/>
                <a:ea typeface="Arial" charset="0"/>
                <a:cs typeface="Arial" charset="0"/>
              </a:rPr>
              <a:t>compete with resources </a:t>
            </a:r>
            <a:r>
              <a:rPr lang="en-US" dirty="0">
                <a:solidFill>
                  <a:schemeClr val="tx1"/>
                </a:solidFill>
                <a:latin typeface="Arial" charset="0"/>
                <a:ea typeface="Arial" charset="0"/>
                <a:cs typeface="Arial" charset="0"/>
              </a:rPr>
              <a:t>needed for sustained implementation or (b) </a:t>
            </a:r>
            <a:r>
              <a:rPr lang="en-US" b="1" dirty="0">
                <a:solidFill>
                  <a:schemeClr val="tx1"/>
                </a:solidFill>
                <a:latin typeface="Arial" charset="0"/>
                <a:ea typeface="Arial" charset="0"/>
                <a:cs typeface="Arial" charset="0"/>
              </a:rPr>
              <a:t>contradict</a:t>
            </a:r>
            <a:r>
              <a:rPr lang="en-US" dirty="0">
                <a:solidFill>
                  <a:schemeClr val="tx1"/>
                </a:solidFill>
                <a:latin typeface="Arial" charset="0"/>
                <a:ea typeface="Arial" charset="0"/>
                <a:cs typeface="Arial" charset="0"/>
              </a:rPr>
              <a:t> existing initiatives.”</a:t>
            </a:r>
          </a:p>
          <a:p>
            <a:pPr marL="342900" lvl="1" indent="0">
              <a:spcBef>
                <a:spcPts val="450"/>
              </a:spcBef>
              <a:spcAft>
                <a:spcPts val="450"/>
              </a:spcAft>
              <a:buNone/>
            </a:pPr>
            <a:r>
              <a:rPr lang="en-US" sz="1650" dirty="0">
                <a:latin typeface="Arial" charset="0"/>
                <a:ea typeface="Arial" charset="0"/>
                <a:cs typeface="Arial" charset="0"/>
              </a:rPr>
              <a:t>                                                                      McIntosh (2015)</a:t>
            </a:r>
          </a:p>
          <a:p>
            <a:pPr lvl="1">
              <a:spcBef>
                <a:spcPts val="450"/>
              </a:spcBef>
              <a:spcAft>
                <a:spcPts val="450"/>
              </a:spcAft>
            </a:pPr>
            <a:endParaRPr lang="en-US" sz="1650" dirty="0">
              <a:latin typeface="Arial" charset="0"/>
              <a:ea typeface="Arial" charset="0"/>
              <a:cs typeface="Arial" charset="0"/>
            </a:endParaRPr>
          </a:p>
          <a:p>
            <a:endParaRPr lang="en-US" dirty="0"/>
          </a:p>
        </p:txBody>
      </p:sp>
      <p:sp>
        <p:nvSpPr>
          <p:cNvPr id="4" name="Slide Number Placeholder 3"/>
          <p:cNvSpPr>
            <a:spLocks noGrp="1"/>
          </p:cNvSpPr>
          <p:nvPr>
            <p:ph type="sldNum" sz="quarter" idx="4294967295"/>
          </p:nvPr>
        </p:nvSpPr>
        <p:spPr>
          <a:xfrm>
            <a:off x="5986463" y="5624514"/>
            <a:ext cx="1543050" cy="273844"/>
          </a:xfrm>
          <a:prstGeom prst="rect">
            <a:avLst/>
          </a:prstGeom>
        </p:spPr>
        <p:txBody>
          <a:bodyPr/>
          <a:lstStyle/>
          <a:p>
            <a:fld id="{1F3D848C-83CC-48DE-8321-63346F502665}" type="slidenum">
              <a:rPr lang="en-US" smtClean="0"/>
              <a:t>36</a:t>
            </a:fld>
            <a:endParaRPr lang="en-US" dirty="0"/>
          </a:p>
        </p:txBody>
      </p:sp>
      <p:pic>
        <p:nvPicPr>
          <p:cNvPr id="5" name="Picture 4"/>
          <p:cNvPicPr>
            <a:picLocks noChangeAspect="1"/>
          </p:cNvPicPr>
          <p:nvPr/>
        </p:nvPicPr>
        <p:blipFill>
          <a:blip r:embed="rId3"/>
          <a:stretch>
            <a:fillRect/>
          </a:stretch>
        </p:blipFill>
        <p:spPr>
          <a:xfrm>
            <a:off x="2286000" y="4419600"/>
            <a:ext cx="2857500" cy="2128838"/>
          </a:xfrm>
          <a:prstGeom prst="rect">
            <a:avLst/>
          </a:prstGeom>
        </p:spPr>
      </p:pic>
    </p:spTree>
    <p:extLst>
      <p:ext uri="{BB962C8B-B14F-4D97-AF65-F5344CB8AC3E}">
        <p14:creationId xmlns:p14="http://schemas.microsoft.com/office/powerpoint/2010/main" val="70742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27" y="57904"/>
            <a:ext cx="7620000" cy="1143000"/>
          </a:xfrm>
        </p:spPr>
        <p:txBody>
          <a:bodyPr/>
          <a:lstStyle/>
          <a:p>
            <a:r>
              <a:rPr lang="en-US" b="1" dirty="0"/>
              <a:t>Keep in Mind…</a:t>
            </a:r>
            <a:endParaRPr lang="en-US" dirty="0"/>
          </a:p>
        </p:txBody>
      </p:sp>
      <p:sp>
        <p:nvSpPr>
          <p:cNvPr id="3" name="Content Placeholder 2"/>
          <p:cNvSpPr>
            <a:spLocks noGrp="1"/>
          </p:cNvSpPr>
          <p:nvPr>
            <p:ph idx="1"/>
          </p:nvPr>
        </p:nvSpPr>
        <p:spPr>
          <a:xfrm>
            <a:off x="457200" y="1200904"/>
            <a:ext cx="7620000" cy="5199896"/>
          </a:xfrm>
        </p:spPr>
        <p:txBody>
          <a:bodyPr/>
          <a:lstStyle/>
          <a:p>
            <a:r>
              <a:rPr lang="en-US" sz="2400" dirty="0"/>
              <a:t>MTSS/PBS provides the structure that increases likelihood that specific practices/interventions (e.g., Restorative Practices, Leader in Me, Trauma Informed </a:t>
            </a:r>
            <a:r>
              <a:rPr lang="en-US" sz="2400" dirty="0" err="1"/>
              <a:t>Pracitices</a:t>
            </a:r>
            <a:r>
              <a:rPr lang="en-US" sz="2400" dirty="0"/>
              <a:t>) will be implemented with fidelity.  </a:t>
            </a:r>
          </a:p>
          <a:p>
            <a:endParaRPr lang="en-US" dirty="0"/>
          </a:p>
        </p:txBody>
      </p:sp>
      <p:grpSp>
        <p:nvGrpSpPr>
          <p:cNvPr id="5" name="Group 11"/>
          <p:cNvGrpSpPr>
            <a:grpSpLocks/>
          </p:cNvGrpSpPr>
          <p:nvPr/>
        </p:nvGrpSpPr>
        <p:grpSpPr bwMode="auto">
          <a:xfrm>
            <a:off x="4011156" y="3429000"/>
            <a:ext cx="1348036" cy="2418379"/>
            <a:chOff x="1989" y="1230"/>
            <a:chExt cx="1680" cy="2802"/>
          </a:xfrm>
        </p:grpSpPr>
        <p:grpSp>
          <p:nvGrpSpPr>
            <p:cNvPr id="6" name="Group 12"/>
            <p:cNvGrpSpPr>
              <a:grpSpLocks/>
            </p:cNvGrpSpPr>
            <p:nvPr/>
          </p:nvGrpSpPr>
          <p:grpSpPr bwMode="auto">
            <a:xfrm>
              <a:off x="1989" y="1230"/>
              <a:ext cx="1680" cy="2802"/>
              <a:chOff x="1989" y="1230"/>
              <a:chExt cx="1680" cy="2802"/>
            </a:xfrm>
          </p:grpSpPr>
          <p:sp>
            <p:nvSpPr>
              <p:cNvPr id="8"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sz="1350"/>
              </a:p>
            </p:txBody>
          </p:sp>
          <p:sp>
            <p:nvSpPr>
              <p:cNvPr id="9"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0"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1"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sp>
            <p:nvSpPr>
              <p:cNvPr id="12"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350"/>
              </a:p>
            </p:txBody>
          </p:sp>
        </p:grpSp>
        <p:sp>
          <p:nvSpPr>
            <p:cNvPr id="7"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89" y="4807353"/>
            <a:ext cx="1785684" cy="9402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707" y="3429001"/>
            <a:ext cx="1314132" cy="1294806"/>
          </a:xfrm>
          <a:prstGeom prst="rect">
            <a:avLst/>
          </a:prstGeom>
        </p:spPr>
      </p:pic>
      <p:pic>
        <p:nvPicPr>
          <p:cNvPr id="15" name="Picture 14"/>
          <p:cNvPicPr>
            <a:picLocks noChangeAspect="1"/>
          </p:cNvPicPr>
          <p:nvPr/>
        </p:nvPicPr>
        <p:blipFill>
          <a:blip r:embed="rId5"/>
          <a:stretch>
            <a:fillRect/>
          </a:stretch>
        </p:blipFill>
        <p:spPr>
          <a:xfrm>
            <a:off x="1736576" y="3926981"/>
            <a:ext cx="1375140" cy="604412"/>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12235" t="11310" r="12171" b="8922"/>
          <a:stretch/>
        </p:blipFill>
        <p:spPr>
          <a:xfrm>
            <a:off x="6137090" y="4586867"/>
            <a:ext cx="1021203" cy="1077590"/>
          </a:xfrm>
          <a:prstGeom prst="rect">
            <a:avLst/>
          </a:prstGeom>
        </p:spPr>
      </p:pic>
      <p:sp>
        <p:nvSpPr>
          <p:cNvPr id="18" name="Right Arrow 17"/>
          <p:cNvSpPr/>
          <p:nvPr/>
        </p:nvSpPr>
        <p:spPr>
          <a:xfrm>
            <a:off x="2187854" y="5281450"/>
            <a:ext cx="983775" cy="2294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Arrow 18"/>
          <p:cNvSpPr/>
          <p:nvPr/>
        </p:nvSpPr>
        <p:spPr>
          <a:xfrm rot="786751">
            <a:off x="3184835" y="4213092"/>
            <a:ext cx="983775" cy="2294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ight Arrow 19"/>
          <p:cNvSpPr/>
          <p:nvPr/>
        </p:nvSpPr>
        <p:spPr>
          <a:xfrm rot="9051906">
            <a:off x="5555288" y="4009528"/>
            <a:ext cx="983775" cy="2294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Arrow 20"/>
          <p:cNvSpPr/>
          <p:nvPr/>
        </p:nvSpPr>
        <p:spPr>
          <a:xfrm rot="13195337">
            <a:off x="5318177" y="5357881"/>
            <a:ext cx="983775" cy="2294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Content Placeholder 3"/>
          <p:cNvPicPr>
            <a:picLocks noChangeAspect="1"/>
          </p:cNvPicPr>
          <p:nvPr/>
        </p:nvPicPr>
        <p:blipFill rotWithShape="1">
          <a:blip r:embed="rId7"/>
          <a:srcRect l="74949" t="26731" r="14228" b="35360"/>
          <a:stretch/>
        </p:blipFill>
        <p:spPr>
          <a:xfrm>
            <a:off x="4364326" y="4764740"/>
            <a:ext cx="640892" cy="631452"/>
          </a:xfrm>
          <a:prstGeom prst="rect">
            <a:avLst/>
          </a:prstGeom>
        </p:spPr>
      </p:pic>
      <p:pic>
        <p:nvPicPr>
          <p:cNvPr id="16" name="Picture 15">
            <a:extLst>
              <a:ext uri="{FF2B5EF4-FFF2-40B4-BE49-F238E27FC236}">
                <a16:creationId xmlns:a16="http://schemas.microsoft.com/office/drawing/2014/main" id="{F2F69BE2-D687-984E-BEC4-287698E1FC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610" y="2728952"/>
            <a:ext cx="1600200" cy="723900"/>
          </a:xfrm>
          <a:prstGeom prst="rect">
            <a:avLst/>
          </a:prstGeom>
        </p:spPr>
      </p:pic>
    </p:spTree>
    <p:extLst>
      <p:ext uri="{BB962C8B-B14F-4D97-AF65-F5344CB8AC3E}">
        <p14:creationId xmlns:p14="http://schemas.microsoft.com/office/powerpoint/2010/main" val="10060858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620000" cy="1143000"/>
          </a:xfrm>
        </p:spPr>
        <p:txBody>
          <a:bodyPr/>
          <a:lstStyle/>
          <a:p>
            <a:r>
              <a:rPr lang="en-US" dirty="0"/>
              <a:t>How Do We Integrate/Align with other Key Initiatives?</a:t>
            </a:r>
          </a:p>
        </p:txBody>
      </p:sp>
      <p:sp>
        <p:nvSpPr>
          <p:cNvPr id="3" name="Content Placeholder 2"/>
          <p:cNvSpPr>
            <a:spLocks noGrp="1"/>
          </p:cNvSpPr>
          <p:nvPr>
            <p:ph idx="1"/>
          </p:nvPr>
        </p:nvSpPr>
        <p:spPr>
          <a:xfrm>
            <a:off x="457200" y="2512218"/>
            <a:ext cx="7620000" cy="3659981"/>
          </a:xfrm>
        </p:spPr>
        <p:txBody>
          <a:bodyPr>
            <a:normAutofit lnSpcReduction="10000"/>
          </a:bodyPr>
          <a:lstStyle/>
          <a:p>
            <a:pPr lvl="0"/>
            <a:r>
              <a:rPr lang="en-US" sz="2400" dirty="0"/>
              <a:t>Identify key components of each intervention or approach</a:t>
            </a:r>
          </a:p>
          <a:p>
            <a:pPr marL="0" indent="0">
              <a:buNone/>
            </a:pPr>
            <a:endParaRPr lang="en-US" sz="2400" dirty="0"/>
          </a:p>
          <a:p>
            <a:pPr lvl="0"/>
            <a:r>
              <a:rPr lang="en-US" sz="2400" dirty="0"/>
              <a:t>Identify areas that share common aims, goals, and practices</a:t>
            </a:r>
          </a:p>
          <a:p>
            <a:pPr marL="0" indent="0">
              <a:buNone/>
            </a:pPr>
            <a:endParaRPr lang="en-US" sz="2400" dirty="0"/>
          </a:p>
          <a:p>
            <a:pPr lvl="0"/>
            <a:r>
              <a:rPr lang="en-US" sz="2400" dirty="0"/>
              <a:t>Identify differences in key components and decide if these can enhance one another or should be modified or negotiated</a:t>
            </a:r>
          </a:p>
          <a:p>
            <a:endParaRPr lang="en-US" dirty="0"/>
          </a:p>
        </p:txBody>
      </p:sp>
    </p:spTree>
    <p:extLst>
      <p:ext uri="{BB962C8B-B14F-4D97-AF65-F5344CB8AC3E}">
        <p14:creationId xmlns:p14="http://schemas.microsoft.com/office/powerpoint/2010/main" val="41962145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0" name="Text Box 7"/>
          <p:cNvSpPr txBox="1">
            <a:spLocks noChangeArrowheads="1"/>
          </p:cNvSpPr>
          <p:nvPr/>
        </p:nvSpPr>
        <p:spPr bwMode="auto">
          <a:xfrm>
            <a:off x="2590800" y="3702304"/>
            <a:ext cx="6185289" cy="2816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endParaRPr lang="en-US" sz="900" b="1" dirty="0">
              <a:latin typeface="Calibri" panose="020F0502020204030204" pitchFamily="34" charset="0"/>
              <a:cs typeface="Arial" charset="0"/>
            </a:endParaRPr>
          </a:p>
          <a:p>
            <a:pPr algn="ctr"/>
            <a:r>
              <a:rPr lang="en-US" b="1" dirty="0">
                <a:solidFill>
                  <a:srgbClr val="009900"/>
                </a:solidFill>
                <a:latin typeface="Calibri" panose="020F0502020204030204" pitchFamily="34" charset="0"/>
                <a:cs typeface="Arial" charset="0"/>
              </a:rPr>
              <a:t>But both help to schools </a:t>
            </a:r>
          </a:p>
          <a:p>
            <a:pPr algn="ctr"/>
            <a:r>
              <a:rPr lang="en-US" b="1" dirty="0">
                <a:solidFill>
                  <a:srgbClr val="009900"/>
                </a:solidFill>
                <a:latin typeface="Calibri" panose="020F0502020204030204" pitchFamily="34" charset="0"/>
                <a:cs typeface="Arial" charset="0"/>
              </a:rPr>
              <a:t>to develop MTSS that are:</a:t>
            </a:r>
          </a:p>
          <a:p>
            <a:pPr marL="800100" lvl="1" indent="-342900">
              <a:buFont typeface="Wingdings" panose="05000000000000000000" pitchFamily="2" charset="2"/>
              <a:buChar char="ü"/>
            </a:pPr>
            <a:r>
              <a:rPr lang="en-US" b="1" dirty="0">
                <a:solidFill>
                  <a:schemeClr val="bg2">
                    <a:lumMod val="50000"/>
                  </a:schemeClr>
                </a:solidFill>
                <a:latin typeface="Calibri" panose="020F0502020204030204" pitchFamily="34" charset="0"/>
                <a:cs typeface="Arial" charset="0"/>
              </a:rPr>
              <a:t>Consistent</a:t>
            </a:r>
          </a:p>
          <a:p>
            <a:pPr marL="800100" lvl="1" indent="-342900">
              <a:buFont typeface="Wingdings" panose="05000000000000000000" pitchFamily="2" charset="2"/>
              <a:buChar char="ü"/>
            </a:pPr>
            <a:r>
              <a:rPr lang="en-US" b="1" dirty="0">
                <a:solidFill>
                  <a:schemeClr val="bg2">
                    <a:lumMod val="50000"/>
                  </a:schemeClr>
                </a:solidFill>
                <a:latin typeface="Calibri" panose="020F0502020204030204" pitchFamily="34" charset="0"/>
                <a:cs typeface="Arial" charset="0"/>
              </a:rPr>
              <a:t>Inclusive</a:t>
            </a:r>
          </a:p>
          <a:p>
            <a:pPr marL="800100" lvl="1" indent="-342900">
              <a:buFont typeface="Wingdings" panose="05000000000000000000" pitchFamily="2" charset="2"/>
              <a:buChar char="ü"/>
            </a:pPr>
            <a:r>
              <a:rPr lang="en-US" b="1" dirty="0">
                <a:solidFill>
                  <a:schemeClr val="bg2">
                    <a:lumMod val="50000"/>
                  </a:schemeClr>
                </a:solidFill>
                <a:latin typeface="Calibri" panose="020F0502020204030204" pitchFamily="34" charset="0"/>
                <a:cs typeface="Arial" charset="0"/>
              </a:rPr>
              <a:t>Culturally Relevant &amp; Responsive</a:t>
            </a:r>
          </a:p>
          <a:p>
            <a:pPr marL="800100" lvl="1" indent="-342900">
              <a:buFont typeface="Wingdings" panose="05000000000000000000" pitchFamily="2" charset="2"/>
              <a:buChar char="ü"/>
            </a:pPr>
            <a:r>
              <a:rPr lang="en-US" b="1" dirty="0">
                <a:solidFill>
                  <a:schemeClr val="bg2">
                    <a:lumMod val="50000"/>
                  </a:schemeClr>
                </a:solidFill>
                <a:latin typeface="Calibri" panose="020F0502020204030204" pitchFamily="34" charset="0"/>
                <a:cs typeface="Arial" charset="0"/>
              </a:rPr>
              <a:t>Building Positive Relationships</a:t>
            </a:r>
          </a:p>
          <a:p>
            <a:endParaRPr lang="en-US" b="1" dirty="0">
              <a:latin typeface="Calibri" panose="020F0502020204030204" pitchFamily="34" charset="0"/>
              <a:cs typeface="Arial" charset="0"/>
            </a:endParaRPr>
          </a:p>
        </p:txBody>
      </p:sp>
      <p:sp>
        <p:nvSpPr>
          <p:cNvPr id="113671" name="Rectangle 8"/>
          <p:cNvSpPr>
            <a:spLocks noGrp="1" noChangeArrowheads="1"/>
          </p:cNvSpPr>
          <p:nvPr>
            <p:ph type="title" idx="4294967295"/>
          </p:nvPr>
        </p:nvSpPr>
        <p:spPr>
          <a:xfrm>
            <a:off x="334851" y="76200"/>
            <a:ext cx="7924800" cy="838200"/>
          </a:xfrm>
          <a:noFill/>
          <a:ln w="28575">
            <a:noFill/>
          </a:ln>
        </p:spPr>
        <p:txBody>
          <a:bodyPr>
            <a:noAutofit/>
          </a:bodyPr>
          <a:lstStyle/>
          <a:p>
            <a:pPr eaLnBrk="1" hangingPunct="1"/>
            <a:r>
              <a:rPr lang="en-US" sz="3200" b="1" dirty="0">
                <a:solidFill>
                  <a:srgbClr val="FF0000"/>
                </a:solidFill>
              </a:rPr>
              <a:t/>
            </a:r>
            <a:br>
              <a:rPr lang="en-US" sz="3200" b="1" dirty="0">
                <a:solidFill>
                  <a:srgbClr val="FF0000"/>
                </a:solidFill>
              </a:rPr>
            </a:br>
            <a:r>
              <a:rPr lang="en-US" sz="4000" dirty="0"/>
              <a:t>PBS and Trauma-Informed Practices </a:t>
            </a:r>
            <a:br>
              <a:rPr lang="en-US" sz="4000" dirty="0"/>
            </a:br>
            <a:r>
              <a:rPr lang="en-US" sz="4000" dirty="0"/>
              <a:t>Compliment Each Other</a:t>
            </a:r>
          </a:p>
        </p:txBody>
      </p:sp>
      <p:sp>
        <p:nvSpPr>
          <p:cNvPr id="4" name="TextBox 3"/>
          <p:cNvSpPr txBox="1"/>
          <p:nvPr/>
        </p:nvSpPr>
        <p:spPr>
          <a:xfrm>
            <a:off x="1108912" y="1456991"/>
            <a:ext cx="6664917" cy="2677656"/>
          </a:xfrm>
          <a:prstGeom prst="rect">
            <a:avLst/>
          </a:prstGeom>
          <a:noFill/>
        </p:spPr>
        <p:txBody>
          <a:bodyPr wrap="square" rtlCol="0">
            <a:spAutoFit/>
          </a:bodyPr>
          <a:lstStyle/>
          <a:p>
            <a:r>
              <a:rPr lang="en-US" sz="2400" b="1" u="sng" dirty="0"/>
              <a:t>Trauma-informed practices</a:t>
            </a:r>
            <a:r>
              <a:rPr lang="en-US" sz="2400" b="1" dirty="0"/>
              <a:t>  bring these additional attributes to PBS schools:</a:t>
            </a:r>
          </a:p>
          <a:p>
            <a:pPr marL="342900" indent="-342900">
              <a:buFont typeface="Wingdings" panose="05000000000000000000" pitchFamily="2" charset="2"/>
              <a:buChar char="Ø"/>
            </a:pPr>
            <a:r>
              <a:rPr lang="en-US" sz="2400" b="1" dirty="0">
                <a:solidFill>
                  <a:schemeClr val="bg2">
                    <a:lumMod val="50000"/>
                  </a:schemeClr>
                </a:solidFill>
              </a:rPr>
              <a:t>the incorporation of </a:t>
            </a:r>
            <a:r>
              <a:rPr lang="en-US" sz="2400" b="1" u="sng" dirty="0">
                <a:solidFill>
                  <a:schemeClr val="bg2">
                    <a:lumMod val="50000"/>
                  </a:schemeClr>
                </a:solidFill>
              </a:rPr>
              <a:t>mindfulness </a:t>
            </a:r>
            <a:r>
              <a:rPr lang="en-US" sz="2400" b="1" dirty="0">
                <a:solidFill>
                  <a:schemeClr val="bg2">
                    <a:lumMod val="50000"/>
                  </a:schemeClr>
                </a:solidFill>
              </a:rPr>
              <a:t>in schools</a:t>
            </a:r>
          </a:p>
          <a:p>
            <a:pPr marL="342900" indent="-342900">
              <a:buFont typeface="Wingdings" panose="05000000000000000000" pitchFamily="2" charset="2"/>
              <a:buChar char="Ø"/>
            </a:pPr>
            <a:r>
              <a:rPr lang="en-US" sz="2400" b="1" dirty="0">
                <a:solidFill>
                  <a:schemeClr val="bg2">
                    <a:lumMod val="50000"/>
                  </a:schemeClr>
                </a:solidFill>
              </a:rPr>
              <a:t>the promotion of  </a:t>
            </a:r>
            <a:r>
              <a:rPr lang="en-US" sz="2400" b="1" u="sng" dirty="0">
                <a:solidFill>
                  <a:schemeClr val="bg2">
                    <a:lumMod val="50000"/>
                  </a:schemeClr>
                </a:solidFill>
              </a:rPr>
              <a:t>resilience</a:t>
            </a:r>
            <a:r>
              <a:rPr lang="en-US" sz="2400" b="1" dirty="0">
                <a:solidFill>
                  <a:schemeClr val="bg2">
                    <a:lumMod val="50000"/>
                  </a:schemeClr>
                </a:solidFill>
              </a:rPr>
              <a:t> among all community members</a:t>
            </a:r>
          </a:p>
          <a:p>
            <a:pPr marL="342900" indent="-342900">
              <a:buFont typeface="Wingdings" panose="05000000000000000000" pitchFamily="2" charset="2"/>
              <a:buChar char="Ø"/>
            </a:pPr>
            <a:r>
              <a:rPr lang="en-US" sz="2400" b="1" dirty="0">
                <a:solidFill>
                  <a:schemeClr val="bg2">
                    <a:lumMod val="50000"/>
                  </a:schemeClr>
                </a:solidFill>
              </a:rPr>
              <a:t>mindfulness in </a:t>
            </a:r>
            <a:r>
              <a:rPr lang="en-US" sz="2400" b="1" u="sng" dirty="0">
                <a:solidFill>
                  <a:schemeClr val="bg2">
                    <a:lumMod val="50000"/>
                  </a:schemeClr>
                </a:solidFill>
              </a:rPr>
              <a:t>avoiding re-traumatization</a:t>
            </a:r>
            <a:r>
              <a:rPr lang="en-US" sz="2400" b="1" dirty="0">
                <a:solidFill>
                  <a:schemeClr val="bg2">
                    <a:lumMod val="50000"/>
                  </a:schemeClr>
                </a:solidFill>
              </a:rPr>
              <a:t> of students.</a:t>
            </a:r>
          </a:p>
        </p:txBody>
      </p:sp>
      <p:pic>
        <p:nvPicPr>
          <p:cNvPr id="16" name="Picture 15"/>
          <p:cNvPicPr>
            <a:picLocks noChangeAspect="1"/>
          </p:cNvPicPr>
          <p:nvPr/>
        </p:nvPicPr>
        <p:blipFill rotWithShape="1">
          <a:blip r:embed="rId3"/>
          <a:srcRect l="6108" r="60107"/>
          <a:stretch/>
        </p:blipFill>
        <p:spPr>
          <a:xfrm>
            <a:off x="304800" y="4883098"/>
            <a:ext cx="1931948" cy="1608323"/>
          </a:xfrm>
          <a:prstGeom prst="rect">
            <a:avLst/>
          </a:prstGeom>
        </p:spPr>
      </p:pic>
    </p:spTree>
    <p:extLst>
      <p:ext uri="{BB962C8B-B14F-4D97-AF65-F5344CB8AC3E}">
        <p14:creationId xmlns:p14="http://schemas.microsoft.com/office/powerpoint/2010/main" val="349534567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6172200" cy="945777"/>
          </a:xfrm>
        </p:spPr>
        <p:txBody>
          <a:bodyPr/>
          <a:lstStyle/>
          <a:p>
            <a:r>
              <a:rPr lang="en-US" dirty="0"/>
              <a:t>Materials adapted from:</a:t>
            </a:r>
          </a:p>
        </p:txBody>
      </p:sp>
      <p:sp>
        <p:nvSpPr>
          <p:cNvPr id="5" name="Content Placeholder 4"/>
          <p:cNvSpPr>
            <a:spLocks noGrp="1"/>
          </p:cNvSpPr>
          <p:nvPr>
            <p:ph idx="1"/>
          </p:nvPr>
        </p:nvSpPr>
        <p:spPr>
          <a:xfrm>
            <a:off x="685800" y="1676401"/>
            <a:ext cx="7620000" cy="4800600"/>
          </a:xfrm>
        </p:spPr>
        <p:txBody>
          <a:bodyPr>
            <a:normAutofit lnSpcReduction="10000"/>
          </a:bodyPr>
          <a:lstStyle/>
          <a:p>
            <a:r>
              <a:rPr lang="en-US" dirty="0"/>
              <a:t>Maryland PBIS: </a:t>
            </a:r>
            <a:r>
              <a:rPr lang="en-US" dirty="0">
                <a:hlinkClick r:id="rId3"/>
              </a:rPr>
              <a:t>http://www.pbismaryland.org/</a:t>
            </a:r>
            <a:endParaRPr lang="en-US" dirty="0"/>
          </a:p>
          <a:p>
            <a:r>
              <a:rPr lang="en-US" dirty="0"/>
              <a:t>Midwest PBIS Network: </a:t>
            </a:r>
            <a:r>
              <a:rPr lang="en-US" dirty="0">
                <a:hlinkClick r:id="rId4"/>
              </a:rPr>
              <a:t>http://www.midwestpbis.org</a:t>
            </a:r>
            <a:endParaRPr lang="en-US" dirty="0"/>
          </a:p>
          <a:p>
            <a:r>
              <a:rPr lang="en-US" dirty="0"/>
              <a:t>OSEP Technical Assistance Center on PBIS:  </a:t>
            </a:r>
            <a:r>
              <a:rPr lang="en-US" dirty="0">
                <a:hlinkClick r:id="rId5"/>
              </a:rPr>
              <a:t>http://www.pbis.org/</a:t>
            </a:r>
            <a:endParaRPr lang="en-US" dirty="0"/>
          </a:p>
          <a:p>
            <a:r>
              <a:rPr lang="en-US" i="1" dirty="0"/>
              <a:t>Sustained Implementation of School-wide PBIS for All Students</a:t>
            </a:r>
            <a:r>
              <a:rPr lang="en-US" dirty="0"/>
              <a:t> (G. </a:t>
            </a:r>
            <a:r>
              <a:rPr lang="en-US" dirty="0" err="1"/>
              <a:t>Sugai</a:t>
            </a:r>
            <a:r>
              <a:rPr lang="en-US" dirty="0"/>
              <a:t>, 2011)</a:t>
            </a:r>
          </a:p>
          <a:p>
            <a:r>
              <a:rPr lang="en-US" i="1" dirty="0"/>
              <a:t>Strategies for Developing Self-Discipline and Improving School Climate</a:t>
            </a:r>
            <a:r>
              <a:rPr lang="en-US" dirty="0"/>
              <a:t> (G. Bear, 2012)</a:t>
            </a:r>
          </a:p>
          <a:p>
            <a:r>
              <a:rPr lang="en-US" dirty="0"/>
              <a:t>SEL module: </a:t>
            </a:r>
            <a:r>
              <a:rPr lang="en-US" dirty="0">
                <a:hlinkClick r:id="rId6"/>
              </a:rPr>
              <a:t>http://wh1.oet.udel.edu/pbs/scss-modules/sel-swpbis-integration/</a:t>
            </a:r>
            <a:r>
              <a:rPr lang="en-US" dirty="0"/>
              <a:t>  </a:t>
            </a:r>
          </a:p>
          <a:p>
            <a:r>
              <a:rPr lang="en-US" dirty="0"/>
              <a:t>Supporting and Responding to Behavior: evidence-based classroom strategies for teachers:  </a:t>
            </a:r>
            <a:r>
              <a:rPr lang="en-US" dirty="0">
                <a:hlinkClick r:id="rId7" invalidUrl="http://www.pbis.org/common/cms/files/pbisresources/Supporting and Responding to Behavior.pdf"/>
              </a:rPr>
              <a:t>http://www.pbis.org/common/cms/files/pbisresources/Supporting%20and%20Responding%20to%20Behavior.pdf</a:t>
            </a:r>
            <a:endParaRPr lang="en-US" dirty="0"/>
          </a:p>
          <a:p>
            <a:endParaRPr lang="en-US" dirty="0"/>
          </a:p>
        </p:txBody>
      </p:sp>
    </p:spTree>
    <p:extLst>
      <p:ext uri="{BB962C8B-B14F-4D97-AF65-F5344CB8AC3E}">
        <p14:creationId xmlns:p14="http://schemas.microsoft.com/office/powerpoint/2010/main" val="37183007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47344" y="457200"/>
            <a:ext cx="6848855" cy="571500"/>
          </a:xfrm>
        </p:spPr>
        <p:txBody>
          <a:bodyPr/>
          <a:lstStyle/>
          <a:p>
            <a:r>
              <a:rPr lang="en-US" sz="3600" dirty="0"/>
              <a:t>Behavior is the language of trauma</a:t>
            </a:r>
            <a:endParaRPr lang="en-US" sz="3600" b="1" dirty="0"/>
          </a:p>
        </p:txBody>
      </p:sp>
      <p:sp>
        <p:nvSpPr>
          <p:cNvPr id="30723" name="Text Box 3"/>
          <p:cNvSpPr txBox="1">
            <a:spLocks noChangeArrowheads="1"/>
          </p:cNvSpPr>
          <p:nvPr/>
        </p:nvSpPr>
        <p:spPr bwMode="auto">
          <a:xfrm>
            <a:off x="609600" y="1348320"/>
            <a:ext cx="7924800" cy="4798237"/>
          </a:xfrm>
          <a:prstGeom prst="rect">
            <a:avLst/>
          </a:prstGeom>
          <a:noFill/>
          <a:ln w="12700">
            <a:noFill/>
            <a:miter lim="800000"/>
            <a:headEnd/>
            <a:tailEnd/>
          </a:ln>
        </p:spPr>
        <p:txBody>
          <a:bodyPr wrap="square">
            <a:spAutoFit/>
          </a:bodyPr>
          <a:lstStyle/>
          <a:p>
            <a:pPr marL="600075" lvl="1" indent="-257175">
              <a:spcBef>
                <a:spcPct val="20000"/>
              </a:spcBef>
              <a:buClr>
                <a:srgbClr val="000000"/>
              </a:buClr>
              <a:buFont typeface="Arial" panose="020B0604020202020204" pitchFamily="34" charset="0"/>
              <a:buChar char="•"/>
            </a:pPr>
            <a:r>
              <a:rPr lang="en-US" sz="2000" dirty="0">
                <a:latin typeface="+mj-lt"/>
              </a:rPr>
              <a:t>Most children lack the language skills to describe how they are feeling, so behavior is their expression</a:t>
            </a:r>
          </a:p>
          <a:p>
            <a:pPr marL="600075" lvl="1" indent="-257175">
              <a:spcBef>
                <a:spcPct val="20000"/>
              </a:spcBef>
              <a:buClr>
                <a:srgbClr val="000000"/>
              </a:buClr>
              <a:buFont typeface="Arial" panose="020B0604020202020204" pitchFamily="34" charset="0"/>
              <a:buChar char="•"/>
            </a:pPr>
            <a:r>
              <a:rPr lang="en-US" sz="2000" dirty="0">
                <a:latin typeface="+mj-lt"/>
              </a:rPr>
              <a:t>Most expressive behaviors used by these children are considered “negative”</a:t>
            </a:r>
          </a:p>
          <a:p>
            <a:pPr lvl="2">
              <a:buFont typeface="Arial" pitchFamily="34" charset="0"/>
              <a:buChar char="•"/>
            </a:pPr>
            <a:r>
              <a:rPr lang="en-US" sz="2000" dirty="0">
                <a:latin typeface="+mj-lt"/>
              </a:rPr>
              <a:t>   Reactive, impulsive, aggressive, withdrawn, defiant</a:t>
            </a:r>
          </a:p>
          <a:p>
            <a:pPr lvl="2">
              <a:buFont typeface="Arial" pitchFamily="34" charset="0"/>
              <a:buChar char="•"/>
            </a:pPr>
            <a:r>
              <a:rPr lang="en-US" sz="2000" dirty="0">
                <a:latin typeface="+mj-lt"/>
              </a:rPr>
              <a:t>   Other behaviors – perfectionistic, lack of trust in adult &amp;    peer relationships</a:t>
            </a:r>
          </a:p>
          <a:p>
            <a:pPr marL="600075" lvl="1" indent="-257175">
              <a:spcBef>
                <a:spcPct val="20000"/>
              </a:spcBef>
              <a:buClr>
                <a:srgbClr val="000000"/>
              </a:buClr>
              <a:buFont typeface="Arial" panose="020B0604020202020204" pitchFamily="34" charset="0"/>
              <a:buChar char="•"/>
            </a:pPr>
            <a:r>
              <a:rPr lang="en-US" sz="2000" dirty="0">
                <a:latin typeface="+mj-lt"/>
              </a:rPr>
              <a:t>Many of the most challenging behaviors are strategies that have helped the child to survive &amp; have been generalized to other environments (e.g., school)</a:t>
            </a:r>
          </a:p>
          <a:p>
            <a:pPr lvl="1">
              <a:spcBef>
                <a:spcPct val="20000"/>
              </a:spcBef>
              <a:buClr>
                <a:srgbClr val="000000"/>
              </a:buClr>
            </a:pPr>
            <a:endParaRPr lang="en-US" sz="2400" dirty="0">
              <a:latin typeface="+mj-lt"/>
            </a:endParaRPr>
          </a:p>
          <a:p>
            <a:pPr>
              <a:spcBef>
                <a:spcPct val="20000"/>
              </a:spcBef>
              <a:buClr>
                <a:srgbClr val="000000"/>
              </a:buClr>
            </a:pPr>
            <a:r>
              <a:rPr lang="en-US" sz="2800" dirty="0">
                <a:solidFill>
                  <a:srgbClr val="00B050"/>
                </a:solidFill>
                <a:latin typeface="+mj-lt"/>
              </a:rPr>
              <a:t>We need to teach new skills! </a:t>
            </a:r>
          </a:p>
          <a:p>
            <a:pPr lvl="1">
              <a:spcBef>
                <a:spcPct val="20000"/>
              </a:spcBef>
              <a:buClr>
                <a:srgbClr val="000000"/>
              </a:buClr>
            </a:pPr>
            <a:endParaRPr lang="en-US" sz="2400" dirty="0">
              <a:latin typeface="+mj-lt"/>
            </a:endParaRPr>
          </a:p>
          <a:p>
            <a:pPr marL="257175" indent="-257175">
              <a:lnSpc>
                <a:spcPct val="90000"/>
              </a:lnSpc>
              <a:spcBef>
                <a:spcPct val="20000"/>
              </a:spcBef>
              <a:buClr>
                <a:schemeClr val="bg2"/>
              </a:buClr>
            </a:pPr>
            <a:endParaRPr lang="en-US" sz="600" dirty="0"/>
          </a:p>
        </p:txBody>
      </p:sp>
      <p:sp>
        <p:nvSpPr>
          <p:cNvPr id="2" name="TextBox 1">
            <a:extLst>
              <a:ext uri="{FF2B5EF4-FFF2-40B4-BE49-F238E27FC236}">
                <a16:creationId xmlns:a16="http://schemas.microsoft.com/office/drawing/2014/main" id="{B8997A4E-2E7E-BD42-897A-530348DF4B1C}"/>
              </a:ext>
            </a:extLst>
          </p:cNvPr>
          <p:cNvSpPr txBox="1"/>
          <p:nvPr/>
        </p:nvSpPr>
        <p:spPr>
          <a:xfrm>
            <a:off x="1905000" y="5822924"/>
            <a:ext cx="6017654" cy="632481"/>
          </a:xfrm>
          <a:prstGeom prst="rect">
            <a:avLst/>
          </a:prstGeom>
          <a:noFill/>
        </p:spPr>
        <p:txBody>
          <a:bodyPr wrap="square" rtlCol="0">
            <a:spAutoFit/>
          </a:bodyPr>
          <a:lstStyle/>
          <a:p>
            <a:pPr marL="257175" indent="-257175" algn="r">
              <a:lnSpc>
                <a:spcPct val="90000"/>
              </a:lnSpc>
              <a:spcBef>
                <a:spcPct val="20000"/>
              </a:spcBef>
              <a:buClr>
                <a:schemeClr val="bg2"/>
              </a:buClr>
            </a:pPr>
            <a:r>
              <a:rPr lang="en-US" sz="1200" dirty="0"/>
              <a:t>Adapted from Chris Dunning, “The Heart of Learning &amp; Teaching Compassion, Resiliency &amp; Academic Success” (</a:t>
            </a:r>
            <a:r>
              <a:rPr lang="en-US" sz="1200" dirty="0" err="1"/>
              <a:t>Wolpow</a:t>
            </a:r>
            <a:r>
              <a:rPr lang="en-US" sz="1200" dirty="0"/>
              <a:t> et al, 2009)</a:t>
            </a:r>
          </a:p>
          <a:p>
            <a:endParaRPr lang="en-US" sz="1350" dirty="0"/>
          </a:p>
        </p:txBody>
      </p:sp>
    </p:spTree>
    <p:extLst>
      <p:ext uri="{BB962C8B-B14F-4D97-AF65-F5344CB8AC3E}">
        <p14:creationId xmlns:p14="http://schemas.microsoft.com/office/powerpoint/2010/main" val="41321028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344"/>
            <a:ext cx="8504618" cy="650535"/>
          </a:xfrm>
        </p:spPr>
        <p:txBody>
          <a:bodyPr>
            <a:noAutofit/>
          </a:bodyPr>
          <a:lstStyle/>
          <a:p>
            <a:r>
              <a:rPr lang="en-US" sz="4000" dirty="0"/>
              <a:t>Classroom Matrix to teach coping skills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54356447"/>
              </p:ext>
            </p:extLst>
          </p:nvPr>
        </p:nvGraphicFramePr>
        <p:xfrm>
          <a:off x="126344" y="592742"/>
          <a:ext cx="8911674" cy="6206668"/>
        </p:xfrm>
        <a:graphic>
          <a:graphicData uri="http://schemas.openxmlformats.org/drawingml/2006/table">
            <a:tbl>
              <a:tblPr firstRow="1" bandRow="1">
                <a:tableStyleId>{5940675A-B579-460E-94D1-54222C63F5DA}</a:tableStyleId>
              </a:tblPr>
              <a:tblGrid>
                <a:gridCol w="1319458">
                  <a:extLst>
                    <a:ext uri="{9D8B030D-6E8A-4147-A177-3AD203B41FA5}">
                      <a16:colId xmlns:a16="http://schemas.microsoft.com/office/drawing/2014/main" val="20000"/>
                    </a:ext>
                  </a:extLst>
                </a:gridCol>
                <a:gridCol w="1651099">
                  <a:extLst>
                    <a:ext uri="{9D8B030D-6E8A-4147-A177-3AD203B41FA5}">
                      <a16:colId xmlns:a16="http://schemas.microsoft.com/office/drawing/2014/main" val="20001"/>
                    </a:ext>
                  </a:extLst>
                </a:gridCol>
                <a:gridCol w="1485279">
                  <a:extLst>
                    <a:ext uri="{9D8B030D-6E8A-4147-A177-3AD203B41FA5}">
                      <a16:colId xmlns:a16="http://schemas.microsoft.com/office/drawing/2014/main" val="20002"/>
                    </a:ext>
                  </a:extLst>
                </a:gridCol>
                <a:gridCol w="1362507">
                  <a:extLst>
                    <a:ext uri="{9D8B030D-6E8A-4147-A177-3AD203B41FA5}">
                      <a16:colId xmlns:a16="http://schemas.microsoft.com/office/drawing/2014/main" val="20003"/>
                    </a:ext>
                  </a:extLst>
                </a:gridCol>
                <a:gridCol w="1608052">
                  <a:extLst>
                    <a:ext uri="{9D8B030D-6E8A-4147-A177-3AD203B41FA5}">
                      <a16:colId xmlns:a16="http://schemas.microsoft.com/office/drawing/2014/main" val="20004"/>
                    </a:ext>
                  </a:extLst>
                </a:gridCol>
                <a:gridCol w="1485279">
                  <a:extLst>
                    <a:ext uri="{9D8B030D-6E8A-4147-A177-3AD203B41FA5}">
                      <a16:colId xmlns:a16="http://schemas.microsoft.com/office/drawing/2014/main" val="20005"/>
                    </a:ext>
                  </a:extLst>
                </a:gridCol>
              </a:tblGrid>
              <a:tr h="33181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Tw Cen MT"/>
                          <a:cs typeface="Tw Cen MT"/>
                        </a:rPr>
                        <a:t>The Wilson Way</a:t>
                      </a:r>
                      <a:endParaRPr kumimoji="0" lang="en-US" sz="1800" b="1"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ea typeface="Arial" pitchFamily="-111" charset="0"/>
                          <a:cs typeface="Tw Cen MT"/>
                        </a:rPr>
                        <a:t>Classroom Rules</a:t>
                      </a:r>
                    </a:p>
                  </a:txBody>
                  <a:tcPr marL="91028" marR="91028" anchor="b" horzOverflow="overflow">
                    <a:solidFill>
                      <a:srgbClr val="C4CDEA"/>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ea typeface="Arial" pitchFamily="-111" charset="0"/>
                          <a:cs typeface="Tw Cen MT"/>
                        </a:rPr>
                        <a:t>Classroom (Attention Signal: 1-2-3 Eyes on Me)</a:t>
                      </a:r>
                    </a:p>
                  </a:txBody>
                  <a:tcPr marL="91028" marR="91028" horzOverflow="overflow">
                    <a:solidFill>
                      <a:srgbClr val="C4CDEA"/>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extLst>
                  <a:ext uri="{0D108BD9-81ED-4DB2-BD59-A6C34878D82A}">
                    <a16:rowId xmlns:a16="http://schemas.microsoft.com/office/drawing/2014/main" val="10000"/>
                  </a:ext>
                </a:extLst>
              </a:tr>
              <a:tr h="56407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2"/>
                          </a:solidFill>
                          <a:effectLst/>
                          <a:latin typeface="Tw Cen MT"/>
                          <a:cs typeface="Tw Cen MT"/>
                        </a:rPr>
                        <a:t>When you feel upset …</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2"/>
                          </a:solidFill>
                          <a:effectLst/>
                          <a:latin typeface="Tw Cen MT"/>
                          <a:cs typeface="Tw Cen MT"/>
                        </a:rPr>
                        <a:t>Morning Routine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How to Transition/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Line Up</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Small Group Work</a:t>
                      </a:r>
                    </a:p>
                  </a:txBody>
                  <a:tcPr marL="91028" marR="91028" horzOverflow="overflow">
                    <a:solidFill>
                      <a:srgbClr val="C4CDEA"/>
                    </a:solidFill>
                  </a:tcPr>
                </a:tc>
                <a:extLst>
                  <a:ext uri="{0D108BD9-81ED-4DB2-BD59-A6C34878D82A}">
                    <a16:rowId xmlns:a16="http://schemas.microsoft.com/office/drawing/2014/main" val="10001"/>
                  </a:ext>
                </a:extLst>
              </a:tr>
              <a:tr h="17598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Responsible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anchor="ctr" horzOverflow="overflow">
                    <a:solidFill>
                      <a:schemeClr val="tx2">
                        <a:lumMod val="20000"/>
                        <a:lumOff val="80000"/>
                      </a:schemeClr>
                    </a:solidFill>
                  </a:tcPr>
                </a:tc>
                <a:tc>
                  <a:txBody>
                    <a:bodyPr/>
                    <a:lstStyle/>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Stay on task</a:t>
                      </a:r>
                    </a:p>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Clean up area</a:t>
                      </a:r>
                    </a:p>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Apologize for mistakes</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Recognize what you’re feeling “I feel…”</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Stop and take a few deep breaths</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Turn in homework</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Put instructional materials in desk</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Put materials away</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Get materials ready for next activity</a:t>
                      </a:r>
                      <a:endParaRPr kumimoji="0" lang="en-US" sz="13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Do your fair share</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Manage time carefully</a:t>
                      </a:r>
                      <a:endParaRPr kumimoji="0" lang="en-US" sz="13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solidFill>
                  </a:tcPr>
                </a:tc>
                <a:extLst>
                  <a:ext uri="{0D108BD9-81ED-4DB2-BD59-A6C34878D82A}">
                    <a16:rowId xmlns:a16="http://schemas.microsoft.com/office/drawing/2014/main" val="10002"/>
                  </a:ext>
                </a:extLst>
              </a:tr>
              <a:tr h="195705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cs typeface="Tw Cen M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Respectful</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tx2">
                        <a:lumMod val="20000"/>
                        <a:lumOff val="80000"/>
                      </a:schemeClr>
                    </a:solidFill>
                  </a:tcPr>
                </a:tc>
                <a:tc>
                  <a:txBody>
                    <a:bodyPr/>
                    <a:lstStyle/>
                    <a:p>
                      <a:pPr marL="173038" indent="-173038">
                        <a:buFont typeface="Arial"/>
                        <a:buChar char="•"/>
                      </a:pPr>
                      <a:r>
                        <a:rPr lang="en-US" sz="1400" b="0" i="0" dirty="0">
                          <a:ln>
                            <a:noFill/>
                          </a:ln>
                          <a:solidFill>
                            <a:schemeClr val="tx2"/>
                          </a:solidFill>
                          <a:latin typeface="Tw Cen MT"/>
                          <a:cs typeface="Tw Cen MT"/>
                        </a:rPr>
                        <a:t>Raise hand</a:t>
                      </a:r>
                    </a:p>
                    <a:p>
                      <a:pPr marL="173038" indent="-173038">
                        <a:buFont typeface="Arial"/>
                        <a:buChar char="•"/>
                      </a:pPr>
                      <a:r>
                        <a:rPr lang="en-US" sz="1400" b="0" i="0" dirty="0">
                          <a:ln>
                            <a:noFill/>
                          </a:ln>
                          <a:solidFill>
                            <a:schemeClr val="tx2"/>
                          </a:solidFill>
                          <a:latin typeface="Tw Cen MT"/>
                          <a:cs typeface="Tw Cen MT"/>
                        </a:rPr>
                        <a:t>Listen to speaker</a:t>
                      </a:r>
                    </a:p>
                    <a:p>
                      <a:pPr marL="173038" indent="-173038">
                        <a:buFont typeface="Arial"/>
                        <a:buChar char="•"/>
                      </a:pPr>
                      <a:r>
                        <a:rPr lang="en-US" sz="1400" b="0" i="0" dirty="0">
                          <a:ln>
                            <a:noFill/>
                          </a:ln>
                          <a:solidFill>
                            <a:schemeClr val="tx2"/>
                          </a:solidFill>
                          <a:latin typeface="Tw Cen MT"/>
                          <a:cs typeface="Tw Cen MT"/>
                        </a:rPr>
                        <a:t>Follow directions</a:t>
                      </a:r>
                    </a:p>
                    <a:p>
                      <a:pPr marL="173038" indent="-173038">
                        <a:buFont typeface="Arial"/>
                        <a:buChar char="•"/>
                      </a:pPr>
                      <a:r>
                        <a:rPr lang="en-US" sz="1400" b="0" i="0" dirty="0">
                          <a:ln>
                            <a:noFill/>
                          </a:ln>
                          <a:solidFill>
                            <a:schemeClr val="tx2"/>
                          </a:solidFill>
                          <a:latin typeface="Tw Cen MT"/>
                          <a:cs typeface="Tw Cen MT"/>
                        </a:rPr>
                        <a:t>Use appropriate </a:t>
                      </a:r>
                      <a:r>
                        <a:rPr lang="en-US" sz="1400" b="0" i="0" kern="1200" dirty="0">
                          <a:ln>
                            <a:noFill/>
                          </a:ln>
                          <a:solidFill>
                            <a:schemeClr val="tx2"/>
                          </a:solidFill>
                          <a:latin typeface="Tw Cen MT"/>
                          <a:ea typeface="+mn-ea"/>
                          <a:cs typeface="Tw Cen MT"/>
                        </a:rPr>
                        <a:t>voice</a:t>
                      </a:r>
                      <a:r>
                        <a:rPr lang="en-US" sz="1400" b="0" i="0" baseline="0" dirty="0">
                          <a:ln>
                            <a:noFill/>
                          </a:ln>
                          <a:solidFill>
                            <a:schemeClr val="tx2"/>
                          </a:solidFill>
                          <a:latin typeface="Tw Cen MT"/>
                          <a:cs typeface="Tw Cen MT"/>
                        </a:rPr>
                        <a:t> level</a:t>
                      </a:r>
                      <a:endParaRPr lang="en-US" sz="1400" b="0" i="0" dirty="0">
                        <a:ln>
                          <a:noFill/>
                        </a:ln>
                        <a:solidFill>
                          <a:schemeClr val="tx2"/>
                        </a:solidFill>
                        <a:latin typeface="Tw Cen MT"/>
                        <a:cs typeface="Tw Cen MT"/>
                      </a:endParaRP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Ask for a break if you need a moment</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Express your feelings appropriately</a:t>
                      </a:r>
                    </a:p>
                  </a:txBody>
                  <a:tcPr marL="91028" marR="91028" horzOverflow="overflow"/>
                </a:tc>
                <a:tc>
                  <a:txBody>
                    <a:bodyPr/>
                    <a:lstStyle/>
                    <a:p>
                      <a:pPr marL="285750" indent="-285750">
                        <a:spcBef>
                          <a:spcPts val="0"/>
                        </a:spcBef>
                        <a:spcAft>
                          <a:spcPts val="0"/>
                        </a:spcAft>
                        <a:buFont typeface="Wingdings" charset="2"/>
                        <a:buChar char="§"/>
                      </a:pPr>
                      <a:r>
                        <a:rPr lang="en-US" sz="1300" b="0" i="0" dirty="0">
                          <a:ln>
                            <a:noFill/>
                          </a:ln>
                          <a:solidFill>
                            <a:schemeClr val="tx2"/>
                          </a:solidFill>
                          <a:latin typeface="Tw Cen MT"/>
                          <a:cs typeface="Tw Cen MT"/>
                        </a:rPr>
                        <a:t>Say “good morning</a:t>
                      </a:r>
                      <a:r>
                        <a:rPr lang="en-US" sz="1300" b="0" i="0" baseline="0" dirty="0">
                          <a:ln>
                            <a:noFill/>
                          </a:ln>
                          <a:solidFill>
                            <a:schemeClr val="tx2"/>
                          </a:solidFill>
                          <a:latin typeface="Tw Cen MT"/>
                          <a:cs typeface="Tw Cen MT"/>
                        </a:rPr>
                        <a:t>” to teacher and classmates</a:t>
                      </a:r>
                      <a:endParaRPr lang="en-US" sz="1300" b="0" i="0" dirty="0">
                        <a:ln>
                          <a:noFill/>
                        </a:ln>
                        <a:solidFill>
                          <a:schemeClr val="tx2"/>
                        </a:solidFill>
                        <a:latin typeface="Tw Cen MT"/>
                        <a:cs typeface="Tw Cen MT"/>
                      </a:endParaRPr>
                    </a:p>
                    <a:p>
                      <a:pPr marL="285750" indent="-285750">
                        <a:spcBef>
                          <a:spcPts val="0"/>
                        </a:spcBef>
                        <a:spcAft>
                          <a:spcPts val="0"/>
                        </a:spcAft>
                        <a:buFont typeface="Wingdings" charset="2"/>
                        <a:buChar char="§"/>
                      </a:pPr>
                      <a:r>
                        <a:rPr lang="en-US" sz="1300" b="0" i="0" dirty="0">
                          <a:ln>
                            <a:noFill/>
                          </a:ln>
                          <a:solidFill>
                            <a:schemeClr val="tx2"/>
                          </a:solidFill>
                          <a:latin typeface="Tw Cen MT"/>
                          <a:cs typeface="Tw Cen MT"/>
                        </a:rPr>
                        <a:t>Talk in soft </a:t>
                      </a:r>
                      <a:r>
                        <a:rPr lang="en-US" sz="1400" b="0" i="0" kern="1200" dirty="0">
                          <a:ln>
                            <a:noFill/>
                          </a:ln>
                          <a:solidFill>
                            <a:schemeClr val="tx2"/>
                          </a:solidFill>
                          <a:latin typeface="Tw Cen MT"/>
                          <a:ea typeface="+mn-ea"/>
                          <a:cs typeface="Tw Cen MT"/>
                        </a:rPr>
                        <a:t>voices</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Listen for direction to next activity</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Arial" pitchFamily="-111" charset="0"/>
                          <a:cs typeface="Tw Cen MT"/>
                        </a:rPr>
                        <a:t>Be silent</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Listen to understand your peers </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Take turns speaking</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mn-ea"/>
                          <a:cs typeface="Tw Cen MT"/>
                        </a:rPr>
                        <a:t>Use kind words with feedback</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mn-ea"/>
                          <a:cs typeface="Tw Cen MT"/>
                        </a:rPr>
                        <a:t>Speak only to group members</a:t>
                      </a:r>
                      <a:endParaRPr kumimoji="0" lang="en-US" sz="13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solidFill>
                  </a:tcPr>
                </a:tc>
                <a:extLst>
                  <a:ext uri="{0D108BD9-81ED-4DB2-BD59-A6C34878D82A}">
                    <a16:rowId xmlns:a16="http://schemas.microsoft.com/office/drawing/2014/main" val="10003"/>
                  </a:ext>
                </a:extLst>
              </a:tr>
              <a:tr h="134389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cs typeface="Tw Cen M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Be Safe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tx2">
                        <a:lumMod val="20000"/>
                        <a:lumOff val="80000"/>
                      </a:schemeClr>
                    </a:solidFill>
                  </a:tcPr>
                </a:tc>
                <a:tc>
                  <a:txBody>
                    <a:bodyPr/>
                    <a:lstStyle/>
                    <a:p>
                      <a:pPr marL="173038" indent="-173038">
                        <a:buFont typeface="Arial"/>
                        <a:buChar char="•"/>
                      </a:pPr>
                      <a:r>
                        <a:rPr lang="en-US" sz="1400" b="0" i="0" dirty="0">
                          <a:ln>
                            <a:noFill/>
                          </a:ln>
                          <a:solidFill>
                            <a:schemeClr val="tx2"/>
                          </a:solidFill>
                          <a:latin typeface="Tw Cen MT"/>
                          <a:cs typeface="Tw Cen MT"/>
                        </a:rPr>
                        <a:t>Walk quietly</a:t>
                      </a:r>
                    </a:p>
                    <a:p>
                      <a:pPr marL="173038" indent="-173038">
                        <a:buFont typeface="Arial"/>
                        <a:buChar char="•"/>
                      </a:pPr>
                      <a:r>
                        <a:rPr lang="en-US" sz="1400" b="0" i="0" dirty="0">
                          <a:ln>
                            <a:noFill/>
                          </a:ln>
                          <a:solidFill>
                            <a:schemeClr val="tx2"/>
                          </a:solidFill>
                          <a:latin typeface="Tw Cen MT"/>
                          <a:cs typeface="Tw Cen MT"/>
                        </a:rPr>
                        <a:t>Keep hands and feet to self</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Talk to someone if you need help</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Arial" pitchFamily="-111" charset="0"/>
                          <a:cs typeface="Tw Cen MT"/>
                        </a:rPr>
                        <a:t>Talk to someone if it will make you feel better</a:t>
                      </a:r>
                    </a:p>
                  </a:txBody>
                  <a:tcPr marL="91028" marR="91028" horzOverflow="overflow"/>
                </a:tc>
                <a:tc>
                  <a:txBody>
                    <a:bodyPr/>
                    <a:lstStyle/>
                    <a:p>
                      <a:pPr marL="285750" indent="-285750">
                        <a:spcBef>
                          <a:spcPts val="0"/>
                        </a:spcBef>
                        <a:spcAft>
                          <a:spcPts val="0"/>
                        </a:spcAft>
                        <a:buFont typeface="Wingdings" charset="2"/>
                        <a:buChar char="§"/>
                      </a:pPr>
                      <a:r>
                        <a:rPr lang="en-US" sz="1300" b="0" i="0" dirty="0">
                          <a:ln>
                            <a:noFill/>
                          </a:ln>
                          <a:solidFill>
                            <a:schemeClr val="tx2"/>
                          </a:solidFill>
                          <a:latin typeface="Tw Cen MT"/>
                          <a:cs typeface="Tw Cen MT"/>
                        </a:rPr>
                        <a:t>Put personal belongings in designated areas</a:t>
                      </a:r>
                    </a:p>
                    <a:p>
                      <a:pPr marL="285750" indent="-285750">
                        <a:spcBef>
                          <a:spcPts val="0"/>
                        </a:spcBef>
                        <a:spcAft>
                          <a:spcPts val="0"/>
                        </a:spcAft>
                        <a:buFont typeface="Wingdings" charset="2"/>
                        <a:buChar char="§"/>
                      </a:pPr>
                      <a:r>
                        <a:rPr lang="en-US" sz="1300" b="0" i="0" dirty="0">
                          <a:ln>
                            <a:noFill/>
                          </a:ln>
                          <a:solidFill>
                            <a:schemeClr val="tx2"/>
                          </a:solidFill>
                          <a:latin typeface="Tw Cen MT"/>
                          <a:cs typeface="Tw Cen MT"/>
                        </a:rPr>
                        <a:t>Take your seat</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Stand up</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Arial" pitchFamily="-111" charset="0"/>
                          <a:cs typeface="Tw Cen MT"/>
                        </a:rPr>
                        <a:t>Push in chair</a:t>
                      </a:r>
                    </a:p>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ea typeface="Arial" pitchFamily="-111" charset="0"/>
                          <a:cs typeface="Tw Cen MT"/>
                        </a:rPr>
                        <a:t>Wait for group to be called to line up</a:t>
                      </a:r>
                    </a:p>
                  </a:txBody>
                  <a:tcPr marL="91028" marR="91028" horzOverflow="overflow"/>
                </a:tc>
                <a:tc>
                  <a:txBody>
                    <a:bodyPr/>
                    <a:lstStyle/>
                    <a:p>
                      <a:pPr marL="285750" marR="0" lvl="0" indent="-285750" algn="l" defTabSz="914400" rtl="0" eaLnBrk="1" fontAlgn="base" latinLnBrk="0" hangingPunct="1">
                        <a:lnSpc>
                          <a:spcPct val="100000"/>
                        </a:lnSpc>
                        <a:spcBef>
                          <a:spcPts val="0"/>
                        </a:spcBef>
                        <a:spcAft>
                          <a:spcPts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Clean up area when time is up</a:t>
                      </a:r>
                      <a:endParaRPr kumimoji="0" lang="en-US" sz="13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03563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armersagent.com/Assets/Agents/akaufman/Images/fe953f4be8514df0a3c5a11d3e998bb8_AdPanel.jp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0307" y="70343"/>
            <a:ext cx="10673035" cy="7760272"/>
          </a:xfrm>
          <a:prstGeom prst="rect">
            <a:avLst/>
          </a:prstGeom>
          <a:noFill/>
          <a:ln>
            <a:solidFill>
              <a:srgbClr val="021CBD"/>
            </a:solidFill>
          </a:ln>
          <a:extLst>
            <a:ext uri="{909E8E84-426E-40dd-AFC4-6F175D3DCCD1}">
              <a14:hiddenFill xmlns="" xmlns:a14="http://schemas.microsoft.com/office/drawing/2010/main">
                <a:solidFill>
                  <a:srgbClr val="FFFFFF"/>
                </a:solidFill>
              </a14:hiddenFill>
            </a:ext>
          </a:extLst>
        </p:spPr>
      </p:pic>
      <p:pic>
        <p:nvPicPr>
          <p:cNvPr id="1030" name="Picture 6" descr="http://www.swifthausdesign.com/wp-content/uploads/2014/08/profileIcon-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5" y="4724400"/>
            <a:ext cx="1404264" cy="1404264"/>
          </a:xfrm>
          <a:prstGeom prst="rect">
            <a:avLst/>
          </a:prstGeom>
          <a:noFill/>
          <a:ln w="57150">
            <a:solidFill>
              <a:srgbClr val="021CBD"/>
            </a:solidFill>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2674386" y="1650028"/>
            <a:ext cx="4481028"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solidFill>
                  <a:schemeClr val="accent5">
                    <a:lumMod val="75000"/>
                  </a:schemeClr>
                </a:solidFill>
                <a:latin typeface="+mj-lt"/>
              </a:rPr>
              <a:t>SW-PBS</a:t>
            </a:r>
            <a:endParaRPr lang="en-US" sz="7200" b="1" cap="none" spc="0" dirty="0">
              <a:ln w="11430"/>
              <a:solidFill>
                <a:schemeClr val="accent5">
                  <a:lumMod val="75000"/>
                </a:schemeClr>
              </a:solidFill>
              <a:latin typeface="+mj-lt"/>
            </a:endParaRPr>
          </a:p>
        </p:txBody>
      </p:sp>
      <p:pic>
        <p:nvPicPr>
          <p:cNvPr id="9" name="Picture 4" descr="http://www.clipartbest.com/cliparts/MiL/rkz/MiLrkzLia.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9218" y="-311732"/>
            <a:ext cx="806479" cy="119011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381000" y="-311732"/>
            <a:ext cx="10591800" cy="1190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http://www.clipartbest.com/cliparts/MiL/rkz/MiLrkzLia.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0389" y="878384"/>
            <a:ext cx="632550" cy="933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www.clipartbest.com/cliparts/MiL/rkz/MiLrkzLia.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12927" y="288106"/>
            <a:ext cx="517765" cy="73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www.clipartbest.com/cliparts/MiL/rkz/MiLrkzLia.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003982" y="712052"/>
            <a:ext cx="292378" cy="39320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http://www.clipartbest.com/cliparts/MiL/rkz/MiLrkzLia.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7296" y="778293"/>
            <a:ext cx="806479" cy="119011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4" descr="http://www.clipartbest.com/cliparts/MiL/rkz/MiLrkzLia.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3337" y="2075471"/>
            <a:ext cx="514454" cy="75917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http://www.clipartbest.com/cliparts/MiL/rkz/MiLrkzLia.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688" y="1345109"/>
            <a:ext cx="738435" cy="1089704"/>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http://www.clipartbest.com/cliparts/MiL/rkz/MiLrkzLia.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22442" y="2819400"/>
            <a:ext cx="796543" cy="1190116"/>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http://www.clipartbest.com/cliparts/MiL/rkz/MiLrkzLia.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24675" y="814907"/>
            <a:ext cx="896106" cy="132237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http://www.clipartbest.com/cliparts/MiL/rkz/MiLrkzLia.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29092" y="2819399"/>
            <a:ext cx="462419" cy="74991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4" descr="http://www.clipartbest.com/cliparts/MiL/rkz/MiLrkzLia.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14601" y="514471"/>
            <a:ext cx="686024" cy="1012361"/>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 descr="http://www.clipartbest.com/cliparts/MiL/rkz/MiLrkzLia.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1691509" y="-554310"/>
            <a:ext cx="833160" cy="1190116"/>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4" descr="http://www.clipartbest.com/cliparts/MiL/rkz/MiLrkzLia.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4359" y="-514432"/>
            <a:ext cx="806479" cy="1190116"/>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4" descr="http://www.clipartbest.com/cliparts/MiL/rkz/MiLrkzLia.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49376" y="216943"/>
            <a:ext cx="403240" cy="595059"/>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 descr="http://www.clipartbest.com/cliparts/MiL/rkz/MiLrkzLia.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6594434" y="395545"/>
            <a:ext cx="403239" cy="595059"/>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4" descr="http://www.clipartbest.com/cliparts/MiL/rkz/MiLrkzLia.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12326" y="2973044"/>
            <a:ext cx="403240" cy="595059"/>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4" descr="http://www.clipartbest.com/cliparts/MiL/rkz/MiLrkzLia.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2082939" y="1542225"/>
            <a:ext cx="356119" cy="595059"/>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6" descr="http://www.swifthausdesign.com/wp-content/uploads/2014/08/profileIcon-300x30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93209" y="4310282"/>
            <a:ext cx="1845057" cy="1845057"/>
          </a:xfrm>
          <a:prstGeom prst="rect">
            <a:avLst/>
          </a:prstGeom>
          <a:noFill/>
          <a:ln w="57150">
            <a:solidFill>
              <a:srgbClr val="021CBD"/>
            </a:solidFill>
          </a:ln>
          <a:extLst>
            <a:ext uri="{909E8E84-426E-40dd-AFC4-6F175D3DCCD1}">
              <a14:hiddenFill xmlns="" xmlns:a14="http://schemas.microsoft.com/office/drawing/2010/main">
                <a:solidFill>
                  <a:srgbClr val="FFFFFF"/>
                </a:solidFill>
              </a14:hiddenFill>
            </a:ext>
          </a:extLst>
        </p:spPr>
      </p:pic>
      <p:sp>
        <p:nvSpPr>
          <p:cNvPr id="26" name="TextBox 25"/>
          <p:cNvSpPr txBox="1"/>
          <p:nvPr/>
        </p:nvSpPr>
        <p:spPr>
          <a:xfrm rot="20823169">
            <a:off x="407670" y="2131893"/>
            <a:ext cx="1952981" cy="646331"/>
          </a:xfrm>
          <a:prstGeom prst="rect">
            <a:avLst/>
          </a:prstGeom>
          <a:noFill/>
        </p:spPr>
        <p:txBody>
          <a:bodyPr wrap="square" rtlCol="0">
            <a:spAutoFit/>
          </a:bodyPr>
          <a:lstStyle/>
          <a:p>
            <a:pPr algn="ctr"/>
            <a:r>
              <a:rPr lang="en-US" b="1" dirty="0">
                <a:solidFill>
                  <a:srgbClr val="0070C0"/>
                </a:solidFill>
              </a:rPr>
              <a:t>Long-term Traumatic Events</a:t>
            </a:r>
          </a:p>
        </p:txBody>
      </p:sp>
      <p:sp>
        <p:nvSpPr>
          <p:cNvPr id="35" name="TextBox 34"/>
          <p:cNvSpPr txBox="1"/>
          <p:nvPr/>
        </p:nvSpPr>
        <p:spPr>
          <a:xfrm rot="20823169">
            <a:off x="3304620" y="585488"/>
            <a:ext cx="1240218" cy="646331"/>
          </a:xfrm>
          <a:prstGeom prst="rect">
            <a:avLst/>
          </a:prstGeom>
          <a:noFill/>
        </p:spPr>
        <p:txBody>
          <a:bodyPr wrap="square" rtlCol="0">
            <a:spAutoFit/>
          </a:bodyPr>
          <a:lstStyle/>
          <a:p>
            <a:pPr algn="ctr"/>
            <a:r>
              <a:rPr lang="en-US" b="1" dirty="0">
                <a:solidFill>
                  <a:srgbClr val="0070C0"/>
                </a:solidFill>
              </a:rPr>
              <a:t>Family </a:t>
            </a:r>
          </a:p>
          <a:p>
            <a:pPr algn="ctr"/>
            <a:r>
              <a:rPr lang="en-US" b="1" dirty="0">
                <a:solidFill>
                  <a:srgbClr val="0070C0"/>
                </a:solidFill>
              </a:rPr>
              <a:t>Set-backs</a:t>
            </a:r>
          </a:p>
        </p:txBody>
      </p:sp>
      <p:sp>
        <p:nvSpPr>
          <p:cNvPr id="36" name="TextBox 35"/>
          <p:cNvSpPr txBox="1"/>
          <p:nvPr/>
        </p:nvSpPr>
        <p:spPr>
          <a:xfrm rot="1148425">
            <a:off x="6590555" y="1151133"/>
            <a:ext cx="1558594" cy="646331"/>
          </a:xfrm>
          <a:prstGeom prst="rect">
            <a:avLst/>
          </a:prstGeom>
          <a:noFill/>
        </p:spPr>
        <p:txBody>
          <a:bodyPr wrap="square" rtlCol="0">
            <a:spAutoFit/>
          </a:bodyPr>
          <a:lstStyle/>
          <a:p>
            <a:r>
              <a:rPr lang="en-US" b="1" dirty="0">
                <a:solidFill>
                  <a:srgbClr val="0070C0"/>
                </a:solidFill>
              </a:rPr>
              <a:t>Social Isolation</a:t>
            </a:r>
          </a:p>
        </p:txBody>
      </p:sp>
      <p:pic>
        <p:nvPicPr>
          <p:cNvPr id="13" name="Picture 4" descr="http://www.clipartbest.com/cliparts/MiL/rkz/MiLrkzLia.jpe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8323748" y="386041"/>
            <a:ext cx="465782" cy="673055"/>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Box 36"/>
          <p:cNvSpPr txBox="1"/>
          <p:nvPr/>
        </p:nvSpPr>
        <p:spPr>
          <a:xfrm rot="1160374">
            <a:off x="5029367" y="152249"/>
            <a:ext cx="1683456" cy="646331"/>
          </a:xfrm>
          <a:prstGeom prst="rect">
            <a:avLst/>
          </a:prstGeom>
          <a:noFill/>
        </p:spPr>
        <p:txBody>
          <a:bodyPr wrap="square" rtlCol="0">
            <a:spAutoFit/>
          </a:bodyPr>
          <a:lstStyle/>
          <a:p>
            <a:pPr algn="ctr"/>
            <a:r>
              <a:rPr lang="en-US" b="1" dirty="0">
                <a:solidFill>
                  <a:srgbClr val="0070C0"/>
                </a:solidFill>
              </a:rPr>
              <a:t>Neighborhood Strife</a:t>
            </a:r>
          </a:p>
        </p:txBody>
      </p:sp>
      <p:sp>
        <p:nvSpPr>
          <p:cNvPr id="38" name="TextBox 37"/>
          <p:cNvSpPr txBox="1"/>
          <p:nvPr/>
        </p:nvSpPr>
        <p:spPr>
          <a:xfrm rot="20823169">
            <a:off x="546323" y="950711"/>
            <a:ext cx="1240218" cy="369332"/>
          </a:xfrm>
          <a:prstGeom prst="rect">
            <a:avLst/>
          </a:prstGeom>
          <a:noFill/>
        </p:spPr>
        <p:txBody>
          <a:bodyPr wrap="square" rtlCol="0">
            <a:spAutoFit/>
          </a:bodyPr>
          <a:lstStyle/>
          <a:p>
            <a:r>
              <a:rPr lang="en-US" b="1" dirty="0">
                <a:solidFill>
                  <a:srgbClr val="0070C0"/>
                </a:solidFill>
              </a:rPr>
              <a:t>Disability</a:t>
            </a:r>
          </a:p>
        </p:txBody>
      </p:sp>
      <p:sp>
        <p:nvSpPr>
          <p:cNvPr id="39" name="TextBox 38"/>
          <p:cNvSpPr txBox="1"/>
          <p:nvPr/>
        </p:nvSpPr>
        <p:spPr>
          <a:xfrm>
            <a:off x="7030205" y="334737"/>
            <a:ext cx="1240218" cy="646331"/>
          </a:xfrm>
          <a:prstGeom prst="rect">
            <a:avLst/>
          </a:prstGeom>
          <a:noFill/>
        </p:spPr>
        <p:txBody>
          <a:bodyPr wrap="square" rtlCol="0">
            <a:spAutoFit/>
          </a:bodyPr>
          <a:lstStyle/>
          <a:p>
            <a:r>
              <a:rPr lang="en-US" b="1" dirty="0">
                <a:solidFill>
                  <a:srgbClr val="0070C0"/>
                </a:solidFill>
              </a:rPr>
              <a:t>Academic Struggles</a:t>
            </a:r>
          </a:p>
        </p:txBody>
      </p:sp>
      <p:sp>
        <p:nvSpPr>
          <p:cNvPr id="27" name="Rectangle 26"/>
          <p:cNvSpPr/>
          <p:nvPr/>
        </p:nvSpPr>
        <p:spPr>
          <a:xfrm rot="367295">
            <a:off x="2525151" y="3314933"/>
            <a:ext cx="3206770" cy="369332"/>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Compassionate  Schools</a:t>
            </a:r>
          </a:p>
        </p:txBody>
      </p:sp>
      <p:sp>
        <p:nvSpPr>
          <p:cNvPr id="41" name="Rectangle 40"/>
          <p:cNvSpPr/>
          <p:nvPr/>
        </p:nvSpPr>
        <p:spPr>
          <a:xfrm rot="864592">
            <a:off x="2012326" y="2707106"/>
            <a:ext cx="1240262" cy="646331"/>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Leader in Me</a:t>
            </a:r>
          </a:p>
        </p:txBody>
      </p:sp>
      <p:sp>
        <p:nvSpPr>
          <p:cNvPr id="42" name="Rectangle 41"/>
          <p:cNvSpPr/>
          <p:nvPr/>
        </p:nvSpPr>
        <p:spPr>
          <a:xfrm rot="288631">
            <a:off x="3217721" y="2960336"/>
            <a:ext cx="2801377" cy="369332"/>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Restorative Practices</a:t>
            </a:r>
          </a:p>
        </p:txBody>
      </p:sp>
      <p:sp>
        <p:nvSpPr>
          <p:cNvPr id="43" name="Rectangle 42"/>
          <p:cNvSpPr/>
          <p:nvPr/>
        </p:nvSpPr>
        <p:spPr>
          <a:xfrm rot="650831">
            <a:off x="1729941" y="3486490"/>
            <a:ext cx="2349938" cy="369332"/>
          </a:xfrm>
          <a:prstGeom prst="rect">
            <a:avLst/>
          </a:prstGeom>
          <a:noFill/>
        </p:spPr>
        <p:txBody>
          <a:bodyPr wrap="non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Responsive Classrooms</a:t>
            </a:r>
          </a:p>
        </p:txBody>
      </p:sp>
      <p:sp>
        <p:nvSpPr>
          <p:cNvPr id="45" name="Rectangle 44"/>
          <p:cNvSpPr/>
          <p:nvPr/>
        </p:nvSpPr>
        <p:spPr>
          <a:xfrm rot="21187386">
            <a:off x="6511005" y="3423594"/>
            <a:ext cx="1605248" cy="369332"/>
          </a:xfrm>
          <a:prstGeom prst="rect">
            <a:avLst/>
          </a:prstGeom>
          <a:noFill/>
        </p:spPr>
        <p:txBody>
          <a:bodyPr wrap="non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Solution Teams</a:t>
            </a:r>
          </a:p>
        </p:txBody>
      </p:sp>
      <p:sp>
        <p:nvSpPr>
          <p:cNvPr id="46" name="Rectangle 45"/>
          <p:cNvSpPr/>
          <p:nvPr/>
        </p:nvSpPr>
        <p:spPr>
          <a:xfrm>
            <a:off x="5525960" y="3275383"/>
            <a:ext cx="873957" cy="646331"/>
          </a:xfrm>
          <a:prstGeom prst="rect">
            <a:avLst/>
          </a:prstGeom>
          <a:noFill/>
        </p:spPr>
        <p:txBody>
          <a:bodyPr wrap="non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Love </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&amp; Logic</a:t>
            </a:r>
          </a:p>
        </p:txBody>
      </p:sp>
      <p:sp>
        <p:nvSpPr>
          <p:cNvPr id="40" name="TextBox 39"/>
          <p:cNvSpPr txBox="1"/>
          <p:nvPr/>
        </p:nvSpPr>
        <p:spPr>
          <a:xfrm>
            <a:off x="2581760" y="5754615"/>
            <a:ext cx="1237729" cy="369332"/>
          </a:xfrm>
          <a:prstGeom prst="rect">
            <a:avLst/>
          </a:prstGeom>
          <a:noFill/>
          <a:ln>
            <a:noFill/>
          </a:ln>
        </p:spPr>
        <p:txBody>
          <a:bodyPr wrap="square" rtlCol="0">
            <a:spAutoFit/>
          </a:bodyPr>
          <a:lstStyle/>
          <a:p>
            <a:pPr algn="ctr"/>
            <a:r>
              <a:rPr lang="en-US" dirty="0">
                <a:solidFill>
                  <a:schemeClr val="bg2">
                    <a:lumMod val="25000"/>
                  </a:schemeClr>
                </a:solidFill>
              </a:rPr>
              <a:t>Staff</a:t>
            </a:r>
          </a:p>
        </p:txBody>
      </p:sp>
      <p:pic>
        <p:nvPicPr>
          <p:cNvPr id="44" name="Picture 6" descr="http://www.swifthausdesign.com/wp-content/uploads/2014/08/profileIcon-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953" y="4751075"/>
            <a:ext cx="1404264" cy="1404264"/>
          </a:xfrm>
          <a:prstGeom prst="rect">
            <a:avLst/>
          </a:prstGeom>
          <a:noFill/>
          <a:ln w="38100">
            <a:solidFill>
              <a:srgbClr val="021CBD"/>
            </a:solidFill>
          </a:ln>
          <a:extLst>
            <a:ext uri="{909E8E84-426E-40dd-AFC4-6F175D3DCCD1}">
              <a14:hiddenFill xmlns="" xmlns:a14="http://schemas.microsoft.com/office/drawing/2010/main">
                <a:solidFill>
                  <a:srgbClr val="FFFFFF"/>
                </a:solidFill>
              </a14:hiddenFill>
            </a:ext>
          </a:extLst>
        </p:spPr>
      </p:pic>
      <p:sp>
        <p:nvSpPr>
          <p:cNvPr id="47" name="TextBox 46"/>
          <p:cNvSpPr txBox="1"/>
          <p:nvPr/>
        </p:nvSpPr>
        <p:spPr>
          <a:xfrm>
            <a:off x="4373959" y="5747279"/>
            <a:ext cx="1237729" cy="369332"/>
          </a:xfrm>
          <a:prstGeom prst="rect">
            <a:avLst/>
          </a:prstGeom>
          <a:noFill/>
          <a:ln>
            <a:noFill/>
          </a:ln>
        </p:spPr>
        <p:txBody>
          <a:bodyPr wrap="square" rtlCol="0">
            <a:spAutoFit/>
          </a:bodyPr>
          <a:lstStyle/>
          <a:p>
            <a:pPr algn="ctr"/>
            <a:r>
              <a:rPr lang="en-US" dirty="0">
                <a:solidFill>
                  <a:schemeClr val="bg2">
                    <a:lumMod val="25000"/>
                  </a:schemeClr>
                </a:solidFill>
              </a:rPr>
              <a:t>Students</a:t>
            </a:r>
          </a:p>
        </p:txBody>
      </p:sp>
      <p:sp>
        <p:nvSpPr>
          <p:cNvPr id="48" name="TextBox 47"/>
          <p:cNvSpPr txBox="1"/>
          <p:nvPr/>
        </p:nvSpPr>
        <p:spPr>
          <a:xfrm>
            <a:off x="6194336" y="5786007"/>
            <a:ext cx="1237729" cy="369332"/>
          </a:xfrm>
          <a:prstGeom prst="rect">
            <a:avLst/>
          </a:prstGeom>
          <a:noFill/>
          <a:ln>
            <a:noFill/>
          </a:ln>
        </p:spPr>
        <p:txBody>
          <a:bodyPr wrap="square" rtlCol="0">
            <a:spAutoFit/>
          </a:bodyPr>
          <a:lstStyle/>
          <a:p>
            <a:pPr algn="ctr"/>
            <a:r>
              <a:rPr lang="en-US" dirty="0">
                <a:solidFill>
                  <a:schemeClr val="bg2">
                    <a:lumMod val="25000"/>
                  </a:schemeClr>
                </a:solidFill>
              </a:rPr>
              <a:t>Families</a:t>
            </a:r>
          </a:p>
        </p:txBody>
      </p:sp>
      <p:sp>
        <p:nvSpPr>
          <p:cNvPr id="49" name="Rectangle 48"/>
          <p:cNvSpPr/>
          <p:nvPr/>
        </p:nvSpPr>
        <p:spPr>
          <a:xfrm rot="21184703">
            <a:off x="5773066" y="2831197"/>
            <a:ext cx="2327075" cy="646331"/>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Trauma-Informed </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Practices</a:t>
            </a:r>
          </a:p>
        </p:txBody>
      </p:sp>
    </p:spTree>
    <p:extLst>
      <p:ext uri="{BB962C8B-B14F-4D97-AF65-F5344CB8AC3E}">
        <p14:creationId xmlns:p14="http://schemas.microsoft.com/office/powerpoint/2010/main" val="25291949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26509-4444-7C4F-8930-93BF446424A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7FA5415-3B52-FE4B-A67A-318627A57A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3516" y="1994237"/>
            <a:ext cx="5407367" cy="4800600"/>
          </a:xfrm>
        </p:spPr>
      </p:pic>
      <p:pic>
        <p:nvPicPr>
          <p:cNvPr id="7" name="Picture 6">
            <a:extLst>
              <a:ext uri="{FF2B5EF4-FFF2-40B4-BE49-F238E27FC236}">
                <a16:creationId xmlns:a16="http://schemas.microsoft.com/office/drawing/2014/main" id="{05A267D4-4A99-3F4B-8A10-B4FEAA14EE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18761"/>
            <a:ext cx="6625270" cy="1818962"/>
          </a:xfrm>
          <a:prstGeom prst="rect">
            <a:avLst/>
          </a:prstGeom>
        </p:spPr>
      </p:pic>
      <p:sp>
        <p:nvSpPr>
          <p:cNvPr id="8" name="Oval 7">
            <a:extLst>
              <a:ext uri="{FF2B5EF4-FFF2-40B4-BE49-F238E27FC236}">
                <a16:creationId xmlns:a16="http://schemas.microsoft.com/office/drawing/2014/main" id="{417AD4D6-5608-9F44-870D-95A0738F5BC7}"/>
              </a:ext>
            </a:extLst>
          </p:cNvPr>
          <p:cNvSpPr/>
          <p:nvPr/>
        </p:nvSpPr>
        <p:spPr>
          <a:xfrm>
            <a:off x="152400" y="2743200"/>
            <a:ext cx="2209800" cy="205740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Regardless of perception of crime, 95% of students report feeling safe at school</a:t>
            </a:r>
          </a:p>
        </p:txBody>
      </p:sp>
    </p:spTree>
    <p:extLst>
      <p:ext uri="{BB962C8B-B14F-4D97-AF65-F5344CB8AC3E}">
        <p14:creationId xmlns:p14="http://schemas.microsoft.com/office/powerpoint/2010/main" val="21196040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8130" name="Content Placeholder 6"/>
          <p:cNvSpPr>
            <a:spLocks noGrp="1"/>
          </p:cNvSpPr>
          <p:nvPr>
            <p:ph idx="1"/>
          </p:nvPr>
        </p:nvSpPr>
        <p:spPr/>
        <p:txBody>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386836925"/>
              </p:ext>
            </p:extLst>
          </p:nvPr>
        </p:nvGraphicFramePr>
        <p:xfrm>
          <a:off x="143691" y="228600"/>
          <a:ext cx="8915400" cy="6438265"/>
        </p:xfrm>
        <a:graphic>
          <a:graphicData uri="http://schemas.openxmlformats.org/drawingml/2006/table">
            <a:tbl>
              <a:tblPr/>
              <a:tblGrid>
                <a:gridCol w="5723709">
                  <a:extLst>
                    <a:ext uri="{9D8B030D-6E8A-4147-A177-3AD203B41FA5}">
                      <a16:colId xmlns:a16="http://schemas.microsoft.com/office/drawing/2014/main" val="20000"/>
                    </a:ext>
                  </a:extLst>
                </a:gridCol>
                <a:gridCol w="1135627">
                  <a:extLst>
                    <a:ext uri="{9D8B030D-6E8A-4147-A177-3AD203B41FA5}">
                      <a16:colId xmlns:a16="http://schemas.microsoft.com/office/drawing/2014/main" val="20001"/>
                    </a:ext>
                  </a:extLst>
                </a:gridCol>
                <a:gridCol w="1065113">
                  <a:extLst>
                    <a:ext uri="{9D8B030D-6E8A-4147-A177-3AD203B41FA5}">
                      <a16:colId xmlns:a16="http://schemas.microsoft.com/office/drawing/2014/main" val="20002"/>
                    </a:ext>
                  </a:extLst>
                </a:gridCol>
                <a:gridCol w="990951">
                  <a:extLst>
                    <a:ext uri="{9D8B030D-6E8A-4147-A177-3AD203B41FA5}">
                      <a16:colId xmlns:a16="http://schemas.microsoft.com/office/drawing/2014/main" val="20003"/>
                    </a:ext>
                  </a:extLst>
                </a:gridCol>
              </a:tblGrid>
              <a:tr h="8382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Sample subscale responses associated with </a:t>
                      </a:r>
                      <a:r>
                        <a:rPr kumimoji="0" lang="en-US" sz="2800" b="1" i="0" u="sng"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student </a:t>
                      </a:r>
                      <a:r>
                        <a:rPr kumimoji="0" lang="en-US" sz="2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scores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(School Climate)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Percent who Agreed or Agreed a lot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Elem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School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Middle School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High School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1"/>
                  </a:ext>
                </a:extLst>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Teacher-Student Relations</a:t>
                      </a:r>
                    </a:p>
                    <a:p>
                      <a:pPr marL="23495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7. Teachers care about their students.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95.8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86.5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78.9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Student–Student Relations</a:t>
                      </a:r>
                    </a:p>
                    <a:p>
                      <a:pPr marL="23495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11. Students are friendly with each other.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rgbClr val="FF0000"/>
                        </a:solidFill>
                        <a:latin typeface="Tw Cen MT" panose="020B0602020104020603" pitchFamily="34" charset="0"/>
                      </a:endParaRPr>
                    </a:p>
                    <a:p>
                      <a:pPr algn="ctr"/>
                      <a:r>
                        <a:rPr lang="en-US" sz="1800" dirty="0">
                          <a:solidFill>
                            <a:schemeClr val="tx1"/>
                          </a:solidFill>
                          <a:latin typeface="Tw Cen MT" panose="020B0602020104020603" pitchFamily="34" charset="0"/>
                        </a:rPr>
                        <a:t>75.8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rgbClr val="FF0000"/>
                        </a:solidFill>
                        <a:latin typeface="Tw Cen MT" panose="020B0602020104020603" pitchFamily="34" charset="0"/>
                      </a:endParaRPr>
                    </a:p>
                    <a:p>
                      <a:pPr algn="ctr"/>
                      <a:r>
                        <a:rPr lang="en-US" sz="1800" dirty="0">
                          <a:solidFill>
                            <a:srgbClr val="FF0000"/>
                          </a:solidFill>
                          <a:latin typeface="Tw Cen MT" panose="020B0602020104020603" pitchFamily="34" charset="0"/>
                        </a:rPr>
                        <a:t>61.2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rgbClr val="FF0000"/>
                        </a:solidFill>
                        <a:latin typeface="Tw Cen MT" panose="020B0602020104020603" pitchFamily="34" charset="0"/>
                      </a:endParaRPr>
                    </a:p>
                    <a:p>
                      <a:pPr algn="ctr"/>
                      <a:r>
                        <a:rPr lang="en-US" sz="1800" dirty="0">
                          <a:solidFill>
                            <a:srgbClr val="FF0000"/>
                          </a:solidFill>
                          <a:latin typeface="Tw Cen MT" panose="020B0602020104020603" pitchFamily="34" charset="0"/>
                        </a:rPr>
                        <a:t>64.7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3"/>
                  </a:ext>
                </a:extLst>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Student Engagement School-wide</a:t>
                      </a:r>
                    </a:p>
                    <a:p>
                      <a:pPr marL="23495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28.  Most students work hard to get good grades.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92.0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rgbClr val="FF0000"/>
                        </a:solidFill>
                        <a:latin typeface="Tw Cen MT" panose="020B0602020104020603" pitchFamily="34" charset="0"/>
                      </a:endParaRPr>
                    </a:p>
                    <a:p>
                      <a:pPr algn="ctr"/>
                      <a:r>
                        <a:rPr lang="en-US" sz="1800" dirty="0">
                          <a:solidFill>
                            <a:schemeClr val="tx1"/>
                          </a:solidFill>
                          <a:latin typeface="Tw Cen MT" panose="020B0602020104020603" pitchFamily="34" charset="0"/>
                        </a:rPr>
                        <a:t>75.8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rgbClr val="FF0000"/>
                        </a:solidFill>
                        <a:latin typeface="Tw Cen MT" panose="020B0602020104020603" pitchFamily="34" charset="0"/>
                      </a:endParaRPr>
                    </a:p>
                    <a:p>
                      <a:pPr algn="ctr"/>
                      <a:r>
                        <a:rPr lang="en-US" sz="1800" dirty="0">
                          <a:solidFill>
                            <a:srgbClr val="FF0000"/>
                          </a:solidFill>
                          <a:latin typeface="Tw Cen MT" panose="020B0602020104020603" pitchFamily="34" charset="0"/>
                        </a:rPr>
                        <a:t>68.9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4"/>
                  </a:ext>
                </a:extLst>
              </a:tr>
              <a:tr h="479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Clarity of Expectations</a:t>
                      </a:r>
                    </a:p>
                    <a:p>
                      <a:pPr marL="23495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10. Students know how they are expected to act.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88.1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82.3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83.8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5"/>
                  </a:ext>
                </a:extLst>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Bullying School-wide*</a:t>
                      </a:r>
                    </a:p>
                    <a:p>
                      <a:pPr marL="23495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9. Students threaten and bully others.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35.3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rgbClr val="FF0000"/>
                        </a:solidFill>
                        <a:latin typeface="Tw Cen MT" panose="020B0602020104020603" pitchFamily="34" charset="0"/>
                      </a:endParaRPr>
                    </a:p>
                    <a:p>
                      <a:pPr algn="ctr"/>
                      <a:r>
                        <a:rPr lang="en-US" sz="1800" dirty="0">
                          <a:solidFill>
                            <a:srgbClr val="FF0000"/>
                          </a:solidFill>
                          <a:latin typeface="Tw Cen MT" panose="020B0602020104020603" pitchFamily="34" charset="0"/>
                        </a:rPr>
                        <a:t>53.9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rgbClr val="FF0000"/>
                        </a:solidFill>
                        <a:latin typeface="Tw Cen MT" panose="020B0602020104020603" pitchFamily="34" charset="0"/>
                      </a:endParaRPr>
                    </a:p>
                    <a:p>
                      <a:pPr algn="ctr"/>
                      <a:r>
                        <a:rPr lang="en-US" sz="1800" dirty="0">
                          <a:solidFill>
                            <a:srgbClr val="FF0000"/>
                          </a:solidFill>
                          <a:latin typeface="Tw Cen MT" panose="020B0602020104020603" pitchFamily="34" charset="0"/>
                        </a:rPr>
                        <a:t>44.3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6"/>
                  </a:ext>
                </a:extLst>
              </a:tr>
              <a:tr h="479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Fairness of Rules</a:t>
                      </a:r>
                    </a:p>
                    <a:p>
                      <a:pPr marL="23495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18. The school’s Code of Conduct is fair.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90.1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76.6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rgbClr val="FF0000"/>
                          </a:solidFill>
                          <a:latin typeface="Tw Cen MT" panose="020B0602020104020603" pitchFamily="34" charset="0"/>
                        </a:rPr>
                        <a:t>69.6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7"/>
                  </a:ext>
                </a:extLst>
              </a:tr>
              <a:tr h="479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School Safety</a:t>
                      </a:r>
                    </a:p>
                    <a:p>
                      <a:pPr marL="23495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13. Students feel safe.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90.3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80.1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endParaRPr lang="en-US" sz="1800" dirty="0">
                        <a:solidFill>
                          <a:schemeClr val="tx1">
                            <a:lumMod val="65000"/>
                            <a:lumOff val="35000"/>
                          </a:schemeClr>
                        </a:solidFill>
                        <a:latin typeface="Tw Cen MT" panose="020B0602020104020603" pitchFamily="34" charset="0"/>
                      </a:endParaRPr>
                    </a:p>
                    <a:p>
                      <a:pPr algn="ctr"/>
                      <a:r>
                        <a:rPr lang="en-US" sz="1800" dirty="0">
                          <a:solidFill>
                            <a:schemeClr val="tx1">
                              <a:lumMod val="65000"/>
                              <a:lumOff val="35000"/>
                            </a:schemeClr>
                          </a:solidFill>
                          <a:latin typeface="Tw Cen MT" panose="020B0602020104020603" pitchFamily="34" charset="0"/>
                        </a:rPr>
                        <a:t>75.1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8"/>
                  </a:ext>
                </a:extLst>
              </a:tr>
              <a:tr h="479425">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cap="none" normalizeH="0" baseline="0" dirty="0">
                          <a:ln>
                            <a:noFill/>
                          </a:ln>
                          <a:solidFill>
                            <a:schemeClr val="tx1">
                              <a:lumMod val="65000"/>
                              <a:lumOff val="35000"/>
                            </a:schemeClr>
                          </a:solidFill>
                          <a:effectLst/>
                          <a:latin typeface="Tw Cen MT" panose="020B0602020104020603" pitchFamily="34" charset="0"/>
                          <a:ea typeface="ＭＳ Ｐゴシック" pitchFamily="34" charset="-128"/>
                        </a:rPr>
                        <a:t>* = A high score on this subscale is negative because items are negatively worded.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pPr algn="ctr"/>
                      <a:endParaRPr lang="en-US" dirty="0">
                        <a:latin typeface="Georg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pPr algn="ctr"/>
                      <a:endParaRPr lang="en-US" dirty="0">
                        <a:latin typeface="Georg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pPr algn="ctr"/>
                      <a:endParaRPr lang="en-US" dirty="0">
                        <a:latin typeface="Georg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bl>
          </a:graphicData>
        </a:graphic>
      </p:graphicFrame>
      <p:sp>
        <p:nvSpPr>
          <p:cNvPr id="3" name="Right Arrow 2">
            <a:extLst>
              <a:ext uri="{FF2B5EF4-FFF2-40B4-BE49-F238E27FC236}">
                <a16:creationId xmlns:a16="http://schemas.microsoft.com/office/drawing/2014/main" id="{16C60213-7C3E-DB4E-BB38-6345F9FA6DB6}"/>
              </a:ext>
            </a:extLst>
          </p:cNvPr>
          <p:cNvSpPr/>
          <p:nvPr/>
        </p:nvSpPr>
        <p:spPr>
          <a:xfrm>
            <a:off x="4419600" y="5715000"/>
            <a:ext cx="1295400" cy="411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8135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533400" y="302976"/>
            <a:ext cx="5829300" cy="857250"/>
          </a:xfrm>
        </p:spPr>
        <p:txBody>
          <a:bodyPr>
            <a:normAutofit fontScale="90000"/>
          </a:bodyPr>
          <a:lstStyle/>
          <a:p>
            <a:pPr lvl="0"/>
            <a:r>
              <a:rPr lang="en-US" dirty="0"/>
              <a:t>Did we address these and other misperceptions?  </a:t>
            </a:r>
          </a:p>
        </p:txBody>
      </p:sp>
      <p:grpSp>
        <p:nvGrpSpPr>
          <p:cNvPr id="3" name="Diagram 4"/>
          <p:cNvGrpSpPr/>
          <p:nvPr/>
        </p:nvGrpSpPr>
        <p:grpSpPr>
          <a:xfrm>
            <a:off x="-3733799" y="935726"/>
            <a:ext cx="11279058" cy="6074673"/>
            <a:chOff x="-5828028" y="104634"/>
            <a:chExt cx="14364372" cy="7486933"/>
          </a:xfrm>
        </p:grpSpPr>
        <p:sp>
          <p:nvSpPr>
            <p:cNvPr id="4" name="Freeform: Shape 3"/>
            <p:cNvSpPr/>
            <p:nvPr/>
          </p:nvSpPr>
          <p:spPr>
            <a:xfrm>
              <a:off x="-5828028" y="104634"/>
              <a:ext cx="7486933" cy="7486933"/>
            </a:xfrm>
            <a:custGeom>
              <a:avLst>
                <a:gd name="f13" fmla="val 225"/>
                <a:gd name="f14" fmla="val 315"/>
                <a:gd name="f15" fmla="val 289"/>
              </a:avLst>
              <a:gdLst>
                <a:gd name="f3" fmla="val 10800000"/>
                <a:gd name="f4" fmla="val 5400000"/>
                <a:gd name="f5" fmla="val 16200000"/>
                <a:gd name="f6" fmla="val 180"/>
                <a:gd name="f7" fmla="val w"/>
                <a:gd name="f8" fmla="val h"/>
                <a:gd name="f9" fmla="val ss"/>
                <a:gd name="f10" fmla="val 0"/>
                <a:gd name="f11" fmla="*/ 5419351 1 1725033"/>
                <a:gd name="f12" fmla="+- 0 0 1"/>
                <a:gd name="f13" fmla="val 225"/>
                <a:gd name="f14" fmla="val 315"/>
                <a:gd name="f15" fmla="val 289"/>
                <a:gd name="f16" fmla="+- 0 0 -315"/>
                <a:gd name="f17" fmla="+- 0 0 -225"/>
                <a:gd name="f18" fmla="+- 0 0 -270"/>
                <a:gd name="f19" fmla="abs f7"/>
                <a:gd name="f20" fmla="abs f8"/>
                <a:gd name="f21" fmla="abs f9"/>
                <a:gd name="f22" fmla="val f10"/>
                <a:gd name="f23" fmla="val f15"/>
                <a:gd name="f24" fmla="+- 0 0 f13"/>
                <a:gd name="f25" fmla="+- 0 0 f14"/>
                <a:gd name="f26" fmla="*/ f16 f3 1"/>
                <a:gd name="f27" fmla="*/ f17 f3 1"/>
                <a:gd name="f28" fmla="*/ f18 f3 1"/>
                <a:gd name="f29" fmla="?: f19 f7 1"/>
                <a:gd name="f30" fmla="?: f20 f8 1"/>
                <a:gd name="f31" fmla="?: f21 f9 1"/>
                <a:gd name="f32" fmla="*/ f24 f3 1"/>
                <a:gd name="f33" fmla="*/ f25 f3 1"/>
                <a:gd name="f34" fmla="*/ f26 1 f6"/>
                <a:gd name="f35" fmla="*/ f27 1 f6"/>
                <a:gd name="f36" fmla="*/ f28 1 f6"/>
                <a:gd name="f37" fmla="*/ f29 1 21600"/>
                <a:gd name="f38" fmla="*/ f30 1 21600"/>
                <a:gd name="f39" fmla="*/ 21600 f29 1"/>
                <a:gd name="f40" fmla="*/ 21600 f30 1"/>
                <a:gd name="f41" fmla="*/ f32 1 f6"/>
                <a:gd name="f42" fmla="*/ f33 1 f6"/>
                <a:gd name="f43" fmla="+- f34 0 f4"/>
                <a:gd name="f44" fmla="+- f35 0 f4"/>
                <a:gd name="f45" fmla="+- f36 0 f4"/>
                <a:gd name="f46" fmla="min f38 f37"/>
                <a:gd name="f47" fmla="*/ f39 1 f31"/>
                <a:gd name="f48" fmla="*/ f40 1 f31"/>
                <a:gd name="f49" fmla="+- f41 0 f4"/>
                <a:gd name="f50" fmla="+- f42 0 f4"/>
                <a:gd name="f51" fmla="val f47"/>
                <a:gd name="f52" fmla="val f48"/>
                <a:gd name="f53" fmla="+- 0 0 f49"/>
                <a:gd name="f54" fmla="+- 0 0 f50"/>
                <a:gd name="f55" fmla="+- f52 0 f22"/>
                <a:gd name="f56" fmla="+- f51 0 f22"/>
                <a:gd name="f57" fmla="val f53"/>
                <a:gd name="f58" fmla="val f54"/>
                <a:gd name="f59" fmla="*/ f55 1 2"/>
                <a:gd name="f60" fmla="*/ f56 1 2"/>
                <a:gd name="f61" fmla="min f56 f55"/>
                <a:gd name="f62" fmla="+- f58 0 f57"/>
                <a:gd name="f63" fmla="+- f57 f4 0"/>
                <a:gd name="f64" fmla="+- f58 f4 0"/>
                <a:gd name="f65" fmla="+- 21600000 0 f57"/>
                <a:gd name="f66" fmla="+- f4 0 f57"/>
                <a:gd name="f67" fmla="+- 27000000 0 f57"/>
                <a:gd name="f68" fmla="+- f3 0 f57"/>
                <a:gd name="f69" fmla="+- 32400000 0 f57"/>
                <a:gd name="f70" fmla="+- f5 0 f57"/>
                <a:gd name="f71" fmla="+- 37800000 0 f57"/>
                <a:gd name="f72" fmla="+- f22 f59 0"/>
                <a:gd name="f73" fmla="+- f22 f60 0"/>
                <a:gd name="f74" fmla="+- f62 21600000 0"/>
                <a:gd name="f75" fmla="*/ f63 f11 1"/>
                <a:gd name="f76" fmla="*/ f64 f11 1"/>
                <a:gd name="f77" fmla="*/ f61 f23 1"/>
                <a:gd name="f78" fmla="?: f66 f66 f67"/>
                <a:gd name="f79" fmla="?: f68 f68 f69"/>
                <a:gd name="f80" fmla="?: f70 f70 f71"/>
                <a:gd name="f81" fmla="*/ f60 f46 1"/>
                <a:gd name="f82" fmla="*/ f59 f46 1"/>
                <a:gd name="f83" fmla="?: f62 f62 f74"/>
                <a:gd name="f84" fmla="*/ f75 1 f3"/>
                <a:gd name="f85" fmla="*/ f76 1 f3"/>
                <a:gd name="f86" fmla="*/ f77 1 100000"/>
                <a:gd name="f87" fmla="*/ f73 f46 1"/>
                <a:gd name="f88" fmla="*/ f72 f46 1"/>
                <a:gd name="f89" fmla="+- 0 0 f83"/>
                <a:gd name="f90" fmla="+- 0 0 f84"/>
                <a:gd name="f91" fmla="+- 0 0 f85"/>
                <a:gd name="f92" fmla="+- f60 0 f86"/>
                <a:gd name="f93" fmla="+- f59 0 f86"/>
                <a:gd name="f94" fmla="+- f83 0 f65"/>
                <a:gd name="f95" fmla="+- f83 0 f78"/>
                <a:gd name="f96" fmla="+- f83 0 f79"/>
                <a:gd name="f97" fmla="+- f83 0 f80"/>
                <a:gd name="f98" fmla="+- 0 0 f90"/>
                <a:gd name="f99" fmla="+- 0 0 f91"/>
                <a:gd name="f100" fmla="*/ f92 f46 1"/>
                <a:gd name="f101" fmla="*/ f93 f46 1"/>
                <a:gd name="f102" fmla="*/ f98 f3 1"/>
                <a:gd name="f103" fmla="*/ f99 f3 1"/>
                <a:gd name="f104" fmla="*/ f102 1 f11"/>
                <a:gd name="f105" fmla="*/ f103 1 f11"/>
                <a:gd name="f106" fmla="+- f104 0 f4"/>
                <a:gd name="f107" fmla="+- f105 0 f4"/>
                <a:gd name="f108" fmla="sin 1 f106"/>
                <a:gd name="f109" fmla="cos 1 f106"/>
                <a:gd name="f110" fmla="sin 1 f107"/>
                <a:gd name="f111" fmla="cos 1 f107"/>
                <a:gd name="f112" fmla="+- 0 0 f108"/>
                <a:gd name="f113" fmla="+- 0 0 f109"/>
                <a:gd name="f114" fmla="+- 0 0 f110"/>
                <a:gd name="f115" fmla="+- 0 0 f111"/>
                <a:gd name="f116" fmla="+- 0 0 f112"/>
                <a:gd name="f117" fmla="+- 0 0 f113"/>
                <a:gd name="f118" fmla="+- 0 0 f114"/>
                <a:gd name="f119" fmla="+- 0 0 f115"/>
                <a:gd name="f120" fmla="*/ f116 f60 1"/>
                <a:gd name="f121" fmla="*/ f117 f59 1"/>
                <a:gd name="f122" fmla="*/ f118 f60 1"/>
                <a:gd name="f123" fmla="*/ f119 f59 1"/>
                <a:gd name="f124" fmla="*/ f118 f92 1"/>
                <a:gd name="f125" fmla="*/ f119 f93 1"/>
                <a:gd name="f126" fmla="*/ f116 f92 1"/>
                <a:gd name="f127" fmla="*/ f117 f93 1"/>
                <a:gd name="f128" fmla="+- 0 0 f121"/>
                <a:gd name="f129" fmla="+- 0 0 f120"/>
                <a:gd name="f130" fmla="+- 0 0 f123"/>
                <a:gd name="f131" fmla="+- 0 0 f122"/>
                <a:gd name="f132" fmla="+- 0 0 f125"/>
                <a:gd name="f133" fmla="+- 0 0 f124"/>
                <a:gd name="f134" fmla="+- 0 0 f127"/>
                <a:gd name="f135" fmla="+- 0 0 f126"/>
                <a:gd name="f136" fmla="+- 0 0 f128"/>
                <a:gd name="f137" fmla="+- 0 0 f129"/>
                <a:gd name="f138" fmla="+- 0 0 f130"/>
                <a:gd name="f139" fmla="+- 0 0 f131"/>
                <a:gd name="f140" fmla="+- 0 0 f132"/>
                <a:gd name="f141" fmla="+- 0 0 f133"/>
                <a:gd name="f142" fmla="+- 0 0 f134"/>
                <a:gd name="f143" fmla="+- 0 0 f135"/>
                <a:gd name="f144" fmla="at2 f136 f137"/>
                <a:gd name="f145" fmla="at2 f138 f139"/>
                <a:gd name="f146" fmla="at2 f140 f141"/>
                <a:gd name="f147" fmla="at2 f142 f143"/>
                <a:gd name="f148" fmla="+- f144 f4 0"/>
                <a:gd name="f149" fmla="+- f145 f4 0"/>
                <a:gd name="f150" fmla="+- f146 f4 0"/>
                <a:gd name="f151" fmla="+- f147 f4 0"/>
                <a:gd name="f152" fmla="*/ f148 f11 1"/>
                <a:gd name="f153" fmla="*/ f149 f11 1"/>
                <a:gd name="f154" fmla="*/ f150 f11 1"/>
                <a:gd name="f155" fmla="*/ f151 f11 1"/>
                <a:gd name="f156" fmla="*/ f152 1 f3"/>
                <a:gd name="f157" fmla="*/ f153 1 f3"/>
                <a:gd name="f158" fmla="*/ f154 1 f3"/>
                <a:gd name="f159" fmla="*/ f155 1 f3"/>
                <a:gd name="f160" fmla="+- 0 0 f156"/>
                <a:gd name="f161" fmla="+- 0 0 f157"/>
                <a:gd name="f162" fmla="+- 0 0 f158"/>
                <a:gd name="f163" fmla="+- 0 0 f159"/>
                <a:gd name="f164" fmla="val f160"/>
                <a:gd name="f165" fmla="val f161"/>
                <a:gd name="f166" fmla="val f162"/>
                <a:gd name="f167" fmla="val f163"/>
                <a:gd name="f168" fmla="+- 0 0 f164"/>
                <a:gd name="f169" fmla="+- 0 0 f165"/>
                <a:gd name="f170" fmla="+- 0 0 f166"/>
                <a:gd name="f171" fmla="+- 0 0 f167"/>
                <a:gd name="f172" fmla="*/ f168 f3 1"/>
                <a:gd name="f173" fmla="*/ f169 f3 1"/>
                <a:gd name="f174" fmla="*/ f170 f3 1"/>
                <a:gd name="f175" fmla="*/ f171 f3 1"/>
                <a:gd name="f176" fmla="*/ f172 1 f11"/>
                <a:gd name="f177" fmla="*/ f173 1 f11"/>
                <a:gd name="f178" fmla="*/ f174 1 f11"/>
                <a:gd name="f179" fmla="*/ f175 1 f11"/>
                <a:gd name="f180" fmla="+- f176 0 f4"/>
                <a:gd name="f181" fmla="+- f177 0 f4"/>
                <a:gd name="f182" fmla="+- f178 0 f4"/>
                <a:gd name="f183" fmla="+- f179 0 f4"/>
                <a:gd name="f184" fmla="cos 1 f180"/>
                <a:gd name="f185" fmla="sin 1 f180"/>
                <a:gd name="f186" fmla="cos 1 f181"/>
                <a:gd name="f187" fmla="sin 1 f181"/>
                <a:gd name="f188" fmla="cos 1 f182"/>
                <a:gd name="f189" fmla="sin 1 f182"/>
                <a:gd name="f190" fmla="cos 1 f183"/>
                <a:gd name="f191" fmla="sin 1 f183"/>
                <a:gd name="f192" fmla="+- 0 0 f184"/>
                <a:gd name="f193" fmla="+- 0 0 f185"/>
                <a:gd name="f194" fmla="+- 0 0 f186"/>
                <a:gd name="f195" fmla="+- 0 0 f187"/>
                <a:gd name="f196" fmla="+- 0 0 f188"/>
                <a:gd name="f197" fmla="+- 0 0 f189"/>
                <a:gd name="f198" fmla="+- 0 0 f190"/>
                <a:gd name="f199" fmla="+- 0 0 f191"/>
                <a:gd name="f200" fmla="*/ f12 f192 1"/>
                <a:gd name="f201" fmla="*/ f12 f193 1"/>
                <a:gd name="f202" fmla="*/ f12 f194 1"/>
                <a:gd name="f203" fmla="*/ f12 f195 1"/>
                <a:gd name="f204" fmla="*/ f12 f196 1"/>
                <a:gd name="f205" fmla="*/ f12 f197 1"/>
                <a:gd name="f206" fmla="*/ f12 f198 1"/>
                <a:gd name="f207" fmla="*/ f12 f199 1"/>
                <a:gd name="f208" fmla="*/ f200 f60 1"/>
                <a:gd name="f209" fmla="*/ f201 f59 1"/>
                <a:gd name="f210" fmla="*/ f202 f60 1"/>
                <a:gd name="f211" fmla="*/ f203 f59 1"/>
                <a:gd name="f212" fmla="*/ f204 f92 1"/>
                <a:gd name="f213" fmla="*/ f205 f93 1"/>
                <a:gd name="f214" fmla="*/ f206 f92 1"/>
                <a:gd name="f215" fmla="*/ f207 f93 1"/>
                <a:gd name="f216" fmla="+- f73 f208 0"/>
                <a:gd name="f217" fmla="+- f72 f209 0"/>
                <a:gd name="f218" fmla="+- f73 f210 0"/>
                <a:gd name="f219" fmla="+- f72 f211 0"/>
                <a:gd name="f220" fmla="+- f73 f212 0"/>
                <a:gd name="f221" fmla="+- f72 f213 0"/>
                <a:gd name="f222" fmla="+- f73 f214 0"/>
                <a:gd name="f223" fmla="+- f72 f215 0"/>
                <a:gd name="f224" fmla="max f216 f220"/>
                <a:gd name="f225" fmla="max f218 f222"/>
                <a:gd name="f226" fmla="max f217 f221"/>
                <a:gd name="f227" fmla="max f219 f223"/>
                <a:gd name="f228" fmla="min f216 f220"/>
                <a:gd name="f229" fmla="min f218 f222"/>
                <a:gd name="f230" fmla="min f217 f221"/>
                <a:gd name="f231" fmla="min f219 f223"/>
                <a:gd name="f232" fmla="+- f216 f222 0"/>
                <a:gd name="f233" fmla="+- f217 f223 0"/>
                <a:gd name="f234" fmla="+- f218 f220 0"/>
                <a:gd name="f235" fmla="+- f219 f221 0"/>
                <a:gd name="f236" fmla="*/ f216 f46 1"/>
                <a:gd name="f237" fmla="*/ f217 f46 1"/>
                <a:gd name="f238" fmla="*/ f220 f46 1"/>
                <a:gd name="f239" fmla="*/ f221 f46 1"/>
                <a:gd name="f240" fmla="max f224 f225"/>
                <a:gd name="f241" fmla="max f226 f227"/>
                <a:gd name="f242" fmla="min f228 f229"/>
                <a:gd name="f243" fmla="min f230 f231"/>
                <a:gd name="f244" fmla="*/ f232 1 2"/>
                <a:gd name="f245" fmla="*/ f233 1 2"/>
                <a:gd name="f246" fmla="*/ f234 1 2"/>
                <a:gd name="f247" fmla="*/ f235 1 2"/>
                <a:gd name="f248" fmla="?: f94 f51 f240"/>
                <a:gd name="f249" fmla="?: f95 f52 f241"/>
                <a:gd name="f250" fmla="?: f96 f22 f242"/>
                <a:gd name="f251" fmla="?: f97 f22 f243"/>
                <a:gd name="f252" fmla="*/ f244 f46 1"/>
                <a:gd name="f253" fmla="*/ f245 f46 1"/>
                <a:gd name="f254" fmla="*/ f246 f46 1"/>
                <a:gd name="f255" fmla="*/ f247 f46 1"/>
                <a:gd name="f256" fmla="*/ f250 f46 1"/>
                <a:gd name="f257" fmla="*/ f251 f46 1"/>
                <a:gd name="f258" fmla="*/ f248 f46 1"/>
                <a:gd name="f259" fmla="*/ f249 f46 1"/>
              </a:gdLst>
              <a:ahLst/>
              <a:cxnLst>
                <a:cxn ang="3cd4">
                  <a:pos x="hc" y="t"/>
                </a:cxn>
                <a:cxn ang="0">
                  <a:pos x="r" y="vc"/>
                </a:cxn>
                <a:cxn ang="cd4">
                  <a:pos x="hc" y="b"/>
                </a:cxn>
                <a:cxn ang="cd2">
                  <a:pos x="l" y="vc"/>
                </a:cxn>
                <a:cxn ang="f43">
                  <a:pos x="f252" y="f253"/>
                </a:cxn>
                <a:cxn ang="f44">
                  <a:pos x="f254" y="f255"/>
                </a:cxn>
                <a:cxn ang="f45">
                  <a:pos x="f87" y="f88"/>
                </a:cxn>
              </a:cxnLst>
              <a:rect l="f256" t="f257" r="f258" b="f259"/>
              <a:pathLst>
                <a:path>
                  <a:moveTo>
                    <a:pt x="f236" y="f237"/>
                  </a:moveTo>
                  <a:arcTo wR="f81" hR="f82" stAng="f57" swAng="f83"/>
                  <a:lnTo>
                    <a:pt x="f238" y="f239"/>
                  </a:lnTo>
                  <a:arcTo wR="f100" hR="f101" stAng="f58" swAng="f89"/>
                  <a:close/>
                </a:path>
              </a:pathLst>
            </a:custGeom>
            <a:noFill/>
            <a:ln w="9528">
              <a:solidFill>
                <a:srgbClr val="2222A2"/>
              </a:solidFill>
              <a:prstDash val="solid"/>
            </a:ln>
          </p:spPr>
          <p:txBody>
            <a:bodyPr lIns="0" tIns="0" rIns="0" bIns="0"/>
            <a:lstStyle/>
            <a:p>
              <a:endParaRPr lang="en-US" sz="1350"/>
            </a:p>
          </p:txBody>
        </p:sp>
        <p:sp>
          <p:nvSpPr>
            <p:cNvPr id="5" name="Freeform: Shape 4"/>
            <p:cNvSpPr/>
            <p:nvPr/>
          </p:nvSpPr>
          <p:spPr>
            <a:xfrm>
              <a:off x="847420" y="1319671"/>
              <a:ext cx="7688924" cy="505526"/>
            </a:xfrm>
            <a:custGeom>
              <a:avLst/>
              <a:gdLst>
                <a:gd name="f0" fmla="val 10800000"/>
                <a:gd name="f1" fmla="val 5400000"/>
                <a:gd name="f2" fmla="val 180"/>
                <a:gd name="f3" fmla="val w"/>
                <a:gd name="f4" fmla="val h"/>
                <a:gd name="f5" fmla="val 0"/>
                <a:gd name="f6" fmla="val 7688922"/>
                <a:gd name="f7" fmla="val 505529"/>
                <a:gd name="f8" fmla="+- 0 0 -90"/>
                <a:gd name="f9" fmla="*/ f3 1 7688922"/>
                <a:gd name="f10" fmla="*/ f4 1 505529"/>
                <a:gd name="f11" fmla="val f5"/>
                <a:gd name="f12" fmla="val f6"/>
                <a:gd name="f13" fmla="val f7"/>
                <a:gd name="f14" fmla="*/ f8 f0 1"/>
                <a:gd name="f15" fmla="+- f13 0 f11"/>
                <a:gd name="f16" fmla="+- f12 0 f11"/>
                <a:gd name="f17" fmla="*/ f14 1 f2"/>
                <a:gd name="f18" fmla="*/ f16 1 7688922"/>
                <a:gd name="f19" fmla="*/ f15 1 505529"/>
                <a:gd name="f20" fmla="*/ 0 f16 1"/>
                <a:gd name="f21" fmla="*/ 0 f15 1"/>
                <a:gd name="f22" fmla="*/ 7688922 f16 1"/>
                <a:gd name="f23" fmla="*/ 505529 f15 1"/>
                <a:gd name="f24" fmla="+- f17 0 f1"/>
                <a:gd name="f25" fmla="*/ f20 1 7688922"/>
                <a:gd name="f26" fmla="*/ f21 1 505529"/>
                <a:gd name="f27" fmla="*/ f22 1 7688922"/>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688922"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1725">
                  <a:solidFill>
                    <a:srgbClr val="FFFFFF"/>
                  </a:solidFill>
                  <a:latin typeface="Arial"/>
                </a:rPr>
                <a:t>“SWPBS is intervention”</a:t>
              </a:r>
            </a:p>
          </p:txBody>
        </p:sp>
        <p:sp>
          <p:nvSpPr>
            <p:cNvPr id="6" name="Freeform: Shape 5"/>
            <p:cNvSpPr/>
            <p:nvPr/>
          </p:nvSpPr>
          <p:spPr>
            <a:xfrm>
              <a:off x="531458" y="1256486"/>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350"/>
            </a:p>
          </p:txBody>
        </p:sp>
        <p:sp>
          <p:nvSpPr>
            <p:cNvPr id="7" name="Freeform: Shape 6"/>
            <p:cNvSpPr/>
            <p:nvPr/>
          </p:nvSpPr>
          <p:spPr>
            <a:xfrm>
              <a:off x="1305214" y="2078412"/>
              <a:ext cx="7231120" cy="505526"/>
            </a:xfrm>
            <a:custGeom>
              <a:avLst/>
              <a:gdLst>
                <a:gd name="f0" fmla="val 10800000"/>
                <a:gd name="f1" fmla="val 5400000"/>
                <a:gd name="f2" fmla="val 180"/>
                <a:gd name="f3" fmla="val w"/>
                <a:gd name="f4" fmla="val h"/>
                <a:gd name="f5" fmla="val 0"/>
                <a:gd name="f6" fmla="val 7231120"/>
                <a:gd name="f7" fmla="val 505529"/>
                <a:gd name="f8" fmla="+- 0 0 -90"/>
                <a:gd name="f9" fmla="*/ f3 1 7231120"/>
                <a:gd name="f10" fmla="*/ f4 1 505529"/>
                <a:gd name="f11" fmla="val f5"/>
                <a:gd name="f12" fmla="val f6"/>
                <a:gd name="f13" fmla="val f7"/>
                <a:gd name="f14" fmla="*/ f8 f0 1"/>
                <a:gd name="f15" fmla="+- f13 0 f11"/>
                <a:gd name="f16" fmla="+- f12 0 f11"/>
                <a:gd name="f17" fmla="*/ f14 1 f2"/>
                <a:gd name="f18" fmla="*/ f16 1 7231120"/>
                <a:gd name="f19" fmla="*/ f15 1 505529"/>
                <a:gd name="f20" fmla="*/ 0 f16 1"/>
                <a:gd name="f21" fmla="*/ 0 f15 1"/>
                <a:gd name="f22" fmla="*/ 7231120 f16 1"/>
                <a:gd name="f23" fmla="*/ 505529 f15 1"/>
                <a:gd name="f24" fmla="+- f17 0 f1"/>
                <a:gd name="f25" fmla="*/ f20 1 7231120"/>
                <a:gd name="f26" fmla="*/ f21 1 505529"/>
                <a:gd name="f27" fmla="*/ f22 1 7231120"/>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231120"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1725" dirty="0">
                  <a:solidFill>
                    <a:srgbClr val="FFFFFF"/>
                  </a:solidFill>
                  <a:latin typeface="Arial"/>
                </a:rPr>
                <a:t>“Let’s schedule an in-service day”</a:t>
              </a:r>
            </a:p>
          </p:txBody>
        </p:sp>
        <p:sp>
          <p:nvSpPr>
            <p:cNvPr id="8" name="Freeform: Shape 7"/>
            <p:cNvSpPr/>
            <p:nvPr/>
          </p:nvSpPr>
          <p:spPr>
            <a:xfrm>
              <a:off x="989261" y="2015218"/>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350"/>
            </a:p>
          </p:txBody>
        </p:sp>
        <p:sp>
          <p:nvSpPr>
            <p:cNvPr id="9" name="Freeform: Shape 8"/>
            <p:cNvSpPr/>
            <p:nvPr/>
          </p:nvSpPr>
          <p:spPr>
            <a:xfrm>
              <a:off x="1556089" y="2836596"/>
              <a:ext cx="6980246" cy="505526"/>
            </a:xfrm>
            <a:custGeom>
              <a:avLst/>
              <a:gdLst>
                <a:gd name="f0" fmla="val 10800000"/>
                <a:gd name="f1" fmla="val 5400000"/>
                <a:gd name="f2" fmla="val 180"/>
                <a:gd name="f3" fmla="val w"/>
                <a:gd name="f4" fmla="val h"/>
                <a:gd name="f5" fmla="val 0"/>
                <a:gd name="f6" fmla="val 6980247"/>
                <a:gd name="f7" fmla="val 505529"/>
                <a:gd name="f8" fmla="+- 0 0 -90"/>
                <a:gd name="f9" fmla="*/ f3 1 6980247"/>
                <a:gd name="f10" fmla="*/ f4 1 505529"/>
                <a:gd name="f11" fmla="val f5"/>
                <a:gd name="f12" fmla="val f6"/>
                <a:gd name="f13" fmla="val f7"/>
                <a:gd name="f14" fmla="*/ f8 f0 1"/>
                <a:gd name="f15" fmla="+- f13 0 f11"/>
                <a:gd name="f16" fmla="+- f12 0 f11"/>
                <a:gd name="f17" fmla="*/ f14 1 f2"/>
                <a:gd name="f18" fmla="*/ f16 1 6980247"/>
                <a:gd name="f19" fmla="*/ f15 1 505529"/>
                <a:gd name="f20" fmla="*/ 0 f16 1"/>
                <a:gd name="f21" fmla="*/ 0 f15 1"/>
                <a:gd name="f22" fmla="*/ 6980247 f16 1"/>
                <a:gd name="f23" fmla="*/ 505529 f15 1"/>
                <a:gd name="f24" fmla="+- f17 0 f1"/>
                <a:gd name="f25" fmla="*/ f20 1 6980247"/>
                <a:gd name="f26" fmla="*/ f21 1 505529"/>
                <a:gd name="f27" fmla="*/ f22 1 6980247"/>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6980247"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1725" dirty="0">
                  <a:solidFill>
                    <a:srgbClr val="FFFFFF"/>
                  </a:solidFill>
                  <a:latin typeface="Arial"/>
                </a:rPr>
                <a:t>“Bring George </a:t>
              </a:r>
              <a:r>
                <a:rPr lang="en-US" sz="1725" dirty="0" err="1">
                  <a:solidFill>
                    <a:srgbClr val="FFFFFF"/>
                  </a:solidFill>
                  <a:latin typeface="Arial"/>
                </a:rPr>
                <a:t>Sugai</a:t>
              </a:r>
              <a:r>
                <a:rPr lang="en-US" sz="1725" dirty="0">
                  <a:solidFill>
                    <a:srgbClr val="FFFFFF"/>
                  </a:solidFill>
                  <a:latin typeface="Arial"/>
                </a:rPr>
                <a:t> to our staff meeting”</a:t>
              </a:r>
            </a:p>
          </p:txBody>
        </p:sp>
        <p:sp>
          <p:nvSpPr>
            <p:cNvPr id="10" name="Freeform: Shape 9"/>
            <p:cNvSpPr/>
            <p:nvPr/>
          </p:nvSpPr>
          <p:spPr>
            <a:xfrm>
              <a:off x="1240136" y="2773402"/>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350"/>
            </a:p>
          </p:txBody>
        </p:sp>
        <p:sp>
          <p:nvSpPr>
            <p:cNvPr id="11" name="Freeform: Shape 10"/>
            <p:cNvSpPr/>
            <p:nvPr/>
          </p:nvSpPr>
          <p:spPr>
            <a:xfrm>
              <a:off x="1636190" y="3595338"/>
              <a:ext cx="6900144" cy="505526"/>
            </a:xfrm>
            <a:custGeom>
              <a:avLst/>
              <a:gdLst>
                <a:gd name="f0" fmla="val 10800000"/>
                <a:gd name="f1" fmla="val 5400000"/>
                <a:gd name="f2" fmla="val 180"/>
                <a:gd name="f3" fmla="val w"/>
                <a:gd name="f4" fmla="val h"/>
                <a:gd name="f5" fmla="val 0"/>
                <a:gd name="f6" fmla="val 6900146"/>
                <a:gd name="f7" fmla="val 505529"/>
                <a:gd name="f8" fmla="+- 0 0 -90"/>
                <a:gd name="f9" fmla="*/ f3 1 6900146"/>
                <a:gd name="f10" fmla="*/ f4 1 505529"/>
                <a:gd name="f11" fmla="val f5"/>
                <a:gd name="f12" fmla="val f6"/>
                <a:gd name="f13" fmla="val f7"/>
                <a:gd name="f14" fmla="*/ f8 f0 1"/>
                <a:gd name="f15" fmla="+- f13 0 f11"/>
                <a:gd name="f16" fmla="+- f12 0 f11"/>
                <a:gd name="f17" fmla="*/ f14 1 f2"/>
                <a:gd name="f18" fmla="*/ f16 1 6900146"/>
                <a:gd name="f19" fmla="*/ f15 1 505529"/>
                <a:gd name="f20" fmla="*/ 0 f16 1"/>
                <a:gd name="f21" fmla="*/ 0 f15 1"/>
                <a:gd name="f22" fmla="*/ 6900146 f16 1"/>
                <a:gd name="f23" fmla="*/ 505529 f15 1"/>
                <a:gd name="f24" fmla="+- f17 0 f1"/>
                <a:gd name="f25" fmla="*/ f20 1 6900146"/>
                <a:gd name="f26" fmla="*/ f21 1 505529"/>
                <a:gd name="f27" fmla="*/ f22 1 6900146"/>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6900146"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1725" dirty="0">
                  <a:solidFill>
                    <a:srgbClr val="FFFFFF"/>
                  </a:solidFill>
                  <a:latin typeface="Arial"/>
                </a:rPr>
                <a:t>“We have Responsive Classroom now”</a:t>
              </a:r>
            </a:p>
          </p:txBody>
        </p:sp>
        <p:sp>
          <p:nvSpPr>
            <p:cNvPr id="12" name="Freeform: Shape 11"/>
            <p:cNvSpPr/>
            <p:nvPr/>
          </p:nvSpPr>
          <p:spPr>
            <a:xfrm>
              <a:off x="1320238" y="3532144"/>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350"/>
            </a:p>
          </p:txBody>
        </p:sp>
        <p:sp>
          <p:nvSpPr>
            <p:cNvPr id="13" name="Freeform: Shape 12"/>
            <p:cNvSpPr/>
            <p:nvPr/>
          </p:nvSpPr>
          <p:spPr>
            <a:xfrm>
              <a:off x="1556089" y="4354071"/>
              <a:ext cx="6980246" cy="505526"/>
            </a:xfrm>
            <a:custGeom>
              <a:avLst/>
              <a:gdLst>
                <a:gd name="f0" fmla="val 10800000"/>
                <a:gd name="f1" fmla="val 5400000"/>
                <a:gd name="f2" fmla="val 180"/>
                <a:gd name="f3" fmla="val w"/>
                <a:gd name="f4" fmla="val h"/>
                <a:gd name="f5" fmla="val 0"/>
                <a:gd name="f6" fmla="val 6980247"/>
                <a:gd name="f7" fmla="val 505529"/>
                <a:gd name="f8" fmla="+- 0 0 -90"/>
                <a:gd name="f9" fmla="*/ f3 1 6980247"/>
                <a:gd name="f10" fmla="*/ f4 1 505529"/>
                <a:gd name="f11" fmla="val f5"/>
                <a:gd name="f12" fmla="val f6"/>
                <a:gd name="f13" fmla="val f7"/>
                <a:gd name="f14" fmla="*/ f8 f0 1"/>
                <a:gd name="f15" fmla="+- f13 0 f11"/>
                <a:gd name="f16" fmla="+- f12 0 f11"/>
                <a:gd name="f17" fmla="*/ f14 1 f2"/>
                <a:gd name="f18" fmla="*/ f16 1 6980247"/>
                <a:gd name="f19" fmla="*/ f15 1 505529"/>
                <a:gd name="f20" fmla="*/ 0 f16 1"/>
                <a:gd name="f21" fmla="*/ 0 f15 1"/>
                <a:gd name="f22" fmla="*/ 6980247 f16 1"/>
                <a:gd name="f23" fmla="*/ 505529 f15 1"/>
                <a:gd name="f24" fmla="+- f17 0 f1"/>
                <a:gd name="f25" fmla="*/ f20 1 6980247"/>
                <a:gd name="f26" fmla="*/ f21 1 505529"/>
                <a:gd name="f27" fmla="*/ f22 1 6980247"/>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6980247"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1725" dirty="0">
                  <a:solidFill>
                    <a:srgbClr val="FFFFFF"/>
                  </a:solidFill>
                  <a:latin typeface="Arial"/>
                </a:rPr>
                <a:t>“SWPBS is about giving kids tangible rewards”</a:t>
              </a:r>
            </a:p>
          </p:txBody>
        </p:sp>
        <p:sp>
          <p:nvSpPr>
            <p:cNvPr id="14" name="Freeform: Shape 13"/>
            <p:cNvSpPr/>
            <p:nvPr/>
          </p:nvSpPr>
          <p:spPr>
            <a:xfrm>
              <a:off x="1240136" y="4290886"/>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350"/>
            </a:p>
          </p:txBody>
        </p:sp>
        <p:sp>
          <p:nvSpPr>
            <p:cNvPr id="15" name="Freeform: Shape 14"/>
            <p:cNvSpPr/>
            <p:nvPr/>
          </p:nvSpPr>
          <p:spPr>
            <a:xfrm>
              <a:off x="1305214" y="5112254"/>
              <a:ext cx="7231120" cy="505526"/>
            </a:xfrm>
            <a:custGeom>
              <a:avLst/>
              <a:gdLst>
                <a:gd name="f0" fmla="val 10800000"/>
                <a:gd name="f1" fmla="val 5400000"/>
                <a:gd name="f2" fmla="val 180"/>
                <a:gd name="f3" fmla="val w"/>
                <a:gd name="f4" fmla="val h"/>
                <a:gd name="f5" fmla="val 0"/>
                <a:gd name="f6" fmla="val 7231120"/>
                <a:gd name="f7" fmla="val 505529"/>
                <a:gd name="f8" fmla="+- 0 0 -90"/>
                <a:gd name="f9" fmla="*/ f3 1 7231120"/>
                <a:gd name="f10" fmla="*/ f4 1 505529"/>
                <a:gd name="f11" fmla="val f5"/>
                <a:gd name="f12" fmla="val f6"/>
                <a:gd name="f13" fmla="val f7"/>
                <a:gd name="f14" fmla="*/ f8 f0 1"/>
                <a:gd name="f15" fmla="+- f13 0 f11"/>
                <a:gd name="f16" fmla="+- f12 0 f11"/>
                <a:gd name="f17" fmla="*/ f14 1 f2"/>
                <a:gd name="f18" fmla="*/ f16 1 7231120"/>
                <a:gd name="f19" fmla="*/ f15 1 505529"/>
                <a:gd name="f20" fmla="*/ 0 f16 1"/>
                <a:gd name="f21" fmla="*/ 0 f15 1"/>
                <a:gd name="f22" fmla="*/ 7231120 f16 1"/>
                <a:gd name="f23" fmla="*/ 505529 f15 1"/>
                <a:gd name="f24" fmla="+- f17 0 f1"/>
                <a:gd name="f25" fmla="*/ f20 1 7231120"/>
                <a:gd name="f26" fmla="*/ f21 1 505529"/>
                <a:gd name="f27" fmla="*/ f22 1 7231120"/>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231120"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1725" dirty="0">
                  <a:solidFill>
                    <a:srgbClr val="FFFFFF"/>
                  </a:solidFill>
                  <a:latin typeface="Arial"/>
                </a:rPr>
                <a:t>“Students with tier 3 supports aren’t part of SWPBS”</a:t>
              </a:r>
            </a:p>
          </p:txBody>
        </p:sp>
        <p:sp>
          <p:nvSpPr>
            <p:cNvPr id="16" name="Freeform: Shape 15"/>
            <p:cNvSpPr/>
            <p:nvPr/>
          </p:nvSpPr>
          <p:spPr>
            <a:xfrm>
              <a:off x="989261" y="5049060"/>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350"/>
            </a:p>
          </p:txBody>
        </p:sp>
        <p:sp>
          <p:nvSpPr>
            <p:cNvPr id="17" name="Freeform: Shape 16"/>
            <p:cNvSpPr/>
            <p:nvPr/>
          </p:nvSpPr>
          <p:spPr>
            <a:xfrm>
              <a:off x="847420" y="5870996"/>
              <a:ext cx="7688924" cy="505526"/>
            </a:xfrm>
            <a:custGeom>
              <a:avLst/>
              <a:gdLst>
                <a:gd name="f0" fmla="val 10800000"/>
                <a:gd name="f1" fmla="val 5400000"/>
                <a:gd name="f2" fmla="val 180"/>
                <a:gd name="f3" fmla="val w"/>
                <a:gd name="f4" fmla="val h"/>
                <a:gd name="f5" fmla="val 0"/>
                <a:gd name="f6" fmla="val 7688922"/>
                <a:gd name="f7" fmla="val 505529"/>
                <a:gd name="f8" fmla="+- 0 0 -90"/>
                <a:gd name="f9" fmla="*/ f3 1 7688922"/>
                <a:gd name="f10" fmla="*/ f4 1 505529"/>
                <a:gd name="f11" fmla="val f5"/>
                <a:gd name="f12" fmla="val f6"/>
                <a:gd name="f13" fmla="val f7"/>
                <a:gd name="f14" fmla="*/ f8 f0 1"/>
                <a:gd name="f15" fmla="+- f13 0 f11"/>
                <a:gd name="f16" fmla="+- f12 0 f11"/>
                <a:gd name="f17" fmla="*/ f14 1 f2"/>
                <a:gd name="f18" fmla="*/ f16 1 7688922"/>
                <a:gd name="f19" fmla="*/ f15 1 505529"/>
                <a:gd name="f20" fmla="*/ 0 f16 1"/>
                <a:gd name="f21" fmla="*/ 0 f15 1"/>
                <a:gd name="f22" fmla="*/ 7688922 f16 1"/>
                <a:gd name="f23" fmla="*/ 505529 f15 1"/>
                <a:gd name="f24" fmla="+- f17 0 f1"/>
                <a:gd name="f25" fmla="*/ f20 1 7688922"/>
                <a:gd name="f26" fmla="*/ f21 1 505529"/>
                <a:gd name="f27" fmla="*/ f22 1 7688922"/>
                <a:gd name="f28" fmla="*/ f23 1 505529"/>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688922" h="505529">
                  <a:moveTo>
                    <a:pt x="f5" y="f5"/>
                  </a:moveTo>
                  <a:lnTo>
                    <a:pt x="f6" y="f5"/>
                  </a:lnTo>
                  <a:lnTo>
                    <a:pt x="f6" y="f7"/>
                  </a:lnTo>
                  <a:lnTo>
                    <a:pt x="f5" y="f7"/>
                  </a:lnTo>
                  <a:lnTo>
                    <a:pt x="f5" y="f5"/>
                  </a:lnTo>
                  <a:close/>
                </a:path>
              </a:pathLst>
            </a:custGeom>
            <a:gradFill>
              <a:gsLst>
                <a:gs pos="0">
                  <a:srgbClr val="1212A8"/>
                </a:gs>
                <a:gs pos="100000">
                  <a:srgbClr val="1B1BDC"/>
                </a:gs>
              </a:gsLst>
              <a:lin ang="16200000"/>
            </a:gradFill>
            <a:ln>
              <a:noFill/>
              <a:prstDash val="solid"/>
            </a:ln>
            <a:effectLst>
              <a:outerShdw dist="22997" dir="5400000" algn="tl">
                <a:srgbClr val="000000">
                  <a:alpha val="35000"/>
                </a:srgbClr>
              </a:outerShdw>
            </a:effectLst>
          </p:spPr>
          <p:txBody>
            <a:bodyPr vert="horz" wrap="square" lIns="300950" tIns="43816" rIns="43816" bIns="43816" anchor="ctr" anchorCtr="0" compatLnSpc="1">
              <a:noAutofit/>
            </a:bodyPr>
            <a:lstStyle/>
            <a:p>
              <a:pPr defTabSz="766766">
                <a:lnSpc>
                  <a:spcPct val="90000"/>
                </a:lnSpc>
                <a:spcAft>
                  <a:spcPts val="750"/>
                </a:spcAft>
                <a:defRPr sz="1800" b="0" i="0" u="none" strike="noStrike" kern="0" cap="none" spc="0" baseline="0">
                  <a:solidFill>
                    <a:srgbClr val="000000"/>
                  </a:solidFill>
                  <a:uFillTx/>
                </a:defRPr>
              </a:pPr>
              <a:r>
                <a:rPr lang="en-US" sz="1725" dirty="0">
                  <a:solidFill>
                    <a:srgbClr val="FFFFFF"/>
                  </a:solidFill>
                  <a:latin typeface="Arial"/>
                </a:rPr>
                <a:t>“Let’s do SWPBS during morning advisory”</a:t>
              </a:r>
            </a:p>
          </p:txBody>
        </p:sp>
        <p:sp>
          <p:nvSpPr>
            <p:cNvPr id="18" name="Freeform: Shape 17"/>
            <p:cNvSpPr/>
            <p:nvPr/>
          </p:nvSpPr>
          <p:spPr>
            <a:xfrm>
              <a:off x="531458" y="5807802"/>
              <a:ext cx="631914" cy="631914"/>
            </a:xfrm>
            <a:custGeom>
              <a:avLst/>
              <a:gdLst>
                <a:gd name="f0" fmla="val 10800000"/>
                <a:gd name="f1" fmla="val 5400000"/>
                <a:gd name="f2" fmla="val 162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1 0"/>
                <a:gd name="f16" fmla="*/ f9 f0 1"/>
                <a:gd name="f17" fmla="*/ f10 f0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0"/>
                <a:gd name="f29" fmla="+- f22 0 f1"/>
                <a:gd name="f30" fmla="+- f23 0 f1"/>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0 1"/>
                <a:gd name="f42" fmla="*/ f39 1 2"/>
                <a:gd name="f43" fmla="*/ f40 1 2"/>
                <a:gd name="f44" fmla="*/ f41 1 f8"/>
                <a:gd name="f45" fmla="+- f14 f42 0"/>
                <a:gd name="f46" fmla="+- f14 f43 0"/>
                <a:gd name="f47" fmla="+- f44 0 f1"/>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0" swAng="f1"/>
                  <a:arcTo wR="f48" hR="f49" stAng="f2" swAng="f1"/>
                  <a:arcTo wR="f48" hR="f49" stAng="f7" swAng="f1"/>
                  <a:arcTo wR="f48" hR="f49" stAng="f1" swAng="f1"/>
                  <a:close/>
                </a:path>
              </a:pathLst>
            </a:custGeom>
            <a:solidFill>
              <a:srgbClr val="FFFFFF"/>
            </a:solidFill>
            <a:ln w="9528">
              <a:solidFill>
                <a:srgbClr val="2E2ECB"/>
              </a:solidFill>
              <a:prstDash val="solid"/>
            </a:ln>
          </p:spPr>
          <p:txBody>
            <a:bodyPr lIns="0" tIns="0" rIns="0" bIns="0"/>
            <a:lstStyle/>
            <a:p>
              <a:endParaRPr lang="en-US" sz="1350"/>
            </a:p>
          </p:txBody>
        </p:sp>
      </p:grpSp>
    </p:spTree>
    <p:extLst>
      <p:ext uri="{BB962C8B-B14F-4D97-AF65-F5344CB8AC3E}">
        <p14:creationId xmlns:p14="http://schemas.microsoft.com/office/powerpoint/2010/main" val="14504191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05800" cy="914400"/>
          </a:xfrm>
        </p:spPr>
        <p:txBody>
          <a:bodyPr/>
          <a:lstStyle/>
          <a:p>
            <a:r>
              <a:rPr lang="en-US" sz="4000" dirty="0"/>
              <a:t>DE-PBS MTSS Framework Components</a:t>
            </a:r>
          </a:p>
        </p:txBody>
      </p:sp>
      <p:sp>
        <p:nvSpPr>
          <p:cNvPr id="3" name="Content Placeholder 2"/>
          <p:cNvSpPr>
            <a:spLocks noGrp="1"/>
          </p:cNvSpPr>
          <p:nvPr>
            <p:ph idx="1"/>
          </p:nvPr>
        </p:nvSpPr>
        <p:spPr>
          <a:xfrm>
            <a:off x="152400" y="914400"/>
            <a:ext cx="8001000" cy="5486400"/>
          </a:xfrm>
        </p:spPr>
        <p:txBody>
          <a:bodyPr>
            <a:noAutofit/>
          </a:bodyPr>
          <a:lstStyle/>
          <a:p>
            <a:pPr>
              <a:buFont typeface="Arial"/>
              <a:buChar char="•"/>
            </a:pPr>
            <a:r>
              <a:rPr lang="en-US" sz="2400" b="1" dirty="0">
                <a:ea typeface="Geneva" pitchFamily="29" charset="0"/>
                <a:cs typeface="Geneva" pitchFamily="29" charset="0"/>
              </a:rPr>
              <a:t>Program Development &amp; Evaluation </a:t>
            </a:r>
          </a:p>
          <a:p>
            <a:pPr lvl="1">
              <a:buClr>
                <a:schemeClr val="accent1">
                  <a:lumMod val="50000"/>
                </a:schemeClr>
              </a:buClr>
            </a:pPr>
            <a:r>
              <a:rPr lang="en-US" sz="2200" dirty="0"/>
              <a:t>Problem-Solving/Leadership Team</a:t>
            </a:r>
          </a:p>
          <a:p>
            <a:pPr lvl="1">
              <a:buClr>
                <a:schemeClr val="accent1">
                  <a:lumMod val="50000"/>
                </a:schemeClr>
              </a:buClr>
            </a:pPr>
            <a:r>
              <a:rPr lang="en-US" sz="2200" dirty="0"/>
              <a:t>Data</a:t>
            </a:r>
          </a:p>
          <a:p>
            <a:pPr lvl="1">
              <a:buClr>
                <a:schemeClr val="accent1">
                  <a:lumMod val="50000"/>
                </a:schemeClr>
              </a:buClr>
            </a:pPr>
            <a:r>
              <a:rPr lang="en-US" sz="2200" dirty="0"/>
              <a:t>Professional Development &amp; Resources</a:t>
            </a:r>
          </a:p>
          <a:p>
            <a:r>
              <a:rPr lang="en-US" sz="2400" b="1" dirty="0"/>
              <a:t>Developing SW and Classroom Systems to Prevent Problem Behavior </a:t>
            </a:r>
            <a:endParaRPr lang="en-US" sz="2000" b="1" dirty="0"/>
          </a:p>
          <a:p>
            <a:pPr lvl="1">
              <a:buClr>
                <a:schemeClr val="accent1">
                  <a:lumMod val="50000"/>
                </a:schemeClr>
              </a:buClr>
            </a:pPr>
            <a:r>
              <a:rPr lang="en-US" sz="2200" dirty="0"/>
              <a:t>Expectations and Teaching</a:t>
            </a:r>
          </a:p>
          <a:p>
            <a:pPr lvl="1">
              <a:buClr>
                <a:schemeClr val="accent1">
                  <a:lumMod val="50000"/>
                </a:schemeClr>
              </a:buClr>
            </a:pPr>
            <a:r>
              <a:rPr lang="en-US" sz="2200" dirty="0"/>
              <a:t>Positive Relationships</a:t>
            </a:r>
          </a:p>
          <a:p>
            <a:r>
              <a:rPr lang="en-US" sz="2400" b="1" dirty="0"/>
              <a:t>Correcting Problem Behaviors </a:t>
            </a:r>
          </a:p>
          <a:p>
            <a:pPr lvl="1">
              <a:buClr>
                <a:schemeClr val="accent1">
                  <a:lumMod val="50000"/>
                </a:schemeClr>
              </a:buClr>
            </a:pPr>
            <a:r>
              <a:rPr lang="en-US" sz="2200" dirty="0"/>
              <a:t>Consistent and clear procedures</a:t>
            </a:r>
          </a:p>
          <a:p>
            <a:pPr lvl="1">
              <a:buClr>
                <a:schemeClr val="accent1">
                  <a:lumMod val="50000"/>
                </a:schemeClr>
              </a:buClr>
            </a:pPr>
            <a:r>
              <a:rPr lang="en-US" sz="2200" dirty="0">
                <a:ea typeface="Geneva" pitchFamily="29" charset="0"/>
                <a:cs typeface="Geneva" pitchFamily="29" charset="0"/>
              </a:rPr>
              <a:t>Disciplinary encounters used as learning opportunities to teach problem solving strategies </a:t>
            </a:r>
            <a:endParaRPr lang="en-US" sz="2200" dirty="0"/>
          </a:p>
          <a:p>
            <a:r>
              <a:rPr lang="en-US" sz="2400" b="1" dirty="0"/>
              <a:t>Developing Self-Discipline </a:t>
            </a:r>
          </a:p>
          <a:p>
            <a:pPr lvl="1"/>
            <a:endParaRPr lang="en-US" dirty="0"/>
          </a:p>
          <a:p>
            <a:pPr lvl="1"/>
            <a:endParaRPr lang="en-US" dirty="0"/>
          </a:p>
        </p:txBody>
      </p:sp>
    </p:spTree>
    <p:extLst>
      <p:ext uri="{BB962C8B-B14F-4D97-AF65-F5344CB8AC3E}">
        <p14:creationId xmlns:p14="http://schemas.microsoft.com/office/powerpoint/2010/main" val="27429026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Program Development &amp; Evaluation</a:t>
            </a:r>
          </a:p>
        </p:txBody>
      </p:sp>
      <p:sp>
        <p:nvSpPr>
          <p:cNvPr id="3" name="Subtitle 2"/>
          <p:cNvSpPr>
            <a:spLocks noGrp="1"/>
          </p:cNvSpPr>
          <p:nvPr>
            <p:ph type="subTitle" idx="1"/>
          </p:nvPr>
        </p:nvSpPr>
        <p:spPr/>
        <p:txBody>
          <a:bodyPr>
            <a:normAutofit/>
          </a:bodyPr>
          <a:lstStyle/>
          <a:p>
            <a:r>
              <a:rPr lang="en-US" sz="2400" dirty="0">
                <a:solidFill>
                  <a:schemeClr val="accent1"/>
                </a:solidFill>
              </a:rPr>
              <a:t>Tab 1 - Workbook</a:t>
            </a:r>
          </a:p>
        </p:txBody>
      </p:sp>
      <p:sp>
        <p:nvSpPr>
          <p:cNvPr id="4" name="Date Placeholder 3"/>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5042327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14400"/>
          </a:xfrm>
        </p:spPr>
        <p:txBody>
          <a:bodyPr/>
          <a:lstStyle/>
          <a:p>
            <a:r>
              <a:rPr lang="en-US" sz="4000" dirty="0"/>
              <a:t>Program Development &amp; Evaluation</a:t>
            </a:r>
          </a:p>
        </p:txBody>
      </p:sp>
      <p:sp>
        <p:nvSpPr>
          <p:cNvPr id="3" name="Content Placeholder 2"/>
          <p:cNvSpPr>
            <a:spLocks noGrp="1"/>
          </p:cNvSpPr>
          <p:nvPr>
            <p:ph idx="1"/>
          </p:nvPr>
        </p:nvSpPr>
        <p:spPr>
          <a:xfrm>
            <a:off x="228600" y="1326172"/>
            <a:ext cx="6629400" cy="5486400"/>
          </a:xfrm>
        </p:spPr>
        <p:txBody>
          <a:bodyPr>
            <a:normAutofit/>
          </a:bodyPr>
          <a:lstStyle/>
          <a:p>
            <a:pPr lvl="1"/>
            <a:r>
              <a:rPr lang="en-US" sz="2400" b="1" dirty="0">
                <a:solidFill>
                  <a:schemeClr val="accent1">
                    <a:lumMod val="75000"/>
                  </a:schemeClr>
                </a:solidFill>
              </a:rPr>
              <a:t>Problem-Solving/Leadership Team</a:t>
            </a:r>
          </a:p>
          <a:p>
            <a:pPr lvl="2"/>
            <a:r>
              <a:rPr lang="en-US" sz="2000" dirty="0">
                <a:solidFill>
                  <a:schemeClr val="accent2"/>
                </a:solidFill>
              </a:rPr>
              <a:t>Representation – administration &amp; member participation</a:t>
            </a:r>
          </a:p>
          <a:p>
            <a:pPr lvl="2"/>
            <a:r>
              <a:rPr lang="en-US" sz="2000" dirty="0">
                <a:solidFill>
                  <a:schemeClr val="accent2"/>
                </a:solidFill>
              </a:rPr>
              <a:t>Effective meeting Strategies</a:t>
            </a:r>
          </a:p>
          <a:p>
            <a:pPr lvl="3"/>
            <a:r>
              <a:rPr lang="en-US" sz="2000" dirty="0">
                <a:solidFill>
                  <a:schemeClr val="accent2"/>
                </a:solidFill>
              </a:rPr>
              <a:t>Roles</a:t>
            </a:r>
          </a:p>
          <a:p>
            <a:pPr lvl="1"/>
            <a:r>
              <a:rPr lang="en-US" sz="2400" b="1" dirty="0">
                <a:solidFill>
                  <a:schemeClr val="accent1">
                    <a:lumMod val="75000"/>
                  </a:schemeClr>
                </a:solidFill>
              </a:rPr>
              <a:t>Data</a:t>
            </a:r>
          </a:p>
          <a:p>
            <a:pPr lvl="2"/>
            <a:r>
              <a:rPr lang="en-US" sz="2000" dirty="0"/>
              <a:t>Data sources</a:t>
            </a:r>
          </a:p>
          <a:p>
            <a:pPr lvl="2"/>
            <a:r>
              <a:rPr lang="en-US" sz="2000" dirty="0"/>
              <a:t>Data use</a:t>
            </a:r>
          </a:p>
          <a:p>
            <a:pPr lvl="1"/>
            <a:r>
              <a:rPr lang="en-US" sz="2400" b="1" dirty="0">
                <a:solidFill>
                  <a:schemeClr val="accent1">
                    <a:lumMod val="75000"/>
                  </a:schemeClr>
                </a:solidFill>
              </a:rPr>
              <a:t>Professional Development &amp; Resources</a:t>
            </a:r>
          </a:p>
          <a:p>
            <a:pPr lvl="2"/>
            <a:r>
              <a:rPr lang="en-US" sz="2000" dirty="0"/>
              <a:t>School Buy-in &amp; commitment</a:t>
            </a:r>
          </a:p>
          <a:p>
            <a:pPr lvl="2"/>
            <a:r>
              <a:rPr lang="en-US" sz="2000" dirty="0"/>
              <a:t>Overview provided to all staff</a:t>
            </a:r>
          </a:p>
          <a:p>
            <a:pPr lvl="2"/>
            <a:r>
              <a:rPr lang="en-US" sz="2000" dirty="0"/>
              <a:t>Parent information</a:t>
            </a:r>
          </a:p>
          <a:p>
            <a:pPr lvl="2"/>
            <a:r>
              <a:rPr lang="en-US" sz="2000" dirty="0"/>
              <a:t>Monitoring</a:t>
            </a:r>
          </a:p>
          <a:p>
            <a:pPr lvl="2"/>
            <a:r>
              <a:rPr lang="en-US" sz="2000" dirty="0"/>
              <a:t>Resources – time, funding</a:t>
            </a:r>
          </a:p>
          <a:p>
            <a:pPr lvl="1"/>
            <a:endParaRPr lang="en-US" dirty="0"/>
          </a:p>
        </p:txBody>
      </p:sp>
      <p:sp>
        <p:nvSpPr>
          <p:cNvPr id="6" name="Down Arrow 5"/>
          <p:cNvSpPr/>
          <p:nvPr/>
        </p:nvSpPr>
        <p:spPr>
          <a:xfrm rot="5400000">
            <a:off x="6439143" y="889245"/>
            <a:ext cx="1815614" cy="2806700"/>
          </a:xfrm>
          <a:prstGeom prst="downArrow">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3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a:t>Building a Strong &amp; Effective</a:t>
            </a:r>
            <a:br>
              <a:rPr lang="en-US" dirty="0"/>
            </a:br>
            <a:r>
              <a:rPr lang="en-US" dirty="0"/>
              <a:t>MTSS/PBS Leadership Team</a:t>
            </a:r>
          </a:p>
        </p:txBody>
      </p:sp>
      <p:sp>
        <p:nvSpPr>
          <p:cNvPr id="87043" name="Content Placeholder 2"/>
          <p:cNvSpPr>
            <a:spLocks noGrp="1"/>
          </p:cNvSpPr>
          <p:nvPr>
            <p:ph idx="1"/>
          </p:nvPr>
        </p:nvSpPr>
        <p:spPr/>
        <p:txBody>
          <a:bodyPr/>
          <a:lstStyle/>
          <a:p>
            <a:pPr marL="114300" indent="0">
              <a:buNone/>
            </a:pPr>
            <a:r>
              <a:rPr lang="en-US" sz="2400" dirty="0"/>
              <a:t>Adopt a </a:t>
            </a:r>
            <a:r>
              <a:rPr lang="en-US" sz="2400" i="1" dirty="0"/>
              <a:t>problem-solving team process</a:t>
            </a:r>
            <a:r>
              <a:rPr lang="en-US" sz="2400" dirty="0"/>
              <a:t> for </a:t>
            </a:r>
          </a:p>
          <a:p>
            <a:pPr lvl="1"/>
            <a:r>
              <a:rPr lang="en-US" sz="2400" dirty="0"/>
              <a:t>planning, </a:t>
            </a:r>
          </a:p>
          <a:p>
            <a:pPr lvl="1"/>
            <a:r>
              <a:rPr lang="en-US" sz="2400" dirty="0"/>
              <a:t>development, and</a:t>
            </a:r>
          </a:p>
          <a:p>
            <a:pPr lvl="1"/>
            <a:r>
              <a:rPr lang="en-US" sz="2400" dirty="0"/>
              <a:t>evaluation </a:t>
            </a:r>
          </a:p>
          <a:p>
            <a:pPr marL="114300" indent="0">
              <a:buNone/>
            </a:pPr>
            <a:r>
              <a:rPr lang="en-US" sz="2400" dirty="0"/>
              <a:t>of evidence-based practices across all three systems of prevention and intervention</a:t>
            </a:r>
          </a:p>
          <a:p>
            <a:pPr lvl="1"/>
            <a:r>
              <a:rPr lang="en-US" sz="2400" dirty="0"/>
              <a:t>Tier 1 - all, </a:t>
            </a:r>
          </a:p>
          <a:p>
            <a:pPr lvl="1"/>
            <a:r>
              <a:rPr lang="en-US" sz="2400" dirty="0"/>
              <a:t>Tier 2 - some, and </a:t>
            </a:r>
          </a:p>
          <a:p>
            <a:pPr lvl="1"/>
            <a:r>
              <a:rPr lang="en-US" sz="2400" dirty="0"/>
              <a:t>Tier 3 - few. </a:t>
            </a:r>
          </a:p>
          <a:p>
            <a:endParaRPr lang="en-US" dirty="0"/>
          </a:p>
        </p:txBody>
      </p:sp>
      <p:pic>
        <p:nvPicPr>
          <p:cNvPr id="87044" name="Picture 2" descr="C:\Users\hearn\AppData\Local\Microsoft\Windows\Temporary Internet Files\Content.IE5\L9CIPBVF\MC90023969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191000"/>
            <a:ext cx="1833563"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412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628900" y="1028700"/>
            <a:ext cx="7620000" cy="1143000"/>
          </a:xfrm>
        </p:spPr>
        <p:txBody>
          <a:bodyPr/>
          <a:lstStyle/>
          <a:p>
            <a:r>
              <a:rPr lang="en-US" dirty="0"/>
              <a:t>Today’s Agenda</a:t>
            </a:r>
            <a:endParaRPr lang="en-US"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3873884"/>
              </p:ext>
            </p:extLst>
          </p:nvPr>
        </p:nvGraphicFramePr>
        <p:xfrm>
          <a:off x="1752601" y="152403"/>
          <a:ext cx="6172199" cy="6540753"/>
        </p:xfrm>
        <a:graphic>
          <a:graphicData uri="http://schemas.openxmlformats.org/drawingml/2006/table">
            <a:tbl>
              <a:tblPr firstRow="1" firstCol="1" bandRow="1">
                <a:tableStyleId>{5C22544A-7EE6-4342-B048-85BDC9FD1C3A}</a:tableStyleId>
              </a:tblPr>
              <a:tblGrid>
                <a:gridCol w="1447799">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314864">
                <a:tc>
                  <a:txBody>
                    <a:bodyPr/>
                    <a:lstStyle/>
                    <a:p>
                      <a:pPr marL="0" marR="0">
                        <a:lnSpc>
                          <a:spcPct val="115000"/>
                        </a:lnSpc>
                        <a:spcBef>
                          <a:spcPts val="0"/>
                        </a:spcBef>
                        <a:spcAft>
                          <a:spcPts val="0"/>
                        </a:spcAft>
                        <a:tabLst>
                          <a:tab pos="3705225" algn="l"/>
                        </a:tabLst>
                      </a:pPr>
                      <a:r>
                        <a:rPr lang="en-US" sz="1800" dirty="0">
                          <a:effectLst/>
                        </a:rPr>
                        <a:t>Time</a:t>
                      </a:r>
                      <a:endParaRPr lang="en-US" sz="1800" dirty="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dirty="0">
                          <a:effectLst/>
                        </a:rPr>
                        <a:t>Topic</a:t>
                      </a:r>
                      <a:endParaRPr lang="en-US" sz="1800" dirty="0">
                        <a:effectLst/>
                        <a:latin typeface="Calibri"/>
                        <a:ea typeface="Calibri"/>
                        <a:cs typeface="Times New Roman"/>
                      </a:endParaRPr>
                    </a:p>
                  </a:txBody>
                  <a:tcPr marL="63894" marR="63894" marT="0" marB="0"/>
                </a:tc>
                <a:extLst>
                  <a:ext uri="{0D108BD9-81ED-4DB2-BD59-A6C34878D82A}">
                    <a16:rowId xmlns:a16="http://schemas.microsoft.com/office/drawing/2014/main" val="10000"/>
                  </a:ext>
                </a:extLst>
              </a:tr>
              <a:tr h="636144">
                <a:tc>
                  <a:txBody>
                    <a:bodyPr/>
                    <a:lstStyle/>
                    <a:p>
                      <a:pPr marL="0" marR="0">
                        <a:lnSpc>
                          <a:spcPct val="115000"/>
                        </a:lnSpc>
                        <a:spcBef>
                          <a:spcPts val="0"/>
                        </a:spcBef>
                        <a:spcAft>
                          <a:spcPts val="0"/>
                        </a:spcAft>
                        <a:tabLst>
                          <a:tab pos="3705225" algn="l"/>
                        </a:tabLst>
                      </a:pPr>
                      <a:r>
                        <a:rPr lang="en-US" sz="1800">
                          <a:effectLst/>
                        </a:rPr>
                        <a:t>9:00 – 10:00</a:t>
                      </a:r>
                      <a:endParaRPr lang="en-US" sz="180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a:effectLst/>
                        </a:rPr>
                        <a:t>Welcome &amp; Overview of DE-PBS</a:t>
                      </a:r>
                      <a:endParaRPr lang="en-US" sz="1800">
                        <a:effectLst/>
                        <a:latin typeface="Calibri"/>
                        <a:ea typeface="Calibri"/>
                        <a:cs typeface="Times New Roman"/>
                      </a:endParaRPr>
                    </a:p>
                  </a:txBody>
                  <a:tcPr marL="63894" marR="63894" marT="0" marB="0"/>
                </a:tc>
                <a:extLst>
                  <a:ext uri="{0D108BD9-81ED-4DB2-BD59-A6C34878D82A}">
                    <a16:rowId xmlns:a16="http://schemas.microsoft.com/office/drawing/2014/main" val="10001"/>
                  </a:ext>
                </a:extLst>
              </a:tr>
              <a:tr h="636144">
                <a:tc>
                  <a:txBody>
                    <a:bodyPr/>
                    <a:lstStyle/>
                    <a:p>
                      <a:pPr marL="0" marR="0">
                        <a:lnSpc>
                          <a:spcPct val="115000"/>
                        </a:lnSpc>
                        <a:spcBef>
                          <a:spcPts val="0"/>
                        </a:spcBef>
                        <a:spcAft>
                          <a:spcPts val="0"/>
                        </a:spcAft>
                        <a:tabLst>
                          <a:tab pos="3705225" algn="l"/>
                        </a:tabLst>
                      </a:pPr>
                      <a:r>
                        <a:rPr lang="en-US" sz="1800" dirty="0">
                          <a:effectLst/>
                        </a:rPr>
                        <a:t>10:00–10:30</a:t>
                      </a:r>
                      <a:endParaRPr lang="en-US" sz="1800" dirty="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a:effectLst/>
                        </a:rPr>
                        <a:t>Program Development &amp; Evaluation</a:t>
                      </a:r>
                      <a:endParaRPr lang="en-US" sz="1800">
                        <a:effectLst/>
                        <a:latin typeface="Calibri"/>
                        <a:ea typeface="Calibri"/>
                        <a:cs typeface="Times New Roman"/>
                      </a:endParaRPr>
                    </a:p>
                  </a:txBody>
                  <a:tcPr marL="63894" marR="63894" marT="0" marB="0"/>
                </a:tc>
                <a:extLst>
                  <a:ext uri="{0D108BD9-81ED-4DB2-BD59-A6C34878D82A}">
                    <a16:rowId xmlns:a16="http://schemas.microsoft.com/office/drawing/2014/main" val="10002"/>
                  </a:ext>
                </a:extLst>
              </a:tr>
              <a:tr h="636144">
                <a:tc>
                  <a:txBody>
                    <a:bodyPr/>
                    <a:lstStyle/>
                    <a:p>
                      <a:pPr marL="0" marR="0">
                        <a:lnSpc>
                          <a:spcPct val="115000"/>
                        </a:lnSpc>
                        <a:spcBef>
                          <a:spcPts val="0"/>
                        </a:spcBef>
                        <a:spcAft>
                          <a:spcPts val="0"/>
                        </a:spcAft>
                        <a:tabLst>
                          <a:tab pos="3705225" algn="l"/>
                        </a:tabLst>
                      </a:pPr>
                      <a:r>
                        <a:rPr lang="en-US" sz="1800">
                          <a:effectLst/>
                        </a:rPr>
                        <a:t>10:30-10:45</a:t>
                      </a:r>
                      <a:endParaRPr lang="en-US" sz="180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a:effectLst/>
                        </a:rPr>
                        <a:t>Break</a:t>
                      </a:r>
                      <a:endParaRPr lang="en-US" sz="1800">
                        <a:effectLst/>
                        <a:latin typeface="Calibri"/>
                        <a:ea typeface="Calibri"/>
                        <a:cs typeface="Times New Roman"/>
                      </a:endParaRPr>
                    </a:p>
                  </a:txBody>
                  <a:tcPr marL="63894" marR="63894" marT="0" marB="0"/>
                </a:tc>
                <a:extLst>
                  <a:ext uri="{0D108BD9-81ED-4DB2-BD59-A6C34878D82A}">
                    <a16:rowId xmlns:a16="http://schemas.microsoft.com/office/drawing/2014/main" val="10003"/>
                  </a:ext>
                </a:extLst>
              </a:tr>
              <a:tr h="659017">
                <a:tc>
                  <a:txBody>
                    <a:bodyPr/>
                    <a:lstStyle/>
                    <a:p>
                      <a:pPr marL="0" marR="0">
                        <a:lnSpc>
                          <a:spcPct val="115000"/>
                        </a:lnSpc>
                        <a:spcBef>
                          <a:spcPts val="0"/>
                        </a:spcBef>
                        <a:spcAft>
                          <a:spcPts val="0"/>
                        </a:spcAft>
                        <a:tabLst>
                          <a:tab pos="3705225" algn="l"/>
                        </a:tabLst>
                      </a:pPr>
                      <a:r>
                        <a:rPr lang="en-US" sz="1800">
                          <a:effectLst/>
                        </a:rPr>
                        <a:t>10:45 – 11:15</a:t>
                      </a:r>
                      <a:endParaRPr lang="en-US" sz="180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dirty="0">
                          <a:effectLst/>
                        </a:rPr>
                        <a:t>Program Development &amp; Evaluation</a:t>
                      </a:r>
                      <a:endParaRPr lang="en-US" sz="1800" dirty="0">
                        <a:effectLst/>
                        <a:latin typeface="Calibri"/>
                        <a:ea typeface="Calibri"/>
                        <a:cs typeface="Times New Roman"/>
                      </a:endParaRPr>
                    </a:p>
                  </a:txBody>
                  <a:tcPr marL="63894" marR="63894" marT="0" marB="0"/>
                </a:tc>
                <a:extLst>
                  <a:ext uri="{0D108BD9-81ED-4DB2-BD59-A6C34878D82A}">
                    <a16:rowId xmlns:a16="http://schemas.microsoft.com/office/drawing/2014/main" val="10004"/>
                  </a:ext>
                </a:extLst>
              </a:tr>
              <a:tr h="636144">
                <a:tc>
                  <a:txBody>
                    <a:bodyPr/>
                    <a:lstStyle/>
                    <a:p>
                      <a:pPr marL="0" marR="0">
                        <a:lnSpc>
                          <a:spcPct val="115000"/>
                        </a:lnSpc>
                        <a:spcBef>
                          <a:spcPts val="0"/>
                        </a:spcBef>
                        <a:spcAft>
                          <a:spcPts val="0"/>
                        </a:spcAft>
                        <a:tabLst>
                          <a:tab pos="3705225" algn="l"/>
                        </a:tabLst>
                      </a:pPr>
                      <a:r>
                        <a:rPr lang="en-US" sz="1800" dirty="0">
                          <a:effectLst/>
                        </a:rPr>
                        <a:t>11:15 – 11:45</a:t>
                      </a:r>
                      <a:endParaRPr lang="en-US" sz="1800" dirty="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a:effectLst/>
                        </a:rPr>
                        <a:t>Prevention: Implementing School-wide and Classroom Systems</a:t>
                      </a:r>
                      <a:endParaRPr lang="en-US" sz="1800">
                        <a:effectLst/>
                        <a:latin typeface="Calibri"/>
                        <a:ea typeface="Calibri"/>
                        <a:cs typeface="Times New Roman"/>
                      </a:endParaRPr>
                    </a:p>
                  </a:txBody>
                  <a:tcPr marL="63894" marR="63894" marT="0" marB="0"/>
                </a:tc>
                <a:extLst>
                  <a:ext uri="{0D108BD9-81ED-4DB2-BD59-A6C34878D82A}">
                    <a16:rowId xmlns:a16="http://schemas.microsoft.com/office/drawing/2014/main" val="10005"/>
                  </a:ext>
                </a:extLst>
              </a:tr>
              <a:tr h="636144">
                <a:tc>
                  <a:txBody>
                    <a:bodyPr/>
                    <a:lstStyle/>
                    <a:p>
                      <a:pPr marL="0" marR="0">
                        <a:lnSpc>
                          <a:spcPct val="115000"/>
                        </a:lnSpc>
                        <a:spcBef>
                          <a:spcPts val="0"/>
                        </a:spcBef>
                        <a:spcAft>
                          <a:spcPts val="0"/>
                        </a:spcAft>
                        <a:tabLst>
                          <a:tab pos="3705225" algn="l"/>
                        </a:tabLst>
                      </a:pPr>
                      <a:r>
                        <a:rPr lang="en-US" sz="1800">
                          <a:effectLst/>
                        </a:rPr>
                        <a:t>11:45 – 1:00</a:t>
                      </a:r>
                      <a:endParaRPr lang="en-US" sz="180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a:effectLst/>
                        </a:rPr>
                        <a:t>Lunch</a:t>
                      </a:r>
                      <a:endParaRPr lang="en-US" sz="1800">
                        <a:effectLst/>
                        <a:latin typeface="Calibri"/>
                        <a:ea typeface="Calibri"/>
                        <a:cs typeface="Times New Roman"/>
                      </a:endParaRPr>
                    </a:p>
                  </a:txBody>
                  <a:tcPr marL="63894" marR="63894" marT="0" marB="0"/>
                </a:tc>
                <a:extLst>
                  <a:ext uri="{0D108BD9-81ED-4DB2-BD59-A6C34878D82A}">
                    <a16:rowId xmlns:a16="http://schemas.microsoft.com/office/drawing/2014/main" val="10006"/>
                  </a:ext>
                </a:extLst>
              </a:tr>
              <a:tr h="797792">
                <a:tc>
                  <a:txBody>
                    <a:bodyPr/>
                    <a:lstStyle/>
                    <a:p>
                      <a:pPr marL="0" marR="0">
                        <a:lnSpc>
                          <a:spcPct val="115000"/>
                        </a:lnSpc>
                        <a:spcBef>
                          <a:spcPts val="0"/>
                        </a:spcBef>
                        <a:spcAft>
                          <a:spcPts val="0"/>
                        </a:spcAft>
                        <a:tabLst>
                          <a:tab pos="3705225" algn="l"/>
                        </a:tabLst>
                      </a:pPr>
                      <a:r>
                        <a:rPr lang="en-US" sz="1800">
                          <a:effectLst/>
                        </a:rPr>
                        <a:t>1:00 – 1:45</a:t>
                      </a:r>
                      <a:endParaRPr lang="en-US" sz="180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dirty="0">
                          <a:effectLst/>
                        </a:rPr>
                        <a:t>Prevention: Implementing School-wide and Classroom Systems </a:t>
                      </a:r>
                    </a:p>
                  </a:txBody>
                  <a:tcPr marL="63894" marR="63894" marT="0" marB="0"/>
                </a:tc>
                <a:extLst>
                  <a:ext uri="{0D108BD9-81ED-4DB2-BD59-A6C34878D82A}">
                    <a16:rowId xmlns:a16="http://schemas.microsoft.com/office/drawing/2014/main" val="10007"/>
                  </a:ext>
                </a:extLst>
              </a:tr>
              <a:tr h="636144">
                <a:tc>
                  <a:txBody>
                    <a:bodyPr/>
                    <a:lstStyle/>
                    <a:p>
                      <a:pPr marL="0" marR="0">
                        <a:lnSpc>
                          <a:spcPct val="115000"/>
                        </a:lnSpc>
                        <a:spcBef>
                          <a:spcPts val="0"/>
                        </a:spcBef>
                        <a:spcAft>
                          <a:spcPts val="0"/>
                        </a:spcAft>
                        <a:tabLst>
                          <a:tab pos="3705225" algn="l"/>
                        </a:tabLst>
                      </a:pPr>
                      <a:r>
                        <a:rPr lang="en-US" sz="1800">
                          <a:effectLst/>
                        </a:rPr>
                        <a:t>1:45 – 2:30</a:t>
                      </a:r>
                      <a:endParaRPr lang="en-US" sz="180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dirty="0">
                          <a:effectLst/>
                        </a:rPr>
                        <a:t>Correcting Problem Behaviors</a:t>
                      </a:r>
                    </a:p>
                  </a:txBody>
                  <a:tcPr marL="63894" marR="63894" marT="0" marB="0"/>
                </a:tc>
                <a:extLst>
                  <a:ext uri="{0D108BD9-81ED-4DB2-BD59-A6C34878D82A}">
                    <a16:rowId xmlns:a16="http://schemas.microsoft.com/office/drawing/2014/main" val="10008"/>
                  </a:ext>
                </a:extLst>
              </a:tr>
              <a:tr h="636144">
                <a:tc>
                  <a:txBody>
                    <a:bodyPr/>
                    <a:lstStyle/>
                    <a:p>
                      <a:pPr marL="0" marR="0">
                        <a:lnSpc>
                          <a:spcPct val="115000"/>
                        </a:lnSpc>
                        <a:spcBef>
                          <a:spcPts val="0"/>
                        </a:spcBef>
                        <a:spcAft>
                          <a:spcPts val="0"/>
                        </a:spcAft>
                        <a:tabLst>
                          <a:tab pos="3705225" algn="l"/>
                        </a:tabLst>
                      </a:pPr>
                      <a:r>
                        <a:rPr lang="en-US" sz="1800" dirty="0">
                          <a:effectLst/>
                        </a:rPr>
                        <a:t>2:30 – 3:15</a:t>
                      </a:r>
                      <a:endParaRPr lang="en-US" sz="1800" dirty="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dirty="0">
                          <a:effectLst/>
                        </a:rPr>
                        <a:t>Developing Self-Discipline</a:t>
                      </a:r>
                    </a:p>
                  </a:txBody>
                  <a:tcPr marL="63894" marR="63894" marT="0" marB="0"/>
                </a:tc>
                <a:extLst>
                  <a:ext uri="{0D108BD9-81ED-4DB2-BD59-A6C34878D82A}">
                    <a16:rowId xmlns:a16="http://schemas.microsoft.com/office/drawing/2014/main" val="10009"/>
                  </a:ext>
                </a:extLst>
              </a:tr>
              <a:tr h="314864">
                <a:tc>
                  <a:txBody>
                    <a:bodyPr/>
                    <a:lstStyle/>
                    <a:p>
                      <a:pPr marL="0" marR="0">
                        <a:lnSpc>
                          <a:spcPct val="115000"/>
                        </a:lnSpc>
                        <a:spcBef>
                          <a:spcPts val="0"/>
                        </a:spcBef>
                        <a:spcAft>
                          <a:spcPts val="0"/>
                        </a:spcAft>
                        <a:tabLst>
                          <a:tab pos="3705225" algn="l"/>
                        </a:tabLst>
                      </a:pPr>
                      <a:r>
                        <a:rPr lang="en-US" sz="1800" dirty="0">
                          <a:effectLst/>
                        </a:rPr>
                        <a:t>3:15 </a:t>
                      </a:r>
                      <a:endParaRPr lang="en-US" sz="1800" dirty="0">
                        <a:effectLst/>
                        <a:latin typeface="Calibri"/>
                        <a:ea typeface="Calibri"/>
                        <a:cs typeface="Times New Roman"/>
                      </a:endParaRPr>
                    </a:p>
                  </a:txBody>
                  <a:tcPr marL="63894" marR="63894" marT="0" marB="0"/>
                </a:tc>
                <a:tc>
                  <a:txBody>
                    <a:bodyPr/>
                    <a:lstStyle/>
                    <a:p>
                      <a:pPr marL="0" marR="0">
                        <a:lnSpc>
                          <a:spcPct val="115000"/>
                        </a:lnSpc>
                        <a:spcBef>
                          <a:spcPts val="0"/>
                        </a:spcBef>
                        <a:spcAft>
                          <a:spcPts val="0"/>
                        </a:spcAft>
                        <a:tabLst>
                          <a:tab pos="3705225" algn="l"/>
                        </a:tabLst>
                      </a:pPr>
                      <a:r>
                        <a:rPr lang="en-US" sz="1800" dirty="0">
                          <a:effectLst/>
                        </a:rPr>
                        <a:t>Closing</a:t>
                      </a:r>
                      <a:endParaRPr lang="en-US" sz="1800" dirty="0">
                        <a:effectLst/>
                        <a:latin typeface="Calibri"/>
                        <a:ea typeface="Calibri"/>
                        <a:cs typeface="Times New Roman"/>
                      </a:endParaRPr>
                    </a:p>
                  </a:txBody>
                  <a:tcPr marL="63894" marR="63894"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8905596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normAutofit fontScale="90000"/>
          </a:bodyPr>
          <a:lstStyle/>
          <a:p>
            <a:r>
              <a:rPr lang="en-US" dirty="0"/>
              <a:t>Are we as a team representative </a:t>
            </a:r>
            <a:br>
              <a:rPr lang="en-US" dirty="0"/>
            </a:br>
            <a:r>
              <a:rPr lang="en-US" dirty="0"/>
              <a:t>of our staff?</a:t>
            </a:r>
          </a:p>
        </p:txBody>
      </p:sp>
      <p:sp>
        <p:nvSpPr>
          <p:cNvPr id="89091" name="Content Placeholder 2"/>
          <p:cNvSpPr>
            <a:spLocks noGrp="1"/>
          </p:cNvSpPr>
          <p:nvPr>
            <p:ph idx="1"/>
          </p:nvPr>
        </p:nvSpPr>
        <p:spPr/>
        <p:txBody>
          <a:bodyPr>
            <a:noAutofit/>
          </a:bodyPr>
          <a:lstStyle/>
          <a:p>
            <a:pPr marL="342900" lvl="1">
              <a:buClr>
                <a:schemeClr val="accent1"/>
              </a:buClr>
            </a:pPr>
            <a:r>
              <a:rPr lang="en-US" sz="2400" dirty="0"/>
              <a:t>Administration a must have!</a:t>
            </a:r>
          </a:p>
          <a:p>
            <a:r>
              <a:rPr lang="en-US" sz="2400" dirty="0"/>
              <a:t>Consider:</a:t>
            </a:r>
          </a:p>
          <a:p>
            <a:pPr lvl="1"/>
            <a:r>
              <a:rPr lang="en-US" sz="2400" dirty="0"/>
              <a:t>Grade levels</a:t>
            </a:r>
          </a:p>
          <a:p>
            <a:pPr lvl="1"/>
            <a:r>
              <a:rPr lang="en-US" sz="2400" dirty="0"/>
              <a:t>Content areas: academic and related arts</a:t>
            </a:r>
          </a:p>
          <a:p>
            <a:pPr lvl="1"/>
            <a:r>
              <a:rPr lang="en-US" sz="2400" dirty="0"/>
              <a:t>Regular and Special Education</a:t>
            </a:r>
          </a:p>
          <a:p>
            <a:pPr lvl="1"/>
            <a:r>
              <a:rPr lang="en-US" sz="2400" dirty="0"/>
              <a:t>Related arts</a:t>
            </a:r>
          </a:p>
          <a:p>
            <a:pPr lvl="1"/>
            <a:r>
              <a:rPr lang="en-US" sz="2400" dirty="0"/>
              <a:t>Specialists: Counseling/School Psychology</a:t>
            </a:r>
          </a:p>
          <a:p>
            <a:pPr lvl="1"/>
            <a:r>
              <a:rPr lang="en-US" sz="2400" dirty="0"/>
              <a:t>Students</a:t>
            </a:r>
          </a:p>
          <a:p>
            <a:pPr lvl="1"/>
            <a:r>
              <a:rPr lang="en-US" sz="2400" dirty="0"/>
              <a:t>Parents</a:t>
            </a:r>
          </a:p>
          <a:p>
            <a:pPr lvl="1"/>
            <a:endParaRPr lang="en-US" sz="2400" dirty="0"/>
          </a:p>
        </p:txBody>
      </p:sp>
      <p:sp>
        <p:nvSpPr>
          <p:cNvPr id="8" name="Cloud Callout 7"/>
          <p:cNvSpPr/>
          <p:nvPr/>
        </p:nvSpPr>
        <p:spPr>
          <a:xfrm>
            <a:off x="1676400" y="304800"/>
            <a:ext cx="7010400" cy="3886200"/>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24200" y="1124515"/>
            <a:ext cx="4114800" cy="2246769"/>
          </a:xfrm>
          <a:prstGeom prst="rect">
            <a:avLst/>
          </a:prstGeom>
          <a:noFill/>
        </p:spPr>
        <p:txBody>
          <a:bodyPr wrap="square" rtlCol="0">
            <a:spAutoFit/>
          </a:bodyPr>
          <a:lstStyle/>
          <a:p>
            <a:r>
              <a:rPr lang="en-US" sz="2800" dirty="0"/>
              <a:t>If integrating with other initiatives, streamline teams with similar goals. </a:t>
            </a:r>
          </a:p>
          <a:p>
            <a:endParaRPr lang="en-US" sz="2800" dirty="0"/>
          </a:p>
          <a:p>
            <a:r>
              <a:rPr lang="en-US" sz="2800" dirty="0"/>
              <a:t>Work Smarter Not Harder!</a:t>
            </a:r>
          </a:p>
        </p:txBody>
      </p:sp>
      <p:pic>
        <p:nvPicPr>
          <p:cNvPr id="10" name="Picture 3" descr="C:\Users\hearn\AppData\Local\Microsoft\Windows\Temporary Internet Files\Content.IE5\63737VSU\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4346" y="4495800"/>
            <a:ext cx="1520825" cy="1797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1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620000" cy="1143000"/>
          </a:xfrm>
        </p:spPr>
        <p:txBody>
          <a:bodyPr/>
          <a:lstStyle/>
          <a:p>
            <a:r>
              <a:rPr lang="en-US" dirty="0"/>
              <a:t>Points to Ponder</a:t>
            </a:r>
          </a:p>
        </p:txBody>
      </p:sp>
      <p:sp>
        <p:nvSpPr>
          <p:cNvPr id="3" name="Content Placeholder 2"/>
          <p:cNvSpPr>
            <a:spLocks noGrp="1"/>
          </p:cNvSpPr>
          <p:nvPr>
            <p:ph idx="1"/>
          </p:nvPr>
        </p:nvSpPr>
        <p:spPr>
          <a:xfrm>
            <a:off x="457200" y="1752600"/>
            <a:ext cx="7620000" cy="4648200"/>
          </a:xfrm>
        </p:spPr>
        <p:txBody>
          <a:bodyPr>
            <a:normAutofit/>
          </a:bodyPr>
          <a:lstStyle/>
          <a:p>
            <a:r>
              <a:rPr lang="en-US" sz="2800" dirty="0"/>
              <a:t>How do we remain representative?  </a:t>
            </a:r>
          </a:p>
          <a:p>
            <a:endParaRPr lang="en-US" sz="2800" dirty="0"/>
          </a:p>
          <a:p>
            <a:r>
              <a:rPr lang="en-US" sz="2800" dirty="0"/>
              <a:t>How do you keep your team fresh?</a:t>
            </a:r>
          </a:p>
          <a:p>
            <a:pPr lvl="1"/>
            <a:r>
              <a:rPr lang="en-US" sz="2600" dirty="0"/>
              <a:t>Team atrophy/Team Leader rotation</a:t>
            </a:r>
          </a:p>
          <a:p>
            <a:pPr lvl="1"/>
            <a:endParaRPr lang="en-US" sz="2600" dirty="0"/>
          </a:p>
          <a:p>
            <a:r>
              <a:rPr lang="en-US" sz="2800" dirty="0"/>
              <a:t>How do you engage others in the SW Team/SW Activities?</a:t>
            </a:r>
          </a:p>
          <a:p>
            <a:pPr lvl="1"/>
            <a:r>
              <a:rPr lang="en-US" sz="2600" dirty="0"/>
              <a:t>Student involvement in SW PBS Team</a:t>
            </a:r>
          </a:p>
          <a:p>
            <a:pPr lvl="1"/>
            <a:r>
              <a:rPr lang="en-US" sz="2600" dirty="0"/>
              <a:t>2-way communication with parents/families</a:t>
            </a:r>
          </a:p>
          <a:p>
            <a:pPr lvl="1"/>
            <a:endParaRPr lang="en-US" sz="2600" dirty="0"/>
          </a:p>
          <a:p>
            <a:pPr lvl="1"/>
            <a:endParaRPr lang="en-US" sz="2600" dirty="0"/>
          </a:p>
        </p:txBody>
      </p:sp>
      <p:pic>
        <p:nvPicPr>
          <p:cNvPr id="3074" name="Picture 2" descr="C:\Users\hearn\AppData\Local\Microsoft\Windows\Temporary Internet Files\Content.IE5\LKN8J2XE\question-mark7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47650"/>
            <a:ext cx="1879600" cy="1409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218176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Meeting Strategies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65729723"/>
              </p:ext>
            </p:extLst>
          </p:nvPr>
        </p:nvGraphicFramePr>
        <p:xfrm>
          <a:off x="457200" y="1600200"/>
          <a:ext cx="7620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434" name="Picture 2" descr="C:\Users\hearn\AppData\Local\Microsoft\Windows\Temporary Internet Files\Content.IE5\AH4EY2U6\icon_43498-300x300[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905000"/>
            <a:ext cx="1676400" cy="1676400"/>
          </a:xfrm>
          <a:prstGeom prst="rect">
            <a:avLst/>
          </a:prstGeom>
          <a:noFill/>
          <a:extLst>
            <a:ext uri="{909E8E84-426E-40dd-AFC4-6F175D3DCCD1}">
              <a14:hiddenFill xmlns="" xmlns:a14="http://schemas.microsoft.com/office/drawing/2010/main">
                <a:solidFill>
                  <a:srgbClr val="FFFFFF"/>
                </a:solidFill>
              </a14:hiddenFill>
            </a:ext>
          </a:extLst>
        </p:spPr>
      </p:pic>
      <p:pic>
        <p:nvPicPr>
          <p:cNvPr id="18435" name="Picture 3" descr="C:\Users\hearn\AppData\Local\Microsoft\Windows\Temporary Internet Files\Content.IE5\I4T80DYU\agenda2-70x53[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8376" y="2228603"/>
            <a:ext cx="1610264" cy="1219200"/>
          </a:xfrm>
          <a:prstGeom prst="rect">
            <a:avLst/>
          </a:prstGeom>
          <a:noFill/>
          <a:extLst>
            <a:ext uri="{909E8E84-426E-40dd-AFC4-6F175D3DCCD1}">
              <a14:hiddenFill xmlns="" xmlns:a14="http://schemas.microsoft.com/office/drawing/2010/main">
                <a:solidFill>
                  <a:srgbClr val="FFFFFF"/>
                </a:solidFill>
              </a14:hiddenFill>
            </a:ext>
          </a:extLst>
        </p:spPr>
      </p:pic>
      <p:pic>
        <p:nvPicPr>
          <p:cNvPr id="18436" name="Picture 4" descr="C:\Users\hearn\AppData\Local\Microsoft\Windows\Temporary Internet Files\Content.IE5\I4T80DYU\Meeting-minutes-picture[1].g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3078"/>
          <a:stretch/>
        </p:blipFill>
        <p:spPr bwMode="auto">
          <a:xfrm>
            <a:off x="5715000" y="2130910"/>
            <a:ext cx="1978205" cy="14145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6857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61406" t="7424" r="24063" b="27576"/>
          <a:stretch/>
        </p:blipFill>
        <p:spPr>
          <a:xfrm>
            <a:off x="5008192" y="1500648"/>
            <a:ext cx="3429000" cy="4313903"/>
          </a:xfrm>
          <a:prstGeom prst="rect">
            <a:avLst/>
          </a:prstGeom>
        </p:spPr>
      </p:pic>
      <p:sp>
        <p:nvSpPr>
          <p:cNvPr id="2" name="Title 1"/>
          <p:cNvSpPr>
            <a:spLocks noGrp="1"/>
          </p:cNvSpPr>
          <p:nvPr>
            <p:ph type="title"/>
          </p:nvPr>
        </p:nvSpPr>
        <p:spPr/>
        <p:txBody>
          <a:bodyPr>
            <a:normAutofit/>
          </a:bodyPr>
          <a:lstStyle/>
          <a:p>
            <a:r>
              <a:rPr lang="en-US" dirty="0"/>
              <a:t>Team Leader PD Resource</a:t>
            </a:r>
          </a:p>
        </p:txBody>
      </p:sp>
      <p:sp>
        <p:nvSpPr>
          <p:cNvPr id="3" name="Content Placeholder 2"/>
          <p:cNvSpPr>
            <a:spLocks noGrp="1"/>
          </p:cNvSpPr>
          <p:nvPr>
            <p:ph idx="1"/>
          </p:nvPr>
        </p:nvSpPr>
        <p:spPr>
          <a:xfrm>
            <a:off x="218650" y="1600199"/>
            <a:ext cx="4191000" cy="4800600"/>
          </a:xfrm>
        </p:spPr>
        <p:txBody>
          <a:bodyPr>
            <a:normAutofit lnSpcReduction="10000"/>
          </a:bodyPr>
          <a:lstStyle/>
          <a:p>
            <a:pPr indent="-342900"/>
            <a:r>
              <a:rPr lang="en-US" sz="2400" dirty="0"/>
              <a:t>The presentation includes strategies to:</a:t>
            </a:r>
          </a:p>
          <a:p>
            <a:pPr lvl="1" indent="-342900"/>
            <a:r>
              <a:rPr lang="en-US" sz="2200" dirty="0"/>
              <a:t>enhance communication with all stakeholders,</a:t>
            </a:r>
          </a:p>
          <a:p>
            <a:pPr lvl="1" indent="-342900"/>
            <a:r>
              <a:rPr lang="en-US" sz="2200" dirty="0"/>
              <a:t>organize effective team meetings, and </a:t>
            </a:r>
          </a:p>
          <a:p>
            <a:pPr lvl="1" indent="-342900"/>
            <a:r>
              <a:rPr lang="en-US" sz="2200" dirty="0"/>
              <a:t>use data to make decisions.</a:t>
            </a:r>
          </a:p>
          <a:p>
            <a:pPr indent="-342900"/>
            <a:endParaRPr lang="en-US" sz="2400" dirty="0"/>
          </a:p>
          <a:p>
            <a:pPr indent="-342900"/>
            <a:r>
              <a:rPr lang="en-US" sz="2400" dirty="0"/>
              <a:t>Available online &amp; through Schoology</a:t>
            </a:r>
          </a:p>
          <a:p>
            <a:pPr indent="-342900"/>
            <a:r>
              <a:rPr lang="en-US" sz="2400" dirty="0"/>
              <a:t>Course: DE-PBS Project Team Leader Guide Module </a:t>
            </a:r>
          </a:p>
          <a:p>
            <a:pPr indent="-342900"/>
            <a:r>
              <a:rPr lang="en-US" sz="2400" dirty="0"/>
              <a:t>Section Number: 48717</a:t>
            </a:r>
          </a:p>
        </p:txBody>
      </p:sp>
      <p:sp>
        <p:nvSpPr>
          <p:cNvPr id="5" name="Oval 4"/>
          <p:cNvSpPr/>
          <p:nvPr/>
        </p:nvSpPr>
        <p:spPr>
          <a:xfrm>
            <a:off x="5671926" y="2819400"/>
            <a:ext cx="1143000" cy="8382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19593627">
            <a:off x="6714147" y="2415946"/>
            <a:ext cx="13716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9367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vert="horz" lIns="91440" tIns="45720" rIns="91440" bIns="45720" rtlCol="0" anchor="ctr">
            <a:noAutofit/>
          </a:bodyPr>
          <a:lstStyle/>
          <a:p>
            <a:r>
              <a:rPr lang="en-US" dirty="0"/>
              <a:t>Program Development &amp; Evaluation</a:t>
            </a:r>
          </a:p>
        </p:txBody>
      </p:sp>
      <p:sp>
        <p:nvSpPr>
          <p:cNvPr id="3" name="Content Placeholder 2"/>
          <p:cNvSpPr>
            <a:spLocks noGrp="1"/>
          </p:cNvSpPr>
          <p:nvPr>
            <p:ph idx="1"/>
          </p:nvPr>
        </p:nvSpPr>
        <p:spPr>
          <a:xfrm>
            <a:off x="304800" y="1371600"/>
            <a:ext cx="8686800" cy="5486400"/>
          </a:xfrm>
        </p:spPr>
        <p:txBody>
          <a:bodyPr>
            <a:noAutofit/>
          </a:bodyPr>
          <a:lstStyle/>
          <a:p>
            <a:pPr lvl="1"/>
            <a:r>
              <a:rPr lang="en-US" sz="2400" dirty="0"/>
              <a:t>Problem-Solving/Leadership Team</a:t>
            </a:r>
          </a:p>
          <a:p>
            <a:pPr lvl="2"/>
            <a:r>
              <a:rPr lang="en-US" sz="2200" dirty="0"/>
              <a:t>Representation – admin &amp; member participation</a:t>
            </a:r>
          </a:p>
          <a:p>
            <a:pPr lvl="2"/>
            <a:r>
              <a:rPr lang="en-US" sz="2200" dirty="0"/>
              <a:t>Meeting schedule</a:t>
            </a:r>
          </a:p>
          <a:p>
            <a:pPr lvl="2"/>
            <a:r>
              <a:rPr lang="en-US" sz="2200" dirty="0"/>
              <a:t>Effective meetings</a:t>
            </a:r>
          </a:p>
          <a:p>
            <a:pPr lvl="1"/>
            <a:r>
              <a:rPr lang="en-US" sz="2400" dirty="0">
                <a:solidFill>
                  <a:schemeClr val="accent2"/>
                </a:solidFill>
              </a:rPr>
              <a:t>Data</a:t>
            </a:r>
          </a:p>
          <a:p>
            <a:pPr lvl="2"/>
            <a:r>
              <a:rPr lang="en-US" sz="2200" dirty="0">
                <a:solidFill>
                  <a:schemeClr val="accent2"/>
                </a:solidFill>
              </a:rPr>
              <a:t>Data sources</a:t>
            </a:r>
          </a:p>
          <a:p>
            <a:pPr lvl="2"/>
            <a:r>
              <a:rPr lang="en-US" sz="2200" dirty="0">
                <a:solidFill>
                  <a:schemeClr val="accent2"/>
                </a:solidFill>
              </a:rPr>
              <a:t>Data use in decision making</a:t>
            </a:r>
          </a:p>
          <a:p>
            <a:pPr lvl="1"/>
            <a:r>
              <a:rPr lang="en-US" sz="2400" dirty="0"/>
              <a:t>Professional Development &amp; Resources</a:t>
            </a:r>
          </a:p>
          <a:p>
            <a:pPr lvl="2"/>
            <a:r>
              <a:rPr lang="en-US" sz="2200" dirty="0"/>
              <a:t>School Buy-in &amp; commitment &amp; planning</a:t>
            </a:r>
          </a:p>
          <a:p>
            <a:pPr lvl="2"/>
            <a:r>
              <a:rPr lang="en-US" sz="2200" dirty="0"/>
              <a:t>Overview provided to all staff</a:t>
            </a:r>
          </a:p>
          <a:p>
            <a:pPr lvl="2"/>
            <a:r>
              <a:rPr lang="en-US" sz="2200" dirty="0"/>
              <a:t>Parent information</a:t>
            </a:r>
          </a:p>
          <a:p>
            <a:pPr lvl="2"/>
            <a:r>
              <a:rPr lang="en-US" sz="2200" dirty="0"/>
              <a:t>Monitoring</a:t>
            </a:r>
          </a:p>
          <a:p>
            <a:pPr lvl="2"/>
            <a:r>
              <a:rPr lang="en-US" sz="2200" dirty="0"/>
              <a:t>Resources – time, funding</a:t>
            </a:r>
          </a:p>
          <a:p>
            <a:pPr lvl="1"/>
            <a:endParaRPr lang="en-US" sz="2400" dirty="0"/>
          </a:p>
        </p:txBody>
      </p:sp>
    </p:spTree>
    <p:extLst>
      <p:ext uri="{BB962C8B-B14F-4D97-AF65-F5344CB8AC3E}">
        <p14:creationId xmlns:p14="http://schemas.microsoft.com/office/powerpoint/2010/main" val="23680167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a:t>DE-PBS Key Feature</a:t>
            </a:r>
          </a:p>
        </p:txBody>
      </p:sp>
      <p:sp>
        <p:nvSpPr>
          <p:cNvPr id="70659" name="Content Placeholder 2"/>
          <p:cNvSpPr>
            <a:spLocks noGrp="1"/>
          </p:cNvSpPr>
          <p:nvPr>
            <p:ph idx="1"/>
          </p:nvPr>
        </p:nvSpPr>
        <p:spPr/>
        <p:txBody>
          <a:bodyPr/>
          <a:lstStyle/>
          <a:p>
            <a:r>
              <a:rPr lang="en-US" sz="2400" dirty="0"/>
              <a:t>Schools value the importance of </a:t>
            </a:r>
            <a:r>
              <a:rPr lang="en-US" sz="2400" i="1" dirty="0">
                <a:solidFill>
                  <a:schemeClr val="accent2"/>
                </a:solidFill>
              </a:rPr>
              <a:t>data-based decision making</a:t>
            </a:r>
            <a:r>
              <a:rPr lang="en-US" sz="2400" dirty="0"/>
              <a:t>, as reflected in the on-going evaluation of program effectiveness and modification of program components, interventions and supports based on multiple sources of data.</a:t>
            </a:r>
          </a:p>
          <a:p>
            <a:endParaRPr lang="en-US" dirty="0"/>
          </a:p>
        </p:txBody>
      </p:sp>
      <p:pic>
        <p:nvPicPr>
          <p:cNvPr id="5" name="Picture 2" descr="C:\Users\hearn\AppData\Local\Microsoft\Windows\Temporary Internet Files\Content.IE5\L9CIPBVF\MC90023969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191000"/>
            <a:ext cx="1833563"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8993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&amp; Using 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3530034"/>
              </p:ext>
            </p:extLst>
          </p:nvPr>
        </p:nvGraphicFramePr>
        <p:xfrm>
          <a:off x="0" y="147081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Bent Arrow 2"/>
          <p:cNvSpPr/>
          <p:nvPr/>
        </p:nvSpPr>
        <p:spPr>
          <a:xfrm rot="5400000">
            <a:off x="5181600" y="2286000"/>
            <a:ext cx="1676400" cy="1219200"/>
          </a:xfrm>
          <a:prstGeom prst="bentArrow">
            <a:avLst>
              <a:gd name="adj1" fmla="val 25000"/>
              <a:gd name="adj2" fmla="val 21817"/>
              <a:gd name="adj3" fmla="val 25000"/>
              <a:gd name="adj4" fmla="val 4375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6" name="Bent Arrow 5"/>
          <p:cNvSpPr/>
          <p:nvPr/>
        </p:nvSpPr>
        <p:spPr>
          <a:xfrm rot="10800000">
            <a:off x="3048000" y="5638800"/>
            <a:ext cx="2362200" cy="1066800"/>
          </a:xfrm>
          <a:prstGeom prst="bentArrow">
            <a:avLst>
              <a:gd name="adj1" fmla="val 25000"/>
              <a:gd name="adj2" fmla="val 24681"/>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a:off x="1934816" y="1858963"/>
            <a:ext cx="1219201" cy="2188779"/>
          </a:xfrm>
          <a:prstGeom prst="bentArrow">
            <a:avLst>
              <a:gd name="adj1" fmla="val 25000"/>
              <a:gd name="adj2" fmla="val 21817"/>
              <a:gd name="adj3" fmla="val 25000"/>
              <a:gd name="adj4" fmla="val 4375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980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762000" y="609600"/>
            <a:ext cx="6934200" cy="1143000"/>
          </a:xfrm>
          <a:noFill/>
          <a:ln>
            <a:miter lim="800000"/>
            <a:headEnd/>
            <a:tailEnd/>
          </a:ln>
        </p:spPr>
        <p:txBody>
          <a:bodyPr wrap="square" lIns="91440" tIns="45720" rIns="91440" bIns="45720" numCol="1" anchor="t" anchorCtr="0" compatLnSpc="1">
            <a:prstTxWarp prst="textNoShape">
              <a:avLst/>
            </a:prstTxWarp>
          </a:bodyPr>
          <a:lstStyle/>
          <a:p>
            <a:pPr algn="ctr" eaLnBrk="1" hangingPunct="1"/>
            <a:r>
              <a:rPr lang="en-US" sz="5400" dirty="0">
                <a:ea typeface="ＭＳ Ｐゴシック" charset="-128"/>
                <a:cs typeface="ＭＳ Ｐゴシック" charset="-128"/>
              </a:rPr>
              <a:t>Why use data?</a:t>
            </a:r>
          </a:p>
        </p:txBody>
      </p:sp>
      <p:sp>
        <p:nvSpPr>
          <p:cNvPr id="25603" name="Rectangle 3"/>
          <p:cNvSpPr>
            <a:spLocks noGrp="1" noChangeArrowheads="1"/>
          </p:cNvSpPr>
          <p:nvPr>
            <p:ph idx="1"/>
          </p:nvPr>
        </p:nvSpPr>
        <p:spPr bwMode="auto">
          <a:xfrm>
            <a:off x="457200" y="1905000"/>
            <a:ext cx="8077200" cy="4419600"/>
          </a:xfrm>
          <a:noFill/>
          <a:ln>
            <a:miter lim="800000"/>
            <a:headEnd/>
            <a:tailEnd/>
          </a:ln>
        </p:spPr>
        <p:txBody>
          <a:bodyPr wrap="square" lIns="91440" tIns="45720" rIns="91440" bIns="45720" numCol="1" anchor="t" anchorCtr="0" compatLnSpc="1">
            <a:prstTxWarp prst="textNoShape">
              <a:avLst/>
            </a:prstTxWarp>
            <a:noAutofit/>
          </a:bodyPr>
          <a:lstStyle/>
          <a:p>
            <a:pPr eaLnBrk="1" hangingPunct="1"/>
            <a:r>
              <a:rPr lang="en-US" sz="2800" dirty="0">
                <a:ea typeface="ＭＳ Ｐゴシック" charset="-128"/>
                <a:cs typeface="ＭＳ Ｐゴシック" charset="-128"/>
              </a:rPr>
              <a:t>It takes the emotion out of our experiences</a:t>
            </a:r>
          </a:p>
          <a:p>
            <a:pPr>
              <a:lnSpc>
                <a:spcPct val="90000"/>
              </a:lnSpc>
            </a:pPr>
            <a:r>
              <a:rPr lang="en-US" sz="2800" dirty="0">
                <a:ea typeface="ＭＳ Ｐゴシック" charset="-128"/>
                <a:cs typeface="ＭＳ Ｐゴシック" charset="-128"/>
              </a:rPr>
              <a:t>Graphs help people see the big picture</a:t>
            </a:r>
          </a:p>
          <a:p>
            <a:pPr>
              <a:lnSpc>
                <a:spcPct val="90000"/>
              </a:lnSpc>
            </a:pPr>
            <a:r>
              <a:rPr lang="en-US" sz="2800" dirty="0"/>
              <a:t>Sets baseline to measure improvement</a:t>
            </a:r>
          </a:p>
          <a:p>
            <a:pPr>
              <a:lnSpc>
                <a:spcPct val="90000"/>
              </a:lnSpc>
            </a:pPr>
            <a:r>
              <a:rPr lang="en-US" sz="2800" dirty="0"/>
              <a:t>Identifies need</a:t>
            </a:r>
          </a:p>
          <a:p>
            <a:pPr>
              <a:lnSpc>
                <a:spcPct val="90000"/>
              </a:lnSpc>
            </a:pPr>
            <a:r>
              <a:rPr lang="en-US" sz="2800" dirty="0"/>
              <a:t>Guides intervention planning</a:t>
            </a:r>
          </a:p>
          <a:p>
            <a:pPr>
              <a:lnSpc>
                <a:spcPct val="90000"/>
              </a:lnSpc>
            </a:pPr>
            <a:r>
              <a:rPr lang="en-US" sz="2800" dirty="0">
                <a:ea typeface="ＭＳ Ｐゴシック" charset="-128"/>
                <a:cs typeface="ＭＳ Ｐゴシック" charset="-128"/>
              </a:rPr>
              <a:t>Measures effectiveness of our systems and practices</a:t>
            </a:r>
            <a:endParaRPr lang="en-US" sz="2800" dirty="0"/>
          </a:p>
          <a:p>
            <a:r>
              <a:rPr lang="en-US" sz="2800" dirty="0">
                <a:ea typeface="ＭＳ Ｐゴシック" charset="-128"/>
                <a:cs typeface="ＭＳ Ｐゴシック" charset="-128"/>
              </a:rPr>
              <a:t>It reminds us to celebrate our accomplishments</a:t>
            </a:r>
          </a:p>
          <a:p>
            <a:pPr marL="114300" indent="0" eaLnBrk="1" hangingPunct="1">
              <a:buNone/>
            </a:pPr>
            <a:endParaRPr lang="en-US" sz="2800" dirty="0">
              <a:ea typeface="ＭＳ Ｐゴシック" charset="-128"/>
              <a:cs typeface="ＭＳ Ｐゴシック" charset="-128"/>
            </a:endParaRPr>
          </a:p>
        </p:txBody>
      </p:sp>
    </p:spTree>
    <p:extLst>
      <p:ext uri="{BB962C8B-B14F-4D97-AF65-F5344CB8AC3E}">
        <p14:creationId xmlns:p14="http://schemas.microsoft.com/office/powerpoint/2010/main" val="40444649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Office Discipline Referral Data (ODR)</a:t>
            </a:r>
          </a:p>
        </p:txBody>
      </p:sp>
      <p:sp>
        <p:nvSpPr>
          <p:cNvPr id="3" name="Content Placeholder 2"/>
          <p:cNvSpPr>
            <a:spLocks noGrp="1"/>
          </p:cNvSpPr>
          <p:nvPr>
            <p:ph idx="1"/>
          </p:nvPr>
        </p:nvSpPr>
        <p:spPr>
          <a:xfrm>
            <a:off x="457200" y="2133600"/>
            <a:ext cx="7620000" cy="4267200"/>
          </a:xfrm>
        </p:spPr>
        <p:txBody>
          <a:bodyPr/>
          <a:lstStyle/>
          <a:p>
            <a:r>
              <a:rPr lang="en-US" sz="2400" i="1" dirty="0"/>
              <a:t>The Big </a:t>
            </a:r>
            <a:r>
              <a:rPr lang="en-US" sz="2400" i="1" dirty="0" smtClean="0"/>
              <a:t>5 – Organizing ODR Data Source</a:t>
            </a:r>
            <a:endParaRPr lang="en-US" sz="2400" i="1" dirty="0"/>
          </a:p>
          <a:p>
            <a:pPr lvl="1"/>
            <a:r>
              <a:rPr lang="en-US" sz="2400" dirty="0"/>
              <a:t>Average Referral/Day/Month (DDRT)</a:t>
            </a:r>
          </a:p>
          <a:p>
            <a:pPr lvl="1"/>
            <a:r>
              <a:rPr lang="en-US" sz="2400" dirty="0"/>
              <a:t># of Referrals by Location</a:t>
            </a:r>
          </a:p>
          <a:p>
            <a:pPr lvl="1"/>
            <a:r>
              <a:rPr lang="en-US" sz="2400" dirty="0"/>
              <a:t># of Referrals by Behavior</a:t>
            </a:r>
          </a:p>
          <a:p>
            <a:pPr lvl="1"/>
            <a:r>
              <a:rPr lang="en-US" sz="2400" dirty="0"/>
              <a:t># of Referrals by Time of Day</a:t>
            </a:r>
          </a:p>
          <a:p>
            <a:pPr lvl="1"/>
            <a:r>
              <a:rPr lang="en-US" sz="2400" dirty="0"/>
              <a:t># of Referrals by Student (DDRT)</a:t>
            </a:r>
          </a:p>
          <a:p>
            <a:endParaRPr lang="en-US" dirty="0"/>
          </a:p>
        </p:txBody>
      </p:sp>
    </p:spTree>
    <p:extLst>
      <p:ext uri="{BB962C8B-B14F-4D97-AF65-F5344CB8AC3E}">
        <p14:creationId xmlns:p14="http://schemas.microsoft.com/office/powerpoint/2010/main" val="23828749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a:t>What do we do with all this data?</a:t>
            </a:r>
          </a:p>
        </p:txBody>
      </p:sp>
      <p:sp>
        <p:nvSpPr>
          <p:cNvPr id="48131" name="Content Placeholder 2"/>
          <p:cNvSpPr>
            <a:spLocks noGrp="1"/>
          </p:cNvSpPr>
          <p:nvPr>
            <p:ph idx="1"/>
          </p:nvPr>
        </p:nvSpPr>
        <p:spPr>
          <a:xfrm>
            <a:off x="457200" y="1600200"/>
            <a:ext cx="7620000" cy="5029200"/>
          </a:xfrm>
        </p:spPr>
        <p:txBody>
          <a:bodyPr>
            <a:normAutofit fontScale="92500"/>
          </a:bodyPr>
          <a:lstStyle/>
          <a:p>
            <a:pPr eaLnBrk="1" hangingPunct="1"/>
            <a:r>
              <a:rPr lang="en-US" sz="2800" dirty="0"/>
              <a:t>Data Summaries </a:t>
            </a:r>
            <a:r>
              <a:rPr lang="en-US" sz="2800" b="1" dirty="0">
                <a:solidFill>
                  <a:schemeClr val="accent1"/>
                </a:solidFill>
              </a:rPr>
              <a:t>reviewed</a:t>
            </a:r>
            <a:r>
              <a:rPr lang="en-US" sz="2800" b="1" dirty="0"/>
              <a:t> </a:t>
            </a:r>
            <a:r>
              <a:rPr lang="en-US" sz="2800" b="1" dirty="0">
                <a:solidFill>
                  <a:schemeClr val="accent1"/>
                </a:solidFill>
              </a:rPr>
              <a:t>monthly</a:t>
            </a:r>
            <a:r>
              <a:rPr lang="en-US" sz="2800" b="1" dirty="0"/>
              <a:t> </a:t>
            </a:r>
            <a:r>
              <a:rPr lang="en-US" sz="2800" dirty="0"/>
              <a:t>with team &amp; used to make decisions</a:t>
            </a:r>
          </a:p>
          <a:p>
            <a:pPr lvl="1"/>
            <a:r>
              <a:rPr lang="en-US" sz="2800" dirty="0"/>
              <a:t>Designate a data person</a:t>
            </a:r>
          </a:p>
          <a:p>
            <a:pPr lvl="1"/>
            <a:r>
              <a:rPr lang="en-US" sz="2800" dirty="0"/>
              <a:t>Utilize a subgroup to review &amp; present </a:t>
            </a:r>
            <a:r>
              <a:rPr lang="en-US" sz="2800" dirty="0" smtClean="0"/>
              <a:t>summary</a:t>
            </a:r>
          </a:p>
          <a:p>
            <a:r>
              <a:rPr lang="en-US" sz="2800" dirty="0" smtClean="0"/>
              <a:t>Utilize Guiding Questions</a:t>
            </a:r>
          </a:p>
          <a:p>
            <a:pPr lvl="1"/>
            <a:r>
              <a:rPr lang="en-US" sz="2600" dirty="0"/>
              <a:t>Is there a problem? </a:t>
            </a:r>
          </a:p>
          <a:p>
            <a:pPr lvl="1"/>
            <a:r>
              <a:rPr lang="en-US" sz="2600" dirty="0"/>
              <a:t>What areas/systems are involved?</a:t>
            </a:r>
          </a:p>
          <a:p>
            <a:pPr lvl="1"/>
            <a:r>
              <a:rPr lang="en-US" sz="2600" dirty="0"/>
              <a:t>Are there many students or a few involved?</a:t>
            </a:r>
          </a:p>
          <a:p>
            <a:pPr lvl="1"/>
            <a:r>
              <a:rPr lang="en-US" sz="2600" dirty="0"/>
              <a:t>When is misbehavior most likely to occur?</a:t>
            </a:r>
          </a:p>
          <a:p>
            <a:pPr lvl="1"/>
            <a:r>
              <a:rPr lang="en-US" sz="2600" dirty="0"/>
              <a:t>What is the most effective use of our resources to address this problem?</a:t>
            </a:r>
          </a:p>
          <a:p>
            <a:endParaRPr lang="en-US" sz="2800" dirty="0"/>
          </a:p>
          <a:p>
            <a:pPr eaLnBrk="1" hangingPunct="1"/>
            <a:endParaRPr lang="en-US" dirty="0"/>
          </a:p>
          <a:p>
            <a:pPr eaLnBrk="1" hangingPunct="1"/>
            <a:endParaRPr lang="en-US" dirty="0"/>
          </a:p>
        </p:txBody>
      </p:sp>
    </p:spTree>
    <p:extLst>
      <p:ext uri="{BB962C8B-B14F-4D97-AF65-F5344CB8AC3E}">
        <p14:creationId xmlns:p14="http://schemas.microsoft.com/office/powerpoint/2010/main" val="4138753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Audience &amp; Our Goals</a:t>
            </a:r>
          </a:p>
        </p:txBody>
      </p:sp>
      <p:sp>
        <p:nvSpPr>
          <p:cNvPr id="3" name="Content Placeholder 2"/>
          <p:cNvSpPr>
            <a:spLocks noGrp="1"/>
          </p:cNvSpPr>
          <p:nvPr>
            <p:ph idx="1"/>
          </p:nvPr>
        </p:nvSpPr>
        <p:spPr/>
        <p:txBody>
          <a:bodyPr>
            <a:normAutofit/>
          </a:bodyPr>
          <a:lstStyle/>
          <a:p>
            <a:r>
              <a:rPr lang="en-US" sz="2400" u="sng" dirty="0"/>
              <a:t>Audience</a:t>
            </a:r>
            <a:r>
              <a:rPr lang="en-US" sz="2400" dirty="0"/>
              <a:t> – </a:t>
            </a:r>
          </a:p>
          <a:p>
            <a:r>
              <a:rPr lang="en-US" sz="2400" dirty="0"/>
              <a:t>New team members joining Tier 1 existing teams</a:t>
            </a:r>
          </a:p>
          <a:p>
            <a:r>
              <a:rPr lang="en-US" sz="2400" dirty="0"/>
              <a:t>Teams regrouping around SWPBS</a:t>
            </a:r>
          </a:p>
          <a:p>
            <a:endParaRPr lang="en-US" sz="2400" dirty="0"/>
          </a:p>
          <a:p>
            <a:r>
              <a:rPr lang="en-US" sz="2400" u="sng" dirty="0"/>
              <a:t>Goals-</a:t>
            </a:r>
          </a:p>
          <a:p>
            <a:r>
              <a:rPr lang="en-US" sz="2400" dirty="0"/>
              <a:t>Provide an in-depth overview of SWPBS Framework</a:t>
            </a:r>
          </a:p>
          <a:p>
            <a:r>
              <a:rPr lang="en-US" sz="2400" dirty="0" smtClean="0"/>
              <a:t>Leave </a:t>
            </a:r>
            <a:r>
              <a:rPr lang="en-US" sz="2400" dirty="0"/>
              <a:t>with </a:t>
            </a:r>
            <a:r>
              <a:rPr lang="en-US" sz="2400" dirty="0" smtClean="0"/>
              <a:t>understanding of tools &amp; products you </a:t>
            </a:r>
            <a:r>
              <a:rPr lang="en-US" sz="2400" dirty="0"/>
              <a:t>can use </a:t>
            </a:r>
            <a:r>
              <a:rPr lang="en-US" sz="2400" dirty="0" smtClean="0"/>
              <a:t>to develop and enhance Tier 1 framework</a:t>
            </a:r>
            <a:endParaRPr lang="en-US" sz="2400" dirty="0"/>
          </a:p>
          <a:p>
            <a:r>
              <a:rPr lang="en-US" sz="2400" dirty="0"/>
              <a:t>Call on audience experience to enhance discussion</a:t>
            </a:r>
          </a:p>
        </p:txBody>
      </p:sp>
    </p:spTree>
    <p:extLst>
      <p:ext uri="{BB962C8B-B14F-4D97-AF65-F5344CB8AC3E}">
        <p14:creationId xmlns:p14="http://schemas.microsoft.com/office/powerpoint/2010/main" val="14128144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p:txBody>
          <a:bodyPr/>
          <a:lstStyle/>
          <a:p>
            <a:r>
              <a:rPr lang="en-US" b="1">
                <a:latin typeface="Tahoma" pitchFamily="34" charset="0"/>
              </a:rPr>
              <a:t>Improving Decision-Making</a:t>
            </a:r>
          </a:p>
        </p:txBody>
      </p:sp>
      <p:sp>
        <p:nvSpPr>
          <p:cNvPr id="146435" name="Oval 3"/>
          <p:cNvSpPr>
            <a:spLocks noChangeArrowheads="1"/>
          </p:cNvSpPr>
          <p:nvPr/>
        </p:nvSpPr>
        <p:spPr bwMode="auto">
          <a:xfrm>
            <a:off x="1600200" y="1752600"/>
            <a:ext cx="1295400" cy="1219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6436" name="Rectangle 4"/>
          <p:cNvSpPr>
            <a:spLocks noChangeArrowheads="1"/>
          </p:cNvSpPr>
          <p:nvPr/>
        </p:nvSpPr>
        <p:spPr bwMode="auto">
          <a:xfrm>
            <a:off x="6553200" y="1524000"/>
            <a:ext cx="1524000" cy="1295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6437" name="Oval 5"/>
          <p:cNvSpPr>
            <a:spLocks noChangeArrowheads="1"/>
          </p:cNvSpPr>
          <p:nvPr/>
        </p:nvSpPr>
        <p:spPr bwMode="auto">
          <a:xfrm>
            <a:off x="1600200" y="4343400"/>
            <a:ext cx="1371600" cy="1371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6438" name="Rectangle 6"/>
          <p:cNvSpPr>
            <a:spLocks noChangeArrowheads="1"/>
          </p:cNvSpPr>
          <p:nvPr/>
        </p:nvSpPr>
        <p:spPr bwMode="auto">
          <a:xfrm rot="2823242">
            <a:off x="4040981" y="4139407"/>
            <a:ext cx="1560513" cy="1517650"/>
          </a:xfrm>
          <a:prstGeom prst="rect">
            <a:avLst/>
          </a:prstGeom>
          <a:solidFill>
            <a:schemeClr val="accent1"/>
          </a:solidFill>
          <a:ln w="9525">
            <a:solidFill>
              <a:schemeClr val="tx1"/>
            </a:solidFill>
            <a:miter lim="800000"/>
            <a:headEnd/>
            <a:tailEnd/>
          </a:ln>
        </p:spPr>
        <p:txBody>
          <a:bodyPr rot="10800000" vert="eaVert" wrap="none" anchor="ctr"/>
          <a:lstStyle/>
          <a:p>
            <a:endParaRPr lang="en-US"/>
          </a:p>
        </p:txBody>
      </p:sp>
      <p:sp>
        <p:nvSpPr>
          <p:cNvPr id="146439" name="Rectangle 7"/>
          <p:cNvSpPr>
            <a:spLocks noChangeArrowheads="1"/>
          </p:cNvSpPr>
          <p:nvPr/>
        </p:nvSpPr>
        <p:spPr bwMode="auto">
          <a:xfrm>
            <a:off x="6705600" y="4191000"/>
            <a:ext cx="1447800" cy="1371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46440" name="Text Box 8"/>
          <p:cNvSpPr txBox="1">
            <a:spLocks noChangeArrowheads="1"/>
          </p:cNvSpPr>
          <p:nvPr/>
        </p:nvSpPr>
        <p:spPr bwMode="auto">
          <a:xfrm>
            <a:off x="1600200" y="2209800"/>
            <a:ext cx="1295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000" b="1"/>
              <a:t>Problem</a:t>
            </a:r>
            <a:endParaRPr lang="en-US" sz="1600"/>
          </a:p>
        </p:txBody>
      </p:sp>
      <p:sp>
        <p:nvSpPr>
          <p:cNvPr id="146441" name="Text Box 9"/>
          <p:cNvSpPr txBox="1">
            <a:spLocks noChangeArrowheads="1"/>
          </p:cNvSpPr>
          <p:nvPr/>
        </p:nvSpPr>
        <p:spPr bwMode="auto">
          <a:xfrm>
            <a:off x="6705600" y="1905000"/>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000" b="1"/>
              <a:t>Solution</a:t>
            </a:r>
          </a:p>
        </p:txBody>
      </p:sp>
      <p:sp>
        <p:nvSpPr>
          <p:cNvPr id="146442" name="Text Box 10"/>
          <p:cNvSpPr txBox="1">
            <a:spLocks noChangeArrowheads="1"/>
          </p:cNvSpPr>
          <p:nvPr/>
        </p:nvSpPr>
        <p:spPr bwMode="auto">
          <a:xfrm>
            <a:off x="304800" y="2133600"/>
            <a:ext cx="990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400"/>
              <a:t>From</a:t>
            </a:r>
          </a:p>
        </p:txBody>
      </p:sp>
      <p:sp>
        <p:nvSpPr>
          <p:cNvPr id="146443" name="Text Box 11"/>
          <p:cNvSpPr txBox="1">
            <a:spLocks noChangeArrowheads="1"/>
          </p:cNvSpPr>
          <p:nvPr/>
        </p:nvSpPr>
        <p:spPr bwMode="auto">
          <a:xfrm>
            <a:off x="304800" y="4648200"/>
            <a:ext cx="83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400"/>
              <a:t>To</a:t>
            </a:r>
          </a:p>
        </p:txBody>
      </p:sp>
      <p:sp>
        <p:nvSpPr>
          <p:cNvPr id="146444" name="Text Box 12"/>
          <p:cNvSpPr txBox="1">
            <a:spLocks noChangeArrowheads="1"/>
          </p:cNvSpPr>
          <p:nvPr/>
        </p:nvSpPr>
        <p:spPr bwMode="auto">
          <a:xfrm>
            <a:off x="1676400" y="4876800"/>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000" b="1"/>
              <a:t>Problem</a:t>
            </a:r>
          </a:p>
        </p:txBody>
      </p:sp>
      <p:sp>
        <p:nvSpPr>
          <p:cNvPr id="146445" name="Text Box 13"/>
          <p:cNvSpPr txBox="1">
            <a:spLocks noChangeArrowheads="1"/>
          </p:cNvSpPr>
          <p:nvPr/>
        </p:nvSpPr>
        <p:spPr bwMode="auto">
          <a:xfrm>
            <a:off x="4267200" y="4419600"/>
            <a:ext cx="12192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000" b="1"/>
              <a:t>Problem</a:t>
            </a:r>
          </a:p>
          <a:p>
            <a:pPr eaLnBrk="1" hangingPunct="1"/>
            <a:r>
              <a:rPr lang="en-US" sz="2000" b="1"/>
              <a:t>Solving</a:t>
            </a:r>
          </a:p>
        </p:txBody>
      </p:sp>
      <p:sp>
        <p:nvSpPr>
          <p:cNvPr id="146446" name="Text Box 14"/>
          <p:cNvSpPr txBox="1">
            <a:spLocks noChangeArrowheads="1"/>
          </p:cNvSpPr>
          <p:nvPr/>
        </p:nvSpPr>
        <p:spPr bwMode="auto">
          <a:xfrm>
            <a:off x="6781800" y="4800600"/>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000" b="1"/>
              <a:t>Solution</a:t>
            </a:r>
          </a:p>
        </p:txBody>
      </p:sp>
      <p:sp>
        <p:nvSpPr>
          <p:cNvPr id="146447" name="Line 15"/>
          <p:cNvSpPr>
            <a:spLocks noChangeShapeType="1"/>
          </p:cNvSpPr>
          <p:nvPr/>
        </p:nvSpPr>
        <p:spPr bwMode="auto">
          <a:xfrm flipV="1">
            <a:off x="3200400" y="2286000"/>
            <a:ext cx="27432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46448" name="Line 16"/>
          <p:cNvSpPr>
            <a:spLocks noChangeShapeType="1"/>
          </p:cNvSpPr>
          <p:nvPr/>
        </p:nvSpPr>
        <p:spPr bwMode="auto">
          <a:xfrm>
            <a:off x="3048000" y="4876800"/>
            <a:ext cx="609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46449" name="Line 17"/>
          <p:cNvSpPr>
            <a:spLocks noChangeShapeType="1"/>
          </p:cNvSpPr>
          <p:nvPr/>
        </p:nvSpPr>
        <p:spPr bwMode="auto">
          <a:xfrm>
            <a:off x="6019800" y="4876800"/>
            <a:ext cx="5334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46450" name="Text Box 18"/>
          <p:cNvSpPr txBox="1">
            <a:spLocks noChangeArrowheads="1"/>
          </p:cNvSpPr>
          <p:nvPr/>
        </p:nvSpPr>
        <p:spPr bwMode="auto">
          <a:xfrm>
            <a:off x="2438400" y="36576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000" b="1"/>
              <a:t>Information</a:t>
            </a:r>
          </a:p>
        </p:txBody>
      </p:sp>
      <p:sp>
        <p:nvSpPr>
          <p:cNvPr id="146451" name="Line 16"/>
          <p:cNvSpPr>
            <a:spLocks noChangeShapeType="1"/>
          </p:cNvSpPr>
          <p:nvPr/>
        </p:nvSpPr>
        <p:spPr bwMode="auto">
          <a:xfrm>
            <a:off x="2971800" y="4038600"/>
            <a:ext cx="533400" cy="381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46452" name="Text Box 18"/>
          <p:cNvSpPr txBox="1">
            <a:spLocks noChangeArrowheads="1"/>
          </p:cNvSpPr>
          <p:nvPr/>
        </p:nvSpPr>
        <p:spPr bwMode="auto">
          <a:xfrm>
            <a:off x="2590800" y="58674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eaLnBrk="1" hangingPunct="1"/>
            <a:r>
              <a:rPr lang="en-US" sz="2000" b="1"/>
              <a:t>Information</a:t>
            </a:r>
          </a:p>
        </p:txBody>
      </p:sp>
      <p:sp>
        <p:nvSpPr>
          <p:cNvPr id="146453" name="Line 16"/>
          <p:cNvSpPr>
            <a:spLocks noChangeShapeType="1"/>
          </p:cNvSpPr>
          <p:nvPr/>
        </p:nvSpPr>
        <p:spPr bwMode="auto">
          <a:xfrm flipV="1">
            <a:off x="3124200" y="5257800"/>
            <a:ext cx="533400" cy="533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107499151"/>
      </p:ext>
    </p:extLst>
  </p:cSld>
  <p:clrMapOvr>
    <a:masterClrMapping/>
  </p:clrMapOvr>
  <p:transition spd="slow">
    <p:whee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457200"/>
            <a:ext cx="8153400" cy="914400"/>
          </a:xfrm>
        </p:spPr>
        <p:txBody>
          <a:bodyPr/>
          <a:lstStyle/>
          <a:p>
            <a:r>
              <a:rPr lang="en-US" dirty="0"/>
              <a:t>Going from primary to precise</a:t>
            </a:r>
          </a:p>
        </p:txBody>
      </p:sp>
      <p:sp>
        <p:nvSpPr>
          <p:cNvPr id="13315" name="Rectangle 3"/>
          <p:cNvSpPr>
            <a:spLocks noGrp="1" noChangeArrowheads="1"/>
          </p:cNvSpPr>
          <p:nvPr>
            <p:ph type="body" idx="1"/>
          </p:nvPr>
        </p:nvSpPr>
        <p:spPr>
          <a:xfrm>
            <a:off x="228600" y="1600200"/>
            <a:ext cx="7848600" cy="5257800"/>
          </a:xfrm>
        </p:spPr>
        <p:txBody>
          <a:bodyPr>
            <a:normAutofit/>
          </a:bodyPr>
          <a:lstStyle/>
          <a:p>
            <a:pPr eaLnBrk="1" hangingPunct="1">
              <a:buFont typeface="Arial" charset="0"/>
              <a:buChar char="•"/>
            </a:pPr>
            <a:r>
              <a:rPr lang="en-US" sz="2800" dirty="0">
                <a:cs typeface="Arial Unicode MS" charset="0"/>
              </a:rPr>
              <a:t>Primary statements are vague and leave us with more questions than answers</a:t>
            </a:r>
          </a:p>
          <a:p>
            <a:pPr eaLnBrk="1" hangingPunct="1">
              <a:buFont typeface="Arial" charset="0"/>
              <a:buChar char="•"/>
            </a:pPr>
            <a:r>
              <a:rPr lang="en-US" sz="2800" dirty="0">
                <a:cs typeface="Arial Unicode MS" charset="0"/>
              </a:rPr>
              <a:t>Precise statements include information about 5 “</a:t>
            </a:r>
            <a:r>
              <a:rPr lang="en-US" sz="2800" dirty="0" err="1">
                <a:cs typeface="Arial Unicode MS" charset="0"/>
              </a:rPr>
              <a:t>Wh</a:t>
            </a:r>
            <a:r>
              <a:rPr lang="en-US" sz="2800" dirty="0">
                <a:cs typeface="Arial Unicode MS" charset="0"/>
              </a:rPr>
              <a:t>” questions:</a:t>
            </a:r>
          </a:p>
          <a:p>
            <a:pPr lvl="1" eaLnBrk="1" hangingPunct="1">
              <a:buFont typeface="Arial" charset="0"/>
              <a:buChar char="–"/>
            </a:pPr>
            <a:r>
              <a:rPr lang="en-US" sz="2400" dirty="0">
                <a:cs typeface="Arial Unicode MS" charset="0"/>
              </a:rPr>
              <a:t>What is the problem?</a:t>
            </a:r>
          </a:p>
          <a:p>
            <a:pPr lvl="1" eaLnBrk="1" hangingPunct="1">
              <a:buFont typeface="Arial" charset="0"/>
              <a:buChar char="–"/>
            </a:pPr>
            <a:r>
              <a:rPr lang="en-US" sz="2400" dirty="0">
                <a:cs typeface="Arial Unicode MS" charset="0"/>
              </a:rPr>
              <a:t>Where is it happening?</a:t>
            </a:r>
          </a:p>
          <a:p>
            <a:pPr lvl="1">
              <a:buFont typeface="Arial" charset="0"/>
              <a:buChar char="–"/>
            </a:pPr>
            <a:r>
              <a:rPr lang="en-US" sz="2400" dirty="0">
                <a:cs typeface="Arial Unicode MS" charset="0"/>
              </a:rPr>
              <a:t>When is the problem most likely to occur?</a:t>
            </a:r>
          </a:p>
          <a:p>
            <a:pPr lvl="1" eaLnBrk="1" hangingPunct="1">
              <a:buFont typeface="Arial" charset="0"/>
              <a:buChar char="–"/>
            </a:pPr>
            <a:r>
              <a:rPr lang="en-US" sz="2400" dirty="0">
                <a:cs typeface="Arial Unicode MS" charset="0"/>
              </a:rPr>
              <a:t>Who is engaging in the behavior?</a:t>
            </a:r>
          </a:p>
          <a:p>
            <a:pPr lvl="1" eaLnBrk="1" hangingPunct="1">
              <a:buFont typeface="Arial" charset="0"/>
              <a:buChar char="–"/>
            </a:pPr>
            <a:endParaRPr lang="en-US" sz="2400" dirty="0"/>
          </a:p>
        </p:txBody>
      </p:sp>
    </p:spTree>
    <p:extLst>
      <p:ext uri="{BB962C8B-B14F-4D97-AF65-F5344CB8AC3E}">
        <p14:creationId xmlns:p14="http://schemas.microsoft.com/office/powerpoint/2010/main" val="3015080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533400"/>
            <a:ext cx="8382000" cy="1447800"/>
          </a:xfrm>
        </p:spPr>
        <p:txBody>
          <a:bodyPr/>
          <a:lstStyle/>
          <a:p>
            <a:r>
              <a:rPr lang="en-US" sz="3600"/>
              <a:t>What are the data you need to move from a Primary to a Precise statement?</a:t>
            </a:r>
          </a:p>
        </p:txBody>
      </p:sp>
      <p:sp>
        <p:nvSpPr>
          <p:cNvPr id="14339" name="Rectangle 3"/>
          <p:cNvSpPr>
            <a:spLocks noGrp="1" noChangeArrowheads="1"/>
          </p:cNvSpPr>
          <p:nvPr>
            <p:ph type="body" idx="1"/>
          </p:nvPr>
        </p:nvSpPr>
        <p:spPr>
          <a:xfrm>
            <a:off x="457200" y="2057400"/>
            <a:ext cx="8229600" cy="4324350"/>
          </a:xfrm>
        </p:spPr>
        <p:txBody>
          <a:bodyPr>
            <a:noAutofit/>
          </a:bodyPr>
          <a:lstStyle/>
          <a:p>
            <a:r>
              <a:rPr lang="en-US" sz="2400" dirty="0"/>
              <a:t>What problem behaviors are most common?</a:t>
            </a:r>
          </a:p>
          <a:p>
            <a:pPr lvl="1"/>
            <a:r>
              <a:rPr lang="en-US" sz="2400" dirty="0"/>
              <a:t>ODR per Problem Behavior</a:t>
            </a:r>
          </a:p>
          <a:p>
            <a:r>
              <a:rPr lang="en-US" sz="2400" dirty="0"/>
              <a:t>Where are problem behaviors most likely?</a:t>
            </a:r>
          </a:p>
          <a:p>
            <a:pPr lvl="1"/>
            <a:r>
              <a:rPr lang="en-US" sz="2400" dirty="0"/>
              <a:t>ODR per Location</a:t>
            </a:r>
          </a:p>
          <a:p>
            <a:r>
              <a:rPr lang="en-US" sz="2400" dirty="0"/>
              <a:t>When are problem behaviors most likely?</a:t>
            </a:r>
          </a:p>
          <a:p>
            <a:pPr lvl="1"/>
            <a:r>
              <a:rPr lang="en-US" sz="2400" dirty="0"/>
              <a:t>ODR per time of day</a:t>
            </a:r>
          </a:p>
          <a:p>
            <a:r>
              <a:rPr lang="en-US" sz="2400" dirty="0"/>
              <a:t>Who is engaged in problem behavior?</a:t>
            </a:r>
          </a:p>
          <a:p>
            <a:pPr lvl="1"/>
            <a:r>
              <a:rPr lang="en-US" sz="2400" dirty="0"/>
              <a:t>ODR per student</a:t>
            </a:r>
          </a:p>
        </p:txBody>
      </p:sp>
    </p:spTree>
    <p:extLst>
      <p:ext uri="{BB962C8B-B14F-4D97-AF65-F5344CB8AC3E}">
        <p14:creationId xmlns:p14="http://schemas.microsoft.com/office/powerpoint/2010/main" val="42530326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457200"/>
            <a:ext cx="7924800" cy="1295400"/>
          </a:xfrm>
        </p:spPr>
        <p:txBody>
          <a:bodyPr>
            <a:normAutofit fontScale="90000"/>
          </a:bodyPr>
          <a:lstStyle/>
          <a:p>
            <a:pPr eaLnBrk="1" fontAlgn="auto" hangingPunct="1">
              <a:spcAft>
                <a:spcPts val="0"/>
              </a:spcAft>
              <a:defRPr/>
            </a:pPr>
            <a:r>
              <a:rPr lang="en-US" dirty="0">
                <a:ea typeface="+mj-ea"/>
                <a:cs typeface="+mj-cs"/>
              </a:rPr>
              <a:t>From primary to precise: </a:t>
            </a:r>
            <a:br>
              <a:rPr lang="en-US" dirty="0">
                <a:ea typeface="+mj-ea"/>
                <a:cs typeface="+mj-cs"/>
              </a:rPr>
            </a:br>
            <a:r>
              <a:rPr lang="en-US" dirty="0">
                <a:ea typeface="+mj-ea"/>
                <a:cs typeface="+mj-cs"/>
              </a:rPr>
              <a:t>An example</a:t>
            </a:r>
          </a:p>
        </p:txBody>
      </p:sp>
      <p:sp>
        <p:nvSpPr>
          <p:cNvPr id="217091" name="Rectangle 3"/>
          <p:cNvSpPr>
            <a:spLocks noGrp="1" noChangeArrowheads="1"/>
          </p:cNvSpPr>
          <p:nvPr>
            <p:ph sz="half" idx="1"/>
          </p:nvPr>
        </p:nvSpPr>
        <p:spPr>
          <a:xfrm>
            <a:off x="0" y="2057400"/>
            <a:ext cx="3733800" cy="4114800"/>
          </a:xfrm>
        </p:spPr>
        <p:txBody>
          <a:bodyPr>
            <a:normAutofit/>
          </a:bodyPr>
          <a:lstStyle/>
          <a:p>
            <a:pPr eaLnBrk="1" hangingPunct="1">
              <a:buFontTx/>
              <a:buNone/>
              <a:defRPr/>
            </a:pPr>
            <a:r>
              <a:rPr lang="en-US" sz="3300" dirty="0"/>
              <a:t>Primary statement:</a:t>
            </a:r>
          </a:p>
          <a:p>
            <a:pPr lvl="1" eaLnBrk="1" hangingPunct="1">
              <a:defRPr/>
            </a:pPr>
            <a:r>
              <a:rPr lang="en-US" sz="3300" dirty="0"/>
              <a:t>“ODRs during October were higher than September and worse than last year.”</a:t>
            </a:r>
          </a:p>
          <a:p>
            <a:pPr lvl="1" eaLnBrk="1" hangingPunct="1">
              <a:defRPr/>
            </a:pPr>
            <a:endParaRPr lang="en-US" sz="1700" dirty="0">
              <a:effectLst>
                <a:outerShdw blurRad="38100" dist="38100" dir="2700000" algn="tl">
                  <a:srgbClr val="C0C0C0"/>
                </a:outerShdw>
              </a:effectLst>
            </a:endParaRPr>
          </a:p>
        </p:txBody>
      </p:sp>
      <p:sp>
        <p:nvSpPr>
          <p:cNvPr id="22532" name="Rectangle 4"/>
          <p:cNvSpPr>
            <a:spLocks noGrp="1" noChangeArrowheads="1"/>
          </p:cNvSpPr>
          <p:nvPr>
            <p:ph sz="half" idx="2"/>
          </p:nvPr>
        </p:nvSpPr>
        <p:spPr>
          <a:xfrm>
            <a:off x="3733800" y="1905000"/>
            <a:ext cx="5410200" cy="4267200"/>
          </a:xfrm>
        </p:spPr>
        <p:txBody>
          <a:bodyPr>
            <a:normAutofit/>
          </a:bodyPr>
          <a:lstStyle/>
          <a:p>
            <a:pPr eaLnBrk="1" hangingPunct="1">
              <a:buFontTx/>
              <a:buNone/>
            </a:pPr>
            <a:r>
              <a:rPr lang="en-US" sz="2400" dirty="0"/>
              <a:t>Precise statement:</a:t>
            </a:r>
          </a:p>
          <a:p>
            <a:pPr eaLnBrk="1" hangingPunct="1">
              <a:buFont typeface="Arial" charset="0"/>
              <a:buChar char="–"/>
            </a:pPr>
            <a:r>
              <a:rPr lang="en-US" sz="2400" dirty="0">
                <a:solidFill>
                  <a:schemeClr val="accent1"/>
                </a:solidFill>
              </a:rPr>
              <a:t>Major defiance</a:t>
            </a:r>
            <a:r>
              <a:rPr lang="en-US" sz="2400" dirty="0">
                <a:solidFill>
                  <a:schemeClr val="bg2"/>
                </a:solidFill>
              </a:rPr>
              <a:t> </a:t>
            </a:r>
            <a:r>
              <a:rPr lang="en-US" sz="2400" dirty="0"/>
              <a:t>and</a:t>
            </a:r>
            <a:r>
              <a:rPr lang="en-US" sz="2400" dirty="0">
                <a:solidFill>
                  <a:schemeClr val="bg2"/>
                </a:solidFill>
              </a:rPr>
              <a:t> </a:t>
            </a:r>
            <a:r>
              <a:rPr lang="en-US" sz="2400" dirty="0">
                <a:solidFill>
                  <a:schemeClr val="accent1"/>
                </a:solidFill>
              </a:rPr>
              <a:t>fighting</a:t>
            </a:r>
            <a:r>
              <a:rPr lang="en-US" sz="2400" dirty="0"/>
              <a:t> are increasing and referrals mostly occur between </a:t>
            </a:r>
            <a:r>
              <a:rPr lang="en-US" sz="2400" dirty="0">
                <a:solidFill>
                  <a:schemeClr val="accent1"/>
                </a:solidFill>
              </a:rPr>
              <a:t>10-1</a:t>
            </a:r>
            <a:r>
              <a:rPr lang="en-US" sz="2400" dirty="0"/>
              <a:t> when students are in the </a:t>
            </a:r>
            <a:r>
              <a:rPr lang="en-US" sz="2400" dirty="0">
                <a:solidFill>
                  <a:schemeClr val="accent1"/>
                </a:solidFill>
              </a:rPr>
              <a:t>cafeteria</a:t>
            </a:r>
            <a:r>
              <a:rPr lang="en-US" sz="2400" dirty="0"/>
              <a:t>. This pattern is most common in </a:t>
            </a:r>
            <a:r>
              <a:rPr lang="en-US" sz="2400" dirty="0">
                <a:solidFill>
                  <a:schemeClr val="accent1"/>
                </a:solidFill>
              </a:rPr>
              <a:t>6</a:t>
            </a:r>
            <a:r>
              <a:rPr lang="en-US" sz="2400" baseline="30000" dirty="0">
                <a:solidFill>
                  <a:schemeClr val="accent1"/>
                </a:solidFill>
              </a:rPr>
              <a:t>th</a:t>
            </a:r>
            <a:r>
              <a:rPr lang="en-US" sz="2400" dirty="0">
                <a:solidFill>
                  <a:schemeClr val="accent1"/>
                </a:solidFill>
              </a:rPr>
              <a:t> grade</a:t>
            </a:r>
            <a:r>
              <a:rPr lang="en-US" sz="2400" dirty="0"/>
              <a:t>, involving </a:t>
            </a:r>
            <a:r>
              <a:rPr lang="en-US" sz="2400" dirty="0">
                <a:solidFill>
                  <a:schemeClr val="accent1"/>
                </a:solidFill>
              </a:rPr>
              <a:t>many students</a:t>
            </a:r>
            <a:r>
              <a:rPr lang="en-US" sz="2400" dirty="0"/>
              <a:t>.</a:t>
            </a:r>
          </a:p>
        </p:txBody>
      </p:sp>
    </p:spTree>
    <p:extLst>
      <p:ext uri="{BB962C8B-B14F-4D97-AF65-F5344CB8AC3E}">
        <p14:creationId xmlns:p14="http://schemas.microsoft.com/office/powerpoint/2010/main" val="7998695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a:ea typeface="+mj-ea"/>
                <a:cs typeface="+mj-cs"/>
              </a:rPr>
              <a:t>From primary to precise: </a:t>
            </a:r>
            <a:br>
              <a:rPr lang="en-US" dirty="0">
                <a:ea typeface="+mj-ea"/>
                <a:cs typeface="+mj-cs"/>
              </a:rPr>
            </a:br>
            <a:r>
              <a:rPr lang="en-US" dirty="0">
                <a:ea typeface="+mj-ea"/>
                <a:cs typeface="+mj-cs"/>
              </a:rPr>
              <a:t>Plan of action example</a:t>
            </a:r>
          </a:p>
        </p:txBody>
      </p:sp>
      <p:sp>
        <p:nvSpPr>
          <p:cNvPr id="217091" name="Rectangle 3"/>
          <p:cNvSpPr>
            <a:spLocks noGrp="1" noChangeArrowheads="1"/>
          </p:cNvSpPr>
          <p:nvPr>
            <p:ph sz="half" idx="1"/>
          </p:nvPr>
        </p:nvSpPr>
        <p:spPr>
          <a:xfrm>
            <a:off x="228600" y="1600200"/>
            <a:ext cx="3886200" cy="5047488"/>
          </a:xfrm>
        </p:spPr>
        <p:txBody>
          <a:bodyPr>
            <a:normAutofit fontScale="55000" lnSpcReduction="20000"/>
          </a:bodyPr>
          <a:lstStyle/>
          <a:p>
            <a:pPr>
              <a:buNone/>
            </a:pPr>
            <a:r>
              <a:rPr lang="en-US" sz="5100" dirty="0"/>
              <a:t>Precise statement:</a:t>
            </a:r>
          </a:p>
          <a:p>
            <a:pPr>
              <a:buFont typeface="Arial" charset="0"/>
              <a:buChar char="–"/>
            </a:pPr>
            <a:r>
              <a:rPr lang="en-US" sz="4400" dirty="0"/>
              <a:t>Major defiance and fighting are increasing and referrals mostly occur between 10-1 when students are in the cafeteria. This pattern is most common in 6th grade, involving many students.</a:t>
            </a:r>
          </a:p>
        </p:txBody>
      </p:sp>
      <p:sp>
        <p:nvSpPr>
          <p:cNvPr id="2" name="Content Placeholder 1"/>
          <p:cNvSpPr>
            <a:spLocks noGrp="1"/>
          </p:cNvSpPr>
          <p:nvPr>
            <p:ph sz="half" idx="2"/>
          </p:nvPr>
        </p:nvSpPr>
        <p:spPr>
          <a:xfrm>
            <a:off x="3962400" y="1676400"/>
            <a:ext cx="4267200" cy="5181600"/>
          </a:xfrm>
        </p:spPr>
        <p:txBody>
          <a:bodyPr>
            <a:normAutofit fontScale="55000" lnSpcReduction="20000"/>
          </a:bodyPr>
          <a:lstStyle/>
          <a:p>
            <a:pPr marL="114300" indent="0">
              <a:buNone/>
            </a:pPr>
            <a:r>
              <a:rPr lang="en-US" sz="4400" dirty="0">
                <a:solidFill>
                  <a:prstClr val="black"/>
                </a:solidFill>
              </a:rPr>
              <a:t>Plan of Action</a:t>
            </a:r>
          </a:p>
          <a:p>
            <a:r>
              <a:rPr lang="en-US" sz="4400" dirty="0">
                <a:solidFill>
                  <a:prstClr val="black"/>
                </a:solidFill>
              </a:rPr>
              <a:t>During 6</a:t>
            </a:r>
            <a:r>
              <a:rPr lang="en-US" sz="4400" baseline="30000" dirty="0">
                <a:solidFill>
                  <a:prstClr val="black"/>
                </a:solidFill>
              </a:rPr>
              <a:t>th</a:t>
            </a:r>
            <a:r>
              <a:rPr lang="en-US" sz="4400" dirty="0">
                <a:solidFill>
                  <a:prstClr val="black"/>
                </a:solidFill>
              </a:rPr>
              <a:t> grade advisory periods during the week of November 7-11, staff will review “Be Respectful” lessons for the cafeteria.  Examples discussed will reflect current scenario.  </a:t>
            </a:r>
          </a:p>
          <a:p>
            <a:r>
              <a:rPr lang="en-US" sz="4400" dirty="0">
                <a:solidFill>
                  <a:prstClr val="black"/>
                </a:solidFill>
              </a:rPr>
              <a:t>At 11/4 PLC </a:t>
            </a:r>
            <a:r>
              <a:rPr lang="en-US" sz="4400" dirty="0" err="1">
                <a:solidFill>
                  <a:prstClr val="black"/>
                </a:solidFill>
              </a:rPr>
              <a:t>mtg</a:t>
            </a:r>
            <a:r>
              <a:rPr lang="en-US" sz="4400" dirty="0">
                <a:solidFill>
                  <a:prstClr val="black"/>
                </a:solidFill>
              </a:rPr>
              <a:t>, team member representatives will discuss &amp; brainstorm with their teams strategies for active supervision in the cafeteria and use of positive praise for being respectful to adults and peers.</a:t>
            </a:r>
            <a:endParaRPr lang="en-US" sz="2400" dirty="0"/>
          </a:p>
        </p:txBody>
      </p:sp>
    </p:spTree>
    <p:extLst>
      <p:ext uri="{BB962C8B-B14F-4D97-AF65-F5344CB8AC3E}">
        <p14:creationId xmlns:p14="http://schemas.microsoft.com/office/powerpoint/2010/main" val="143613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primary to precise: Developing a measurable goal</a:t>
            </a:r>
          </a:p>
        </p:txBody>
      </p:sp>
      <p:sp>
        <p:nvSpPr>
          <p:cNvPr id="8" name="Content Placeholder 7"/>
          <p:cNvSpPr>
            <a:spLocks noGrp="1"/>
          </p:cNvSpPr>
          <p:nvPr>
            <p:ph idx="1"/>
          </p:nvPr>
        </p:nvSpPr>
        <p:spPr/>
        <p:txBody>
          <a:bodyPr/>
          <a:lstStyle/>
          <a:p>
            <a:r>
              <a:rPr lang="en-US" sz="2400" dirty="0"/>
              <a:t>In goals statement include the following: </a:t>
            </a:r>
          </a:p>
          <a:p>
            <a:r>
              <a:rPr lang="en-US" sz="2400" dirty="0"/>
              <a:t>By WHEN – timeline goal</a:t>
            </a:r>
          </a:p>
          <a:p>
            <a:r>
              <a:rPr lang="en-US" sz="2400" dirty="0"/>
              <a:t>WHAT will happen – Include MEASUREMENT</a:t>
            </a:r>
          </a:p>
          <a:p>
            <a:r>
              <a:rPr lang="en-US" sz="2400" dirty="0"/>
              <a:t>HOW will you measure</a:t>
            </a:r>
          </a:p>
          <a:p>
            <a:endParaRPr lang="en-US" sz="2400" dirty="0"/>
          </a:p>
          <a:p>
            <a:r>
              <a:rPr lang="en-US" sz="2400" dirty="0"/>
              <a:t>Teams will want to build fluency in developing precision statements and action plans with measurable goals. </a:t>
            </a:r>
          </a:p>
          <a:p>
            <a:endParaRPr lang="en-US" dirty="0"/>
          </a:p>
        </p:txBody>
      </p:sp>
    </p:spTree>
    <p:extLst>
      <p:ext uri="{BB962C8B-B14F-4D97-AF65-F5344CB8AC3E}">
        <p14:creationId xmlns:p14="http://schemas.microsoft.com/office/powerpoint/2010/main" val="31338541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7620000" cy="1143000"/>
          </a:xfrm>
        </p:spPr>
        <p:txBody>
          <a:bodyPr/>
          <a:lstStyle/>
          <a:p>
            <a:r>
              <a:rPr lang="en-US" dirty="0"/>
              <a:t>From primary to precise: Developing a measurable goal example</a:t>
            </a:r>
          </a:p>
        </p:txBody>
      </p:sp>
      <p:sp>
        <p:nvSpPr>
          <p:cNvPr id="8" name="Content Placeholder 7"/>
          <p:cNvSpPr>
            <a:spLocks noGrp="1"/>
          </p:cNvSpPr>
          <p:nvPr>
            <p:ph idx="1"/>
          </p:nvPr>
        </p:nvSpPr>
        <p:spPr>
          <a:xfrm>
            <a:off x="457200" y="2209800"/>
            <a:ext cx="7620000" cy="4191000"/>
          </a:xfrm>
        </p:spPr>
        <p:txBody>
          <a:bodyPr/>
          <a:lstStyle/>
          <a:p>
            <a:r>
              <a:rPr lang="en-US" sz="2400" dirty="0"/>
              <a:t>By December 5 </a:t>
            </a:r>
            <a:r>
              <a:rPr lang="en-US" sz="2400" dirty="0" smtClean="0"/>
              <a:t>(Tier 1 - school-wide </a:t>
            </a:r>
            <a:r>
              <a:rPr lang="en-US" sz="2400" dirty="0"/>
              <a:t>PBS team meeting), there will be a 5% decrease in fighting and defiance referrals in the cafeteria for students in 6</a:t>
            </a:r>
            <a:r>
              <a:rPr lang="en-US" sz="2400" baseline="30000" dirty="0"/>
              <a:t>th</a:t>
            </a:r>
            <a:r>
              <a:rPr lang="en-US" sz="2400" dirty="0"/>
              <a:t> grade as measured by ODR data.  </a:t>
            </a:r>
          </a:p>
          <a:p>
            <a:endParaRPr lang="en-US" dirty="0"/>
          </a:p>
          <a:p>
            <a:endParaRPr lang="en-US" dirty="0"/>
          </a:p>
        </p:txBody>
      </p:sp>
      <p:pic>
        <p:nvPicPr>
          <p:cNvPr id="18434" name="Picture 2" descr="C:\Users\hearn\AppData\Local\Microsoft\Windows\Temporary Internet Files\Content.IE5\L9CIPBVF\MC9002859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4335170"/>
            <a:ext cx="1812341" cy="181234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479787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extLst>
              <p:ext uri="{D42A27DB-BD31-4B8C-83A1-F6EECF244321}">
                <p14:modId xmlns:p14="http://schemas.microsoft.com/office/powerpoint/2010/main" val="3125052576"/>
              </p:ext>
            </p:extLst>
          </p:nvPr>
        </p:nvGraphicFramePr>
        <p:xfrm>
          <a:off x="0" y="96838"/>
          <a:ext cx="9144000" cy="6761162"/>
        </p:xfrm>
        <a:graphic>
          <a:graphicData uri="http://schemas.openxmlformats.org/presentationml/2006/ole">
            <mc:AlternateContent xmlns:mc="http://schemas.openxmlformats.org/markup-compatibility/2006">
              <mc:Choice xmlns:v="urn:schemas-microsoft-com:vml" Requires="v">
                <p:oleObj spid="_x0000_s2200" name="Document" r:id="rId4" imgW="6121175" imgH="4533733" progId="Word.Document.8">
                  <p:embed/>
                </p:oleObj>
              </mc:Choice>
              <mc:Fallback>
                <p:oleObj name="Document" r:id="rId4" imgW="6121175" imgH="4533733"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838"/>
                        <a:ext cx="9144000" cy="67611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07329584"/>
      </p:ext>
    </p:extLst>
  </p:cSld>
  <p:clrMapOvr>
    <a:masterClrMapping/>
  </p:clrMapOvr>
  <p:transition spd="slow">
    <p:wipe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457200" y="762000"/>
            <a:ext cx="7696200" cy="5032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4000" dirty="0">
                <a:solidFill>
                  <a:srgbClr val="000000"/>
                </a:solidFill>
              </a:rPr>
              <a:t>+  If many students are making same mistake, consider</a:t>
            </a:r>
            <a:r>
              <a:rPr lang="en-US" sz="4000" dirty="0">
                <a:solidFill>
                  <a:srgbClr val="000099"/>
                </a:solidFill>
              </a:rPr>
              <a:t> </a:t>
            </a:r>
          </a:p>
          <a:p>
            <a:pPr>
              <a:spcBef>
                <a:spcPct val="50000"/>
              </a:spcBef>
            </a:pPr>
            <a:r>
              <a:rPr lang="en-US" sz="4000" b="1" dirty="0">
                <a:solidFill>
                  <a:schemeClr val="accent2"/>
                </a:solidFill>
              </a:rPr>
              <a:t>changing </a:t>
            </a:r>
            <a:r>
              <a:rPr lang="en-US" sz="4800" b="1" dirty="0">
                <a:solidFill>
                  <a:schemeClr val="accent2"/>
                </a:solidFill>
              </a:rPr>
              <a:t>systems</a:t>
            </a:r>
            <a:r>
              <a:rPr lang="en-US" sz="4000" b="1" dirty="0">
                <a:solidFill>
                  <a:schemeClr val="accent2"/>
                </a:solidFill>
              </a:rPr>
              <a:t> ...</a:t>
            </a:r>
            <a:r>
              <a:rPr lang="en-US" sz="3600" dirty="0">
                <a:solidFill>
                  <a:schemeClr val="accent2"/>
                </a:solidFill>
              </a:rPr>
              <a:t> </a:t>
            </a:r>
            <a:r>
              <a:rPr lang="en-US" sz="4000" dirty="0"/>
              <a:t>not students</a:t>
            </a:r>
          </a:p>
          <a:p>
            <a:pPr>
              <a:spcBef>
                <a:spcPct val="50000"/>
              </a:spcBef>
            </a:pPr>
            <a:r>
              <a:rPr lang="en-US" sz="4000" dirty="0"/>
              <a:t>+</a:t>
            </a:r>
            <a:r>
              <a:rPr lang="en-US" sz="4000" dirty="0">
                <a:solidFill>
                  <a:srgbClr val="000099"/>
                </a:solidFill>
              </a:rPr>
              <a:t>  </a:t>
            </a:r>
            <a:r>
              <a:rPr lang="en-US" sz="4000" b="1" dirty="0">
                <a:solidFill>
                  <a:srgbClr val="004080"/>
                </a:solidFill>
                <a:cs typeface="Tahoma" charset="0"/>
              </a:rPr>
              <a:t>START</a:t>
            </a:r>
            <a:r>
              <a:rPr lang="en-US" sz="4000" dirty="0">
                <a:solidFill>
                  <a:srgbClr val="000000"/>
                </a:solidFill>
              </a:rPr>
              <a:t> by </a:t>
            </a:r>
            <a:r>
              <a:rPr lang="en-US" sz="4000" b="1" dirty="0">
                <a:solidFill>
                  <a:srgbClr val="004080"/>
                </a:solidFill>
              </a:rPr>
              <a:t>teaching, monitoring &amp; recognizing success</a:t>
            </a:r>
            <a:r>
              <a:rPr lang="en-US" sz="4000" b="1" dirty="0">
                <a:solidFill>
                  <a:srgbClr val="000000"/>
                </a:solidFill>
              </a:rPr>
              <a:t>	</a:t>
            </a:r>
          </a:p>
          <a:p>
            <a:pPr>
              <a:spcBef>
                <a:spcPct val="50000"/>
              </a:spcBef>
            </a:pPr>
            <a:r>
              <a:rPr lang="en-US" sz="4000" dirty="0"/>
              <a:t>…before increasing </a:t>
            </a:r>
            <a:r>
              <a:rPr lang="en-US" sz="4000" b="1" u="sng" dirty="0">
                <a:solidFill>
                  <a:srgbClr val="FF0000"/>
                </a:solidFill>
                <a:cs typeface="Tahoma" charset="0"/>
              </a:rPr>
              <a:t>PUNISHMENT</a:t>
            </a:r>
          </a:p>
        </p:txBody>
      </p:sp>
    </p:spTree>
    <p:extLst>
      <p:ext uri="{BB962C8B-B14F-4D97-AF65-F5344CB8AC3E}">
        <p14:creationId xmlns:p14="http://schemas.microsoft.com/office/powerpoint/2010/main" val="34694549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lstStyle/>
          <a:p>
            <a:pPr eaLnBrk="1" fontAlgn="auto" hangingPunct="1">
              <a:spcAft>
                <a:spcPts val="0"/>
              </a:spcAft>
              <a:defRPr/>
            </a:pPr>
            <a:r>
              <a:rPr lang="en-US" sz="4400" dirty="0">
                <a:ea typeface="+mj-ea"/>
              </a:rPr>
              <a:t>Multiple Data Sources</a:t>
            </a:r>
          </a:p>
        </p:txBody>
      </p:sp>
      <p:sp>
        <p:nvSpPr>
          <p:cNvPr id="41987" name="Content Placeholder 2"/>
          <p:cNvSpPr>
            <a:spLocks noGrp="1"/>
          </p:cNvSpPr>
          <p:nvPr>
            <p:ph idx="1"/>
          </p:nvPr>
        </p:nvSpPr>
        <p:spPr>
          <a:xfrm>
            <a:off x="457200" y="1600200"/>
            <a:ext cx="7620000" cy="4953000"/>
          </a:xfrm>
        </p:spPr>
        <p:txBody>
          <a:bodyPr/>
          <a:lstStyle/>
          <a:p>
            <a:pPr eaLnBrk="1" hangingPunct="1">
              <a:lnSpc>
                <a:spcPct val="90000"/>
              </a:lnSpc>
            </a:pPr>
            <a:r>
              <a:rPr lang="en-US" altLang="en-US" sz="2800" dirty="0">
                <a:ea typeface="ＭＳ Ｐゴシック" pitchFamily="34" charset="-128"/>
              </a:rPr>
              <a:t>Examining multiple data sources will  </a:t>
            </a:r>
            <a:r>
              <a:rPr lang="en-US" altLang="en-US" sz="2800" dirty="0" smtClean="0">
                <a:ea typeface="ＭＳ Ｐゴシック" pitchFamily="34" charset="-128"/>
              </a:rPr>
              <a:t>        provide you </a:t>
            </a:r>
            <a:r>
              <a:rPr lang="en-US" altLang="en-US" sz="2800" dirty="0">
                <a:ea typeface="ＭＳ Ｐゴシック" pitchFamily="34" charset="-128"/>
              </a:rPr>
              <a:t>with most comprehensive </a:t>
            </a:r>
            <a:r>
              <a:rPr lang="en-US" altLang="en-US" sz="2800" dirty="0" smtClean="0">
                <a:ea typeface="ＭＳ Ｐゴシック" pitchFamily="34" charset="-128"/>
              </a:rPr>
              <a:t>      picture</a:t>
            </a:r>
            <a:endParaRPr lang="en-US" altLang="en-US" sz="2800" dirty="0">
              <a:ea typeface="ＭＳ Ｐゴシック" pitchFamily="34" charset="-128"/>
            </a:endParaRPr>
          </a:p>
          <a:p>
            <a:pPr eaLnBrk="1" hangingPunct="1">
              <a:lnSpc>
                <a:spcPct val="90000"/>
              </a:lnSpc>
            </a:pPr>
            <a:r>
              <a:rPr lang="en-US" altLang="en-US" sz="2800" dirty="0">
                <a:ea typeface="ＭＳ Ｐゴシック" pitchFamily="34" charset="-128"/>
              </a:rPr>
              <a:t>Examples:</a:t>
            </a:r>
          </a:p>
          <a:p>
            <a:pPr lvl="1">
              <a:lnSpc>
                <a:spcPct val="90000"/>
              </a:lnSpc>
            </a:pPr>
            <a:r>
              <a:rPr lang="en-US" altLang="en-US" sz="2400" dirty="0">
                <a:ea typeface="ＭＳ Ｐゴシック" pitchFamily="34" charset="-128"/>
              </a:rPr>
              <a:t>Staff &amp; Student Attendance</a:t>
            </a:r>
          </a:p>
          <a:p>
            <a:pPr lvl="1">
              <a:lnSpc>
                <a:spcPct val="90000"/>
              </a:lnSpc>
            </a:pPr>
            <a:r>
              <a:rPr lang="en-US" altLang="en-US" sz="2400" dirty="0">
                <a:ea typeface="ＭＳ Ｐゴシック" pitchFamily="34" charset="-128"/>
              </a:rPr>
              <a:t>Retention, Dropout, Graduation Data</a:t>
            </a:r>
          </a:p>
          <a:p>
            <a:pPr lvl="1">
              <a:lnSpc>
                <a:spcPct val="90000"/>
              </a:lnSpc>
            </a:pPr>
            <a:r>
              <a:rPr lang="en-US" altLang="en-US" sz="2400" u="sng" dirty="0">
                <a:ea typeface="ＭＳ Ｐゴシック" pitchFamily="34" charset="-128"/>
              </a:rPr>
              <a:t>Supported through DE-PBS Project</a:t>
            </a:r>
          </a:p>
          <a:p>
            <a:pPr lvl="2"/>
            <a:r>
              <a:rPr lang="en-US" altLang="en-US" sz="2400" dirty="0">
                <a:ea typeface="ＭＳ Ｐゴシック" pitchFamily="34" charset="-128"/>
              </a:rPr>
              <a:t>School Climate Surveys (staff, student, families)</a:t>
            </a:r>
          </a:p>
          <a:p>
            <a:pPr lvl="2"/>
            <a:r>
              <a:rPr lang="en-US" altLang="en-US" sz="2400" dirty="0">
                <a:ea typeface="ＭＳ Ｐゴシック" pitchFamily="34" charset="-128"/>
              </a:rPr>
              <a:t>DE-PBS Key Feature Evaluation</a:t>
            </a:r>
          </a:p>
          <a:p>
            <a:pPr lvl="2"/>
            <a:r>
              <a:rPr lang="en-US" altLang="en-US" sz="2400" dirty="0">
                <a:ea typeface="ＭＳ Ｐゴシック" pitchFamily="34" charset="-128"/>
              </a:rPr>
              <a:t>Delaware Assessment of Strengths and Needs for PBS (DASNPBS)</a:t>
            </a:r>
          </a:p>
          <a:p>
            <a:pPr eaLnBrk="1" hangingPunct="1"/>
            <a:endParaRPr lang="en-US" altLang="en-US" sz="2800" dirty="0">
              <a:ea typeface="ＭＳ Ｐゴシック" pitchFamily="34" charset="-128"/>
            </a:endParaRPr>
          </a:p>
          <a:p>
            <a:pPr eaLnBrk="1" hangingPunct="1">
              <a:lnSpc>
                <a:spcPct val="90000"/>
              </a:lnSpc>
            </a:pPr>
            <a:endParaRPr lang="en-US" altLang="en-US" dirty="0">
              <a:ea typeface="ＭＳ Ｐゴシック" pitchFamily="34" charset="-128"/>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678" t="26440" r="28712" b="29787"/>
          <a:stretch/>
        </p:blipFill>
        <p:spPr bwMode="auto">
          <a:xfrm>
            <a:off x="7162800" y="457200"/>
            <a:ext cx="1875296" cy="18752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693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31"/>
            <a:ext cx="7620000" cy="1143000"/>
          </a:xfrm>
        </p:spPr>
        <p:txBody>
          <a:bodyPr/>
          <a:lstStyle/>
          <a:p>
            <a:r>
              <a:rPr lang="en-US" dirty="0" smtClean="0"/>
              <a:t>Who’s here?</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102688"/>
            <a:ext cx="9144000" cy="53424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17233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a:t>What do we do with all this data?</a:t>
            </a:r>
          </a:p>
        </p:txBody>
      </p:sp>
      <p:sp>
        <p:nvSpPr>
          <p:cNvPr id="48131" name="Content Placeholder 2"/>
          <p:cNvSpPr>
            <a:spLocks noGrp="1"/>
          </p:cNvSpPr>
          <p:nvPr>
            <p:ph idx="1"/>
          </p:nvPr>
        </p:nvSpPr>
        <p:spPr>
          <a:xfrm>
            <a:off x="457200" y="1600200"/>
            <a:ext cx="7620000" cy="5029200"/>
          </a:xfrm>
        </p:spPr>
        <p:txBody>
          <a:bodyPr>
            <a:normAutofit/>
          </a:bodyPr>
          <a:lstStyle/>
          <a:p>
            <a:pPr eaLnBrk="1" hangingPunct="1"/>
            <a:r>
              <a:rPr lang="en-US" sz="2800" dirty="0" smtClean="0">
                <a:solidFill>
                  <a:schemeClr val="accent1"/>
                </a:solidFill>
              </a:rPr>
              <a:t>Share </a:t>
            </a:r>
            <a:r>
              <a:rPr lang="en-US" sz="2800" dirty="0">
                <a:solidFill>
                  <a:schemeClr val="accent1"/>
                </a:solidFill>
              </a:rPr>
              <a:t>data </a:t>
            </a:r>
            <a:r>
              <a:rPr lang="en-US" sz="2800" dirty="0"/>
              <a:t>with </a:t>
            </a:r>
            <a:r>
              <a:rPr lang="en-US" sz="2800" dirty="0">
                <a:solidFill>
                  <a:schemeClr val="accent1"/>
                </a:solidFill>
              </a:rPr>
              <a:t>staff </a:t>
            </a:r>
            <a:r>
              <a:rPr lang="en-US" sz="2800" dirty="0"/>
              <a:t>at least 3-4 times/year</a:t>
            </a:r>
          </a:p>
          <a:p>
            <a:pPr lvl="1"/>
            <a:r>
              <a:rPr lang="en-US" sz="2400" dirty="0"/>
              <a:t>Staff Meetings</a:t>
            </a:r>
          </a:p>
          <a:p>
            <a:pPr lvl="1"/>
            <a:r>
              <a:rPr lang="en-US" sz="2400" dirty="0"/>
              <a:t>Content/grade level team meetings</a:t>
            </a:r>
          </a:p>
          <a:p>
            <a:pPr lvl="1"/>
            <a:r>
              <a:rPr lang="en-US" sz="2400" dirty="0"/>
              <a:t>PLC meetings</a:t>
            </a:r>
          </a:p>
          <a:p>
            <a:pPr eaLnBrk="1" hangingPunct="1"/>
            <a:r>
              <a:rPr lang="en-US" sz="2800" dirty="0">
                <a:solidFill>
                  <a:schemeClr val="accent1"/>
                </a:solidFill>
              </a:rPr>
              <a:t>Share</a:t>
            </a:r>
            <a:r>
              <a:rPr lang="en-US" sz="2800" dirty="0"/>
              <a:t> highlights with </a:t>
            </a:r>
            <a:r>
              <a:rPr lang="en-US" sz="2800" dirty="0">
                <a:solidFill>
                  <a:schemeClr val="accent1"/>
                </a:solidFill>
              </a:rPr>
              <a:t>parents &amp; community</a:t>
            </a:r>
          </a:p>
          <a:p>
            <a:pPr lvl="1"/>
            <a:r>
              <a:rPr lang="en-US" sz="2400" dirty="0"/>
              <a:t>School &amp; district newsletters</a:t>
            </a:r>
          </a:p>
          <a:p>
            <a:pPr lvl="1"/>
            <a:r>
              <a:rPr lang="en-US" sz="2400" dirty="0"/>
              <a:t>Community news</a:t>
            </a:r>
          </a:p>
          <a:p>
            <a:pPr marL="411480" lvl="1" indent="0">
              <a:buNone/>
            </a:pPr>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39533876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8150"/>
            <a:ext cx="7620000" cy="1143000"/>
          </a:xfrm>
        </p:spPr>
        <p:txBody>
          <a:bodyPr/>
          <a:lstStyle/>
          <a:p>
            <a:r>
              <a:rPr lang="en-US" dirty="0"/>
              <a:t>Points to Ponder</a:t>
            </a:r>
          </a:p>
        </p:txBody>
      </p:sp>
      <p:sp>
        <p:nvSpPr>
          <p:cNvPr id="3" name="Content Placeholder 2"/>
          <p:cNvSpPr>
            <a:spLocks noGrp="1"/>
          </p:cNvSpPr>
          <p:nvPr>
            <p:ph idx="1"/>
          </p:nvPr>
        </p:nvSpPr>
        <p:spPr/>
        <p:txBody>
          <a:bodyPr>
            <a:normAutofit fontScale="92500" lnSpcReduction="20000"/>
          </a:bodyPr>
          <a:lstStyle/>
          <a:p>
            <a:r>
              <a:rPr lang="en-US" sz="2400" dirty="0"/>
              <a:t>Does your team have a designated person to access &amp; pull data for use at team meetings?</a:t>
            </a:r>
          </a:p>
          <a:p>
            <a:pPr lvl="1"/>
            <a:r>
              <a:rPr lang="en-US" dirty="0"/>
              <a:t>Reach out if this is an area of concern</a:t>
            </a:r>
          </a:p>
          <a:p>
            <a:endParaRPr lang="en-US" sz="2400" dirty="0"/>
          </a:p>
          <a:p>
            <a:r>
              <a:rPr lang="en-US" sz="2400" dirty="0"/>
              <a:t>Is the team reviewing the Big 5 data summaries </a:t>
            </a:r>
            <a:r>
              <a:rPr lang="en-US" sz="2400" dirty="0" smtClean="0"/>
              <a:t>on a monthly basis to make decisions? </a:t>
            </a:r>
          </a:p>
          <a:p>
            <a:endParaRPr lang="en-US" sz="2400" dirty="0"/>
          </a:p>
          <a:p>
            <a:r>
              <a:rPr lang="en-US" sz="2400" dirty="0" smtClean="0"/>
              <a:t>Is the team sharing with </a:t>
            </a:r>
            <a:r>
              <a:rPr lang="en-US" sz="2400" dirty="0"/>
              <a:t>staff?</a:t>
            </a:r>
          </a:p>
          <a:p>
            <a:endParaRPr lang="en-US" sz="2400" dirty="0"/>
          </a:p>
          <a:p>
            <a:r>
              <a:rPr lang="en-US" sz="2400" dirty="0"/>
              <a:t>What additional data sources is your team using?  How often are they used?</a:t>
            </a:r>
          </a:p>
          <a:p>
            <a:pPr lvl="1"/>
            <a:r>
              <a:rPr lang="en-US" dirty="0"/>
              <a:t>DE School Climate Survey </a:t>
            </a:r>
          </a:p>
          <a:p>
            <a:pPr lvl="1"/>
            <a:r>
              <a:rPr lang="en-US" dirty="0"/>
              <a:t>DE-PBS Assessment of Strengths &amp; Needs </a:t>
            </a:r>
            <a:r>
              <a:rPr lang="en-US" dirty="0" smtClean="0"/>
              <a:t>(staff self-assessment)</a:t>
            </a:r>
            <a:endParaRPr lang="en-US" dirty="0"/>
          </a:p>
          <a:p>
            <a:pPr lvl="1"/>
            <a:r>
              <a:rPr lang="en-US" dirty="0" smtClean="0"/>
              <a:t>Fidelity Measures</a:t>
            </a:r>
            <a:endParaRPr lang="en-US" dirty="0"/>
          </a:p>
          <a:p>
            <a:pPr lvl="1"/>
            <a:r>
              <a:rPr lang="en-US" dirty="0"/>
              <a:t>Others</a:t>
            </a:r>
          </a:p>
          <a:p>
            <a:endParaRPr lang="en-US" sz="2400" dirty="0"/>
          </a:p>
          <a:p>
            <a:endParaRPr lang="en-US" sz="2400" dirty="0"/>
          </a:p>
        </p:txBody>
      </p:sp>
      <p:pic>
        <p:nvPicPr>
          <p:cNvPr id="7" name="Picture 2" descr="C:\Users\hearn\AppData\Local\Microsoft\Windows\Temporary Internet Files\Content.IE5\LKN8J2XE\question-mark7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00" y="247650"/>
            <a:ext cx="1600200" cy="12001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439942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050"/>
            <a:ext cx="8229600" cy="914400"/>
          </a:xfrm>
        </p:spPr>
        <p:txBody>
          <a:bodyPr/>
          <a:lstStyle/>
          <a:p>
            <a:r>
              <a:rPr lang="en-US" sz="3600" dirty="0"/>
              <a:t>Program Development &amp; Evaluation</a:t>
            </a:r>
          </a:p>
        </p:txBody>
      </p:sp>
      <p:sp>
        <p:nvSpPr>
          <p:cNvPr id="3" name="Content Placeholder 2"/>
          <p:cNvSpPr>
            <a:spLocks noGrp="1"/>
          </p:cNvSpPr>
          <p:nvPr>
            <p:ph idx="1"/>
          </p:nvPr>
        </p:nvSpPr>
        <p:spPr>
          <a:xfrm>
            <a:off x="381000" y="990600"/>
            <a:ext cx="8686800" cy="5486400"/>
          </a:xfrm>
        </p:spPr>
        <p:txBody>
          <a:bodyPr>
            <a:normAutofit/>
          </a:bodyPr>
          <a:lstStyle/>
          <a:p>
            <a:pPr lvl="1"/>
            <a:r>
              <a:rPr lang="en-US" sz="2400" dirty="0"/>
              <a:t>Problem-Solving/Leadership Team</a:t>
            </a:r>
          </a:p>
          <a:p>
            <a:pPr lvl="2"/>
            <a:r>
              <a:rPr lang="en-US" sz="2000" dirty="0"/>
              <a:t>Representation – admin &amp; member participation</a:t>
            </a:r>
          </a:p>
          <a:p>
            <a:pPr lvl="2"/>
            <a:r>
              <a:rPr lang="en-US" sz="2000" dirty="0"/>
              <a:t>Meeting schedule</a:t>
            </a:r>
          </a:p>
          <a:p>
            <a:pPr lvl="2"/>
            <a:r>
              <a:rPr lang="en-US" sz="2000" dirty="0"/>
              <a:t>Effective meetings</a:t>
            </a:r>
          </a:p>
          <a:p>
            <a:pPr lvl="1"/>
            <a:r>
              <a:rPr lang="en-US" sz="2400" dirty="0"/>
              <a:t>Data</a:t>
            </a:r>
          </a:p>
          <a:p>
            <a:pPr lvl="2"/>
            <a:r>
              <a:rPr lang="en-US" sz="2000" dirty="0"/>
              <a:t>Data sources</a:t>
            </a:r>
          </a:p>
          <a:p>
            <a:pPr lvl="2"/>
            <a:r>
              <a:rPr lang="en-US" sz="2000" dirty="0"/>
              <a:t>Data use</a:t>
            </a:r>
          </a:p>
          <a:p>
            <a:pPr lvl="1"/>
            <a:r>
              <a:rPr lang="en-US" sz="2400" dirty="0">
                <a:solidFill>
                  <a:schemeClr val="accent2"/>
                </a:solidFill>
              </a:rPr>
              <a:t>Professional Development &amp; Resources</a:t>
            </a:r>
          </a:p>
          <a:p>
            <a:pPr lvl="2"/>
            <a:r>
              <a:rPr lang="en-US" sz="2000" dirty="0">
                <a:solidFill>
                  <a:schemeClr val="accent2"/>
                </a:solidFill>
              </a:rPr>
              <a:t>School Buy-in &amp; commitment</a:t>
            </a:r>
          </a:p>
          <a:p>
            <a:pPr lvl="2"/>
            <a:r>
              <a:rPr lang="en-US" sz="2000" dirty="0">
                <a:solidFill>
                  <a:schemeClr val="accent2"/>
                </a:solidFill>
              </a:rPr>
              <a:t>Overview provided to all staff</a:t>
            </a:r>
          </a:p>
          <a:p>
            <a:pPr lvl="2"/>
            <a:r>
              <a:rPr lang="en-US" sz="2000" dirty="0">
                <a:solidFill>
                  <a:schemeClr val="accent2"/>
                </a:solidFill>
              </a:rPr>
              <a:t>Parent information</a:t>
            </a:r>
          </a:p>
          <a:p>
            <a:pPr lvl="2"/>
            <a:r>
              <a:rPr lang="en-US" sz="2000" dirty="0">
                <a:solidFill>
                  <a:schemeClr val="accent2"/>
                </a:solidFill>
              </a:rPr>
              <a:t>Ongoing PD </a:t>
            </a:r>
          </a:p>
          <a:p>
            <a:pPr lvl="2"/>
            <a:r>
              <a:rPr lang="en-US" sz="2000" dirty="0">
                <a:solidFill>
                  <a:schemeClr val="accent2"/>
                </a:solidFill>
              </a:rPr>
              <a:t>Monitoring</a:t>
            </a:r>
          </a:p>
          <a:p>
            <a:pPr lvl="2"/>
            <a:r>
              <a:rPr lang="en-US" sz="2000" dirty="0">
                <a:solidFill>
                  <a:schemeClr val="accent2"/>
                </a:solidFill>
              </a:rPr>
              <a:t>Resources – time, funding</a:t>
            </a:r>
          </a:p>
          <a:p>
            <a:pPr lvl="1"/>
            <a:endParaRPr lang="en-US" dirty="0"/>
          </a:p>
        </p:txBody>
      </p:sp>
    </p:spTree>
    <p:extLst>
      <p:ext uri="{BB962C8B-B14F-4D97-AF65-F5344CB8AC3E}">
        <p14:creationId xmlns:p14="http://schemas.microsoft.com/office/powerpoint/2010/main" val="18152856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p:txBody>
          <a:bodyPr wrap="square" numCol="1" anchorCtr="0" compatLnSpc="1">
            <a:prstTxWarp prst="textNoShape">
              <a:avLst/>
            </a:prstTxWarp>
          </a:bodyPr>
          <a:lstStyle/>
          <a:p>
            <a:pPr eaLnBrk="1" hangingPunct="1">
              <a:defRPr/>
            </a:pPr>
            <a:r>
              <a:rPr lang="en-US" sz="2000" dirty="0">
                <a:solidFill>
                  <a:srgbClr val="993300"/>
                </a:solidFill>
                <a:latin typeface="Cambria" charset="0"/>
                <a:ea typeface="ＭＳ Ｐゴシック" charset="0"/>
              </a:rPr>
              <a:t/>
            </a:r>
            <a:br>
              <a:rPr lang="en-US" sz="2000" dirty="0">
                <a:solidFill>
                  <a:srgbClr val="993300"/>
                </a:solidFill>
                <a:latin typeface="Cambria" charset="0"/>
                <a:ea typeface="ＭＳ Ｐゴシック" charset="0"/>
              </a:rPr>
            </a:br>
            <a:r>
              <a:rPr lang="en-US" dirty="0">
                <a:latin typeface="Cambria" charset="0"/>
                <a:ea typeface="ＭＳ Ｐゴシック" charset="0"/>
              </a:rPr>
              <a:t>Importance of Buy In</a:t>
            </a:r>
          </a:p>
        </p:txBody>
      </p:sp>
      <p:sp>
        <p:nvSpPr>
          <p:cNvPr id="22531" name="Rectangle 5"/>
          <p:cNvSpPr>
            <a:spLocks noGrp="1" noChangeArrowheads="1"/>
          </p:cNvSpPr>
          <p:nvPr>
            <p:ph idx="1"/>
          </p:nvPr>
        </p:nvSpPr>
        <p:spPr>
          <a:xfrm>
            <a:off x="609600" y="1676400"/>
            <a:ext cx="7620000" cy="4800600"/>
          </a:xfrm>
        </p:spPr>
        <p:txBody>
          <a:bodyPr/>
          <a:lstStyle/>
          <a:p>
            <a:pPr eaLnBrk="1" hangingPunct="1">
              <a:defRPr/>
            </a:pPr>
            <a:r>
              <a:rPr lang="en-US" sz="2800" dirty="0">
                <a:latin typeface="Calibri" charset="0"/>
                <a:ea typeface="ＭＳ Ｐゴシック" charset="0"/>
              </a:rPr>
              <a:t>Anecdotal information indicates that 80% buy-in from staff is critical to successful implementation</a:t>
            </a:r>
          </a:p>
          <a:p>
            <a:pPr marL="114300" indent="0" eaLnBrk="1" hangingPunct="1">
              <a:buFont typeface="Arial" charset="0"/>
              <a:buNone/>
              <a:defRPr/>
            </a:pPr>
            <a:endParaRPr lang="en-US" sz="2800" dirty="0">
              <a:latin typeface="Calibri" charset="0"/>
              <a:ea typeface="ＭＳ Ｐゴシック" charset="0"/>
            </a:endParaRPr>
          </a:p>
          <a:p>
            <a:pPr eaLnBrk="1" hangingPunct="1">
              <a:lnSpc>
                <a:spcPct val="90000"/>
              </a:lnSpc>
              <a:defRPr/>
            </a:pPr>
            <a:r>
              <a:rPr lang="en-US" sz="2800" dirty="0">
                <a:latin typeface="Calibri" charset="0"/>
                <a:ea typeface="ＭＳ Ｐゴシック" charset="0"/>
              </a:rPr>
              <a:t>You need buy-in to impact School-wide climate</a:t>
            </a:r>
          </a:p>
          <a:p>
            <a:pPr lvl="1" eaLnBrk="1" hangingPunct="1">
              <a:lnSpc>
                <a:spcPct val="90000"/>
              </a:lnSpc>
              <a:buFont typeface="Courier New" charset="0"/>
              <a:buChar char="o"/>
              <a:defRPr/>
            </a:pPr>
            <a:r>
              <a:rPr lang="en-US" sz="2800" dirty="0">
                <a:latin typeface="Calibri" charset="0"/>
                <a:ea typeface="ＭＳ Ｐゴシック" charset="0"/>
              </a:rPr>
              <a:t> Not just hallway climate</a:t>
            </a:r>
          </a:p>
          <a:p>
            <a:pPr lvl="1" eaLnBrk="1" hangingPunct="1">
              <a:lnSpc>
                <a:spcPct val="90000"/>
              </a:lnSpc>
              <a:buFont typeface="Courier New" charset="0"/>
              <a:buChar char="o"/>
              <a:defRPr/>
            </a:pPr>
            <a:endParaRPr lang="en-US" sz="2800" dirty="0">
              <a:latin typeface="Calibri" charset="0"/>
              <a:ea typeface="ＭＳ Ｐゴシック" charset="0"/>
            </a:endParaRPr>
          </a:p>
          <a:p>
            <a:pPr>
              <a:lnSpc>
                <a:spcPct val="90000"/>
              </a:lnSpc>
              <a:buFont typeface="Arial"/>
              <a:buChar char="•"/>
              <a:defRPr/>
            </a:pPr>
            <a:r>
              <a:rPr lang="en-US" sz="2800" dirty="0">
                <a:latin typeface="Calibri" charset="0"/>
                <a:ea typeface="ＭＳ Ｐゴシック" charset="0"/>
              </a:rPr>
              <a:t>Lack of staff buy in due to negative beliefs is a frequently reported barrier to implementation</a:t>
            </a:r>
          </a:p>
          <a:p>
            <a:pPr eaLnBrk="1" hangingPunct="1">
              <a:defRPr/>
            </a:pPr>
            <a:endParaRPr lang="en-US" sz="2800" dirty="0">
              <a:latin typeface="Calibri" charset="0"/>
              <a:ea typeface="ＭＳ Ｐゴシック" charset="0"/>
            </a:endParaRPr>
          </a:p>
          <a:p>
            <a:pPr eaLnBrk="1" hangingPunct="1">
              <a:defRPr/>
            </a:pPr>
            <a:endParaRPr lang="en-US" dirty="0">
              <a:latin typeface="Calibri" charset="0"/>
              <a:ea typeface="ＭＳ Ｐゴシック" charset="0"/>
            </a:endParaRPr>
          </a:p>
        </p:txBody>
      </p:sp>
      <p:sp>
        <p:nvSpPr>
          <p:cNvPr id="16387" name="Rectangle 6"/>
          <p:cNvSpPr>
            <a:spLocks noChangeArrowheads="1"/>
          </p:cNvSpPr>
          <p:nvPr/>
        </p:nvSpPr>
        <p:spPr bwMode="auto">
          <a:xfrm>
            <a:off x="609600" y="3352800"/>
            <a:ext cx="80772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125000"/>
              </a:lnSpc>
              <a:spcBef>
                <a:spcPct val="20000"/>
              </a:spcBef>
              <a:buClr>
                <a:schemeClr val="bg2"/>
              </a:buClr>
            </a:pPr>
            <a:endParaRPr lang="en-US" sz="3600" i="1">
              <a:solidFill>
                <a:srgbClr val="284C6A"/>
              </a:solidFill>
              <a:latin typeface="Trebuchet MS" charset="0"/>
            </a:endParaRPr>
          </a:p>
        </p:txBody>
      </p:sp>
    </p:spTree>
    <p:extLst>
      <p:ext uri="{BB962C8B-B14F-4D97-AF65-F5344CB8AC3E}">
        <p14:creationId xmlns:p14="http://schemas.microsoft.com/office/powerpoint/2010/main" val="189956911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543800" cy="1600200"/>
          </a:xfrm>
        </p:spPr>
        <p:txBody>
          <a:bodyPr/>
          <a:lstStyle/>
          <a:p>
            <a:pPr>
              <a:defRPr/>
            </a:pPr>
            <a:r>
              <a:rPr lang="en-US" dirty="0"/>
              <a:t>What is “buy in”</a:t>
            </a:r>
          </a:p>
        </p:txBody>
      </p:sp>
      <p:sp>
        <p:nvSpPr>
          <p:cNvPr id="3" name="Subtitle 2"/>
          <p:cNvSpPr>
            <a:spLocks noGrp="1"/>
          </p:cNvSpPr>
          <p:nvPr>
            <p:ph type="subTitle" idx="1"/>
          </p:nvPr>
        </p:nvSpPr>
        <p:spPr>
          <a:xfrm>
            <a:off x="838200" y="1828800"/>
            <a:ext cx="6461125" cy="1066800"/>
          </a:xfrm>
        </p:spPr>
        <p:txBody>
          <a:bodyPr>
            <a:noAutofit/>
          </a:bodyPr>
          <a:lstStyle/>
          <a:p>
            <a:pPr algn="ctr">
              <a:defRPr/>
            </a:pPr>
            <a:r>
              <a:rPr lang="en-US" sz="3600" dirty="0"/>
              <a:t>What would it look like if staff bought in to PBS?  </a:t>
            </a:r>
          </a:p>
        </p:txBody>
      </p:sp>
      <p:pic>
        <p:nvPicPr>
          <p:cNvPr id="59395" name="Picture 3" descr="01-rainbow-facts-optical-illusion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657600"/>
            <a:ext cx="4191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mind contro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73" y="3733799"/>
            <a:ext cx="3079527" cy="2767677"/>
          </a:xfrm>
          <a:prstGeom prst="rect">
            <a:avLst/>
          </a:prstGeom>
        </p:spPr>
      </p:pic>
    </p:spTree>
    <p:extLst>
      <p:ext uri="{BB962C8B-B14F-4D97-AF65-F5344CB8AC3E}">
        <p14:creationId xmlns:p14="http://schemas.microsoft.com/office/powerpoint/2010/main" val="15938692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a:latin typeface="Cambria" charset="0"/>
                <a:ea typeface="ＭＳ Ｐゴシック" charset="0"/>
              </a:rPr>
              <a:t>Defining </a:t>
            </a:r>
            <a:r>
              <a:rPr lang="en-US" dirty="0">
                <a:latin typeface="Cambria" charset="0"/>
                <a:ea typeface="ＭＳ ゴシック" charset="0"/>
                <a:cs typeface="ＭＳ ゴシック" charset="0"/>
              </a:rPr>
              <a:t>“</a:t>
            </a:r>
            <a:r>
              <a:rPr lang="en-US" altLang="ja-JP" dirty="0">
                <a:latin typeface="Cambria" charset="0"/>
                <a:ea typeface="ＭＳ Ｐゴシック" charset="0"/>
              </a:rPr>
              <a:t>buy in</a:t>
            </a:r>
            <a:r>
              <a:rPr lang="ja-JP" altLang="en-US" dirty="0">
                <a:latin typeface="Cambria" charset="0"/>
                <a:ea typeface="ＭＳ ゴシック" charset="0"/>
                <a:cs typeface="ＭＳ ゴシック" charset="0"/>
              </a:rPr>
              <a:t>”</a:t>
            </a:r>
            <a:endParaRPr lang="en-US" dirty="0">
              <a:latin typeface="Cambria" charset="0"/>
              <a:ea typeface="ＭＳ Ｐゴシック" charset="0"/>
            </a:endParaRPr>
          </a:p>
        </p:txBody>
      </p:sp>
      <p:sp>
        <p:nvSpPr>
          <p:cNvPr id="18434" name="Content Placeholder 2"/>
          <p:cNvSpPr>
            <a:spLocks noGrp="1"/>
          </p:cNvSpPr>
          <p:nvPr>
            <p:ph idx="1"/>
          </p:nvPr>
        </p:nvSpPr>
        <p:spPr/>
        <p:txBody>
          <a:bodyPr>
            <a:normAutofit fontScale="92500"/>
          </a:bodyPr>
          <a:lstStyle/>
          <a:p>
            <a:pPr eaLnBrk="1" hangingPunct="1"/>
            <a:r>
              <a:rPr lang="en-US" sz="2800" dirty="0">
                <a:latin typeface="Calibri" charset="0"/>
                <a:ea typeface="ＭＳ Ｐゴシック" charset="0"/>
              </a:rPr>
              <a:t>Staff are familiar with PBS philosophy and concepts:</a:t>
            </a:r>
          </a:p>
          <a:p>
            <a:pPr lvl="1" eaLnBrk="1" hangingPunct="1">
              <a:buFont typeface="Arial" charset="0"/>
              <a:buChar char="–"/>
            </a:pPr>
            <a:r>
              <a:rPr lang="en-US" sz="2800" dirty="0">
                <a:latin typeface="Calibri" charset="0"/>
                <a:ea typeface="ＭＳ Ｐゴシック" charset="0"/>
              </a:rPr>
              <a:t>Majority of staff members can summarize the basic concepts of SW-PBS </a:t>
            </a:r>
          </a:p>
          <a:p>
            <a:pPr lvl="1" eaLnBrk="1" hangingPunct="1">
              <a:buFont typeface="Arial" charset="0"/>
              <a:buChar char="–"/>
            </a:pPr>
            <a:r>
              <a:rPr lang="en-US" sz="2800" dirty="0">
                <a:latin typeface="Calibri" charset="0"/>
                <a:ea typeface="ＭＳ Ｐゴシック" charset="0"/>
              </a:rPr>
              <a:t>Majority staff of know the SW expectations </a:t>
            </a:r>
          </a:p>
          <a:p>
            <a:pPr lvl="1" eaLnBrk="1" hangingPunct="1">
              <a:buFont typeface="Arial" charset="0"/>
              <a:buChar char="–"/>
            </a:pPr>
            <a:r>
              <a:rPr lang="en-US" sz="2800" dirty="0">
                <a:latin typeface="Calibri" charset="0"/>
                <a:ea typeface="ＭＳ Ｐゴシック" charset="0"/>
              </a:rPr>
              <a:t>Overall commitment to supporting all students</a:t>
            </a:r>
          </a:p>
          <a:p>
            <a:pPr eaLnBrk="1" hangingPunct="1"/>
            <a:r>
              <a:rPr lang="en-US" sz="2800" dirty="0">
                <a:latin typeface="Calibri" charset="0"/>
                <a:ea typeface="ＭＳ Ｐゴシック" charset="0"/>
              </a:rPr>
              <a:t>Staff participate in:</a:t>
            </a:r>
          </a:p>
          <a:p>
            <a:pPr lvl="1" eaLnBrk="1" hangingPunct="1"/>
            <a:r>
              <a:rPr lang="en-US" sz="2800" dirty="0">
                <a:latin typeface="Calibri" charset="0"/>
                <a:ea typeface="ＭＳ Ｐゴシック" charset="0"/>
              </a:rPr>
              <a:t>Teaching and acknowledging SW expectations</a:t>
            </a:r>
          </a:p>
          <a:p>
            <a:pPr lvl="1" eaLnBrk="1" hangingPunct="1"/>
            <a:r>
              <a:rPr lang="en-US" sz="2800" dirty="0">
                <a:latin typeface="Calibri" charset="0"/>
                <a:ea typeface="ＭＳ Ｐゴシック" charset="0"/>
              </a:rPr>
              <a:t>Ongoing training opportunities</a:t>
            </a:r>
          </a:p>
          <a:p>
            <a:pPr lvl="1" eaLnBrk="1" hangingPunct="1"/>
            <a:r>
              <a:rPr lang="en-US" sz="2800" dirty="0">
                <a:latin typeface="Calibri" charset="0"/>
                <a:ea typeface="ＭＳ Ｐゴシック" charset="0"/>
              </a:rPr>
              <a:t>Implementation of secondary and tertiary supports</a:t>
            </a:r>
          </a:p>
          <a:p>
            <a:pPr lvl="1" eaLnBrk="1" hangingPunct="1"/>
            <a:endParaRPr lang="en-US" dirty="0">
              <a:latin typeface="Calibri" charset="0"/>
              <a:ea typeface="ＭＳ Ｐゴシック" charset="0"/>
            </a:endParaRPr>
          </a:p>
          <a:p>
            <a:pPr eaLnBrk="1" hangingPunct="1">
              <a:buFont typeface="Wingdings" charset="0"/>
              <a:buChar char=""/>
            </a:pPr>
            <a:endParaRPr lang="en-US" dirty="0">
              <a:latin typeface="Calibri" charset="0"/>
              <a:ea typeface="ＭＳ Ｐゴシック" charset="0"/>
            </a:endParaRPr>
          </a:p>
        </p:txBody>
      </p:sp>
    </p:spTree>
    <p:extLst>
      <p:ext uri="{BB962C8B-B14F-4D97-AF65-F5344CB8AC3E}">
        <p14:creationId xmlns:p14="http://schemas.microsoft.com/office/powerpoint/2010/main" val="38384773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6200" y="76200"/>
            <a:ext cx="8686800" cy="1143000"/>
          </a:xfrm>
        </p:spPr>
        <p:txBody>
          <a:bodyPr/>
          <a:lstStyle/>
          <a:p>
            <a:pPr eaLnBrk="1" fontAlgn="auto" hangingPunct="1">
              <a:spcAft>
                <a:spcPts val="0"/>
              </a:spcAft>
              <a:defRPr/>
            </a:pPr>
            <a:r>
              <a:rPr lang="en-US" sz="4400" dirty="0">
                <a:ea typeface="+mj-ea"/>
                <a:cs typeface="+mj-cs"/>
              </a:rPr>
              <a:t>Start with Staff Input about the need</a:t>
            </a:r>
          </a:p>
        </p:txBody>
      </p:sp>
      <p:sp>
        <p:nvSpPr>
          <p:cNvPr id="23554" name="Content Placeholder 2"/>
          <p:cNvSpPr>
            <a:spLocks noGrp="1"/>
          </p:cNvSpPr>
          <p:nvPr>
            <p:ph idx="1"/>
          </p:nvPr>
        </p:nvSpPr>
        <p:spPr>
          <a:xfrm>
            <a:off x="457200" y="1371600"/>
            <a:ext cx="7620000" cy="4800600"/>
          </a:xfrm>
        </p:spPr>
        <p:txBody>
          <a:bodyPr/>
          <a:lstStyle/>
          <a:p>
            <a:pPr eaLnBrk="1" hangingPunct="1">
              <a:lnSpc>
                <a:spcPct val="90000"/>
              </a:lnSpc>
              <a:buFont typeface="Arial"/>
              <a:buChar char="•"/>
              <a:defRPr/>
            </a:pPr>
            <a:r>
              <a:rPr lang="en-US" sz="3000" dirty="0">
                <a:latin typeface="Calibri" charset="0"/>
                <a:ea typeface="ＭＳ Ｐゴシック" charset="0"/>
              </a:rPr>
              <a:t>Is there a problem with current school climate and/or student behavior? </a:t>
            </a:r>
          </a:p>
          <a:p>
            <a:pPr lvl="1">
              <a:lnSpc>
                <a:spcPct val="90000"/>
              </a:lnSpc>
              <a:buFont typeface="Arial"/>
              <a:buChar char="•"/>
              <a:defRPr/>
            </a:pPr>
            <a:r>
              <a:rPr lang="en-US" sz="2800" dirty="0">
                <a:latin typeface="Calibri" charset="0"/>
                <a:ea typeface="ＭＳ Ｐゴシック" charset="0"/>
              </a:rPr>
              <a:t>AKA: How is business as usual working for you?</a:t>
            </a:r>
            <a:endParaRPr lang="en-US" sz="3000" dirty="0">
              <a:latin typeface="Calibri" charset="0"/>
              <a:ea typeface="ＭＳ Ｐゴシック" charset="0"/>
            </a:endParaRPr>
          </a:p>
          <a:p>
            <a:pPr eaLnBrk="1" hangingPunct="1">
              <a:lnSpc>
                <a:spcPct val="90000"/>
              </a:lnSpc>
              <a:buFont typeface="Arial"/>
              <a:buChar char="•"/>
              <a:defRPr/>
            </a:pPr>
            <a:r>
              <a:rPr lang="en-US" sz="3000" dirty="0">
                <a:latin typeface="Calibri" charset="0"/>
                <a:ea typeface="ＭＳ Ｐゴシック" charset="0"/>
              </a:rPr>
              <a:t>What is the solution?  Do staff see PBS as part of the solution?  Are staff part of developing the plan?</a:t>
            </a:r>
          </a:p>
        </p:txBody>
      </p:sp>
      <p:pic>
        <p:nvPicPr>
          <p:cNvPr id="2" name="Picture 1" descr="going-hurt-workplace-ecard-someecar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966" y="4191000"/>
            <a:ext cx="4752034" cy="2649958"/>
          </a:xfrm>
          <a:prstGeom prst="rect">
            <a:avLst/>
          </a:prstGeom>
        </p:spPr>
      </p:pic>
    </p:spTree>
    <p:extLst>
      <p:ext uri="{BB962C8B-B14F-4D97-AF65-F5344CB8AC3E}">
        <p14:creationId xmlns:p14="http://schemas.microsoft.com/office/powerpoint/2010/main" val="22839776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457200" y="-76200"/>
            <a:ext cx="7620000" cy="1143000"/>
          </a:xfrm>
        </p:spPr>
        <p:txBody>
          <a:bodyPr/>
          <a:lstStyle/>
          <a:p>
            <a:pPr eaLnBrk="1" fontAlgn="auto" hangingPunct="1">
              <a:spcAft>
                <a:spcPts val="0"/>
              </a:spcAft>
              <a:defRPr/>
            </a:pPr>
            <a:r>
              <a:rPr lang="en-US" dirty="0">
                <a:ea typeface="+mj-ea"/>
                <a:cs typeface="+mj-cs"/>
              </a:rPr>
              <a:t>Systems First </a:t>
            </a:r>
          </a:p>
        </p:txBody>
      </p:sp>
      <p:sp>
        <p:nvSpPr>
          <p:cNvPr id="23554" name="Content Placeholder 4"/>
          <p:cNvSpPr>
            <a:spLocks noGrp="1"/>
          </p:cNvSpPr>
          <p:nvPr>
            <p:ph idx="1"/>
          </p:nvPr>
        </p:nvSpPr>
        <p:spPr>
          <a:xfrm>
            <a:off x="457200" y="1219200"/>
            <a:ext cx="7620000" cy="4800600"/>
          </a:xfrm>
        </p:spPr>
        <p:txBody>
          <a:bodyPr>
            <a:noAutofit/>
          </a:bodyPr>
          <a:lstStyle/>
          <a:p>
            <a:pPr eaLnBrk="1" hangingPunct="1"/>
            <a:r>
              <a:rPr lang="en-US" sz="2800" dirty="0">
                <a:latin typeface="Calibri" charset="0"/>
                <a:ea typeface="ＭＳ Ｐゴシック" charset="0"/>
              </a:rPr>
              <a:t>Build systems to support teacher behaviors FIRST!</a:t>
            </a:r>
          </a:p>
          <a:p>
            <a:pPr lvl="1" eaLnBrk="1" hangingPunct="1"/>
            <a:r>
              <a:rPr lang="en-US" sz="2800" dirty="0">
                <a:latin typeface="Calibri" charset="0"/>
                <a:ea typeface="ＭＳ Ｐゴシック" charset="0"/>
              </a:rPr>
              <a:t>Communication system</a:t>
            </a:r>
          </a:p>
          <a:p>
            <a:pPr lvl="2" eaLnBrk="1" hangingPunct="1"/>
            <a:r>
              <a:rPr lang="en-US" sz="2800" dirty="0">
                <a:latin typeface="Calibri" charset="0"/>
                <a:ea typeface="ＭＳ Ｐゴシック" charset="0"/>
              </a:rPr>
              <a:t>Feedback loop </a:t>
            </a:r>
          </a:p>
          <a:p>
            <a:pPr lvl="1" eaLnBrk="1" hangingPunct="1"/>
            <a:r>
              <a:rPr lang="en-US" sz="2800" dirty="0">
                <a:latin typeface="Calibri" charset="0"/>
                <a:ea typeface="ＭＳ Ｐゴシック" charset="0"/>
              </a:rPr>
              <a:t>Create team &amp; prioritize meetings</a:t>
            </a:r>
          </a:p>
          <a:p>
            <a:pPr lvl="2" eaLnBrk="1" hangingPunct="1"/>
            <a:r>
              <a:rPr lang="en-US" sz="2800" dirty="0">
                <a:latin typeface="Calibri" charset="0"/>
                <a:ea typeface="ＭＳ Ｐゴシック" charset="0"/>
              </a:rPr>
              <a:t>Strong administrative presence, involvement</a:t>
            </a:r>
          </a:p>
          <a:p>
            <a:pPr lvl="1" eaLnBrk="1" hangingPunct="1"/>
            <a:r>
              <a:rPr lang="en-US" sz="2800" dirty="0">
                <a:latin typeface="Calibri" charset="0"/>
                <a:ea typeface="ＭＳ Ｐゴシック" charset="0"/>
              </a:rPr>
              <a:t>Policy review &amp; trainings </a:t>
            </a:r>
          </a:p>
          <a:p>
            <a:pPr lvl="2" eaLnBrk="1" hangingPunct="1"/>
            <a:r>
              <a:rPr lang="en-US" sz="2800" dirty="0">
                <a:latin typeface="Calibri" charset="0"/>
                <a:ea typeface="ＭＳ Ｐゴシック" charset="0"/>
              </a:rPr>
              <a:t>Do your policies make teacher work harder? Easier?</a:t>
            </a:r>
          </a:p>
          <a:p>
            <a:pPr lvl="1" eaLnBrk="1" hangingPunct="1"/>
            <a:r>
              <a:rPr lang="en-US" sz="2800" dirty="0">
                <a:latin typeface="Calibri" charset="0"/>
                <a:ea typeface="ＭＳ Ｐゴシック" charset="0"/>
              </a:rPr>
              <a:t>Data sharing</a:t>
            </a:r>
          </a:p>
        </p:txBody>
      </p:sp>
    </p:spTree>
    <p:extLst>
      <p:ext uri="{BB962C8B-B14F-4D97-AF65-F5344CB8AC3E}">
        <p14:creationId xmlns:p14="http://schemas.microsoft.com/office/powerpoint/2010/main" val="14969808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pPr eaLnBrk="1" fontAlgn="auto" hangingPunct="1">
              <a:spcAft>
                <a:spcPts val="0"/>
              </a:spcAft>
              <a:defRPr/>
            </a:pPr>
            <a:r>
              <a:rPr lang="en-US">
                <a:ea typeface="+mj-ea"/>
                <a:cs typeface="+mj-cs"/>
              </a:rPr>
              <a:t>Management / Policy</a:t>
            </a:r>
          </a:p>
        </p:txBody>
      </p:sp>
      <p:sp>
        <p:nvSpPr>
          <p:cNvPr id="24578" name="Content Placeholder 4"/>
          <p:cNvSpPr>
            <a:spLocks noGrp="1"/>
          </p:cNvSpPr>
          <p:nvPr>
            <p:ph idx="1"/>
          </p:nvPr>
        </p:nvSpPr>
        <p:spPr/>
        <p:txBody>
          <a:bodyPr>
            <a:normAutofit lnSpcReduction="10000"/>
          </a:bodyPr>
          <a:lstStyle/>
          <a:p>
            <a:pPr eaLnBrk="1" hangingPunct="1"/>
            <a:r>
              <a:rPr lang="en-US" sz="2800" dirty="0">
                <a:latin typeface="Calibri" charset="0"/>
                <a:ea typeface="ＭＳ Ｐゴシック" charset="0"/>
              </a:rPr>
              <a:t>District Policy</a:t>
            </a:r>
          </a:p>
          <a:p>
            <a:pPr eaLnBrk="1" hangingPunct="1">
              <a:buFont typeface="Wingdings" charset="0"/>
              <a:buNone/>
            </a:pPr>
            <a:endParaRPr lang="en-US" sz="2800" dirty="0">
              <a:latin typeface="Calibri" charset="0"/>
              <a:ea typeface="ＭＳ Ｐゴシック" charset="0"/>
            </a:endParaRPr>
          </a:p>
          <a:p>
            <a:pPr eaLnBrk="1" hangingPunct="1"/>
            <a:r>
              <a:rPr lang="en-US" sz="2800" dirty="0">
                <a:latin typeface="Calibri" charset="0"/>
                <a:ea typeface="ＭＳ Ｐゴシック" charset="0"/>
              </a:rPr>
              <a:t>Administrative leadership </a:t>
            </a:r>
          </a:p>
          <a:p>
            <a:pPr lvl="1" eaLnBrk="1" hangingPunct="1">
              <a:buFont typeface="Wingdings" charset="0"/>
              <a:buChar char="§"/>
            </a:pPr>
            <a:r>
              <a:rPr lang="en-US" sz="2800" dirty="0">
                <a:latin typeface="Calibri" charset="0"/>
                <a:ea typeface="ＭＳ Ｐゴシック" charset="0"/>
              </a:rPr>
              <a:t>Active</a:t>
            </a:r>
          </a:p>
          <a:p>
            <a:pPr lvl="1" eaLnBrk="1" hangingPunct="1">
              <a:buFont typeface="Wingdings" charset="0"/>
              <a:buChar char="§"/>
            </a:pPr>
            <a:r>
              <a:rPr lang="en-US" sz="2800" dirty="0">
                <a:latin typeface="Calibri" charset="0"/>
                <a:ea typeface="ＭＳ Ｐゴシック" charset="0"/>
              </a:rPr>
              <a:t>Prioritize PBS on meeting minutes, school-wide communication, in daily practices</a:t>
            </a:r>
          </a:p>
          <a:p>
            <a:pPr lvl="1" eaLnBrk="1" hangingPunct="1">
              <a:buFont typeface="Wingdings 2" charset="0"/>
              <a:buNone/>
            </a:pPr>
            <a:endParaRPr lang="en-US" sz="2800" dirty="0">
              <a:latin typeface="Calibri" charset="0"/>
              <a:ea typeface="ＭＳ Ｐゴシック" charset="0"/>
            </a:endParaRPr>
          </a:p>
          <a:p>
            <a:pPr eaLnBrk="1" hangingPunct="1"/>
            <a:r>
              <a:rPr lang="en-US" sz="2800" dirty="0">
                <a:latin typeface="Calibri" charset="0"/>
                <a:ea typeface="ＭＳ Ｐゴシック" charset="0"/>
              </a:rPr>
              <a:t>School policies reflect PBS</a:t>
            </a:r>
          </a:p>
          <a:p>
            <a:pPr lvl="1" eaLnBrk="1" hangingPunct="1">
              <a:buFont typeface="Wingdings" charset="0"/>
              <a:buChar char="§"/>
            </a:pPr>
            <a:r>
              <a:rPr lang="en-US" sz="2800" dirty="0">
                <a:latin typeface="Calibri" charset="0"/>
                <a:ea typeface="ＭＳ Ｐゴシック" charset="0"/>
              </a:rPr>
              <a:t>Student and faculty handbook</a:t>
            </a:r>
          </a:p>
          <a:p>
            <a:pPr lvl="1" eaLnBrk="1" hangingPunct="1">
              <a:buFont typeface="Wingdings" charset="0"/>
              <a:buChar char="§"/>
            </a:pPr>
            <a:r>
              <a:rPr lang="en-US" sz="2800" dirty="0">
                <a:latin typeface="Calibri" charset="0"/>
                <a:ea typeface="ＭＳ Ｐゴシック" charset="0"/>
              </a:rPr>
              <a:t>Disciplinary consequences </a:t>
            </a:r>
          </a:p>
          <a:p>
            <a:pPr lvl="1" eaLnBrk="1" hangingPunct="1">
              <a:buFont typeface="Wingdings 2" charset="0"/>
              <a:buNone/>
            </a:pPr>
            <a:endParaRPr lang="en-US" dirty="0">
              <a:latin typeface="Calibri" charset="0"/>
              <a:ea typeface="ＭＳ Ｐゴシック" charset="0"/>
            </a:endParaRPr>
          </a:p>
        </p:txBody>
      </p:sp>
      <p:pic>
        <p:nvPicPr>
          <p:cNvPr id="2" name="Picture 1" descr="polic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933" y="152400"/>
            <a:ext cx="2180466" cy="2209800"/>
          </a:xfrm>
          <a:prstGeom prst="rect">
            <a:avLst/>
          </a:prstGeom>
        </p:spPr>
      </p:pic>
    </p:spTree>
    <p:extLst>
      <p:ext uri="{BB962C8B-B14F-4D97-AF65-F5344CB8AC3E}">
        <p14:creationId xmlns:p14="http://schemas.microsoft.com/office/powerpoint/2010/main" val="29761286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cs typeface="+mj-cs"/>
              </a:rPr>
              <a:t>Policy &amp; Implementation Commitment</a:t>
            </a:r>
          </a:p>
        </p:txBody>
      </p:sp>
      <p:sp>
        <p:nvSpPr>
          <p:cNvPr id="25602" name="Content Placeholder 2"/>
          <p:cNvSpPr>
            <a:spLocks noGrp="1"/>
          </p:cNvSpPr>
          <p:nvPr>
            <p:ph idx="1"/>
          </p:nvPr>
        </p:nvSpPr>
        <p:spPr>
          <a:xfrm>
            <a:off x="457200" y="1905000"/>
            <a:ext cx="7620000" cy="4800600"/>
          </a:xfrm>
        </p:spPr>
        <p:txBody>
          <a:bodyPr/>
          <a:lstStyle/>
          <a:p>
            <a:pPr eaLnBrk="1" hangingPunct="1"/>
            <a:r>
              <a:rPr lang="en-US" sz="2400">
                <a:latin typeface="Calibri" charset="0"/>
                <a:ea typeface="ＭＳ Ｐゴシック" charset="0"/>
              </a:rPr>
              <a:t>School Improvement Plan includes school-wide efforts to improve school climate and increase </a:t>
            </a:r>
            <a:r>
              <a:rPr lang="en-US" sz="2400" b="1">
                <a:solidFill>
                  <a:schemeClr val="accent2"/>
                </a:solidFill>
                <a:latin typeface="Calibri" charset="0"/>
                <a:ea typeface="ＭＳ Ｐゴシック" charset="0"/>
              </a:rPr>
              <a:t>positive behaviors </a:t>
            </a:r>
            <a:r>
              <a:rPr lang="en-US" sz="2400">
                <a:latin typeface="Calibri" charset="0"/>
                <a:ea typeface="ＭＳ Ｐゴシック" charset="0"/>
              </a:rPr>
              <a:t>among all students. </a:t>
            </a:r>
          </a:p>
          <a:p>
            <a:pPr lvl="1" eaLnBrk="1" hangingPunct="1"/>
            <a:r>
              <a:rPr lang="en-US" sz="2400">
                <a:latin typeface="Calibri" charset="0"/>
                <a:ea typeface="ＭＳ Ｐゴシック" charset="0"/>
              </a:rPr>
              <a:t>Include measurable goals and objectives </a:t>
            </a:r>
          </a:p>
          <a:p>
            <a:pPr lvl="1" eaLnBrk="1" hangingPunct="1"/>
            <a:r>
              <a:rPr lang="en-US" sz="2400">
                <a:latin typeface="Calibri" charset="0"/>
                <a:ea typeface="ＭＳ Ｐゴシック" charset="0"/>
              </a:rPr>
              <a:t>Uses Data such as School Climate Data &amp; ODR Data</a:t>
            </a:r>
          </a:p>
          <a:p>
            <a:pPr eaLnBrk="1" hangingPunct="1"/>
            <a:r>
              <a:rPr lang="en-US" sz="2400">
                <a:latin typeface="Calibri" charset="0"/>
                <a:ea typeface="ＭＳ Ｐゴシック" charset="0"/>
              </a:rPr>
              <a:t>The components of School-wide DE-PBS are implemented with </a:t>
            </a:r>
            <a:r>
              <a:rPr lang="en-US" sz="2400" b="1">
                <a:solidFill>
                  <a:schemeClr val="accent2"/>
                </a:solidFill>
                <a:latin typeface="Calibri" charset="0"/>
                <a:ea typeface="ＭＳ Ｐゴシック" charset="0"/>
              </a:rPr>
              <a:t>all students </a:t>
            </a:r>
            <a:r>
              <a:rPr lang="en-US" sz="2400">
                <a:latin typeface="Calibri" charset="0"/>
                <a:ea typeface="ＭＳ Ｐゴシック" charset="0"/>
              </a:rPr>
              <a:t>(all grades, classrooms, with and without disabilities, etc.)</a:t>
            </a:r>
          </a:p>
        </p:txBody>
      </p:sp>
    </p:spTree>
    <p:extLst>
      <p:ext uri="{BB962C8B-B14F-4D97-AF65-F5344CB8AC3E}">
        <p14:creationId xmlns:p14="http://schemas.microsoft.com/office/powerpoint/2010/main" val="2144731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620000" cy="1143000"/>
          </a:xfrm>
        </p:spPr>
        <p:txBody>
          <a:bodyPr/>
          <a:lstStyle/>
          <a:p>
            <a:r>
              <a:rPr lang="en-US" dirty="0" smtClean="0"/>
              <a:t>Who’s here?</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1149564"/>
            <a:ext cx="8991600" cy="56851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1768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457200" y="274638"/>
            <a:ext cx="7467600" cy="792162"/>
          </a:xfrm>
        </p:spPr>
        <p:txBody>
          <a:bodyPr/>
          <a:lstStyle/>
          <a:p>
            <a:pPr eaLnBrk="1" fontAlgn="auto" hangingPunct="1">
              <a:spcAft>
                <a:spcPts val="0"/>
              </a:spcAft>
              <a:defRPr/>
            </a:pPr>
            <a:r>
              <a:rPr lang="en-US" dirty="0">
                <a:ea typeface="+mj-ea"/>
                <a:cs typeface="+mj-cs"/>
              </a:rPr>
              <a:t>Training  for Staff</a:t>
            </a:r>
          </a:p>
        </p:txBody>
      </p:sp>
      <p:sp>
        <p:nvSpPr>
          <p:cNvPr id="27650" name="Content Placeholder 4"/>
          <p:cNvSpPr>
            <a:spLocks noGrp="1"/>
          </p:cNvSpPr>
          <p:nvPr>
            <p:ph idx="1"/>
          </p:nvPr>
        </p:nvSpPr>
        <p:spPr>
          <a:xfrm>
            <a:off x="457200" y="1371600"/>
            <a:ext cx="8229600" cy="5486400"/>
          </a:xfrm>
        </p:spPr>
        <p:txBody>
          <a:bodyPr/>
          <a:lstStyle/>
          <a:p>
            <a:pPr eaLnBrk="1" hangingPunct="1"/>
            <a:r>
              <a:rPr lang="en-US" sz="2800" dirty="0">
                <a:latin typeface="Calibri" charset="0"/>
                <a:ea typeface="ＭＳ Ｐゴシック" charset="0"/>
              </a:rPr>
              <a:t>Explicit training:</a:t>
            </a:r>
          </a:p>
          <a:p>
            <a:pPr lvl="1" eaLnBrk="1" hangingPunct="1"/>
            <a:r>
              <a:rPr lang="en-US" sz="2800" dirty="0">
                <a:latin typeface="Calibri" charset="0"/>
                <a:ea typeface="ＭＳ Ｐゴシック" charset="0"/>
              </a:rPr>
              <a:t>What is PBS and, What do I have to do?</a:t>
            </a:r>
          </a:p>
          <a:p>
            <a:pPr eaLnBrk="1" hangingPunct="1"/>
            <a:r>
              <a:rPr lang="en-US" sz="2800" dirty="0">
                <a:latin typeface="Calibri" charset="0"/>
                <a:ea typeface="ＭＳ Ｐゴシック" charset="0"/>
              </a:rPr>
              <a:t>Frequent training:</a:t>
            </a:r>
          </a:p>
          <a:p>
            <a:pPr lvl="1" eaLnBrk="1" hangingPunct="1"/>
            <a:r>
              <a:rPr lang="en-US" sz="2800" dirty="0">
                <a:latin typeface="Calibri" charset="0"/>
                <a:ea typeface="ＭＳ Ｐゴシック" charset="0"/>
              </a:rPr>
              <a:t>Introductory, Boosters, Specific topics of focus, </a:t>
            </a:r>
          </a:p>
          <a:p>
            <a:pPr eaLnBrk="1" hangingPunct="1"/>
            <a:r>
              <a:rPr lang="en-US" sz="2800" dirty="0">
                <a:latin typeface="Calibri" charset="0"/>
                <a:ea typeface="ＭＳ Ｐゴシック" charset="0"/>
              </a:rPr>
              <a:t>Small group training</a:t>
            </a:r>
          </a:p>
          <a:p>
            <a:pPr lvl="1" eaLnBrk="1" hangingPunct="1"/>
            <a:r>
              <a:rPr lang="en-US" sz="2800" dirty="0">
                <a:latin typeface="Calibri" charset="0"/>
                <a:ea typeface="ＭＳ Ｐゴシック" charset="0"/>
              </a:rPr>
              <a:t>Small Learning Communities, Content area meetings, Workshops for new teachers, substitute teachers</a:t>
            </a:r>
          </a:p>
          <a:p>
            <a:pPr eaLnBrk="1" hangingPunct="1"/>
            <a:r>
              <a:rPr lang="en-US" sz="2800" dirty="0">
                <a:latin typeface="Calibri" charset="0"/>
                <a:ea typeface="ＭＳ Ｐゴシック" charset="0"/>
              </a:rPr>
              <a:t>Embedded training: showing PBS alignment with other school initiatives  </a:t>
            </a:r>
          </a:p>
          <a:p>
            <a:pPr lvl="1" eaLnBrk="1" hangingPunct="1">
              <a:buFont typeface="Wingdings" charset="0"/>
              <a:buChar char="§"/>
            </a:pPr>
            <a:endParaRPr lang="en-US" dirty="0">
              <a:latin typeface="Calibri" charset="0"/>
              <a:ea typeface="ＭＳ Ｐゴシック" charset="0"/>
            </a:endParaRPr>
          </a:p>
        </p:txBody>
      </p:sp>
    </p:spTree>
    <p:extLst>
      <p:ext uri="{BB962C8B-B14F-4D97-AF65-F5344CB8AC3E}">
        <p14:creationId xmlns:p14="http://schemas.microsoft.com/office/powerpoint/2010/main" val="6122166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9291E-7764-034C-8858-15B00B9D905F}"/>
              </a:ext>
            </a:extLst>
          </p:cNvPr>
          <p:cNvSpPr>
            <a:spLocks noGrp="1"/>
          </p:cNvSpPr>
          <p:nvPr>
            <p:ph type="title"/>
          </p:nvPr>
        </p:nvSpPr>
        <p:spPr/>
        <p:txBody>
          <a:bodyPr/>
          <a:lstStyle/>
          <a:p>
            <a:r>
              <a:rPr lang="en-US" sz="4400" dirty="0"/>
              <a:t>Example of a specific topic:</a:t>
            </a:r>
            <a:br>
              <a:rPr lang="en-US" sz="4400" dirty="0"/>
            </a:br>
            <a:r>
              <a:rPr lang="en-US" sz="4400" dirty="0"/>
              <a:t>Positive Greetings at the Door</a:t>
            </a:r>
          </a:p>
        </p:txBody>
      </p:sp>
      <p:sp>
        <p:nvSpPr>
          <p:cNvPr id="3" name="Content Placeholder 2">
            <a:extLst>
              <a:ext uri="{FF2B5EF4-FFF2-40B4-BE49-F238E27FC236}">
                <a16:creationId xmlns:a16="http://schemas.microsoft.com/office/drawing/2014/main" id="{730D8A62-73F0-E04F-8F9B-47211733BA21}"/>
              </a:ext>
            </a:extLst>
          </p:cNvPr>
          <p:cNvSpPr>
            <a:spLocks noGrp="1"/>
          </p:cNvSpPr>
          <p:nvPr>
            <p:ph idx="1"/>
          </p:nvPr>
        </p:nvSpPr>
        <p:spPr>
          <a:xfrm>
            <a:off x="435244" y="1676400"/>
            <a:ext cx="7620000" cy="4800600"/>
          </a:xfrm>
        </p:spPr>
        <p:txBody>
          <a:bodyPr>
            <a:normAutofit/>
          </a:bodyPr>
          <a:lstStyle/>
          <a:p>
            <a:pPr marL="114300" indent="0">
              <a:buNone/>
            </a:pPr>
            <a:r>
              <a:rPr lang="en-US" sz="2400" dirty="0"/>
              <a:t>Teachers in Middle School Trained in this 3 step process for Positive Greetings at the Door</a:t>
            </a:r>
          </a:p>
          <a:p>
            <a:pPr marL="114300" indent="0">
              <a:buNone/>
            </a:pPr>
            <a:endParaRPr lang="en-US" sz="2400" dirty="0"/>
          </a:p>
          <a:p>
            <a:pPr marL="571500" indent="-457200">
              <a:buFont typeface="+mj-lt"/>
              <a:buAutoNum type="arabicPeriod"/>
            </a:pPr>
            <a:r>
              <a:rPr lang="en-US" sz="2400" dirty="0"/>
              <a:t>Teachers greet students positively as they enter the classroom </a:t>
            </a:r>
          </a:p>
          <a:p>
            <a:pPr marL="571500" indent="-457200">
              <a:buFont typeface="+mj-lt"/>
              <a:buAutoNum type="arabicPeriod"/>
            </a:pPr>
            <a:r>
              <a:rPr lang="en-US" sz="2400" dirty="0"/>
              <a:t>Teachers deliver preplanned, </a:t>
            </a:r>
            <a:r>
              <a:rPr lang="en-US" sz="2400" dirty="0" err="1"/>
              <a:t>precorrective</a:t>
            </a:r>
            <a:r>
              <a:rPr lang="en-US" sz="2400" dirty="0"/>
              <a:t> statements to increase the likelihood of students transitioning successfully into the classroom and engaging as quickly as possible in the planned learning activity. </a:t>
            </a:r>
          </a:p>
          <a:p>
            <a:pPr marL="571500" indent="-457200">
              <a:buFont typeface="+mj-lt"/>
              <a:buAutoNum type="arabicPeriod"/>
            </a:pPr>
            <a:r>
              <a:rPr lang="en-US" sz="2400" dirty="0"/>
              <a:t>Teachers strategically provide behavior-specific praise statements to reinforce desired behavior and capitalize on social learning. </a:t>
            </a:r>
          </a:p>
        </p:txBody>
      </p:sp>
    </p:spTree>
    <p:extLst>
      <p:ext uri="{BB962C8B-B14F-4D97-AF65-F5344CB8AC3E}">
        <p14:creationId xmlns:p14="http://schemas.microsoft.com/office/powerpoint/2010/main" val="33043202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51C566B4-F6F8-674D-B64D-A700BACB0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013" y="152400"/>
            <a:ext cx="3670300" cy="3556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1613B5FD-FD60-A144-8A0F-83DD898D9141}"/>
              </a:ext>
            </a:extLst>
          </p:cNvPr>
          <p:cNvSpPr txBox="1">
            <a:spLocks noChangeArrowheads="1"/>
          </p:cNvSpPr>
          <p:nvPr/>
        </p:nvSpPr>
        <p:spPr bwMode="auto">
          <a:xfrm>
            <a:off x="333241" y="5652657"/>
            <a:ext cx="8640762" cy="261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100" i="1" dirty="0"/>
              <a:t>Note.</a:t>
            </a:r>
            <a:r>
              <a:rPr lang="en-US" altLang="en-US" sz="1100" dirty="0"/>
              <a:t> PGD = Positive Greetings at the Door.</a:t>
            </a:r>
          </a:p>
        </p:txBody>
      </p:sp>
      <p:sp>
        <p:nvSpPr>
          <p:cNvPr id="3075" name="Text Box 3">
            <a:extLst>
              <a:ext uri="{FF2B5EF4-FFF2-40B4-BE49-F238E27FC236}">
                <a16:creationId xmlns:a16="http://schemas.microsoft.com/office/drawing/2014/main" id="{76399711-90A5-0F44-A578-121C50D21D43}"/>
              </a:ext>
            </a:extLst>
          </p:cNvPr>
          <p:cNvSpPr txBox="1">
            <a:spLocks noChangeArrowheads="1"/>
          </p:cNvSpPr>
          <p:nvPr/>
        </p:nvSpPr>
        <p:spPr bwMode="auto">
          <a:xfrm>
            <a:off x="360363" y="5940425"/>
            <a:ext cx="7945436" cy="7000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000" dirty="0"/>
              <a:t>Published in: Clayton R. Cook; Aria Fiat; Madeline Larson; Christopher </a:t>
            </a:r>
            <a:r>
              <a:rPr lang="en-US" altLang="en-US" sz="1000" dirty="0" err="1"/>
              <a:t>Daikos</a:t>
            </a:r>
            <a:r>
              <a:rPr lang="en-US" altLang="en-US" sz="1000" dirty="0"/>
              <a:t>; Tal </a:t>
            </a:r>
            <a:r>
              <a:rPr lang="en-US" altLang="en-US" sz="1000" dirty="0" err="1"/>
              <a:t>Slemrod</a:t>
            </a:r>
            <a:r>
              <a:rPr lang="en-US" altLang="en-US" sz="1000" dirty="0"/>
              <a:t>; Elizabeth A. Holland; Andrew J. Thayer; Tyler Renshaw; </a:t>
            </a:r>
            <a:r>
              <a:rPr lang="en-US" altLang="en-US" sz="1000" i="1" dirty="0"/>
              <a:t>Journal of Positive Behavior Interventions</a:t>
            </a:r>
            <a:r>
              <a:rPr lang="en-US" altLang="en-US" sz="1000" dirty="0"/>
              <a:t>  20, 149-159.</a:t>
            </a:r>
          </a:p>
          <a:p>
            <a:r>
              <a:rPr lang="en-US" altLang="en-US" sz="1000" dirty="0"/>
              <a:t>DOI: 10.1177/1098300717753831</a:t>
            </a:r>
          </a:p>
          <a:p>
            <a:r>
              <a:rPr lang="en-US" altLang="en-US" sz="1000" dirty="0"/>
              <a:t>Copyright © 2018 Hammill Institute on Disabilities</a:t>
            </a:r>
          </a:p>
        </p:txBody>
      </p:sp>
      <p:pic>
        <p:nvPicPr>
          <p:cNvPr id="3076" name="Picture 4">
            <a:extLst>
              <a:ext uri="{FF2B5EF4-FFF2-40B4-BE49-F238E27FC236}">
                <a16:creationId xmlns:a16="http://schemas.microsoft.com/office/drawing/2014/main" id="{E2B2B583-7EE0-F347-B3E0-C4A4C68E6D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2217" y="538997"/>
            <a:ext cx="3517900" cy="466977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DDF53A3F-97BD-F248-B1B7-C8698DB50107}"/>
              </a:ext>
            </a:extLst>
          </p:cNvPr>
          <p:cNvSpPr txBox="1"/>
          <p:nvPr/>
        </p:nvSpPr>
        <p:spPr>
          <a:xfrm>
            <a:off x="5656262" y="330200"/>
            <a:ext cx="2649537" cy="5170646"/>
          </a:xfrm>
          <a:prstGeom prst="rect">
            <a:avLst/>
          </a:prstGeom>
          <a:noFill/>
        </p:spPr>
        <p:txBody>
          <a:bodyPr wrap="square" rtlCol="0">
            <a:spAutoFit/>
          </a:bodyPr>
          <a:lstStyle/>
          <a:p>
            <a:r>
              <a:rPr lang="en-US" sz="2400" dirty="0"/>
              <a:t>Students in the PGD classes had 20% gain in Academic Engaged Time</a:t>
            </a:r>
          </a:p>
          <a:p>
            <a:endParaRPr lang="en-US" sz="2400" dirty="0"/>
          </a:p>
          <a:p>
            <a:r>
              <a:rPr lang="en-US" sz="2400" dirty="0"/>
              <a:t>= extra 12 min of on-task behavior per instructional hour </a:t>
            </a:r>
          </a:p>
          <a:p>
            <a:r>
              <a:rPr lang="en-US" sz="2400" dirty="0"/>
              <a:t>or 1 hour during course of a 5-hr instructional day. </a:t>
            </a:r>
          </a:p>
          <a:p>
            <a:endParaRPr lang="en-US" dirty="0"/>
          </a:p>
        </p:txBody>
      </p:sp>
    </p:spTree>
    <p:extLst>
      <p:ext uri="{BB962C8B-B14F-4D97-AF65-F5344CB8AC3E}">
        <p14:creationId xmlns:p14="http://schemas.microsoft.com/office/powerpoint/2010/main" val="1805101476"/>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7620000" cy="1143000"/>
          </a:xfrm>
        </p:spPr>
        <p:txBody>
          <a:bodyPr/>
          <a:lstStyle/>
          <a:p>
            <a:pPr eaLnBrk="1" hangingPunct="1">
              <a:defRPr/>
            </a:pPr>
            <a:r>
              <a:rPr lang="en-US" sz="4000" dirty="0">
                <a:cs typeface="+mj-cs"/>
              </a:rPr>
              <a:t>Providing Staff Overview: Resources</a:t>
            </a:r>
          </a:p>
        </p:txBody>
      </p:sp>
      <p:sp>
        <p:nvSpPr>
          <p:cNvPr id="28674" name="Content Placeholder 2"/>
          <p:cNvSpPr>
            <a:spLocks noGrp="1"/>
          </p:cNvSpPr>
          <p:nvPr>
            <p:ph idx="1"/>
          </p:nvPr>
        </p:nvSpPr>
        <p:spPr>
          <a:xfrm>
            <a:off x="12700" y="1752600"/>
            <a:ext cx="4419600" cy="2779713"/>
          </a:xfrm>
        </p:spPr>
        <p:txBody>
          <a:bodyPr/>
          <a:lstStyle/>
          <a:p>
            <a:pPr lvl="1" eaLnBrk="1" hangingPunct="1"/>
            <a:r>
              <a:rPr lang="en-US" sz="2400">
                <a:solidFill>
                  <a:srgbClr val="404040"/>
                </a:solidFill>
                <a:latin typeface="Calibri" charset="0"/>
                <a:ea typeface="ＭＳ Ｐゴシック" charset="0"/>
              </a:rPr>
              <a:t>Delaware PBS Project</a:t>
            </a:r>
          </a:p>
          <a:p>
            <a:pPr lvl="2" eaLnBrk="1" hangingPunct="1"/>
            <a:r>
              <a:rPr lang="en-US" sz="2400" b="1">
                <a:solidFill>
                  <a:srgbClr val="404040"/>
                </a:solidFill>
                <a:latin typeface="Calibri" charset="0"/>
                <a:ea typeface="ＭＳ Ｐゴシック" charset="0"/>
              </a:rPr>
              <a:t>Delawarepbs.org</a:t>
            </a:r>
          </a:p>
          <a:p>
            <a:pPr lvl="2" eaLnBrk="1" hangingPunct="1"/>
            <a:endParaRPr lang="en-US" sz="2400" b="1">
              <a:solidFill>
                <a:srgbClr val="404040"/>
              </a:solidFill>
              <a:latin typeface="Calibri" charset="0"/>
              <a:ea typeface="ＭＳ Ｐゴシック" charset="0"/>
            </a:endParaRPr>
          </a:p>
          <a:p>
            <a:pPr lvl="2" eaLnBrk="1" hangingPunct="1">
              <a:buFont typeface="Arial" charset="0"/>
              <a:buNone/>
            </a:pPr>
            <a:endParaRPr lang="en-US" sz="2400" b="1">
              <a:solidFill>
                <a:srgbClr val="404040"/>
              </a:solidFill>
              <a:latin typeface="Calibri" charset="0"/>
              <a:ea typeface="ＭＳ Ｐゴシック" charset="0"/>
            </a:endParaRPr>
          </a:p>
          <a:p>
            <a:pPr lvl="2" eaLnBrk="1" hangingPunct="1">
              <a:buFont typeface="Arial" charset="0"/>
              <a:buNone/>
            </a:pPr>
            <a:endParaRPr lang="en-US" sz="2400" b="1">
              <a:solidFill>
                <a:srgbClr val="404040"/>
              </a:solidFill>
              <a:latin typeface="Calibri" charset="0"/>
              <a:ea typeface="ＭＳ Ｐゴシック" charset="0"/>
            </a:endParaRPr>
          </a:p>
          <a:p>
            <a:pPr lvl="2" eaLnBrk="1" hangingPunct="1">
              <a:buFont typeface="Arial" charset="0"/>
              <a:buNone/>
            </a:pPr>
            <a:endParaRPr lang="en-US" sz="2400" b="1">
              <a:solidFill>
                <a:srgbClr val="404040"/>
              </a:solidFill>
              <a:latin typeface="Calibri" charset="0"/>
              <a:ea typeface="ＭＳ Ｐゴシック" charset="0"/>
            </a:endParaRPr>
          </a:p>
          <a:p>
            <a:pPr eaLnBrk="1" hangingPunct="1"/>
            <a:endParaRPr lang="en-US">
              <a:latin typeface="Calibri" charset="0"/>
              <a:ea typeface="ＭＳ Ｐゴシック" charset="0"/>
            </a:endParaRPr>
          </a:p>
          <a:p>
            <a:pPr eaLnBrk="1" hangingPunct="1"/>
            <a:endParaRPr lang="en-US">
              <a:latin typeface="Calibri" charset="0"/>
              <a:ea typeface="ＭＳ Ｐゴシック" charset="0"/>
            </a:endParaRPr>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71600"/>
            <a:ext cx="5338763" cy="251460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Oval 3"/>
          <p:cNvSpPr/>
          <p:nvPr/>
        </p:nvSpPr>
        <p:spPr>
          <a:xfrm>
            <a:off x="3429000" y="3581400"/>
            <a:ext cx="1524000" cy="381000"/>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Calibri" charset="0"/>
              <a:ea typeface="ＭＳ Ｐゴシック" charset="0"/>
              <a:cs typeface="ＭＳ Ｐゴシック" charset="0"/>
            </a:endParaRPr>
          </a:p>
        </p:txBody>
      </p:sp>
      <p:sp>
        <p:nvSpPr>
          <p:cNvPr id="5" name="TextBox 4"/>
          <p:cNvSpPr txBox="1"/>
          <p:nvPr/>
        </p:nvSpPr>
        <p:spPr>
          <a:xfrm>
            <a:off x="5562600" y="3962400"/>
            <a:ext cx="2438400" cy="646113"/>
          </a:xfrm>
          <a:prstGeom prst="rect">
            <a:avLst/>
          </a:prstGeom>
          <a:noFill/>
        </p:spPr>
        <p:txBody>
          <a:bodyPr>
            <a:spAutoFit/>
          </a:bodyPr>
          <a:lstStyle/>
          <a:p>
            <a:pPr eaLnBrk="1" hangingPunct="1">
              <a:defRPr/>
            </a:pPr>
            <a:r>
              <a:rPr lang="en-US" dirty="0">
                <a:solidFill>
                  <a:schemeClr val="accent1">
                    <a:lumMod val="50000"/>
                  </a:schemeClr>
                </a:solidFill>
                <a:ea typeface="ＭＳ Ｐゴシック" charset="-128"/>
                <a:cs typeface="+mn-cs"/>
              </a:rPr>
              <a:t>Overview presentation template available here</a:t>
            </a:r>
          </a:p>
        </p:txBody>
      </p:sp>
      <p:sp>
        <p:nvSpPr>
          <p:cNvPr id="28678" name="TextBox 5"/>
          <p:cNvSpPr txBox="1">
            <a:spLocks noChangeArrowheads="1"/>
          </p:cNvSpPr>
          <p:nvPr/>
        </p:nvSpPr>
        <p:spPr bwMode="auto">
          <a:xfrm>
            <a:off x="228600" y="4800600"/>
            <a:ext cx="624840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2"/>
              </a:buClr>
              <a:buFont typeface="Arial" charset="0"/>
              <a:buChar char="•"/>
            </a:pPr>
            <a:r>
              <a:rPr lang="en-US">
                <a:solidFill>
                  <a:srgbClr val="404040"/>
                </a:solidFill>
              </a:rPr>
              <a:t>Technical Assistance Center on Positive Behavioral Interventions and Support</a:t>
            </a:r>
          </a:p>
          <a:p>
            <a:pPr lvl="1" eaLnBrk="1" hangingPunct="1">
              <a:buClr>
                <a:srgbClr val="FEB80A"/>
              </a:buClr>
              <a:buFont typeface="Arial" charset="0"/>
              <a:buChar char="•"/>
            </a:pPr>
            <a:r>
              <a:rPr lang="en-US" b="1">
                <a:solidFill>
                  <a:srgbClr val="404040"/>
                </a:solidFill>
              </a:rPr>
              <a:t>http://www.pbis.org/</a:t>
            </a:r>
          </a:p>
          <a:p>
            <a:pPr eaLnBrk="1" hangingPunct="1"/>
            <a:endParaRPr lang="en-US" sz="1800"/>
          </a:p>
        </p:txBody>
      </p:sp>
      <p:cxnSp>
        <p:nvCxnSpPr>
          <p:cNvPr id="8" name="Straight Arrow Connector 7"/>
          <p:cNvCxnSpPr/>
          <p:nvPr/>
        </p:nvCxnSpPr>
        <p:spPr>
          <a:xfrm flipH="1" flipV="1">
            <a:off x="4800600" y="3962400"/>
            <a:ext cx="762000" cy="222250"/>
          </a:xfrm>
          <a:prstGeom prst="straightConnector1">
            <a:avLst/>
          </a:prstGeom>
          <a:ln w="38100">
            <a:solidFill>
              <a:srgbClr val="0099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6510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620000" cy="1143000"/>
          </a:xfrm>
        </p:spPr>
        <p:txBody>
          <a:bodyPr/>
          <a:lstStyle/>
          <a:p>
            <a:r>
              <a:rPr lang="en-US" sz="4000" dirty="0"/>
              <a:t>Sharing with your staff</a:t>
            </a:r>
          </a:p>
        </p:txBody>
      </p:sp>
      <p:sp>
        <p:nvSpPr>
          <p:cNvPr id="3" name="Content Placeholder 2"/>
          <p:cNvSpPr>
            <a:spLocks noGrp="1"/>
          </p:cNvSpPr>
          <p:nvPr>
            <p:ph idx="1"/>
          </p:nvPr>
        </p:nvSpPr>
        <p:spPr>
          <a:xfrm>
            <a:off x="304800" y="914400"/>
            <a:ext cx="7620000" cy="4800600"/>
          </a:xfrm>
        </p:spPr>
        <p:txBody>
          <a:bodyPr>
            <a:normAutofit/>
          </a:bodyPr>
          <a:lstStyle/>
          <a:p>
            <a:r>
              <a:rPr lang="en-US" sz="2800" dirty="0"/>
              <a:t>Based on what we’ve heard so far today, what key points do you want to share with your staff?  </a:t>
            </a:r>
          </a:p>
          <a:p>
            <a:r>
              <a:rPr lang="en-US" sz="2800" dirty="0"/>
              <a:t>Think about multiple initiatives in your school and the goals of those initiatives </a:t>
            </a:r>
          </a:p>
          <a:p>
            <a:pPr lvl="1"/>
            <a:r>
              <a:rPr lang="en-US" sz="2800" dirty="0"/>
              <a:t>How do they relate to PBS? </a:t>
            </a:r>
          </a:p>
          <a:p>
            <a:pPr lvl="1"/>
            <a:r>
              <a:rPr lang="en-US" sz="2800" dirty="0"/>
              <a:t>How are you coordinating and sharing information to your staff?  </a:t>
            </a:r>
          </a:p>
          <a:p>
            <a:pPr marL="411480" lvl="1" indent="0">
              <a:buNone/>
            </a:pPr>
            <a:endParaRPr lang="en-US" sz="2800" dirty="0"/>
          </a:p>
          <a:p>
            <a:endParaRPr lang="en-US" dirty="0"/>
          </a:p>
        </p:txBody>
      </p:sp>
      <p:pic>
        <p:nvPicPr>
          <p:cNvPr id="6" name="Picture 5">
            <a:extLst>
              <a:ext uri="{FF2B5EF4-FFF2-40B4-BE49-F238E27FC236}">
                <a16:creationId xmlns:a16="http://schemas.microsoft.com/office/drawing/2014/main" id="{835E33DB-4EF8-794B-8626-EBB953946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567" y="3886200"/>
            <a:ext cx="3599433" cy="3168650"/>
          </a:xfrm>
          <a:prstGeom prst="rect">
            <a:avLst/>
          </a:prstGeom>
        </p:spPr>
      </p:pic>
      <p:pic>
        <p:nvPicPr>
          <p:cNvPr id="8" name="Picture 7">
            <a:extLst>
              <a:ext uri="{FF2B5EF4-FFF2-40B4-BE49-F238E27FC236}">
                <a16:creationId xmlns:a16="http://schemas.microsoft.com/office/drawing/2014/main" id="{13651DF1-B567-9741-8E7F-0EB1E37B3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4211277"/>
            <a:ext cx="2362200" cy="1776228"/>
          </a:xfrm>
          <a:prstGeom prst="rect">
            <a:avLst/>
          </a:prstGeom>
        </p:spPr>
      </p:pic>
      <p:sp>
        <p:nvSpPr>
          <p:cNvPr id="9" name="TextBox 8">
            <a:extLst>
              <a:ext uri="{FF2B5EF4-FFF2-40B4-BE49-F238E27FC236}">
                <a16:creationId xmlns:a16="http://schemas.microsoft.com/office/drawing/2014/main" id="{6B7B6CF3-81F6-284F-AA3E-2E39AD96CA64}"/>
              </a:ext>
            </a:extLst>
          </p:cNvPr>
          <p:cNvSpPr txBox="1"/>
          <p:nvPr/>
        </p:nvSpPr>
        <p:spPr>
          <a:xfrm>
            <a:off x="7620000" y="5558135"/>
            <a:ext cx="685800" cy="461665"/>
          </a:xfrm>
          <a:prstGeom prst="rect">
            <a:avLst/>
          </a:prstGeom>
          <a:solidFill>
            <a:schemeClr val="tx1"/>
          </a:solidFill>
        </p:spPr>
        <p:txBody>
          <a:bodyPr wrap="square" rtlCol="0">
            <a:spAutoFit/>
          </a:bodyPr>
          <a:lstStyle/>
          <a:p>
            <a:r>
              <a:rPr lang="en-US" sz="2400" b="1" dirty="0">
                <a:solidFill>
                  <a:srgbClr val="FFFF00"/>
                </a:solidFill>
              </a:rPr>
              <a:t>PBS</a:t>
            </a:r>
          </a:p>
        </p:txBody>
      </p:sp>
    </p:spTree>
    <p:extLst>
      <p:ext uri="{BB962C8B-B14F-4D97-AF65-F5344CB8AC3E}">
        <p14:creationId xmlns:p14="http://schemas.microsoft.com/office/powerpoint/2010/main" val="27471892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altLang="ja-JP" sz="4000" dirty="0">
                <a:latin typeface="Cambria" charset="0"/>
                <a:ea typeface="ＭＳ Ｐゴシック" charset="0"/>
              </a:rPr>
              <a:t>It is more than training, provide ongoing communication</a:t>
            </a:r>
            <a:endParaRPr lang="en-US" sz="4000" dirty="0">
              <a:latin typeface="Cambria" charset="0"/>
              <a:ea typeface="ＭＳ Ｐゴシック" charset="0"/>
            </a:endParaRPr>
          </a:p>
        </p:txBody>
      </p:sp>
      <p:sp>
        <p:nvSpPr>
          <p:cNvPr id="32770" name="Content Placeholder 2"/>
          <p:cNvSpPr>
            <a:spLocks noGrp="1"/>
          </p:cNvSpPr>
          <p:nvPr>
            <p:ph idx="1"/>
          </p:nvPr>
        </p:nvSpPr>
        <p:spPr>
          <a:xfrm>
            <a:off x="457200" y="1828800"/>
            <a:ext cx="7620000" cy="4800600"/>
          </a:xfrm>
        </p:spPr>
        <p:txBody>
          <a:bodyPr/>
          <a:lstStyle/>
          <a:p>
            <a:pPr eaLnBrk="1" hangingPunct="1">
              <a:lnSpc>
                <a:spcPct val="90000"/>
              </a:lnSpc>
            </a:pPr>
            <a:r>
              <a:rPr lang="en-US" sz="3000">
                <a:latin typeface="Calibri" charset="0"/>
                <a:ea typeface="ＭＳ Ｐゴシック" charset="0"/>
              </a:rPr>
              <a:t>Twice-monthly / monthly emails </a:t>
            </a:r>
          </a:p>
          <a:p>
            <a:pPr eaLnBrk="1" hangingPunct="1">
              <a:lnSpc>
                <a:spcPct val="90000"/>
              </a:lnSpc>
            </a:pPr>
            <a:r>
              <a:rPr lang="en-US" sz="3000">
                <a:latin typeface="Calibri" charset="0"/>
                <a:ea typeface="ＭＳ Ｐゴシック" charset="0"/>
              </a:rPr>
              <a:t>Include in newsletters</a:t>
            </a:r>
          </a:p>
          <a:p>
            <a:pPr lvl="1" eaLnBrk="1" hangingPunct="1">
              <a:lnSpc>
                <a:spcPct val="90000"/>
              </a:lnSpc>
            </a:pPr>
            <a:r>
              <a:rPr lang="en-US" sz="2600">
                <a:latin typeface="Calibri" charset="0"/>
                <a:ea typeface="ＭＳ Ｐゴシック" charset="0"/>
              </a:rPr>
              <a:t>Teachers</a:t>
            </a:r>
          </a:p>
          <a:p>
            <a:pPr lvl="1" eaLnBrk="1" hangingPunct="1">
              <a:lnSpc>
                <a:spcPct val="90000"/>
              </a:lnSpc>
            </a:pPr>
            <a:r>
              <a:rPr lang="en-US" sz="2600">
                <a:latin typeface="Calibri" charset="0"/>
                <a:ea typeface="ＭＳ Ｐゴシック" charset="0"/>
              </a:rPr>
              <a:t>Community</a:t>
            </a:r>
          </a:p>
          <a:p>
            <a:pPr eaLnBrk="1" hangingPunct="1">
              <a:lnSpc>
                <a:spcPct val="90000"/>
              </a:lnSpc>
            </a:pPr>
            <a:r>
              <a:rPr lang="ja-JP" altLang="en-US" sz="3000">
                <a:latin typeface="Calibri" charset="0"/>
                <a:ea typeface="ＭＳ 明朝" charset="0"/>
                <a:cs typeface="ＭＳ 明朝" charset="0"/>
              </a:rPr>
              <a:t>“</a:t>
            </a:r>
            <a:r>
              <a:rPr lang="en-US" altLang="ja-JP" sz="3000">
                <a:latin typeface="Calibri" charset="0"/>
                <a:ea typeface="ＭＳ Ｐゴシック" charset="0"/>
              </a:rPr>
              <a:t>PBS minute</a:t>
            </a:r>
            <a:r>
              <a:rPr lang="ja-JP" altLang="en-US" sz="3000">
                <a:latin typeface="Calibri" charset="0"/>
                <a:ea typeface="ＭＳ 明朝" charset="0"/>
                <a:cs typeface="ＭＳ 明朝" charset="0"/>
              </a:rPr>
              <a:t>”</a:t>
            </a:r>
            <a:r>
              <a:rPr lang="en-US" altLang="ja-JP" sz="3000">
                <a:latin typeface="Calibri" charset="0"/>
                <a:ea typeface="ＭＳ Ｐゴシック" charset="0"/>
              </a:rPr>
              <a:t> on morning announcements</a:t>
            </a:r>
          </a:p>
          <a:p>
            <a:pPr eaLnBrk="1" hangingPunct="1">
              <a:lnSpc>
                <a:spcPct val="90000"/>
              </a:lnSpc>
            </a:pPr>
            <a:r>
              <a:rPr lang="ja-JP" altLang="en-US" sz="3000">
                <a:latin typeface="Calibri" charset="0"/>
                <a:ea typeface="ＭＳ 明朝" charset="0"/>
                <a:cs typeface="ＭＳ 明朝" charset="0"/>
              </a:rPr>
              <a:t>“</a:t>
            </a:r>
            <a:r>
              <a:rPr lang="en-US" altLang="ja-JP" sz="3000">
                <a:latin typeface="Calibri" charset="0"/>
                <a:ea typeface="ＭＳ Ｐゴシック" charset="0"/>
              </a:rPr>
              <a:t>PBS minute</a:t>
            </a:r>
            <a:r>
              <a:rPr lang="ja-JP" altLang="en-US" sz="3000">
                <a:latin typeface="Calibri" charset="0"/>
                <a:ea typeface="ＭＳ 明朝" charset="0"/>
                <a:cs typeface="ＭＳ 明朝" charset="0"/>
              </a:rPr>
              <a:t>”</a:t>
            </a:r>
            <a:r>
              <a:rPr lang="en-US" altLang="ja-JP" sz="3000">
                <a:latin typeface="Calibri" charset="0"/>
                <a:ea typeface="ＭＳ Ｐゴシック" charset="0"/>
              </a:rPr>
              <a:t> at weekly department / academic meetings</a:t>
            </a:r>
          </a:p>
          <a:p>
            <a:pPr eaLnBrk="1" hangingPunct="1">
              <a:lnSpc>
                <a:spcPct val="90000"/>
              </a:lnSpc>
            </a:pPr>
            <a:r>
              <a:rPr lang="en-US" sz="3000">
                <a:latin typeface="Calibri" charset="0"/>
                <a:ea typeface="ＭＳ Ｐゴシック" charset="0"/>
              </a:rPr>
              <a:t>PBS updates at each staff meeting</a:t>
            </a:r>
          </a:p>
          <a:p>
            <a:pPr eaLnBrk="1" hangingPunct="1">
              <a:lnSpc>
                <a:spcPct val="90000"/>
              </a:lnSpc>
            </a:pPr>
            <a:r>
              <a:rPr lang="en-US" sz="3000">
                <a:latin typeface="Calibri" charset="0"/>
                <a:ea typeface="ＭＳ Ｐゴシック" charset="0"/>
              </a:rPr>
              <a:t>Communication coordinator / work group </a:t>
            </a:r>
          </a:p>
        </p:txBody>
      </p:sp>
    </p:spTree>
    <p:extLst>
      <p:ext uri="{BB962C8B-B14F-4D97-AF65-F5344CB8AC3E}">
        <p14:creationId xmlns:p14="http://schemas.microsoft.com/office/powerpoint/2010/main" val="3460793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fontAlgn="auto" hangingPunct="1">
              <a:spcAft>
                <a:spcPts val="0"/>
              </a:spcAft>
              <a:defRPr/>
            </a:pPr>
            <a:r>
              <a:rPr lang="en-US">
                <a:ea typeface="+mj-ea"/>
                <a:cs typeface="+mj-cs"/>
              </a:rPr>
              <a:t>Communication Loop for Staff</a:t>
            </a:r>
          </a:p>
        </p:txBody>
      </p:sp>
      <p:sp>
        <p:nvSpPr>
          <p:cNvPr id="33794" name="Content Placeholder 2"/>
          <p:cNvSpPr>
            <a:spLocks noGrp="1"/>
          </p:cNvSpPr>
          <p:nvPr>
            <p:ph idx="1"/>
          </p:nvPr>
        </p:nvSpPr>
        <p:spPr/>
        <p:txBody>
          <a:bodyPr/>
          <a:lstStyle/>
          <a:p>
            <a:pPr eaLnBrk="1" hangingPunct="1"/>
            <a:r>
              <a:rPr lang="en-US" sz="3200">
                <a:latin typeface="Calibri" charset="0"/>
                <a:ea typeface="ＭＳ Ｐゴシック" charset="0"/>
              </a:rPr>
              <a:t>Communication is two way</a:t>
            </a:r>
          </a:p>
          <a:p>
            <a:pPr eaLnBrk="1" hangingPunct="1"/>
            <a:r>
              <a:rPr lang="en-US" sz="3200">
                <a:latin typeface="Calibri" charset="0"/>
                <a:ea typeface="ＭＳ Ｐゴシック" charset="0"/>
              </a:rPr>
              <a:t>System for staff feedback:</a:t>
            </a:r>
          </a:p>
          <a:p>
            <a:pPr lvl="1" eaLnBrk="1" hangingPunct="1"/>
            <a:r>
              <a:rPr lang="en-US" sz="3200">
                <a:latin typeface="Calibri" charset="0"/>
                <a:ea typeface="ＭＳ Ｐゴシック" charset="0"/>
              </a:rPr>
              <a:t>Surveys (on-line, paper pencil, secret ballots)</a:t>
            </a:r>
          </a:p>
          <a:p>
            <a:pPr lvl="1" eaLnBrk="1" hangingPunct="1"/>
            <a:r>
              <a:rPr lang="en-US" sz="3200">
                <a:latin typeface="Calibri" charset="0"/>
                <a:ea typeface="ＭＳ Ｐゴシック" charset="0"/>
              </a:rPr>
              <a:t>Q &amp; A section at staff meetings</a:t>
            </a:r>
          </a:p>
          <a:p>
            <a:pPr lvl="1" eaLnBrk="1" hangingPunct="1"/>
            <a:r>
              <a:rPr lang="en-US" sz="3200">
                <a:latin typeface="Calibri" charset="0"/>
                <a:ea typeface="ＭＳ Ｐゴシック" charset="0"/>
              </a:rPr>
              <a:t>Grade level or PLC meetings and voting </a:t>
            </a:r>
          </a:p>
        </p:txBody>
      </p:sp>
    </p:spTree>
    <p:extLst>
      <p:ext uri="{BB962C8B-B14F-4D97-AF65-F5344CB8AC3E}">
        <p14:creationId xmlns:p14="http://schemas.microsoft.com/office/powerpoint/2010/main" val="26513167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wrap="square" numCol="1" anchorCtr="0" compatLnSpc="1">
            <a:prstTxWarp prst="textNoShape">
              <a:avLst/>
            </a:prstTxWarp>
          </a:bodyPr>
          <a:lstStyle/>
          <a:p>
            <a:pPr eaLnBrk="1" hangingPunct="1">
              <a:defRPr/>
            </a:pPr>
            <a:r>
              <a:rPr lang="en-US">
                <a:latin typeface="Cambria" charset="0"/>
                <a:ea typeface="ＭＳ Ｐゴシック" charset="0"/>
              </a:rPr>
              <a:t>DATA…so many uses </a:t>
            </a:r>
            <a:r>
              <a:rPr lang="en-US">
                <a:latin typeface="Cambria" charset="0"/>
                <a:ea typeface="ＭＳ Ｐゴシック" charset="0"/>
                <a:sym typeface="Wingdings" charset="0"/>
              </a:rPr>
              <a:t></a:t>
            </a:r>
            <a:endParaRPr lang="en-US">
              <a:latin typeface="Cambria" charset="0"/>
              <a:ea typeface="ＭＳ Ｐゴシック" charset="0"/>
            </a:endParaRPr>
          </a:p>
        </p:txBody>
      </p:sp>
      <p:sp>
        <p:nvSpPr>
          <p:cNvPr id="35842" name="Content Placeholder 2"/>
          <p:cNvSpPr>
            <a:spLocks noGrp="1"/>
          </p:cNvSpPr>
          <p:nvPr>
            <p:ph idx="1"/>
          </p:nvPr>
        </p:nvSpPr>
        <p:spPr>
          <a:xfrm>
            <a:off x="838200" y="1600200"/>
            <a:ext cx="7772400" cy="4724400"/>
          </a:xfrm>
        </p:spPr>
        <p:txBody>
          <a:bodyPr/>
          <a:lstStyle/>
          <a:p>
            <a:pPr eaLnBrk="1" hangingPunct="1">
              <a:lnSpc>
                <a:spcPct val="90000"/>
              </a:lnSpc>
              <a:buFont typeface="Wingdings" charset="0"/>
              <a:buChar char=""/>
            </a:pPr>
            <a:r>
              <a:rPr lang="en-US" sz="3000">
                <a:latin typeface="Calibri" charset="0"/>
                <a:ea typeface="ＭＳ Ｐゴシック" charset="0"/>
              </a:rPr>
              <a:t>Use data to:</a:t>
            </a:r>
          </a:p>
          <a:p>
            <a:pPr lvl="1" eaLnBrk="1" hangingPunct="1">
              <a:lnSpc>
                <a:spcPct val="90000"/>
              </a:lnSpc>
            </a:pPr>
            <a:r>
              <a:rPr lang="en-US" sz="2600">
                <a:latin typeface="Calibri" charset="0"/>
                <a:ea typeface="ＭＳ Ｐゴシック" charset="0"/>
              </a:rPr>
              <a:t>Present the extent of </a:t>
            </a:r>
            <a:r>
              <a:rPr lang="en-US" sz="2600">
                <a:latin typeface="Calibri" charset="0"/>
                <a:ea typeface="ＭＳ 明朝" charset="0"/>
                <a:cs typeface="ＭＳ 明朝" charset="0"/>
              </a:rPr>
              <a:t>“</a:t>
            </a:r>
            <a:r>
              <a:rPr lang="en-US" altLang="ja-JP" sz="2600">
                <a:latin typeface="Calibri" charset="0"/>
                <a:ea typeface="ＭＳ Ｐゴシック" charset="0"/>
              </a:rPr>
              <a:t>problems”</a:t>
            </a:r>
          </a:p>
          <a:p>
            <a:pPr lvl="2" eaLnBrk="1" hangingPunct="1">
              <a:lnSpc>
                <a:spcPct val="90000"/>
              </a:lnSpc>
            </a:pPr>
            <a:r>
              <a:rPr lang="en-US" sz="2200">
                <a:latin typeface="Calibri" charset="0"/>
                <a:ea typeface="ＭＳ Ｐゴシック" charset="0"/>
              </a:rPr>
              <a:t> EX: 55% of our referrals are for latenesses</a:t>
            </a:r>
          </a:p>
          <a:p>
            <a:pPr lvl="1" eaLnBrk="1" hangingPunct="1">
              <a:lnSpc>
                <a:spcPct val="90000"/>
              </a:lnSpc>
            </a:pPr>
            <a:r>
              <a:rPr lang="en-US" sz="2600">
                <a:latin typeface="Calibri" charset="0"/>
                <a:ea typeface="ＭＳ Ｐゴシック" charset="0"/>
              </a:rPr>
              <a:t>Pinpoint areas of focus</a:t>
            </a:r>
          </a:p>
          <a:p>
            <a:pPr lvl="2" eaLnBrk="1" hangingPunct="1">
              <a:lnSpc>
                <a:spcPct val="90000"/>
              </a:lnSpc>
            </a:pPr>
            <a:r>
              <a:rPr lang="en-US" sz="2200">
                <a:latin typeface="Calibri" charset="0"/>
                <a:ea typeface="ＭＳ Ｐゴシック" charset="0"/>
              </a:rPr>
              <a:t>EX: Most latenesses happen on Mondays and Fridays</a:t>
            </a:r>
          </a:p>
          <a:p>
            <a:pPr lvl="1" eaLnBrk="1" hangingPunct="1">
              <a:lnSpc>
                <a:spcPct val="90000"/>
              </a:lnSpc>
            </a:pPr>
            <a:r>
              <a:rPr lang="en-US" sz="2600">
                <a:latin typeface="Calibri" charset="0"/>
                <a:ea typeface="ＭＳ Ｐゴシック" charset="0"/>
              </a:rPr>
              <a:t>Show improvements </a:t>
            </a:r>
          </a:p>
          <a:p>
            <a:pPr lvl="2" eaLnBrk="1" hangingPunct="1">
              <a:lnSpc>
                <a:spcPct val="90000"/>
              </a:lnSpc>
            </a:pPr>
            <a:r>
              <a:rPr lang="en-US" sz="2200">
                <a:latin typeface="Calibri" charset="0"/>
                <a:ea typeface="ＭＳ Ｐゴシック" charset="0"/>
              </a:rPr>
              <a:t>EX: Since focusing </a:t>
            </a:r>
            <a:r>
              <a:rPr lang="en-US" sz="2200">
                <a:latin typeface="Calibri" charset="0"/>
                <a:ea typeface="ＭＳ 明朝" charset="0"/>
                <a:cs typeface="ＭＳ 明朝" charset="0"/>
              </a:rPr>
              <a:t>on “</a:t>
            </a:r>
            <a:r>
              <a:rPr lang="en-US" altLang="ja-JP" sz="2200">
                <a:latin typeface="Calibri" charset="0"/>
                <a:ea typeface="ＭＳ Ｐゴシック" charset="0"/>
              </a:rPr>
              <a:t>Responsible</a:t>
            </a:r>
            <a:r>
              <a:rPr lang="en-US" altLang="ja-JP" sz="2200">
                <a:latin typeface="Calibri" charset="0"/>
                <a:ea typeface="ＭＳ 明朝" charset="0"/>
                <a:cs typeface="ＭＳ 明朝" charset="0"/>
              </a:rPr>
              <a:t>”</a:t>
            </a:r>
            <a:r>
              <a:rPr lang="en-US" altLang="ja-JP" sz="2200">
                <a:latin typeface="Calibri" charset="0"/>
                <a:ea typeface="ＭＳ Ｐゴシック" charset="0"/>
              </a:rPr>
              <a:t>  on-time behaviors we</a:t>
            </a:r>
            <a:r>
              <a:rPr lang="en-US" altLang="ja-JP" sz="2200">
                <a:latin typeface="Calibri" charset="0"/>
                <a:ea typeface="ＭＳ 明朝" charset="0"/>
                <a:cs typeface="ＭＳ 明朝" charset="0"/>
              </a:rPr>
              <a:t>’</a:t>
            </a:r>
            <a:r>
              <a:rPr lang="en-US" altLang="ja-JP" sz="2200">
                <a:latin typeface="Calibri" charset="0"/>
                <a:ea typeface="ＭＳ Ｐゴシック" charset="0"/>
              </a:rPr>
              <a:t>ve seen a 13% decrease in latenesses.</a:t>
            </a:r>
          </a:p>
          <a:p>
            <a:pPr lvl="1" eaLnBrk="1" hangingPunct="1">
              <a:lnSpc>
                <a:spcPct val="90000"/>
              </a:lnSpc>
            </a:pPr>
            <a:r>
              <a:rPr lang="en-US" sz="2600">
                <a:latin typeface="Calibri" charset="0"/>
                <a:ea typeface="ＭＳ Ｐゴシック" charset="0"/>
              </a:rPr>
              <a:t>Validate teacher concerns</a:t>
            </a:r>
          </a:p>
          <a:p>
            <a:pPr lvl="1" eaLnBrk="1" hangingPunct="1">
              <a:lnSpc>
                <a:spcPct val="90000"/>
              </a:lnSpc>
            </a:pPr>
            <a:r>
              <a:rPr lang="en-US" sz="2600">
                <a:latin typeface="Calibri" charset="0"/>
                <a:ea typeface="ＭＳ Ｐゴシック" charset="0"/>
              </a:rPr>
              <a:t>Shape expectations, acknowledgments, roll-out and booster activities</a:t>
            </a:r>
          </a:p>
          <a:p>
            <a:pPr lvl="1" eaLnBrk="1" hangingPunct="1">
              <a:lnSpc>
                <a:spcPct val="90000"/>
              </a:lnSpc>
            </a:pPr>
            <a:endParaRPr lang="en-US" sz="2600">
              <a:latin typeface="Calibri" charset="0"/>
              <a:ea typeface="ＭＳ Ｐゴシック" charset="0"/>
            </a:endParaRPr>
          </a:p>
          <a:p>
            <a:pPr lvl="1" eaLnBrk="1" hangingPunct="1">
              <a:lnSpc>
                <a:spcPct val="90000"/>
              </a:lnSpc>
            </a:pPr>
            <a:endParaRPr lang="en-US" sz="2600">
              <a:latin typeface="Calibri" charset="0"/>
              <a:ea typeface="ＭＳ Ｐゴシック" charset="0"/>
            </a:endParaRPr>
          </a:p>
        </p:txBody>
      </p:sp>
    </p:spTree>
    <p:extLst>
      <p:ext uri="{BB962C8B-B14F-4D97-AF65-F5344CB8AC3E}">
        <p14:creationId xmlns:p14="http://schemas.microsoft.com/office/powerpoint/2010/main" val="10977672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wrap="square" numCol="1" anchorCtr="0" compatLnSpc="1">
            <a:prstTxWarp prst="textNoShape">
              <a:avLst/>
            </a:prstTxWarp>
          </a:bodyPr>
          <a:lstStyle/>
          <a:p>
            <a:pPr eaLnBrk="1" hangingPunct="1">
              <a:defRPr/>
            </a:pPr>
            <a:r>
              <a:rPr lang="en-US">
                <a:latin typeface="Cambria" charset="0"/>
                <a:ea typeface="ＭＳ Ｐゴシック" charset="0"/>
              </a:rPr>
              <a:t>DATA, Validation station… </a:t>
            </a:r>
          </a:p>
        </p:txBody>
      </p:sp>
      <p:sp>
        <p:nvSpPr>
          <p:cNvPr id="36866" name="Content Placeholder 2"/>
          <p:cNvSpPr>
            <a:spLocks noGrp="1"/>
          </p:cNvSpPr>
          <p:nvPr>
            <p:ph idx="1"/>
          </p:nvPr>
        </p:nvSpPr>
        <p:spPr>
          <a:xfrm>
            <a:off x="533400" y="1524000"/>
            <a:ext cx="7772400" cy="5029200"/>
          </a:xfrm>
        </p:spPr>
        <p:txBody>
          <a:bodyPr/>
          <a:lstStyle/>
          <a:p>
            <a:pPr marL="457200" indent="-457200" eaLnBrk="1" hangingPunct="1">
              <a:lnSpc>
                <a:spcPct val="80000"/>
              </a:lnSpc>
            </a:pPr>
            <a:r>
              <a:rPr lang="en-US" sz="3000">
                <a:latin typeface="Calibri" charset="0"/>
                <a:ea typeface="ＭＳ Ｐゴシック" charset="0"/>
              </a:rPr>
              <a:t>Validate teacher concerns by identifying specific problem behaviors through data review:</a:t>
            </a:r>
          </a:p>
          <a:p>
            <a:pPr marL="823913" lvl="1" indent="-457200" eaLnBrk="1" hangingPunct="1">
              <a:lnSpc>
                <a:spcPct val="80000"/>
              </a:lnSpc>
            </a:pPr>
            <a:r>
              <a:rPr lang="en-US" sz="2600">
                <a:latin typeface="Calibri" charset="0"/>
                <a:ea typeface="ＭＳ Ｐゴシック" charset="0"/>
              </a:rPr>
              <a:t>ODRs, attendance, grades, state testing, graduation rates, student and staff surveys</a:t>
            </a:r>
          </a:p>
          <a:p>
            <a:pPr marL="457200" indent="-457200" eaLnBrk="1" hangingPunct="1">
              <a:lnSpc>
                <a:spcPct val="80000"/>
              </a:lnSpc>
            </a:pPr>
            <a:r>
              <a:rPr lang="en-US" sz="3000">
                <a:latin typeface="Calibri" charset="0"/>
                <a:ea typeface="ＭＳ Ｐゴシック" charset="0"/>
              </a:rPr>
              <a:t>Data to create action plan.  </a:t>
            </a:r>
          </a:p>
          <a:p>
            <a:pPr marL="823913" lvl="1" indent="-457200" eaLnBrk="1" hangingPunct="1">
              <a:lnSpc>
                <a:spcPct val="80000"/>
              </a:lnSpc>
            </a:pPr>
            <a:r>
              <a:rPr lang="en-US" sz="2600">
                <a:latin typeface="Calibri" charset="0"/>
                <a:ea typeface="ＭＳ Ｐゴシック" charset="0"/>
              </a:rPr>
              <a:t>PBS may </a:t>
            </a:r>
            <a:r>
              <a:rPr lang="en-US" altLang="ja-JP" sz="2600">
                <a:latin typeface="Calibri" charset="0"/>
                <a:ea typeface="ＭＳ Ｐゴシック" charset="0"/>
              </a:rPr>
              <a:t>roll-out may work differently at your school depending on your school needs</a:t>
            </a:r>
          </a:p>
        </p:txBody>
      </p:sp>
    </p:spTree>
    <p:extLst>
      <p:ext uri="{BB962C8B-B14F-4D97-AF65-F5344CB8AC3E}">
        <p14:creationId xmlns:p14="http://schemas.microsoft.com/office/powerpoint/2010/main" val="7747346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fontAlgn="auto" hangingPunct="1">
              <a:spcAft>
                <a:spcPts val="0"/>
              </a:spcAft>
              <a:defRPr/>
            </a:pPr>
            <a:r>
              <a:rPr lang="en-US" dirty="0">
                <a:ea typeface="+mj-ea"/>
                <a:cs typeface="+mj-cs"/>
              </a:rPr>
              <a:t>Data, Specific surveys </a:t>
            </a:r>
          </a:p>
        </p:txBody>
      </p:sp>
      <p:sp>
        <p:nvSpPr>
          <p:cNvPr id="39938" name="Content Placeholder 2"/>
          <p:cNvSpPr>
            <a:spLocks noGrp="1"/>
          </p:cNvSpPr>
          <p:nvPr>
            <p:ph idx="1"/>
          </p:nvPr>
        </p:nvSpPr>
        <p:spPr/>
        <p:txBody>
          <a:bodyPr/>
          <a:lstStyle/>
          <a:p>
            <a:pPr marL="114300" indent="0" eaLnBrk="1" hangingPunct="1">
              <a:buFont typeface="Arial" charset="0"/>
              <a:buNone/>
              <a:defRPr/>
            </a:pPr>
            <a:r>
              <a:rPr lang="en-US" sz="3200" dirty="0">
                <a:latin typeface="Calibri" charset="0"/>
                <a:ea typeface="ＭＳ Ｐゴシック" charset="0"/>
              </a:rPr>
              <a:t>Get staff feedback on: </a:t>
            </a:r>
          </a:p>
          <a:p>
            <a:pPr lvl="1" eaLnBrk="1" hangingPunct="1">
              <a:defRPr/>
            </a:pPr>
            <a:r>
              <a:rPr lang="en-US" sz="3200" dirty="0">
                <a:latin typeface="Calibri" charset="0"/>
                <a:ea typeface="ＭＳ Ｐゴシック" charset="0"/>
              </a:rPr>
              <a:t>School-wide expectations</a:t>
            </a:r>
          </a:p>
          <a:p>
            <a:pPr lvl="1" eaLnBrk="1" hangingPunct="1">
              <a:defRPr/>
            </a:pPr>
            <a:r>
              <a:rPr lang="en-US" sz="3200" dirty="0">
                <a:latin typeface="Calibri" charset="0"/>
                <a:ea typeface="ＭＳ Ｐゴシック" charset="0"/>
              </a:rPr>
              <a:t>Acknowledgements</a:t>
            </a:r>
          </a:p>
          <a:p>
            <a:pPr lvl="1" eaLnBrk="1" hangingPunct="1">
              <a:defRPr/>
            </a:pPr>
            <a:r>
              <a:rPr lang="en-US" sz="3200" dirty="0">
                <a:latin typeface="Calibri" charset="0"/>
                <a:ea typeface="ＭＳ Ｐゴシック" charset="0"/>
              </a:rPr>
              <a:t>Policies</a:t>
            </a:r>
          </a:p>
          <a:p>
            <a:pPr lvl="1" eaLnBrk="1" hangingPunct="1">
              <a:defRPr/>
            </a:pPr>
            <a:r>
              <a:rPr lang="en-US" sz="3200" dirty="0">
                <a:latin typeface="Calibri" charset="0"/>
                <a:ea typeface="ＭＳ Ｐゴシック" charset="0"/>
              </a:rPr>
              <a:t>Data</a:t>
            </a:r>
          </a:p>
          <a:p>
            <a:pPr lvl="1" eaLnBrk="1" hangingPunct="1">
              <a:defRPr/>
            </a:pPr>
            <a:r>
              <a:rPr lang="en-US" sz="3200" dirty="0">
                <a:latin typeface="Calibri" charset="0"/>
                <a:ea typeface="ＭＳ Ｐゴシック" charset="0"/>
              </a:rPr>
              <a:t>Concerns</a:t>
            </a:r>
          </a:p>
          <a:p>
            <a:pPr lvl="1" eaLnBrk="1" hangingPunct="1">
              <a:defRPr/>
            </a:pPr>
            <a:r>
              <a:rPr lang="en-US" sz="3200" dirty="0">
                <a:latin typeface="Calibri" charset="0"/>
                <a:ea typeface="ＭＳ Ｐゴシック" charset="0"/>
              </a:rPr>
              <a:t>Celebrations</a:t>
            </a:r>
          </a:p>
          <a:p>
            <a:pPr eaLnBrk="1" hangingPunct="1">
              <a:buFont typeface="Wingdings" charset="0"/>
              <a:buChar char=""/>
              <a:defRPr/>
            </a:pPr>
            <a:endParaRPr lang="en-US" sz="3200" dirty="0">
              <a:latin typeface="Calibri" charset="0"/>
              <a:ea typeface="ＭＳ Ｐゴシック" charset="0"/>
            </a:endParaRPr>
          </a:p>
        </p:txBody>
      </p:sp>
    </p:spTree>
    <p:extLst>
      <p:ext uri="{BB962C8B-B14F-4D97-AF65-F5344CB8AC3E}">
        <p14:creationId xmlns:p14="http://schemas.microsoft.com/office/powerpoint/2010/main" val="2015299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A950B2-963C-424A-AFF9-047A8BD23FC8}"/>
              </a:ext>
            </a:extLst>
          </p:cNvPr>
          <p:cNvSpPr>
            <a:spLocks noGrp="1"/>
          </p:cNvSpPr>
          <p:nvPr>
            <p:ph type="title"/>
          </p:nvPr>
        </p:nvSpPr>
        <p:spPr>
          <a:xfrm>
            <a:off x="533400" y="13875"/>
            <a:ext cx="7620000" cy="1143000"/>
          </a:xfrm>
        </p:spPr>
        <p:txBody>
          <a:bodyPr/>
          <a:lstStyle/>
          <a:p>
            <a:r>
              <a:rPr lang="en-US" dirty="0"/>
              <a:t>Poll </a:t>
            </a:r>
            <a:r>
              <a:rPr lang="en-US" dirty="0" smtClean="0"/>
              <a:t>Directions</a:t>
            </a:r>
            <a:endParaRPr lang="en-US" dirty="0"/>
          </a:p>
        </p:txBody>
      </p:sp>
      <p:pic>
        <p:nvPicPr>
          <p:cNvPr id="5" name="Content Placeholder 4">
            <a:extLst>
              <a:ext uri="{FF2B5EF4-FFF2-40B4-BE49-F238E27FC236}">
                <a16:creationId xmlns:a16="http://schemas.microsoft.com/office/drawing/2014/main" id="{F6ABABE5-99F7-6044-B241-6361F150EA8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17500" y="2819400"/>
            <a:ext cx="7716900" cy="3858450"/>
          </a:xfrm>
        </p:spPr>
      </p:pic>
      <p:sp>
        <p:nvSpPr>
          <p:cNvPr id="7" name="Content Placeholder 6">
            <a:extLst>
              <a:ext uri="{FF2B5EF4-FFF2-40B4-BE49-F238E27FC236}">
                <a16:creationId xmlns:a16="http://schemas.microsoft.com/office/drawing/2014/main" id="{F7DAA4C8-4DBC-9245-9EEA-DF625432078B}"/>
              </a:ext>
            </a:extLst>
          </p:cNvPr>
          <p:cNvSpPr>
            <a:spLocks noGrp="1"/>
          </p:cNvSpPr>
          <p:nvPr>
            <p:ph sz="half" idx="2"/>
          </p:nvPr>
        </p:nvSpPr>
        <p:spPr>
          <a:xfrm>
            <a:off x="533400" y="1120385"/>
            <a:ext cx="7620000" cy="1699015"/>
          </a:xfrm>
        </p:spPr>
        <p:txBody>
          <a:bodyPr>
            <a:normAutofit fontScale="92500" lnSpcReduction="20000"/>
          </a:bodyPr>
          <a:lstStyle/>
          <a:p>
            <a:pPr marL="385763" indent="-385763">
              <a:buFont typeface="+mj-lt"/>
              <a:buAutoNum type="arabicPeriod"/>
            </a:pPr>
            <a:r>
              <a:rPr lang="en-US" dirty="0"/>
              <a:t>Go to </a:t>
            </a:r>
            <a:r>
              <a:rPr lang="en-US" dirty="0" err="1"/>
              <a:t>socrative.com</a:t>
            </a:r>
            <a:endParaRPr lang="en-US" dirty="0"/>
          </a:p>
          <a:p>
            <a:pPr marL="385763" indent="-385763">
              <a:buFont typeface="+mj-lt"/>
              <a:buAutoNum type="arabicPeriod"/>
            </a:pPr>
            <a:r>
              <a:rPr lang="en-US" dirty="0"/>
              <a:t>Select “Student Login”</a:t>
            </a:r>
          </a:p>
          <a:p>
            <a:pPr marL="385763" indent="-385763">
              <a:buFont typeface="+mj-lt"/>
              <a:buAutoNum type="arabicPeriod"/>
            </a:pPr>
            <a:r>
              <a:rPr lang="en-US" dirty="0"/>
              <a:t>In the “Room Name” box type: SXBVFR8</a:t>
            </a:r>
          </a:p>
          <a:p>
            <a:pPr marL="385763" indent="-385763">
              <a:buFont typeface="+mj-lt"/>
              <a:buAutoNum type="arabicPeriod"/>
            </a:pPr>
            <a:r>
              <a:rPr lang="en-US" dirty="0"/>
              <a:t>Answer first question, what is your role?</a:t>
            </a:r>
          </a:p>
          <a:p>
            <a:endParaRPr lang="en-US" dirty="0"/>
          </a:p>
        </p:txBody>
      </p:sp>
    </p:spTree>
    <p:extLst>
      <p:ext uri="{BB962C8B-B14F-4D97-AF65-F5344CB8AC3E}">
        <p14:creationId xmlns:p14="http://schemas.microsoft.com/office/powerpoint/2010/main" val="20175817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fontAlgn="auto" hangingPunct="1">
              <a:spcAft>
                <a:spcPts val="0"/>
              </a:spcAft>
              <a:defRPr/>
            </a:pPr>
            <a:r>
              <a:rPr lang="en-US" dirty="0">
                <a:ea typeface="+mj-ea"/>
                <a:cs typeface="+mj-cs"/>
              </a:rPr>
              <a:t>PBS the PBS-</a:t>
            </a:r>
            <a:r>
              <a:rPr lang="en-US" dirty="0" err="1">
                <a:ea typeface="+mj-ea"/>
                <a:cs typeface="+mj-cs"/>
              </a:rPr>
              <a:t>ers</a:t>
            </a:r>
            <a:endParaRPr lang="en-US" dirty="0">
              <a:ea typeface="+mj-ea"/>
              <a:cs typeface="+mj-cs"/>
            </a:endParaRPr>
          </a:p>
        </p:txBody>
      </p:sp>
      <p:sp>
        <p:nvSpPr>
          <p:cNvPr id="44034" name="Content Placeholder 2"/>
          <p:cNvSpPr>
            <a:spLocks noGrp="1"/>
          </p:cNvSpPr>
          <p:nvPr>
            <p:ph idx="1"/>
          </p:nvPr>
        </p:nvSpPr>
        <p:spPr/>
        <p:txBody>
          <a:bodyPr/>
          <a:lstStyle/>
          <a:p>
            <a:pPr eaLnBrk="1" hangingPunct="1">
              <a:lnSpc>
                <a:spcPct val="80000"/>
              </a:lnSpc>
            </a:pPr>
            <a:r>
              <a:rPr lang="en-US" sz="2700">
                <a:latin typeface="Calibri" charset="0"/>
                <a:ea typeface="ＭＳ Ｐゴシック" charset="0"/>
              </a:rPr>
              <a:t>Build on what</a:t>
            </a:r>
            <a:r>
              <a:rPr lang="en-US" sz="2700">
                <a:latin typeface="Calibri" charset="0"/>
                <a:ea typeface="ＭＳ 明朝" charset="0"/>
                <a:cs typeface="ＭＳ 明朝" charset="0"/>
              </a:rPr>
              <a:t> i</a:t>
            </a:r>
            <a:r>
              <a:rPr lang="en-US" altLang="ja-JP" sz="2700">
                <a:latin typeface="Calibri" charset="0"/>
                <a:ea typeface="ＭＳ Ｐゴシック" charset="0"/>
              </a:rPr>
              <a:t>s already in place: </a:t>
            </a:r>
          </a:p>
          <a:p>
            <a:pPr lvl="1" eaLnBrk="1" hangingPunct="1">
              <a:lnSpc>
                <a:spcPct val="80000"/>
              </a:lnSpc>
            </a:pPr>
            <a:r>
              <a:rPr lang="en-US" sz="2400">
                <a:latin typeface="Calibri" charset="0"/>
                <a:ea typeface="ＭＳ Ｐゴシック" charset="0"/>
              </a:rPr>
              <a:t>Find components of PBS already at work in classrooms and reinforce teacher behaviors. </a:t>
            </a:r>
          </a:p>
          <a:p>
            <a:pPr eaLnBrk="1" hangingPunct="1">
              <a:lnSpc>
                <a:spcPct val="80000"/>
              </a:lnSpc>
            </a:pPr>
            <a:r>
              <a:rPr lang="en-US" sz="2700">
                <a:latin typeface="Calibri" charset="0"/>
                <a:ea typeface="ＭＳ Ｐゴシック" charset="0"/>
              </a:rPr>
              <a:t>Team members, talk the talk and walk the walk: </a:t>
            </a:r>
            <a:endParaRPr lang="en-US" sz="2700" b="1">
              <a:latin typeface="Calibri" charset="0"/>
              <a:ea typeface="ＭＳ Ｐゴシック" charset="0"/>
            </a:endParaRPr>
          </a:p>
          <a:p>
            <a:pPr eaLnBrk="1" hangingPunct="1">
              <a:lnSpc>
                <a:spcPct val="80000"/>
              </a:lnSpc>
            </a:pPr>
            <a:r>
              <a:rPr lang="en-US" sz="2700">
                <a:latin typeface="Calibri" charset="0"/>
                <a:ea typeface="ＭＳ Ｐゴシック" charset="0"/>
              </a:rPr>
              <a:t>Explicit expectations for teacher behaviors </a:t>
            </a:r>
          </a:p>
          <a:p>
            <a:pPr lvl="1" eaLnBrk="1" hangingPunct="1">
              <a:lnSpc>
                <a:spcPct val="80000"/>
              </a:lnSpc>
            </a:pPr>
            <a:r>
              <a:rPr lang="en-US" sz="2400">
                <a:latin typeface="Calibri" charset="0"/>
                <a:ea typeface="ＭＳ Ｐゴシック" charset="0"/>
              </a:rPr>
              <a:t>Teach</a:t>
            </a:r>
          </a:p>
          <a:p>
            <a:pPr lvl="2" eaLnBrk="1" hangingPunct="1">
              <a:lnSpc>
                <a:spcPct val="80000"/>
              </a:lnSpc>
            </a:pPr>
            <a:r>
              <a:rPr lang="en-US" sz="2000">
                <a:latin typeface="Calibri" charset="0"/>
                <a:ea typeface="ＭＳ Ｐゴシック" charset="0"/>
              </a:rPr>
              <a:t>Model, lead, test</a:t>
            </a:r>
          </a:p>
          <a:p>
            <a:pPr lvl="1" eaLnBrk="1" hangingPunct="1">
              <a:lnSpc>
                <a:spcPct val="80000"/>
              </a:lnSpc>
            </a:pPr>
            <a:r>
              <a:rPr lang="en-US" sz="2400">
                <a:latin typeface="Calibri" charset="0"/>
                <a:ea typeface="ＭＳ Ｐゴシック" charset="0"/>
              </a:rPr>
              <a:t>Check for understanding </a:t>
            </a:r>
          </a:p>
          <a:p>
            <a:pPr lvl="1" eaLnBrk="1" hangingPunct="1">
              <a:lnSpc>
                <a:spcPct val="80000"/>
              </a:lnSpc>
            </a:pPr>
            <a:r>
              <a:rPr lang="en-US" sz="2400">
                <a:latin typeface="Calibri" charset="0"/>
                <a:ea typeface="ＭＳ Ｐゴシック" charset="0"/>
              </a:rPr>
              <a:t>Repeated opportunities to practice correctly</a:t>
            </a:r>
          </a:p>
          <a:p>
            <a:pPr eaLnBrk="1" hangingPunct="1">
              <a:lnSpc>
                <a:spcPct val="80000"/>
              </a:lnSpc>
            </a:pPr>
            <a:r>
              <a:rPr lang="en-US" sz="2700">
                <a:latin typeface="Calibri" charset="0"/>
                <a:ea typeface="ＭＳ Ｐゴシック" charset="0"/>
              </a:rPr>
              <a:t>Reinforce</a:t>
            </a:r>
          </a:p>
          <a:p>
            <a:pPr lvl="2" eaLnBrk="1" hangingPunct="1">
              <a:lnSpc>
                <a:spcPct val="80000"/>
              </a:lnSpc>
            </a:pPr>
            <a:r>
              <a:rPr lang="en-US" sz="2000">
                <a:latin typeface="Calibri" charset="0"/>
                <a:ea typeface="ＭＳ Ｐゴシック" charset="0"/>
              </a:rPr>
              <a:t>Recognition for staff behaviors</a:t>
            </a:r>
          </a:p>
          <a:p>
            <a:pPr lvl="2" eaLnBrk="1" hangingPunct="1">
              <a:lnSpc>
                <a:spcPct val="80000"/>
              </a:lnSpc>
            </a:pPr>
            <a:r>
              <a:rPr lang="en-US" sz="2000">
                <a:latin typeface="Calibri" charset="0"/>
                <a:ea typeface="ＭＳ Ｐゴシック" charset="0"/>
              </a:rPr>
              <a:t>Rewards for staff behaviors </a:t>
            </a:r>
          </a:p>
          <a:p>
            <a:pPr lvl="1" eaLnBrk="1" hangingPunct="1">
              <a:lnSpc>
                <a:spcPct val="80000"/>
              </a:lnSpc>
              <a:buFont typeface="Arial" charset="0"/>
              <a:buChar char="–"/>
            </a:pPr>
            <a:endParaRPr lang="en-US" sz="2400">
              <a:latin typeface="Calibri" charset="0"/>
              <a:ea typeface="ＭＳ Ｐゴシック" charset="0"/>
            </a:endParaRPr>
          </a:p>
        </p:txBody>
      </p:sp>
    </p:spTree>
    <p:extLst>
      <p:ext uri="{BB962C8B-B14F-4D97-AF65-F5344CB8AC3E}">
        <p14:creationId xmlns:p14="http://schemas.microsoft.com/office/powerpoint/2010/main" val="29801955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48962" y="504825"/>
            <a:ext cx="7620000" cy="1325562"/>
          </a:xfrm>
        </p:spPr>
        <p:txBody>
          <a:bodyPr/>
          <a:lstStyle/>
          <a:p>
            <a:pPr eaLnBrk="1" fontAlgn="auto" hangingPunct="1">
              <a:spcAft>
                <a:spcPts val="0"/>
              </a:spcAft>
              <a:defRPr/>
            </a:pPr>
            <a:r>
              <a:rPr lang="en-US">
                <a:ea typeface="+mj-ea"/>
                <a:cs typeface="+mj-cs"/>
              </a:rPr>
              <a:t>Example of </a:t>
            </a:r>
            <a:br>
              <a:rPr lang="en-US">
                <a:ea typeface="+mj-ea"/>
                <a:cs typeface="+mj-cs"/>
              </a:rPr>
            </a:br>
            <a:r>
              <a:rPr lang="en-US">
                <a:ea typeface="+mj-ea"/>
                <a:cs typeface="+mj-cs"/>
              </a:rPr>
              <a:t>PBS </a:t>
            </a:r>
            <a:r>
              <a:rPr lang="en-US" dirty="0">
                <a:ea typeface="+mj-ea"/>
                <a:cs typeface="+mj-cs"/>
              </a:rPr>
              <a:t>for staff:</a:t>
            </a:r>
          </a:p>
        </p:txBody>
      </p:sp>
      <p:sp>
        <p:nvSpPr>
          <p:cNvPr id="46082" name="Content Placeholder 2"/>
          <p:cNvSpPr>
            <a:spLocks noGrp="1"/>
          </p:cNvSpPr>
          <p:nvPr>
            <p:ph idx="1"/>
          </p:nvPr>
        </p:nvSpPr>
        <p:spPr>
          <a:xfrm>
            <a:off x="228600" y="2303463"/>
            <a:ext cx="7848600" cy="4800600"/>
          </a:xfrm>
        </p:spPr>
        <p:txBody>
          <a:bodyPr/>
          <a:lstStyle/>
          <a:p>
            <a:pPr eaLnBrk="1" hangingPunct="1">
              <a:buFont typeface="Wingdings" charset="0"/>
              <a:buChar char=""/>
            </a:pPr>
            <a:r>
              <a:rPr lang="ja-JP" altLang="en-US" sz="2400" dirty="0">
                <a:latin typeface="Calibri" charset="0"/>
                <a:ea typeface="ＭＳ 明朝" charset="0"/>
                <a:cs typeface="ＭＳ 明朝" charset="0"/>
              </a:rPr>
              <a:t>“</a:t>
            </a:r>
            <a:r>
              <a:rPr lang="en-US" altLang="ja-JP" sz="2400" dirty="0">
                <a:latin typeface="Calibri" charset="0"/>
                <a:ea typeface="ＭＳ Ｐゴシック" charset="0"/>
              </a:rPr>
              <a:t>Faculty members are eligible for regular raffle drawings for a variety of prizes. Administration also gives </a:t>
            </a:r>
            <a:r>
              <a:rPr lang="ja-JP" altLang="en-US" sz="2400" dirty="0">
                <a:latin typeface="Calibri" charset="0"/>
                <a:ea typeface="ＭＳ 明朝" charset="0"/>
                <a:cs typeface="ＭＳ 明朝" charset="0"/>
              </a:rPr>
              <a:t>“</a:t>
            </a:r>
            <a:r>
              <a:rPr lang="en-US" altLang="ja-JP" sz="2400" dirty="0">
                <a:latin typeface="Calibri" charset="0"/>
                <a:ea typeface="ＭＳ Ｐゴシック" charset="0"/>
              </a:rPr>
              <a:t>Shout-outs</a:t>
            </a:r>
            <a:r>
              <a:rPr lang="ja-JP" altLang="en-US" sz="2400" dirty="0">
                <a:latin typeface="Calibri" charset="0"/>
                <a:ea typeface="ＭＳ 明朝" charset="0"/>
                <a:cs typeface="ＭＳ 明朝" charset="0"/>
              </a:rPr>
              <a:t>”</a:t>
            </a:r>
            <a:r>
              <a:rPr lang="en-US" altLang="ja-JP" sz="2400" dirty="0">
                <a:latin typeface="Calibri" charset="0"/>
                <a:ea typeface="ＭＳ Ｐゴシック" charset="0"/>
              </a:rPr>
              <a:t> and </a:t>
            </a:r>
            <a:r>
              <a:rPr lang="ja-JP" altLang="en-US" sz="2400" dirty="0">
                <a:latin typeface="Calibri" charset="0"/>
                <a:ea typeface="ＭＳ 明朝" charset="0"/>
                <a:cs typeface="ＭＳ 明朝" charset="0"/>
              </a:rPr>
              <a:t>“</a:t>
            </a:r>
            <a:r>
              <a:rPr lang="en-US" altLang="ja-JP" sz="2400" dirty="0">
                <a:latin typeface="Calibri" charset="0"/>
                <a:ea typeface="ＭＳ Ｐゴシック" charset="0"/>
              </a:rPr>
              <a:t>Thank-you Cards</a:t>
            </a:r>
            <a:r>
              <a:rPr lang="ja-JP" altLang="en-US" sz="2400" dirty="0">
                <a:latin typeface="Calibri" charset="0"/>
                <a:ea typeface="ＭＳ 明朝" charset="0"/>
                <a:cs typeface="ＭＳ 明朝" charset="0"/>
              </a:rPr>
              <a:t>”</a:t>
            </a:r>
            <a:r>
              <a:rPr lang="en-US" altLang="ja-JP" sz="2400" dirty="0">
                <a:latin typeface="Calibri" charset="0"/>
                <a:ea typeface="ＭＳ Ｐゴシック" charset="0"/>
              </a:rPr>
              <a:t> to acknowledge positive staff behavior.</a:t>
            </a:r>
            <a:r>
              <a:rPr lang="ja-JP" altLang="en-US" sz="2400" dirty="0">
                <a:latin typeface="Calibri" charset="0"/>
                <a:ea typeface="ＭＳ 明朝" charset="0"/>
                <a:cs typeface="ＭＳ 明朝" charset="0"/>
              </a:rPr>
              <a:t>”</a:t>
            </a:r>
            <a:endParaRPr lang="en-US" altLang="ja-JP" sz="2400" dirty="0">
              <a:latin typeface="Calibri" charset="0"/>
              <a:ea typeface="ＭＳ Ｐゴシック" charset="0"/>
            </a:endParaRPr>
          </a:p>
          <a:p>
            <a:pPr eaLnBrk="1" hangingPunct="1">
              <a:buFont typeface="Wingdings" charset="0"/>
              <a:buChar char=""/>
            </a:pPr>
            <a:r>
              <a:rPr lang="ja-JP" altLang="en-US" sz="2400" dirty="0">
                <a:latin typeface="Calibri" charset="0"/>
                <a:ea typeface="ＭＳ 明朝" charset="0"/>
                <a:cs typeface="ＭＳ 明朝" charset="0"/>
              </a:rPr>
              <a:t>“</a:t>
            </a:r>
            <a:r>
              <a:rPr lang="en-US" altLang="ja-JP" sz="2400" dirty="0">
                <a:latin typeface="Calibri" charset="0"/>
                <a:ea typeface="ＭＳ Ｐゴシック" charset="0"/>
              </a:rPr>
              <a:t>Our PRIDE cards are perforated, student names on one half teachers on the other. If a student gets pulled for a reward the teacher who wrote the positive referral also gets a reward.  Teachers love it!</a:t>
            </a:r>
            <a:r>
              <a:rPr lang="ja-JP" altLang="en-US" sz="2400" dirty="0">
                <a:latin typeface="Calibri" charset="0"/>
                <a:ea typeface="ＭＳ 明朝" charset="0"/>
                <a:cs typeface="ＭＳ 明朝" charset="0"/>
              </a:rPr>
              <a:t>”</a:t>
            </a:r>
            <a:r>
              <a:rPr lang="en-US" altLang="ja-JP" sz="2400" dirty="0">
                <a:latin typeface="Calibri" charset="0"/>
                <a:ea typeface="ＭＳ Ｐゴシック" charset="0"/>
              </a:rPr>
              <a:t> </a:t>
            </a:r>
          </a:p>
          <a:p>
            <a:pPr eaLnBrk="1" hangingPunct="1">
              <a:buFont typeface="Wingdings" charset="0"/>
              <a:buChar char=""/>
            </a:pPr>
            <a:r>
              <a:rPr lang="ja-JP" altLang="en-US" sz="2400" dirty="0">
                <a:latin typeface="Calibri" charset="0"/>
                <a:ea typeface="ＭＳ 明朝" charset="0"/>
                <a:cs typeface="ＭＳ 明朝" charset="0"/>
              </a:rPr>
              <a:t>“</a:t>
            </a:r>
            <a:r>
              <a:rPr lang="en-US" altLang="ja-JP" sz="2400" dirty="0">
                <a:latin typeface="Calibri" charset="0"/>
                <a:ea typeface="ＭＳ Ｐゴシック" charset="0"/>
              </a:rPr>
              <a:t>At staff meetings, teachers are invited to share examples of how our STAR rewards work in the classroom- we share ideas and feel good about our efforts!</a:t>
            </a:r>
            <a:r>
              <a:rPr lang="ja-JP" altLang="en-US" sz="2400" dirty="0">
                <a:latin typeface="Calibri" charset="0"/>
                <a:ea typeface="ＭＳ 明朝" charset="0"/>
                <a:cs typeface="ＭＳ 明朝" charset="0"/>
              </a:rPr>
              <a:t>”</a:t>
            </a:r>
            <a:endParaRPr lang="en-US" altLang="ja-JP" sz="2400" dirty="0">
              <a:latin typeface="Calibri" charset="0"/>
              <a:ea typeface="ＭＳ Ｐゴシック" charset="0"/>
            </a:endParaRPr>
          </a:p>
          <a:p>
            <a:pPr eaLnBrk="1" hangingPunct="1">
              <a:buFont typeface="Wingdings" charset="0"/>
              <a:buChar char=""/>
            </a:pPr>
            <a:endParaRPr lang="en-US" dirty="0">
              <a:latin typeface="Calibri" charset="0"/>
              <a:ea typeface="ＭＳ Ｐゴシック" charset="0"/>
            </a:endParaRPr>
          </a:p>
          <a:p>
            <a:pPr eaLnBrk="1" hangingPunct="1">
              <a:buFont typeface="Wingdings" charset="0"/>
              <a:buChar char=""/>
            </a:pPr>
            <a:endParaRPr lang="en-US" dirty="0">
              <a:latin typeface="Calibri" charset="0"/>
              <a:ea typeface="ＭＳ Ｐゴシック" charset="0"/>
            </a:endParaRPr>
          </a:p>
          <a:p>
            <a:pPr lvl="1" eaLnBrk="1" hangingPunct="1"/>
            <a:endParaRPr lang="en-US" dirty="0">
              <a:latin typeface="Calibri" charset="0"/>
              <a:ea typeface="ＭＳ Ｐゴシック"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52400"/>
            <a:ext cx="3248659" cy="2030412"/>
          </a:xfrm>
          <a:prstGeom prst="rect">
            <a:avLst/>
          </a:prstGeom>
        </p:spPr>
      </p:pic>
    </p:spTree>
    <p:extLst>
      <p:ext uri="{BB962C8B-B14F-4D97-AF65-F5344CB8AC3E}">
        <p14:creationId xmlns:p14="http://schemas.microsoft.com/office/powerpoint/2010/main" val="42740447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fontAlgn="auto" hangingPunct="1">
              <a:spcAft>
                <a:spcPts val="0"/>
              </a:spcAft>
              <a:defRPr/>
            </a:pPr>
            <a:r>
              <a:rPr lang="en-US" dirty="0">
                <a:ea typeface="+mj-ea"/>
                <a:cs typeface="+mj-cs"/>
              </a:rPr>
              <a:t>More PBS for staff</a:t>
            </a:r>
          </a:p>
        </p:txBody>
      </p:sp>
      <p:sp>
        <p:nvSpPr>
          <p:cNvPr id="47106" name="Content Placeholder 2"/>
          <p:cNvSpPr>
            <a:spLocks noGrp="1"/>
          </p:cNvSpPr>
          <p:nvPr>
            <p:ph idx="1"/>
          </p:nvPr>
        </p:nvSpPr>
        <p:spPr/>
        <p:txBody>
          <a:bodyPr/>
          <a:lstStyle/>
          <a:p>
            <a:pPr eaLnBrk="1" hangingPunct="1">
              <a:buFont typeface="Wingdings" charset="0"/>
              <a:buChar char=""/>
            </a:pPr>
            <a:r>
              <a:rPr lang="en-US">
                <a:latin typeface="Calibri" charset="0"/>
                <a:ea typeface="ＭＳ Ｐゴシック" charset="0"/>
              </a:rPr>
              <a:t>STAFF REWARDS:</a:t>
            </a:r>
          </a:p>
          <a:p>
            <a:pPr lvl="1" eaLnBrk="1" hangingPunct="1">
              <a:buFont typeface="Courier New" charset="0"/>
              <a:buChar char="o"/>
            </a:pPr>
            <a:r>
              <a:rPr lang="en-US">
                <a:latin typeface="Calibri" charset="0"/>
                <a:ea typeface="ＭＳ Ｐゴシック" charset="0"/>
              </a:rPr>
              <a:t>PBS parking spot</a:t>
            </a:r>
          </a:p>
          <a:p>
            <a:pPr lvl="1" eaLnBrk="1" hangingPunct="1">
              <a:buFont typeface="Courier New" charset="0"/>
              <a:buChar char="o"/>
            </a:pPr>
            <a:r>
              <a:rPr lang="en-US">
                <a:latin typeface="Calibri" charset="0"/>
                <a:ea typeface="ＭＳ Ｐゴシック" charset="0"/>
              </a:rPr>
              <a:t>Administrator teaches class / takes duty</a:t>
            </a:r>
          </a:p>
          <a:p>
            <a:pPr lvl="1" eaLnBrk="1" hangingPunct="1">
              <a:buFont typeface="Courier New" charset="0"/>
              <a:buChar char="o"/>
            </a:pPr>
            <a:r>
              <a:rPr lang="en-US">
                <a:latin typeface="Calibri" charset="0"/>
                <a:ea typeface="ＭＳ Ｐゴシック" charset="0"/>
              </a:rPr>
              <a:t>Subs for a sub</a:t>
            </a:r>
          </a:p>
          <a:p>
            <a:pPr lvl="1" eaLnBrk="1" hangingPunct="1">
              <a:buFont typeface="Courier New" charset="0"/>
              <a:buChar char="o"/>
            </a:pPr>
            <a:r>
              <a:rPr lang="en-US">
                <a:latin typeface="Calibri" charset="0"/>
                <a:ea typeface="ＭＳ Ｐゴシック" charset="0"/>
              </a:rPr>
              <a:t>Leave school early on a Friday</a:t>
            </a:r>
          </a:p>
          <a:p>
            <a:pPr lvl="1" eaLnBrk="1" hangingPunct="1">
              <a:buFont typeface="Courier New" charset="0"/>
              <a:buChar char="o"/>
            </a:pPr>
            <a:r>
              <a:rPr lang="en-US">
                <a:latin typeface="Calibri" charset="0"/>
                <a:ea typeface="ＭＳ Ｐゴシック" charset="0"/>
              </a:rPr>
              <a:t>Student assistant for a period</a:t>
            </a:r>
          </a:p>
          <a:p>
            <a:pPr lvl="1" eaLnBrk="1" hangingPunct="1">
              <a:buFont typeface="Courier New" charset="0"/>
              <a:buChar char="o"/>
            </a:pPr>
            <a:r>
              <a:rPr lang="en-US">
                <a:latin typeface="Calibri" charset="0"/>
                <a:ea typeface="ＭＳ Ｐゴシック" charset="0"/>
              </a:rPr>
              <a:t>Coffee card </a:t>
            </a:r>
          </a:p>
          <a:p>
            <a:pPr lvl="1" eaLnBrk="1" hangingPunct="1">
              <a:buFont typeface="Courier New" charset="0"/>
              <a:buChar char="o"/>
            </a:pPr>
            <a:r>
              <a:rPr lang="en-US">
                <a:latin typeface="Calibri" charset="0"/>
                <a:ea typeface="ＭＳ Ｐゴシック" charset="0"/>
              </a:rPr>
              <a:t>PBS fridge in the teachers</a:t>
            </a:r>
            <a:r>
              <a:rPr lang="en-US">
                <a:latin typeface="Calibri" charset="0"/>
                <a:ea typeface="ＭＳ 明朝" charset="0"/>
                <a:cs typeface="ＭＳ 明朝" charset="0"/>
              </a:rPr>
              <a:t>’ </a:t>
            </a:r>
            <a:r>
              <a:rPr lang="en-US" altLang="ja-JP">
                <a:latin typeface="Calibri" charset="0"/>
                <a:ea typeface="ＭＳ Ｐゴシック" charset="0"/>
              </a:rPr>
              <a:t>lounge</a:t>
            </a:r>
            <a:endParaRPr lang="en-US">
              <a:latin typeface="Calibri" charset="0"/>
              <a:ea typeface="ＭＳ Ｐゴシック"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384" y="4541838"/>
            <a:ext cx="2986616" cy="2239962"/>
          </a:xfrm>
          <a:prstGeom prst="rect">
            <a:avLst/>
          </a:prstGeom>
        </p:spPr>
      </p:pic>
    </p:spTree>
    <p:extLst>
      <p:ext uri="{BB962C8B-B14F-4D97-AF65-F5344CB8AC3E}">
        <p14:creationId xmlns:p14="http://schemas.microsoft.com/office/powerpoint/2010/main" val="18810608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465138"/>
            <a:ext cx="7772400" cy="1066800"/>
          </a:xfrm>
        </p:spPr>
        <p:txBody>
          <a:bodyPr/>
          <a:lstStyle/>
          <a:p>
            <a:pPr eaLnBrk="1" hangingPunct="1">
              <a:defRPr/>
            </a:pPr>
            <a:r>
              <a:rPr lang="en-US" sz="3600" dirty="0">
                <a:cs typeface="+mj-cs"/>
              </a:rPr>
              <a:t>Student Buy-In through</a:t>
            </a:r>
            <a:br>
              <a:rPr lang="en-US" sz="3600" dirty="0">
                <a:cs typeface="+mj-cs"/>
              </a:rPr>
            </a:br>
            <a:r>
              <a:rPr lang="en-US" sz="3600" dirty="0">
                <a:cs typeface="+mj-cs"/>
              </a:rPr>
              <a:t>Student Involvement</a:t>
            </a:r>
          </a:p>
        </p:txBody>
      </p:sp>
      <p:sp>
        <p:nvSpPr>
          <p:cNvPr id="48130" name="Rectangle 3"/>
          <p:cNvSpPr>
            <a:spLocks noGrp="1" noChangeArrowheads="1"/>
          </p:cNvSpPr>
          <p:nvPr>
            <p:ph type="body" idx="1"/>
          </p:nvPr>
        </p:nvSpPr>
        <p:spPr>
          <a:xfrm>
            <a:off x="533400" y="2057400"/>
            <a:ext cx="6705600" cy="4572000"/>
          </a:xfrm>
        </p:spPr>
        <p:txBody>
          <a:bodyPr/>
          <a:lstStyle/>
          <a:p>
            <a:pPr eaLnBrk="1" hangingPunct="1">
              <a:lnSpc>
                <a:spcPct val="95000"/>
              </a:lnSpc>
            </a:pPr>
            <a:r>
              <a:rPr lang="en-US" sz="2400">
                <a:latin typeface="Calibri" charset="0"/>
                <a:ea typeface="ＭＳ Ｐゴシック" charset="0"/>
              </a:rPr>
              <a:t>As early as elementary level, include older students in program implementation</a:t>
            </a:r>
          </a:p>
          <a:p>
            <a:pPr eaLnBrk="1" hangingPunct="1">
              <a:lnSpc>
                <a:spcPct val="95000"/>
              </a:lnSpc>
            </a:pPr>
            <a:endParaRPr lang="en-US" sz="1400">
              <a:latin typeface="Calibri" charset="0"/>
              <a:ea typeface="ＭＳ Ｐゴシック" charset="0"/>
            </a:endParaRPr>
          </a:p>
          <a:p>
            <a:pPr eaLnBrk="1" hangingPunct="1">
              <a:lnSpc>
                <a:spcPct val="95000"/>
              </a:lnSpc>
            </a:pPr>
            <a:r>
              <a:rPr lang="en-US" sz="2400">
                <a:latin typeface="Calibri" charset="0"/>
                <a:ea typeface="ＭＳ Ｐゴシック" charset="0"/>
              </a:rPr>
              <a:t>Secondary schools: utilize students on the team, or form a PBS Student Team</a:t>
            </a:r>
          </a:p>
          <a:p>
            <a:pPr eaLnBrk="1" hangingPunct="1">
              <a:lnSpc>
                <a:spcPct val="95000"/>
              </a:lnSpc>
            </a:pPr>
            <a:endParaRPr lang="en-US" sz="1400">
              <a:latin typeface="Calibri" charset="0"/>
              <a:ea typeface="ＭＳ Ｐゴシック" charset="0"/>
            </a:endParaRPr>
          </a:p>
          <a:p>
            <a:pPr eaLnBrk="1" hangingPunct="1">
              <a:lnSpc>
                <a:spcPct val="95000"/>
              </a:lnSpc>
            </a:pPr>
            <a:r>
              <a:rPr lang="en-US" sz="2400">
                <a:latin typeface="Calibri" charset="0"/>
                <a:ea typeface="ＭＳ Ｐゴシック" charset="0"/>
              </a:rPr>
              <a:t>Include students that represent all students (consider athletes, academics, student government, uninvolved, kids with referrals)</a:t>
            </a:r>
          </a:p>
          <a:p>
            <a:pPr eaLnBrk="1" hangingPunct="1">
              <a:lnSpc>
                <a:spcPct val="95000"/>
              </a:lnSpc>
            </a:pPr>
            <a:endParaRPr lang="en-US" sz="1500">
              <a:latin typeface="Calibri" charset="0"/>
              <a:ea typeface="ＭＳ Ｐゴシック" charset="0"/>
            </a:endParaRPr>
          </a:p>
          <a:p>
            <a:pPr eaLnBrk="1" hangingPunct="1">
              <a:lnSpc>
                <a:spcPct val="95000"/>
              </a:lnSpc>
            </a:pPr>
            <a:r>
              <a:rPr lang="en-US" sz="2400">
                <a:latin typeface="Calibri" charset="0"/>
                <a:ea typeface="ＭＳ Ｐゴシック" charset="0"/>
              </a:rPr>
              <a:t>Use students in teaching lessons, peer-mentoring around PBS, reinforcer ideas, etc. </a:t>
            </a:r>
          </a:p>
          <a:p>
            <a:pPr eaLnBrk="1" hangingPunct="1">
              <a:lnSpc>
                <a:spcPct val="95000"/>
              </a:lnSpc>
            </a:pPr>
            <a:endParaRPr lang="en-US" sz="2800">
              <a:latin typeface="Calibri" charset="0"/>
              <a:ea typeface="ＭＳ Ｐゴシック" charset="0"/>
            </a:endParaRPr>
          </a:p>
        </p:txBody>
      </p:sp>
      <p:pic>
        <p:nvPicPr>
          <p:cNvPr id="25602" name="Picture 2" descr="http://blog.thesource4ym.com/wp-content/uploads/Student-Leaders-300x1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
            <a:ext cx="2552700" cy="1693863"/>
          </a:xfrm>
          <a:prstGeom prst="rect">
            <a:avLst/>
          </a:prstGeom>
          <a:noFill/>
          <a:ln w="19050">
            <a:solidFill>
              <a:schemeClr val="tx2">
                <a:lumMod val="75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6830534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88" y="152400"/>
            <a:ext cx="7620000" cy="1143000"/>
          </a:xfrm>
        </p:spPr>
        <p:txBody>
          <a:bodyPr/>
          <a:lstStyle/>
          <a:p>
            <a:pPr eaLnBrk="1" hangingPunct="1">
              <a:defRPr/>
            </a:pPr>
            <a:r>
              <a:rPr lang="en-US" sz="3600" dirty="0">
                <a:cs typeface="+mj-cs"/>
              </a:rPr>
              <a:t>Make sure to engage families too:  Suggestions &amp; Tools</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88" y="3286125"/>
            <a:ext cx="4513262" cy="3267075"/>
          </a:xfrm>
          <a:prstGeom prst="rect">
            <a:avLst/>
          </a:prstGeom>
          <a:noFill/>
          <a:ln w="38100">
            <a:solidFill>
              <a:schemeClr val="tx2">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50179" name="TextBox 4"/>
          <p:cNvSpPr txBox="1">
            <a:spLocks noChangeArrowheads="1"/>
          </p:cNvSpPr>
          <p:nvPr/>
        </p:nvSpPr>
        <p:spPr bwMode="auto">
          <a:xfrm>
            <a:off x="134938" y="3657600"/>
            <a:ext cx="8164512" cy="190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2"/>
              </a:buClr>
            </a:pPr>
            <a:r>
              <a:rPr lang="en-US" sz="2000">
                <a:solidFill>
                  <a:srgbClr val="404040"/>
                </a:solidFill>
              </a:rPr>
              <a:t>Technical Assistance Center on </a:t>
            </a:r>
          </a:p>
          <a:p>
            <a:pPr eaLnBrk="1" hangingPunct="1">
              <a:buClr>
                <a:schemeClr val="accent2"/>
              </a:buClr>
            </a:pPr>
            <a:r>
              <a:rPr lang="en-US" sz="2000">
                <a:solidFill>
                  <a:srgbClr val="404040"/>
                </a:solidFill>
              </a:rPr>
              <a:t>Positive Behavioral Interventions </a:t>
            </a:r>
          </a:p>
          <a:p>
            <a:pPr eaLnBrk="1" hangingPunct="1">
              <a:buClr>
                <a:schemeClr val="accent2"/>
              </a:buClr>
            </a:pPr>
            <a:r>
              <a:rPr lang="en-US" sz="2000">
                <a:solidFill>
                  <a:srgbClr val="404040"/>
                </a:solidFill>
              </a:rPr>
              <a:t>and Support</a:t>
            </a:r>
          </a:p>
          <a:p>
            <a:pPr eaLnBrk="1" hangingPunct="1">
              <a:buClr>
                <a:schemeClr val="accent2"/>
              </a:buClr>
            </a:pPr>
            <a:endParaRPr lang="en-US" sz="2000">
              <a:solidFill>
                <a:srgbClr val="404040"/>
              </a:solidFill>
            </a:endParaRPr>
          </a:p>
          <a:p>
            <a:pPr lvl="1" eaLnBrk="1" hangingPunct="1">
              <a:buClr>
                <a:srgbClr val="FEB80A"/>
              </a:buClr>
            </a:pPr>
            <a:r>
              <a:rPr lang="en-US" sz="2000" b="1">
                <a:solidFill>
                  <a:srgbClr val="404040"/>
                </a:solidFill>
              </a:rPr>
              <a:t>http://www.pbis.org/</a:t>
            </a:r>
          </a:p>
          <a:p>
            <a:pPr eaLnBrk="1" hangingPunct="1"/>
            <a:endParaRPr lang="en-US" sz="1800"/>
          </a:p>
        </p:txBody>
      </p:sp>
      <p:sp>
        <p:nvSpPr>
          <p:cNvPr id="50180" name="TextBox 5"/>
          <p:cNvSpPr txBox="1">
            <a:spLocks noChangeArrowheads="1"/>
          </p:cNvSpPr>
          <p:nvPr/>
        </p:nvSpPr>
        <p:spPr bwMode="auto">
          <a:xfrm>
            <a:off x="300038" y="1377950"/>
            <a:ext cx="8164512" cy="190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accent2"/>
              </a:buClr>
            </a:pPr>
            <a:r>
              <a:rPr lang="en-US" sz="2000">
                <a:solidFill>
                  <a:srgbClr val="404040"/>
                </a:solidFill>
              </a:rPr>
              <a:t>Avenues for sharing SWPBS and/or your MTSS of support</a:t>
            </a:r>
          </a:p>
          <a:p>
            <a:pPr lvl="1" eaLnBrk="1" hangingPunct="1">
              <a:buClr>
                <a:schemeClr val="accent2"/>
              </a:buClr>
            </a:pPr>
            <a:r>
              <a:rPr lang="en-US" sz="2000" b="1">
                <a:solidFill>
                  <a:srgbClr val="404040"/>
                </a:solidFill>
              </a:rPr>
              <a:t>Back-to-School Night PowerPoint</a:t>
            </a:r>
          </a:p>
          <a:p>
            <a:pPr lvl="1" eaLnBrk="1" hangingPunct="1">
              <a:buClr>
                <a:schemeClr val="accent2"/>
              </a:buClr>
            </a:pPr>
            <a:r>
              <a:rPr lang="en-US" sz="2000" b="1">
                <a:solidFill>
                  <a:srgbClr val="404040"/>
                </a:solidFill>
              </a:rPr>
              <a:t>Brochure</a:t>
            </a:r>
          </a:p>
          <a:p>
            <a:pPr lvl="1" eaLnBrk="1" hangingPunct="1">
              <a:buClr>
                <a:schemeClr val="accent2"/>
              </a:buClr>
            </a:pPr>
            <a:r>
              <a:rPr lang="en-US" sz="2000" b="1">
                <a:solidFill>
                  <a:srgbClr val="404040"/>
                </a:solidFill>
              </a:rPr>
              <a:t>School newsletter</a:t>
            </a:r>
          </a:p>
          <a:p>
            <a:pPr lvl="1" eaLnBrk="1" hangingPunct="1">
              <a:buClr>
                <a:schemeClr val="accent2"/>
              </a:buClr>
            </a:pPr>
            <a:r>
              <a:rPr lang="en-US" sz="2000" b="1" i="1">
                <a:solidFill>
                  <a:srgbClr val="404040"/>
                </a:solidFill>
              </a:rPr>
              <a:t>Post these materials on your school website</a:t>
            </a:r>
          </a:p>
          <a:p>
            <a:pPr eaLnBrk="1" hangingPunct="1"/>
            <a:endParaRPr lang="en-US" sz="1800"/>
          </a:p>
        </p:txBody>
      </p:sp>
    </p:spTree>
    <p:extLst>
      <p:ext uri="{BB962C8B-B14F-4D97-AF65-F5344CB8AC3E}">
        <p14:creationId xmlns:p14="http://schemas.microsoft.com/office/powerpoint/2010/main" val="15322258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620000" cy="838200"/>
          </a:xfrm>
        </p:spPr>
        <p:txBody>
          <a:bodyPr/>
          <a:lstStyle/>
          <a:p>
            <a:r>
              <a:rPr lang="en-US" dirty="0" smtClean="0"/>
              <a:t>How will you promote buy-in?</a:t>
            </a:r>
            <a:endParaRPr lang="en-US" dirty="0"/>
          </a:p>
        </p:txBody>
      </p:sp>
      <p:sp>
        <p:nvSpPr>
          <p:cNvPr id="3" name="Content Placeholder 2"/>
          <p:cNvSpPr>
            <a:spLocks noGrp="1"/>
          </p:cNvSpPr>
          <p:nvPr>
            <p:ph idx="1"/>
          </p:nvPr>
        </p:nvSpPr>
        <p:spPr>
          <a:xfrm>
            <a:off x="304800" y="1905000"/>
            <a:ext cx="4343400" cy="4495800"/>
          </a:xfrm>
        </p:spPr>
        <p:txBody>
          <a:bodyPr>
            <a:normAutofit/>
          </a:bodyPr>
          <a:lstStyle/>
          <a:p>
            <a:r>
              <a:rPr lang="en-US" sz="2800" dirty="0" smtClean="0"/>
              <a:t>Review the Buy-In Checklist on p. 47 in Tab 1</a:t>
            </a:r>
          </a:p>
          <a:p>
            <a:r>
              <a:rPr lang="en-US" sz="2800" dirty="0" smtClean="0"/>
              <a:t>Select one area your team needs to address</a:t>
            </a:r>
          </a:p>
          <a:p>
            <a:r>
              <a:rPr lang="en-US" sz="2800" dirty="0" smtClean="0"/>
              <a:t>Determine how you will implement </a:t>
            </a:r>
            <a:endParaRPr lang="en-US" sz="2800" dirty="0"/>
          </a:p>
        </p:txBody>
      </p:sp>
      <p:pic>
        <p:nvPicPr>
          <p:cNvPr id="4" name="Picture 3" descr="buy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388" y="2109469"/>
            <a:ext cx="3582812" cy="3224531"/>
          </a:xfrm>
          <a:prstGeom prst="rect">
            <a:avLst/>
          </a:prstGeom>
        </p:spPr>
      </p:pic>
    </p:spTree>
    <p:extLst>
      <p:ext uri="{BB962C8B-B14F-4D97-AF65-F5344CB8AC3E}">
        <p14:creationId xmlns:p14="http://schemas.microsoft.com/office/powerpoint/2010/main" val="16925875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Prevention: Developing </a:t>
            </a:r>
            <a:r>
              <a:rPr lang="en-US" dirty="0" err="1"/>
              <a:t>Schoolwide</a:t>
            </a:r>
            <a:r>
              <a:rPr lang="en-US" dirty="0"/>
              <a:t> &amp; Classroom Systems</a:t>
            </a:r>
          </a:p>
        </p:txBody>
      </p:sp>
      <p:sp>
        <p:nvSpPr>
          <p:cNvPr id="3" name="Subtitle 2"/>
          <p:cNvSpPr>
            <a:spLocks noGrp="1"/>
          </p:cNvSpPr>
          <p:nvPr>
            <p:ph type="subTitle" idx="1"/>
          </p:nvPr>
        </p:nvSpPr>
        <p:spPr/>
        <p:txBody>
          <a:bodyPr>
            <a:normAutofit/>
          </a:bodyPr>
          <a:lstStyle/>
          <a:p>
            <a:r>
              <a:rPr lang="en-US" sz="2400" dirty="0">
                <a:solidFill>
                  <a:schemeClr val="accent1"/>
                </a:solidFill>
              </a:rPr>
              <a:t>Tab </a:t>
            </a:r>
            <a:r>
              <a:rPr lang="en-US" sz="2400" dirty="0" smtClean="0">
                <a:solidFill>
                  <a:schemeClr val="accent1"/>
                </a:solidFill>
              </a:rPr>
              <a:t>2 </a:t>
            </a:r>
            <a:r>
              <a:rPr lang="en-US" sz="2400" dirty="0">
                <a:solidFill>
                  <a:schemeClr val="accent1"/>
                </a:solidFill>
              </a:rPr>
              <a:t>– Workbook &amp; Examples</a:t>
            </a:r>
          </a:p>
        </p:txBody>
      </p:sp>
    </p:spTree>
    <p:extLst>
      <p:ext uri="{BB962C8B-B14F-4D97-AF65-F5344CB8AC3E}">
        <p14:creationId xmlns:p14="http://schemas.microsoft.com/office/powerpoint/2010/main" val="28760926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05800" cy="914400"/>
          </a:xfrm>
        </p:spPr>
        <p:txBody>
          <a:bodyPr/>
          <a:lstStyle/>
          <a:p>
            <a:r>
              <a:rPr lang="en-US" sz="4000" dirty="0"/>
              <a:t>DE-PBS MTSS Framework Components</a:t>
            </a:r>
          </a:p>
        </p:txBody>
      </p:sp>
      <p:sp>
        <p:nvSpPr>
          <p:cNvPr id="3" name="Content Placeholder 2"/>
          <p:cNvSpPr>
            <a:spLocks noGrp="1"/>
          </p:cNvSpPr>
          <p:nvPr>
            <p:ph idx="1"/>
          </p:nvPr>
        </p:nvSpPr>
        <p:spPr>
          <a:xfrm>
            <a:off x="152400" y="914400"/>
            <a:ext cx="8001000" cy="5486400"/>
          </a:xfrm>
        </p:spPr>
        <p:txBody>
          <a:bodyPr>
            <a:noAutofit/>
          </a:bodyPr>
          <a:lstStyle/>
          <a:p>
            <a:pPr>
              <a:buFont typeface="Arial"/>
              <a:buChar char="•"/>
            </a:pPr>
            <a:r>
              <a:rPr lang="en-US" sz="2400" b="1" dirty="0">
                <a:ea typeface="Geneva" pitchFamily="29" charset="0"/>
                <a:cs typeface="Geneva" pitchFamily="29" charset="0"/>
              </a:rPr>
              <a:t>Program Development &amp; Evaluation</a:t>
            </a:r>
          </a:p>
          <a:p>
            <a:pPr lvl="1">
              <a:buClr>
                <a:schemeClr val="accent1">
                  <a:lumMod val="50000"/>
                </a:schemeClr>
              </a:buClr>
            </a:pPr>
            <a:r>
              <a:rPr lang="en-US" sz="2200" dirty="0"/>
              <a:t>Problem-Solving/Leadership Team</a:t>
            </a:r>
          </a:p>
          <a:p>
            <a:pPr lvl="1">
              <a:buClr>
                <a:schemeClr val="accent1">
                  <a:lumMod val="50000"/>
                </a:schemeClr>
              </a:buClr>
            </a:pPr>
            <a:r>
              <a:rPr lang="en-US" sz="2200" dirty="0"/>
              <a:t>Data</a:t>
            </a:r>
          </a:p>
          <a:p>
            <a:pPr lvl="1">
              <a:buClr>
                <a:schemeClr val="accent1">
                  <a:lumMod val="50000"/>
                </a:schemeClr>
              </a:buClr>
            </a:pPr>
            <a:r>
              <a:rPr lang="en-US" sz="2200" dirty="0"/>
              <a:t>Professional Development &amp; Resources</a:t>
            </a:r>
          </a:p>
          <a:p>
            <a:r>
              <a:rPr lang="en-US" sz="2400" b="1" dirty="0">
                <a:solidFill>
                  <a:schemeClr val="accent1"/>
                </a:solidFill>
              </a:rPr>
              <a:t>Developing SW and Classroom Systems to Prevent Problem Behavior</a:t>
            </a:r>
            <a:endParaRPr lang="en-US" sz="2000" b="1" dirty="0">
              <a:solidFill>
                <a:schemeClr val="accent1"/>
              </a:solidFill>
            </a:endParaRPr>
          </a:p>
          <a:p>
            <a:pPr lvl="1">
              <a:buClr>
                <a:schemeClr val="accent1">
                  <a:lumMod val="50000"/>
                </a:schemeClr>
              </a:buClr>
            </a:pPr>
            <a:r>
              <a:rPr lang="en-US" sz="2200" dirty="0">
                <a:solidFill>
                  <a:schemeClr val="accent2"/>
                </a:solidFill>
              </a:rPr>
              <a:t>Expectations and Teaching</a:t>
            </a:r>
          </a:p>
          <a:p>
            <a:pPr lvl="1">
              <a:buClr>
                <a:schemeClr val="accent1">
                  <a:lumMod val="50000"/>
                </a:schemeClr>
              </a:buClr>
            </a:pPr>
            <a:r>
              <a:rPr lang="en-US" sz="2200" dirty="0">
                <a:solidFill>
                  <a:schemeClr val="accent2"/>
                </a:solidFill>
              </a:rPr>
              <a:t>Positive Relationships</a:t>
            </a:r>
          </a:p>
          <a:p>
            <a:r>
              <a:rPr lang="en-US" sz="2400" b="1" dirty="0"/>
              <a:t>Correcting Problem Behaviors</a:t>
            </a:r>
          </a:p>
          <a:p>
            <a:pPr lvl="1">
              <a:buClr>
                <a:schemeClr val="accent1">
                  <a:lumMod val="50000"/>
                </a:schemeClr>
              </a:buClr>
            </a:pPr>
            <a:r>
              <a:rPr lang="en-US" sz="2200" dirty="0"/>
              <a:t>Consistent and clear procedures</a:t>
            </a:r>
          </a:p>
          <a:p>
            <a:pPr lvl="1">
              <a:buClr>
                <a:schemeClr val="accent1">
                  <a:lumMod val="50000"/>
                </a:schemeClr>
              </a:buClr>
            </a:pPr>
            <a:r>
              <a:rPr lang="en-US" sz="2200" dirty="0">
                <a:ea typeface="Geneva" pitchFamily="29" charset="0"/>
                <a:cs typeface="Geneva" pitchFamily="29" charset="0"/>
              </a:rPr>
              <a:t>Disciplinary encounters used as learning opportunities to teach problem solving strategies </a:t>
            </a:r>
            <a:endParaRPr lang="en-US" sz="2200" dirty="0"/>
          </a:p>
          <a:p>
            <a:r>
              <a:rPr lang="en-US" sz="2400" b="1" dirty="0"/>
              <a:t>Developing Self-Discipline</a:t>
            </a:r>
          </a:p>
          <a:p>
            <a:pPr lvl="1"/>
            <a:endParaRPr lang="en-US" dirty="0"/>
          </a:p>
          <a:p>
            <a:pPr lvl="1"/>
            <a:endParaRPr lang="en-US" dirty="0"/>
          </a:p>
        </p:txBody>
      </p:sp>
      <p:sp>
        <p:nvSpPr>
          <p:cNvPr id="4" name="Down Arrow 3"/>
          <p:cNvSpPr/>
          <p:nvPr/>
        </p:nvSpPr>
        <p:spPr>
          <a:xfrm rot="5400000">
            <a:off x="5943600" y="2743200"/>
            <a:ext cx="1295400" cy="23622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60867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Features </a:t>
            </a:r>
          </a:p>
        </p:txBody>
      </p:sp>
      <p:sp>
        <p:nvSpPr>
          <p:cNvPr id="3" name="Content Placeholder 2"/>
          <p:cNvSpPr>
            <a:spLocks noGrp="1"/>
          </p:cNvSpPr>
          <p:nvPr>
            <p:ph sz="half" idx="2"/>
          </p:nvPr>
        </p:nvSpPr>
        <p:spPr>
          <a:xfrm>
            <a:off x="381001" y="2133600"/>
            <a:ext cx="3429000" cy="3951288"/>
          </a:xfrm>
        </p:spPr>
        <p:txBody>
          <a:bodyPr>
            <a:normAutofit lnSpcReduction="10000"/>
          </a:bodyPr>
          <a:lstStyle/>
          <a:p>
            <a:pPr lvl="0"/>
            <a:r>
              <a:rPr lang="en-US" dirty="0"/>
              <a:t>Recognize that </a:t>
            </a:r>
            <a:r>
              <a:rPr lang="en-US" i="1" dirty="0"/>
              <a:t>ALL students</a:t>
            </a:r>
            <a:r>
              <a:rPr lang="en-US" dirty="0"/>
              <a:t> benefit from positive behavioral supports. This includes students with and without behavior problems or disabilities, and requires sensitivity to individual and cultural differences.</a:t>
            </a:r>
          </a:p>
          <a:p>
            <a:endParaRPr lang="en-US" dirty="0"/>
          </a:p>
        </p:txBody>
      </p:sp>
      <p:sp>
        <p:nvSpPr>
          <p:cNvPr id="7" name="Content Placeholder 6"/>
          <p:cNvSpPr>
            <a:spLocks noGrp="1"/>
          </p:cNvSpPr>
          <p:nvPr>
            <p:ph sz="quarter" idx="4"/>
          </p:nvPr>
        </p:nvSpPr>
        <p:spPr>
          <a:xfrm>
            <a:off x="4038600" y="1676400"/>
            <a:ext cx="3962400" cy="4530725"/>
          </a:xfrm>
        </p:spPr>
        <p:txBody>
          <a:bodyPr>
            <a:normAutofit fontScale="85000" lnSpcReduction="20000"/>
          </a:bodyPr>
          <a:lstStyle/>
          <a:p>
            <a:r>
              <a:rPr lang="en-US" sz="2800" dirty="0"/>
              <a:t>Recognize the critical importance of preventing behavior problems. This is evident throughout school policies and evidence-based practices, especially in preventive classroom management, clear school-wide expectations, and school-wide teaching and recognition of positive behaviors.   It also is seen in positive teacher-student, student-student, and school-family relations.</a:t>
            </a:r>
          </a:p>
          <a:p>
            <a:endParaRPr lang="en-US" dirty="0"/>
          </a:p>
        </p:txBody>
      </p:sp>
      <p:pic>
        <p:nvPicPr>
          <p:cNvPr id="5" name="Picture 2" descr="C:\Users\hearn\AppData\Local\Microsoft\Windows\Temporary Internet Files\Content.IE5\L9CIPBVF\MC90023969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63" y="152400"/>
            <a:ext cx="13335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0613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7924800" cy="1143000"/>
          </a:xfrm>
        </p:spPr>
        <p:txBody>
          <a:bodyPr/>
          <a:lstStyle/>
          <a:p>
            <a:r>
              <a:rPr lang="en-US" sz="4400" dirty="0"/>
              <a:t>Positive, Predictable Environment</a:t>
            </a:r>
          </a:p>
        </p:txBody>
      </p:sp>
      <p:sp>
        <p:nvSpPr>
          <p:cNvPr id="6" name="Content Placeholder 5"/>
          <p:cNvSpPr>
            <a:spLocks noGrp="1"/>
          </p:cNvSpPr>
          <p:nvPr>
            <p:ph idx="1"/>
          </p:nvPr>
        </p:nvSpPr>
        <p:spPr/>
        <p:txBody>
          <a:bodyPr/>
          <a:lstStyle/>
          <a:p>
            <a:endParaRPr lang="en-US" dirty="0"/>
          </a:p>
        </p:txBody>
      </p:sp>
      <p:sp>
        <p:nvSpPr>
          <p:cNvPr id="7" name="Flowchart: Connector 6"/>
          <p:cNvSpPr/>
          <p:nvPr/>
        </p:nvSpPr>
        <p:spPr>
          <a:xfrm>
            <a:off x="304800" y="2743200"/>
            <a:ext cx="2286000" cy="228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3352800" y="2764971"/>
            <a:ext cx="2286000" cy="228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6096000" y="2743200"/>
            <a:ext cx="2286000" cy="228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4350" y="3470701"/>
            <a:ext cx="1866900" cy="830997"/>
          </a:xfrm>
          <a:prstGeom prst="rect">
            <a:avLst/>
          </a:prstGeom>
          <a:noFill/>
        </p:spPr>
        <p:txBody>
          <a:bodyPr wrap="square" rtlCol="0">
            <a:spAutoFit/>
          </a:bodyPr>
          <a:lstStyle/>
          <a:p>
            <a:pPr algn="ctr"/>
            <a:r>
              <a:rPr lang="en-US" sz="2400" dirty="0"/>
              <a:t>Schoolwide Expectations</a:t>
            </a:r>
          </a:p>
        </p:txBody>
      </p:sp>
      <p:sp>
        <p:nvSpPr>
          <p:cNvPr id="11" name="TextBox 10"/>
          <p:cNvSpPr txBox="1"/>
          <p:nvPr/>
        </p:nvSpPr>
        <p:spPr>
          <a:xfrm>
            <a:off x="3581400" y="3429000"/>
            <a:ext cx="1866900" cy="830997"/>
          </a:xfrm>
          <a:prstGeom prst="rect">
            <a:avLst/>
          </a:prstGeom>
          <a:noFill/>
        </p:spPr>
        <p:txBody>
          <a:bodyPr wrap="square" rtlCol="0">
            <a:spAutoFit/>
          </a:bodyPr>
          <a:lstStyle/>
          <a:p>
            <a:pPr algn="ctr"/>
            <a:r>
              <a:rPr lang="en-US" sz="2400" dirty="0"/>
              <a:t>Teacher Agreements</a:t>
            </a:r>
          </a:p>
        </p:txBody>
      </p:sp>
      <p:sp>
        <p:nvSpPr>
          <p:cNvPr id="12" name="TextBox 11"/>
          <p:cNvSpPr txBox="1"/>
          <p:nvPr/>
        </p:nvSpPr>
        <p:spPr>
          <a:xfrm>
            <a:off x="6324600" y="3352800"/>
            <a:ext cx="1866900" cy="1200329"/>
          </a:xfrm>
          <a:prstGeom prst="rect">
            <a:avLst/>
          </a:prstGeom>
          <a:noFill/>
        </p:spPr>
        <p:txBody>
          <a:bodyPr wrap="square" rtlCol="0">
            <a:spAutoFit/>
          </a:bodyPr>
          <a:lstStyle/>
          <a:p>
            <a:pPr algn="ctr"/>
            <a:r>
              <a:rPr lang="en-US" sz="2400" dirty="0"/>
              <a:t>Positive, Predictable Environment</a:t>
            </a:r>
          </a:p>
        </p:txBody>
      </p:sp>
      <p:sp>
        <p:nvSpPr>
          <p:cNvPr id="13" name="Plus 12"/>
          <p:cNvSpPr/>
          <p:nvPr/>
        </p:nvSpPr>
        <p:spPr>
          <a:xfrm>
            <a:off x="2667000" y="3581400"/>
            <a:ext cx="609600" cy="609600"/>
          </a:xfrm>
          <a:prstGeom prst="mathPlus">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qual 13"/>
          <p:cNvSpPr/>
          <p:nvPr/>
        </p:nvSpPr>
        <p:spPr>
          <a:xfrm>
            <a:off x="5638800" y="3581400"/>
            <a:ext cx="457200" cy="457200"/>
          </a:xfrm>
          <a:prstGeom prst="mathEqua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6324600" y="6477000"/>
            <a:ext cx="1600200" cy="369332"/>
          </a:xfrm>
          <a:prstGeom prst="rect">
            <a:avLst/>
          </a:prstGeom>
          <a:noFill/>
        </p:spPr>
        <p:txBody>
          <a:bodyPr wrap="square" rtlCol="0">
            <a:spAutoFit/>
          </a:bodyPr>
          <a:lstStyle/>
          <a:p>
            <a:r>
              <a:rPr lang="en-US" i="1" dirty="0"/>
              <a:t>www.pbis.org</a:t>
            </a:r>
          </a:p>
        </p:txBody>
      </p:sp>
    </p:spTree>
    <p:extLst>
      <p:ext uri="{BB962C8B-B14F-4D97-AF65-F5344CB8AC3E}">
        <p14:creationId xmlns:p14="http://schemas.microsoft.com/office/powerpoint/2010/main" val="2968451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Adjacency">
  <a:themeElements>
    <a:clrScheme name="Custom 7">
      <a:dk1>
        <a:sysClr val="windowText" lastClr="000000"/>
      </a:dk1>
      <a:lt1>
        <a:sysClr val="window" lastClr="FFFFFF"/>
      </a:lt1>
      <a:dk2>
        <a:srgbClr val="4E5B6F"/>
      </a:dk2>
      <a:lt2>
        <a:srgbClr val="D6ECFF"/>
      </a:lt2>
      <a:accent1>
        <a:srgbClr val="00B050"/>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4095</TotalTime>
  <Words>9323</Words>
  <Application>Microsoft Office PowerPoint</Application>
  <PresentationFormat>On-screen Show (4:3)</PresentationFormat>
  <Paragraphs>1730</Paragraphs>
  <Slides>196</Slides>
  <Notes>196</Notes>
  <HiddenSlides>0</HiddenSlides>
  <MMClips>0</MMClips>
  <ScaleCrop>false</ScaleCrop>
  <HeadingPairs>
    <vt:vector size="8" baseType="variant">
      <vt:variant>
        <vt:lpstr>Fonts Used</vt:lpstr>
      </vt:variant>
      <vt:variant>
        <vt:i4>29</vt:i4>
      </vt:variant>
      <vt:variant>
        <vt:lpstr>Theme</vt:lpstr>
      </vt:variant>
      <vt:variant>
        <vt:i4>2</vt:i4>
      </vt:variant>
      <vt:variant>
        <vt:lpstr>Embedded OLE Servers</vt:lpstr>
      </vt:variant>
      <vt:variant>
        <vt:i4>1</vt:i4>
      </vt:variant>
      <vt:variant>
        <vt:lpstr>Slide Titles</vt:lpstr>
      </vt:variant>
      <vt:variant>
        <vt:i4>196</vt:i4>
      </vt:variant>
    </vt:vector>
  </HeadingPairs>
  <TitlesOfParts>
    <vt:vector size="228" baseType="lpstr">
      <vt:lpstr>ＭＳ ゴシック</vt:lpstr>
      <vt:lpstr>MS PGothic</vt:lpstr>
      <vt:lpstr>MS PGothic</vt:lpstr>
      <vt:lpstr>Arial</vt:lpstr>
      <vt:lpstr>Arial Narrow</vt:lpstr>
      <vt:lpstr>Arial Unicode MS</vt:lpstr>
      <vt:lpstr>Berlin Sans FB Demi</vt:lpstr>
      <vt:lpstr>Bookman Old Style</vt:lpstr>
      <vt:lpstr>Calibri</vt:lpstr>
      <vt:lpstr>Cambria</vt:lpstr>
      <vt:lpstr>Century Gothic</vt:lpstr>
      <vt:lpstr>Comic Sans MS</vt:lpstr>
      <vt:lpstr>Courier New</vt:lpstr>
      <vt:lpstr>Domine</vt:lpstr>
      <vt:lpstr>Geneva</vt:lpstr>
      <vt:lpstr>Georgia</vt:lpstr>
      <vt:lpstr>Gungsuh</vt:lpstr>
      <vt:lpstr>Helvetica</vt:lpstr>
      <vt:lpstr>ＭＳ 明朝</vt:lpstr>
      <vt:lpstr>Noto Sans Symbols</vt:lpstr>
      <vt:lpstr>Perpetua</vt:lpstr>
      <vt:lpstr>Perpetua Titling MT</vt:lpstr>
      <vt:lpstr>Tahoma</vt:lpstr>
      <vt:lpstr>Times</vt:lpstr>
      <vt:lpstr>Times New Roman</vt:lpstr>
      <vt:lpstr>Trebuchet MS</vt:lpstr>
      <vt:lpstr>Tw Cen MT</vt:lpstr>
      <vt:lpstr>Wingdings</vt:lpstr>
      <vt:lpstr>Wingdings 2</vt:lpstr>
      <vt:lpstr>Adjacency</vt:lpstr>
      <vt:lpstr>1_Office Theme</vt:lpstr>
      <vt:lpstr>Document</vt:lpstr>
      <vt:lpstr>WiFi: DTCC Special Events 20181015nXyc</vt:lpstr>
      <vt:lpstr>Multi-Tiered System of Support Tier 1: DE-PBS School-wide  Positive Behavior Support </vt:lpstr>
      <vt:lpstr>PowerPoint Presentation</vt:lpstr>
      <vt:lpstr>Materials adapted from:</vt:lpstr>
      <vt:lpstr>Today’s Agenda</vt:lpstr>
      <vt:lpstr>Our Audience &amp; Our Goals</vt:lpstr>
      <vt:lpstr>Who’s here?</vt:lpstr>
      <vt:lpstr>Who’s here?</vt:lpstr>
      <vt:lpstr>Poll Directions</vt:lpstr>
      <vt:lpstr>2.  Which is/are example(s) of MTSS? </vt:lpstr>
      <vt:lpstr>3.  SW PBS is a …</vt:lpstr>
      <vt:lpstr>PowerPoint Presentation</vt:lpstr>
      <vt:lpstr>5.  The 3 tiers of PBS/MTSS describe:</vt:lpstr>
      <vt:lpstr>6.  What are the most important sustainability drivers in schools? </vt:lpstr>
      <vt:lpstr>Why are we here?</vt:lpstr>
      <vt:lpstr>Perception Shift:  High Suspension and Expulsion Rates Driven By Ineffective School Policies and Practices, not “Bad Kids”  </vt:lpstr>
      <vt:lpstr>Why use the MTSS/PBS framework for schools?                                                                                </vt:lpstr>
      <vt:lpstr>PowerPoint Presentation</vt:lpstr>
      <vt:lpstr>Examples of PBS Implementation “Infidelity”</vt:lpstr>
      <vt:lpstr>PowerPoint Presentation</vt:lpstr>
      <vt:lpstr>PowerPoint Presentation</vt:lpstr>
      <vt:lpstr>MTSS Defined</vt:lpstr>
      <vt:lpstr>Multi-Tiered Systems of Support  (MTSS) for Student Success</vt:lpstr>
      <vt:lpstr>PowerPoint Presentation</vt:lpstr>
      <vt:lpstr>Call it what you want!</vt:lpstr>
      <vt:lpstr>PowerPoint Presentation</vt:lpstr>
      <vt:lpstr>PowerPoint Presentation</vt:lpstr>
      <vt:lpstr>PowerPoint Presentation</vt:lpstr>
      <vt:lpstr>Reflecting on your school PRACTICES</vt:lpstr>
      <vt:lpstr>At the individual level: Tier 3</vt:lpstr>
      <vt:lpstr>At the small group level: Tier 2</vt:lpstr>
      <vt:lpstr>At the school-wide level: Tier 1</vt:lpstr>
      <vt:lpstr>Working Smarter, Not Harder</vt:lpstr>
      <vt:lpstr>PowerPoint Presentation</vt:lpstr>
      <vt:lpstr>PowerPoint Presentation</vt:lpstr>
      <vt:lpstr>Why Alignment is Important</vt:lpstr>
      <vt:lpstr>Keep in Mind…</vt:lpstr>
      <vt:lpstr>How Do We Integrate/Align with other Key Initiatives?</vt:lpstr>
      <vt:lpstr> PBS and Trauma-Informed Practices  Compliment Each Other</vt:lpstr>
      <vt:lpstr>Behavior is the language of trauma</vt:lpstr>
      <vt:lpstr>Classroom Matrix to teach coping skills </vt:lpstr>
      <vt:lpstr>PowerPoint Presentation</vt:lpstr>
      <vt:lpstr>PowerPoint Presentation</vt:lpstr>
      <vt:lpstr>PowerPoint Presentation</vt:lpstr>
      <vt:lpstr>Did we address these and other misperceptions?  </vt:lpstr>
      <vt:lpstr>DE-PBS MTSS Framework Components</vt:lpstr>
      <vt:lpstr>Program Development &amp; Evaluation</vt:lpstr>
      <vt:lpstr>Program Development &amp; Evaluation</vt:lpstr>
      <vt:lpstr>Building a Strong &amp; Effective MTSS/PBS Leadership Team</vt:lpstr>
      <vt:lpstr>Are we as a team representative  of our staff?</vt:lpstr>
      <vt:lpstr>Points to Ponder</vt:lpstr>
      <vt:lpstr>Effective Meeting Strategies</vt:lpstr>
      <vt:lpstr>Team Leader PD Resource</vt:lpstr>
      <vt:lpstr>Program Development &amp; Evaluation</vt:lpstr>
      <vt:lpstr>DE-PBS Key Feature</vt:lpstr>
      <vt:lpstr>Understanding &amp; Using Data</vt:lpstr>
      <vt:lpstr>Why use data?</vt:lpstr>
      <vt:lpstr>Office Discipline Referral Data (ODR)</vt:lpstr>
      <vt:lpstr>What do we do with all this data?</vt:lpstr>
      <vt:lpstr>Improving Decision-Making</vt:lpstr>
      <vt:lpstr>Going from primary to precise</vt:lpstr>
      <vt:lpstr>What are the data you need to move from a Primary to a Precise statement?</vt:lpstr>
      <vt:lpstr>From primary to precise:  An example</vt:lpstr>
      <vt:lpstr>From primary to precise:  Plan of action example</vt:lpstr>
      <vt:lpstr>From primary to precise: Developing a measurable goal</vt:lpstr>
      <vt:lpstr>From primary to precise: Developing a measurable goal example</vt:lpstr>
      <vt:lpstr>PowerPoint Presentation</vt:lpstr>
      <vt:lpstr>PowerPoint Presentation</vt:lpstr>
      <vt:lpstr>Multiple Data Sources</vt:lpstr>
      <vt:lpstr>What do we do with all this data?</vt:lpstr>
      <vt:lpstr>Points to Ponder</vt:lpstr>
      <vt:lpstr>Program Development &amp; Evaluation</vt:lpstr>
      <vt:lpstr> Importance of Buy In</vt:lpstr>
      <vt:lpstr>What is “buy in”</vt:lpstr>
      <vt:lpstr>Defining “buy in”</vt:lpstr>
      <vt:lpstr>Start with Staff Input about the need</vt:lpstr>
      <vt:lpstr>Systems First </vt:lpstr>
      <vt:lpstr>Management / Policy</vt:lpstr>
      <vt:lpstr>Policy &amp; Implementation Commitment</vt:lpstr>
      <vt:lpstr>Training  for Staff</vt:lpstr>
      <vt:lpstr>Example of a specific topic: Positive Greetings at the Door</vt:lpstr>
      <vt:lpstr>PowerPoint Presentation</vt:lpstr>
      <vt:lpstr>Providing Staff Overview: Resources</vt:lpstr>
      <vt:lpstr>Sharing with your staff</vt:lpstr>
      <vt:lpstr>It is more than training, provide ongoing communication</vt:lpstr>
      <vt:lpstr>Communication Loop for Staff</vt:lpstr>
      <vt:lpstr>DATA…so many uses </vt:lpstr>
      <vt:lpstr>DATA, Validation station… </vt:lpstr>
      <vt:lpstr>Data, Specific surveys </vt:lpstr>
      <vt:lpstr>PBS the PBS-ers</vt:lpstr>
      <vt:lpstr>Example of  PBS for staff:</vt:lpstr>
      <vt:lpstr>More PBS for staff</vt:lpstr>
      <vt:lpstr>Student Buy-In through Student Involvement</vt:lpstr>
      <vt:lpstr>Make sure to engage families too:  Suggestions &amp; Tools</vt:lpstr>
      <vt:lpstr>How will you promote buy-in?</vt:lpstr>
      <vt:lpstr>Prevention: Developing Schoolwide &amp; Classroom Systems</vt:lpstr>
      <vt:lpstr>DE-PBS MTSS Framework Components</vt:lpstr>
      <vt:lpstr>Key Features </vt:lpstr>
      <vt:lpstr>Positive, Predictable Environment</vt:lpstr>
      <vt:lpstr>Developing SW and Classroom Systems to Prevent Problem Behavior</vt:lpstr>
      <vt:lpstr>PowerPoint Presentation</vt:lpstr>
      <vt:lpstr>School-wide Expectations &amp; Rules</vt:lpstr>
      <vt:lpstr>How Are Expectations and Rules Similar?</vt:lpstr>
      <vt:lpstr>How Are Expectations and Rules Different?</vt:lpstr>
      <vt:lpstr>What Is Gained by Identifying Expectations &amp; Rules? </vt:lpstr>
      <vt:lpstr>Our Goal!</vt:lpstr>
      <vt:lpstr> School-wide Expectations Guidelines</vt:lpstr>
      <vt:lpstr> Expectation Example </vt:lpstr>
      <vt:lpstr>Already have expectations?</vt:lpstr>
      <vt:lpstr>Our Goal!</vt:lpstr>
      <vt:lpstr>School-wide Teaching Matrix Reminder</vt:lpstr>
      <vt:lpstr>Teaching Matrix Guidelines</vt:lpstr>
      <vt:lpstr>Example of Rules Following Guidelines</vt:lpstr>
      <vt:lpstr>Specific Behaviors + Social-Emotional Skills</vt:lpstr>
      <vt:lpstr>Specific Behaviors + Pro-Social Skills</vt:lpstr>
      <vt:lpstr>PowerPoint Presentation</vt:lpstr>
      <vt:lpstr>Classroom Teaching Matrix:  Rules/Norms/Specific Behaviors </vt:lpstr>
      <vt:lpstr>Classroom Matrix</vt:lpstr>
      <vt:lpstr>Classroom Rules/Norms/Specific Behaviors</vt:lpstr>
      <vt:lpstr>PowerPoint Presentation</vt:lpstr>
      <vt:lpstr>Invest in Building a Strong Foundation</vt:lpstr>
      <vt:lpstr>They’re Alive! </vt:lpstr>
      <vt:lpstr>PowerPoint Presentation</vt:lpstr>
      <vt:lpstr>Why Develop a System for Teaching Behavior?</vt:lpstr>
      <vt:lpstr>Teaching Expectations Using an Instructional Approach</vt:lpstr>
      <vt:lpstr>Teaching Structures</vt:lpstr>
      <vt:lpstr>Strategies to Support Student Expectation Knowledge</vt:lpstr>
      <vt:lpstr>Using Videos to Engage and Teach</vt:lpstr>
      <vt:lpstr>Remember…</vt:lpstr>
      <vt:lpstr>Points to Ponder</vt:lpstr>
      <vt:lpstr>Choose Your Own Adventure…</vt:lpstr>
      <vt:lpstr>Developing SW and Classroom Systems to Prevent Problem Behavior</vt:lpstr>
      <vt:lpstr>Preventing Problem Behavior through Developing Positive Relationships</vt:lpstr>
      <vt:lpstr>Teacher-Student Relationships</vt:lpstr>
      <vt:lpstr>Why are teacher-student relationships important?</vt:lpstr>
      <vt:lpstr>How can staff and student  relationships be supported?</vt:lpstr>
      <vt:lpstr>Purpose of Reinforcers/Acknowledgements</vt:lpstr>
      <vt:lpstr>Strategic Use of Praise and Rewards – Part 1</vt:lpstr>
      <vt:lpstr>Strategic Use of Praise and Rewards – Part 1 </vt:lpstr>
      <vt:lpstr>Strategic Use of Praise and Rewards – Part 2</vt:lpstr>
      <vt:lpstr>Strategic Use of Praise and Rewards – Part 2</vt:lpstr>
      <vt:lpstr>PowerPoint Presentation</vt:lpstr>
      <vt:lpstr>School-wide Acknowledgement Plans</vt:lpstr>
      <vt:lpstr>Operationalize School-wide Acknowledgement Plans</vt:lpstr>
      <vt:lpstr>Points to Ponder – Recognition</vt:lpstr>
      <vt:lpstr>Preventing Problem Behavior through Developing Positive Relationships</vt:lpstr>
      <vt:lpstr>Why are student-student relationships important? </vt:lpstr>
      <vt:lpstr>How can student  relationships be supported?</vt:lpstr>
      <vt:lpstr>Relationships and Bullying Prevention</vt:lpstr>
      <vt:lpstr>Preventing Problem Behavior through Developing Positive Relationships</vt:lpstr>
      <vt:lpstr>School/Teacher - Home Relationship Building</vt:lpstr>
      <vt:lpstr>School/Teacher - Home Relationship Building</vt:lpstr>
      <vt:lpstr>School/Teacher - Home Relationship Building</vt:lpstr>
      <vt:lpstr>Why are school/teacher - home relationships important? </vt:lpstr>
      <vt:lpstr>How can school/teacher - home relationships be supported?</vt:lpstr>
      <vt:lpstr>Measures Used for  Relationship Building</vt:lpstr>
      <vt:lpstr>School Climate Online Resources</vt:lpstr>
      <vt:lpstr>School Climate Online Training Modules</vt:lpstr>
      <vt:lpstr>PowerPoint Presentation</vt:lpstr>
      <vt:lpstr>Correcting Problem Behaviors</vt:lpstr>
      <vt:lpstr>DE-PBS MTSS Framework Components</vt:lpstr>
      <vt:lpstr>“When everyone handles infractions with instructional correction procedures, students learn that what happens when they misbehave is procedure not personal”            Bob Algozzine</vt:lpstr>
      <vt:lpstr>System for Responding to/ Correcting Problem Behaviors </vt:lpstr>
      <vt:lpstr>DE-PBS School-wide Framework</vt:lpstr>
      <vt:lpstr>Referral System: Discipline Referral Form</vt:lpstr>
      <vt:lpstr>Consistent  &amp; Clear Procedures: Classroom vs. Office Managed</vt:lpstr>
      <vt:lpstr>Learning Opportunities: Response to Problem Behaviors include problem solving/skill building</vt:lpstr>
      <vt:lpstr>Recommendation to eradicate disparities in school discipline</vt:lpstr>
      <vt:lpstr>Disciplinary encounters: 2-part problem solving process </vt:lpstr>
      <vt:lpstr>Problem Solving with Students</vt:lpstr>
      <vt:lpstr>Example Problem Solving Questions</vt:lpstr>
      <vt:lpstr>Strategies to Support Consistency</vt:lpstr>
      <vt:lpstr>Points to Ponder</vt:lpstr>
      <vt:lpstr>Developing Self-Discipline </vt:lpstr>
      <vt:lpstr>DE-PBS MTSS Framework Components</vt:lpstr>
      <vt:lpstr>What is Self-Discipline?</vt:lpstr>
      <vt:lpstr>What is Self-Discipline?</vt:lpstr>
      <vt:lpstr>What is Self-Discipline?</vt:lpstr>
      <vt:lpstr>PowerPoint Presentation</vt:lpstr>
      <vt:lpstr>DE-PBS Key Feature</vt:lpstr>
      <vt:lpstr> CASEL Model for SEL</vt:lpstr>
      <vt:lpstr>PowerPoint Presentation</vt:lpstr>
      <vt:lpstr>Model for PREVENTION</vt:lpstr>
      <vt:lpstr>What does the research say regarding integrating the two approaches? </vt:lpstr>
      <vt:lpstr>Delaware School Climate Survey</vt:lpstr>
      <vt:lpstr>Incorporating Self-Discipline  in Your SW PBS/MTSS Framework </vt:lpstr>
      <vt:lpstr>School-wide Policies &amp; Activities</vt:lpstr>
      <vt:lpstr>Student Involvement in Decision Making</vt:lpstr>
      <vt:lpstr>Student Involvement in Decision Making</vt:lpstr>
      <vt:lpstr>Social and Emotional Curriculum</vt:lpstr>
      <vt:lpstr>Social and Emotional Curriculum</vt:lpstr>
      <vt:lpstr>PowerPoint Presentation</vt:lpstr>
      <vt:lpstr>PowerPoint Presentation</vt:lpstr>
      <vt:lpstr>Tier 1: SWPBS Monitoring Tool Key Feature Status Tracker</vt:lpstr>
      <vt:lpstr>Evaluation: We value your feedback!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about post-it question/sharing activity</dc:title>
  <dc:creator>Hearn, Sarah</dc:creator>
  <cp:lastModifiedBy>Jenna Leary</cp:lastModifiedBy>
  <cp:revision>231</cp:revision>
  <cp:lastPrinted>2018-10-17T02:28:40Z</cp:lastPrinted>
  <dcterms:modified xsi:type="dcterms:W3CDTF">2018-10-18T14:13:57Z</dcterms:modified>
</cp:coreProperties>
</file>