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7" r:id="rId1"/>
  </p:sldMasterIdLst>
  <p:notesMasterIdLst>
    <p:notesMasterId r:id="rId39"/>
  </p:notesMasterIdLst>
  <p:handoutMasterIdLst>
    <p:handoutMasterId r:id="rId40"/>
  </p:handoutMasterIdLst>
  <p:sldIdLst>
    <p:sldId id="709" r:id="rId2"/>
    <p:sldId id="491" r:id="rId3"/>
    <p:sldId id="541" r:id="rId4"/>
    <p:sldId id="591" r:id="rId5"/>
    <p:sldId id="704" r:id="rId6"/>
    <p:sldId id="667" r:id="rId7"/>
    <p:sldId id="705" r:id="rId8"/>
    <p:sldId id="688" r:id="rId9"/>
    <p:sldId id="496" r:id="rId10"/>
    <p:sldId id="594" r:id="rId11"/>
    <p:sldId id="703" r:id="rId12"/>
    <p:sldId id="707" r:id="rId13"/>
    <p:sldId id="689" r:id="rId14"/>
    <p:sldId id="706" r:id="rId15"/>
    <p:sldId id="702" r:id="rId16"/>
    <p:sldId id="708" r:id="rId17"/>
    <p:sldId id="684" r:id="rId18"/>
    <p:sldId id="720" r:id="rId19"/>
    <p:sldId id="721" r:id="rId20"/>
    <p:sldId id="636" r:id="rId21"/>
    <p:sldId id="637" r:id="rId22"/>
    <p:sldId id="683" r:id="rId23"/>
    <p:sldId id="710" r:id="rId24"/>
    <p:sldId id="713" r:id="rId25"/>
    <p:sldId id="714" r:id="rId26"/>
    <p:sldId id="711" r:id="rId27"/>
    <p:sldId id="715" r:id="rId28"/>
    <p:sldId id="716" r:id="rId29"/>
    <p:sldId id="712" r:id="rId30"/>
    <p:sldId id="717" r:id="rId31"/>
    <p:sldId id="718" r:id="rId32"/>
    <p:sldId id="724" r:id="rId33"/>
    <p:sldId id="726" r:id="rId34"/>
    <p:sldId id="535" r:id="rId35"/>
    <p:sldId id="722" r:id="rId36"/>
    <p:sldId id="723" r:id="rId37"/>
    <p:sldId id="719" r:id="rId38"/>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5FA"/>
    <a:srgbClr val="375BB0"/>
    <a:srgbClr val="698CF8"/>
    <a:srgbClr val="F4D76E"/>
    <a:srgbClr val="FFE64E"/>
    <a:srgbClr val="FEFCE6"/>
    <a:srgbClr val="FFFFFF"/>
    <a:srgbClr val="CC00FF"/>
    <a:srgbClr val="2A00FF"/>
    <a:srgbClr val="DBD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72780" autoAdjust="0"/>
  </p:normalViewPr>
  <p:slideViewPr>
    <p:cSldViewPr snapToObjects="1">
      <p:cViewPr varScale="1">
        <p:scale>
          <a:sx n="80" d="100"/>
          <a:sy n="80" d="100"/>
        </p:scale>
        <p:origin x="17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snapToObjects="1">
      <p:cViewPr varScale="1">
        <p:scale>
          <a:sx n="99" d="100"/>
          <a:sy n="99" d="100"/>
        </p:scale>
        <p:origin x="-2658" y="-10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r>
              <a:rPr lang="en-US" dirty="0" smtClean="0"/>
              <a:t>Sharing DSCS Results with STAFF</a:t>
            </a:r>
            <a:endParaRPr lang="en-US" dirty="0"/>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r>
              <a:rPr lang="en-US" smtClean="0"/>
              <a:t>May 2015</a:t>
            </a:r>
            <a:endParaRPr lang="en-US" dirty="0"/>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lgn="r">
              <a:defRPr/>
            </a:pPr>
            <a:r>
              <a:rPr lang="en-US" dirty="0" smtClean="0"/>
              <a:t>Get electronic copy of PowerPoint at…</a:t>
            </a:r>
            <a:endParaRPr lang="en-US" dirty="0"/>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lgn="l">
              <a:defRPr/>
            </a:pPr>
            <a:r>
              <a:rPr lang="en-US" dirty="0" smtClean="0"/>
              <a:t>delawarepbs.org		</a:t>
            </a:r>
            <a:fld id="{B47A3222-EBA2-4F9E-BB1E-B50EEF8F9489}" type="slidenum">
              <a:rPr lang="en-US" smtClean="0"/>
              <a:pPr algn="l">
                <a:defRPr/>
              </a:pPr>
              <a:t>‹#›</a:t>
            </a:fld>
            <a:endParaRPr lang="en-US" dirty="0"/>
          </a:p>
        </p:txBody>
      </p:sp>
    </p:spTree>
    <p:extLst>
      <p:ext uri="{BB962C8B-B14F-4D97-AF65-F5344CB8AC3E}">
        <p14:creationId xmlns:p14="http://schemas.microsoft.com/office/powerpoint/2010/main" val="3361674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fld id="{98065C0E-7837-41C0-A371-0FDF07117B8E}" type="datetime1">
              <a:rPr lang="en-US"/>
              <a:pPr>
                <a:defRPr/>
              </a:pPr>
              <a:t>5/8/2018</a:t>
            </a:fld>
            <a:endParaRPr lang="en-US"/>
          </a:p>
        </p:txBody>
      </p:sp>
      <p:sp>
        <p:nvSpPr>
          <p:cNvPr id="41988" name="Slide Image Placeholder 3"/>
          <p:cNvSpPr>
            <a:spLocks noGrp="1" noRot="1" noChangeAspect="1"/>
          </p:cNvSpPr>
          <p:nvPr>
            <p:ph type="sldImg" idx="2"/>
          </p:nvPr>
        </p:nvSpPr>
        <p:spPr bwMode="auto">
          <a:xfrm>
            <a:off x="1117600" y="696913"/>
            <a:ext cx="4648200" cy="34861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defRPr/>
            </a:pPr>
            <a:fld id="{9395B56A-DABC-471D-89BF-BFEE37BDC481}" type="slidenum">
              <a:rPr lang="en-US"/>
              <a:pPr>
                <a:defRPr/>
              </a:pPr>
              <a:t>‹#›</a:t>
            </a:fld>
            <a:endParaRPr lang="en-US"/>
          </a:p>
        </p:txBody>
      </p:sp>
    </p:spTree>
    <p:extLst>
      <p:ext uri="{BB962C8B-B14F-4D97-AF65-F5344CB8AC3E}">
        <p14:creationId xmlns:p14="http://schemas.microsoft.com/office/powerpoint/2010/main" val="11740088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2pPr>
    <a:lvl3pPr marL="11430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3pPr>
    <a:lvl4pPr marL="16002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4pPr>
    <a:lvl5pPr marL="20574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 the above bullet points in detail. The bottom</a:t>
            </a:r>
            <a:r>
              <a:rPr lang="en-US" baseline="0" dirty="0" smtClean="0"/>
              <a:t> line is that this template is yours to customize to your school’s needs. We also have a PowerPoint template for sharing DSCS data with families at </a:t>
            </a:r>
            <a:r>
              <a:rPr lang="en-US" baseline="0" dirty="0" err="1" smtClean="0"/>
              <a:t>delawarepbs.org</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0</a:t>
            </a:fld>
            <a:endParaRPr lang="en-US"/>
          </a:p>
        </p:txBody>
      </p:sp>
    </p:spTree>
    <p:extLst>
      <p:ext uri="{BB962C8B-B14F-4D97-AF65-F5344CB8AC3E}">
        <p14:creationId xmlns:p14="http://schemas.microsoft.com/office/powerpoint/2010/main" val="417624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share what are the subscales on Part 2, 3, and 4 of the DSCS.]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9</a:t>
            </a:fld>
            <a:endParaRPr lang="en-US"/>
          </a:p>
        </p:txBody>
      </p:sp>
    </p:spTree>
    <p:extLst>
      <p:ext uri="{BB962C8B-B14F-4D97-AF65-F5344CB8AC3E}">
        <p14:creationId xmlns:p14="http://schemas.microsoft.com/office/powerpoint/2010/main" val="39581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response types on the DSCS.]</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10</a:t>
            </a:fld>
            <a:endParaRPr lang="en-US"/>
          </a:p>
        </p:txBody>
      </p:sp>
    </p:spTree>
    <p:extLst>
      <p:ext uri="{BB962C8B-B14F-4D97-AF65-F5344CB8AC3E}">
        <p14:creationId xmlns:p14="http://schemas.microsoft.com/office/powerpoint/2010/main" val="311881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11</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a:t>
            </a:r>
            <a:r>
              <a:rPr lang="en-US" sz="1200" baseline="0" dirty="0" smtClean="0">
                <a:solidFill>
                  <a:schemeClr val="accent4">
                    <a:lumMod val="75000"/>
                  </a:schemeClr>
                </a:solidFill>
              </a:rPr>
              <a:t> standard scores (SS) are, if you share them. The analogy here is that this scores shows how your staff, student and home perceptions compared to the perceptions of staff, students and families across all schools like your school (for example, if you are a middle school, your SS show how your school results compare to other middle schools that completed the DSCS)</a:t>
            </a:r>
            <a:r>
              <a:rPr lang="en-US" sz="1200" dirty="0" smtClean="0">
                <a:solidFill>
                  <a:schemeClr val="accent4">
                    <a:lumMod val="75000"/>
                  </a:schemeClr>
                </a:solidFill>
              </a:rPr>
              <a:t>.]</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12</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a:t>
            </a:r>
            <a:r>
              <a:rPr lang="en-US" sz="1200" baseline="0" dirty="0" smtClean="0">
                <a:solidFill>
                  <a:schemeClr val="accent4">
                    <a:lumMod val="75000"/>
                  </a:schemeClr>
                </a:solidFill>
              </a:rPr>
              <a:t> average item scores (AIS) and individual item responses (IIR) are, if you share them. The analogy is that AISs and IIRs look at your school’s data only (the averages are based only on survey results from your school).]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[We understand that you want cover as much data with your staff as possible but please note, the DE-PBS Project recommends that you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and/or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13</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 this slide to proactively</a:t>
            </a:r>
            <a:r>
              <a:rPr lang="en-US" baseline="0" dirty="0" smtClean="0"/>
              <a:t> address common</a:t>
            </a:r>
            <a:r>
              <a:rPr lang="en-US" dirty="0" smtClean="0"/>
              <a:t> teacher</a:t>
            </a:r>
            <a:r>
              <a:rPr lang="en-US" baseline="0" dirty="0" smtClean="0"/>
              <a:t> questions regarding</a:t>
            </a:r>
            <a:r>
              <a:rPr lang="en-US" dirty="0" smtClean="0"/>
              <a:t> negative data trends.]</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in the rest of the PowerPoint.]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[We understand that you want cover as much data with your staff as possible but please note, the DE-PBS Project recommends that you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and/or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15</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0" dirty="0" smtClean="0">
                <a:solidFill>
                  <a:schemeClr val="accent4">
                    <a:lumMod val="75000"/>
                  </a:schemeClr>
                </a:solidFill>
              </a:rPr>
              <a:t>[Use this slide to start discussing </a:t>
            </a:r>
            <a:r>
              <a:rPr lang="en-US" sz="1200" i="0" u="sng" dirty="0" smtClean="0">
                <a:solidFill>
                  <a:schemeClr val="accent4">
                    <a:lumMod val="75000"/>
                  </a:schemeClr>
                </a:solidFill>
              </a:rPr>
              <a:t>student survey results </a:t>
            </a:r>
            <a:r>
              <a:rPr lang="en-US" sz="1200" i="0" dirty="0" smtClean="0">
                <a:solidFill>
                  <a:schemeClr val="accent4">
                    <a:lumMod val="75000"/>
                  </a:schemeClr>
                </a:solidFill>
              </a:rPr>
              <a:t>on the DSCS.</a:t>
            </a:r>
            <a:r>
              <a:rPr lang="en-US" sz="1200" i="0" baseline="0" dirty="0" smtClean="0">
                <a:solidFill>
                  <a:schemeClr val="accent4">
                    <a:lumMod val="75000"/>
                  </a:schemeClr>
                </a:solidFill>
              </a:rPr>
              <a:t> Feel free to delete the existing tables on this slide and replace them with other tables or graphs from your original report (</a:t>
            </a:r>
            <a:r>
              <a:rPr lang="en-US" sz="1200" i="1" baseline="0" dirty="0" smtClean="0">
                <a:solidFill>
                  <a:schemeClr val="accent4">
                    <a:lumMod val="75000"/>
                  </a:schemeClr>
                </a:solidFill>
              </a:rPr>
              <a:t>cutting and pasting will save time! </a:t>
            </a:r>
            <a:r>
              <a:rPr lang="en-US" sz="1200" i="1" baseline="0" dirty="0" smtClean="0">
                <a:solidFill>
                  <a:schemeClr val="accent4">
                    <a:lumMod val="75000"/>
                  </a:schemeClr>
                </a:solidFill>
                <a:sym typeface="Wingdings" panose="05000000000000000000" pitchFamily="2" charset="2"/>
              </a:rPr>
              <a:t></a:t>
            </a:r>
            <a:r>
              <a:rPr lang="en-US" sz="1200" i="0" baseline="0" dirty="0" smtClean="0">
                <a:solidFill>
                  <a:schemeClr val="accent4">
                    <a:lumMod val="75000"/>
                  </a:schemeClr>
                </a:solidFill>
                <a:sym typeface="Wingdings" panose="05000000000000000000" pitchFamily="2" charset="2"/>
              </a:rPr>
              <a:t>).</a:t>
            </a:r>
            <a:r>
              <a:rPr lang="en-US" sz="1200" b="0" i="0" u="none" strike="noStrike" kern="1200" baseline="0" dirty="0" smtClean="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smtClean="0">
                <a:solidFill>
                  <a:schemeClr val="tx1"/>
                </a:solidFill>
                <a:effectLst/>
                <a:latin typeface="+mn-lt"/>
                <a:ea typeface="Geneva" pitchFamily="-65" charset="-128"/>
                <a:cs typeface="Geneva" pitchFamily="-65" charset="-128"/>
              </a:rPr>
              <a:t>Total AVERAGE ITEM scores</a:t>
            </a:r>
            <a:r>
              <a:rPr lang="en-US" sz="1200" b="0" i="0" u="none" strike="noStrike" kern="1200" baseline="0" dirty="0" smtClean="0">
                <a:solidFill>
                  <a:schemeClr val="tx1"/>
                </a:solidFill>
                <a:effectLst/>
                <a:latin typeface="+mn-lt"/>
                <a:ea typeface="Geneva" pitchFamily="-65" charset="-128"/>
                <a:cs typeface="Geneva" pitchFamily="-65" charset="-128"/>
              </a:rPr>
              <a:t> and trends]</a:t>
            </a:r>
            <a:endParaRPr lang="en-US" sz="120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students. </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Teacher-student relationships</a:t>
            </a:r>
          </a:p>
          <a:p>
            <a:pPr marL="171450"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Student-student relationships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Student engagement school-wide</a:t>
            </a:r>
          </a:p>
          <a:p>
            <a:pPr marL="171450"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Clarity of expectations</a:t>
            </a:r>
          </a:p>
          <a:p>
            <a:pPr marL="171450"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Fairness of rules</a:t>
            </a:r>
          </a:p>
          <a:p>
            <a:pPr marL="171450"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School safety</a:t>
            </a:r>
          </a:p>
          <a:p>
            <a:pPr marL="171450"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Bullying school-wide *</a:t>
            </a:r>
          </a:p>
          <a:p>
            <a:pPr marL="171450"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Total school climate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a:t>
            </a:r>
            <a:r>
              <a:rPr lang="en-US" baseline="0" dirty="0" smtClean="0"/>
              <a:t> For example, </a:t>
            </a:r>
            <a:r>
              <a:rPr lang="en-US" sz="1200" baseline="0" dirty="0" smtClean="0">
                <a:solidFill>
                  <a:schemeClr val="accent4">
                    <a:lumMod val="75000"/>
                  </a:schemeClr>
                </a:solidFill>
              </a:rPr>
              <a:t>g</a:t>
            </a:r>
            <a:r>
              <a:rPr lang="en-US" sz="1200" dirty="0" smtClean="0">
                <a:solidFill>
                  <a:schemeClr val="accent4">
                    <a:lumMod val="75000"/>
                  </a:schemeClr>
                </a:solidFill>
              </a:rPr>
              <a:t>o</a:t>
            </a:r>
            <a:r>
              <a:rPr lang="en-US" sz="1200" baseline="0" dirty="0" smtClean="0">
                <a:solidFill>
                  <a:schemeClr val="accent4">
                    <a:lumMod val="75000"/>
                  </a:schemeClr>
                </a:solidFill>
              </a:rPr>
              <a:t> ahead and delete any slides relating to parts you didn’t ask staff, students and/or families to respond to.]</a:t>
            </a:r>
            <a:endParaRPr lang="en-US" sz="1200" dirty="0" smtClean="0">
              <a:solidFill>
                <a:schemeClr val="accent4">
                  <a:lumMod val="75000"/>
                </a:schemeClr>
              </a:solidFill>
            </a:endParaRPr>
          </a:p>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a:t>
            </a:r>
            <a:r>
              <a:rPr lang="en-US" i="0" baseline="0" dirty="0" smtClean="0"/>
              <a:t>. </a:t>
            </a:r>
            <a:r>
              <a:rPr lang="en-US" sz="1200" i="0" dirty="0" smtClean="0">
                <a:solidFill>
                  <a:schemeClr val="accent4">
                    <a:lumMod val="75000"/>
                  </a:schemeClr>
                </a:solidFill>
              </a:rPr>
              <a:t>For example, above</a:t>
            </a:r>
            <a:r>
              <a:rPr lang="en-US" sz="1200" i="0" baseline="0" dirty="0" smtClean="0">
                <a:solidFill>
                  <a:schemeClr val="accent4">
                    <a:lumMod val="75000"/>
                  </a:schemeClr>
                </a:solidFill>
              </a:rPr>
              <a:t> is a sample of how you can could edit this PowerPoint template by adding a table cut directly out of your DSCS report. This “new” slide highlights positive climate trends with staff (instead of the table originally included in this template).]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0" baseline="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0" baseline="0" dirty="0" smtClean="0">
                <a:solidFill>
                  <a:schemeClr val="accent4">
                    <a:lumMod val="75000"/>
                  </a:schemeClr>
                </a:solidFill>
              </a:rPr>
              <a:t>[We recommend that your school administration and/or SWPBS team use or create slides that will prompt your staff to use your climate data to action plan around that success the next year.]</a:t>
            </a:r>
            <a:endParaRPr lang="en-US" sz="120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a:t>
            </a:r>
            <a:r>
              <a:rPr lang="en-US" i="0" baseline="0" dirty="0" smtClean="0"/>
              <a:t>. </a:t>
            </a:r>
            <a:r>
              <a:rPr lang="en-US" sz="1200" i="0" dirty="0" smtClean="0">
                <a:solidFill>
                  <a:schemeClr val="accent4">
                    <a:lumMod val="75000"/>
                  </a:schemeClr>
                </a:solidFill>
              </a:rPr>
              <a:t>For example, above</a:t>
            </a:r>
            <a:r>
              <a:rPr lang="en-US" sz="1200" i="0" baseline="0" dirty="0" smtClean="0">
                <a:solidFill>
                  <a:schemeClr val="accent4">
                    <a:lumMod val="75000"/>
                  </a:schemeClr>
                </a:solidFill>
              </a:rPr>
              <a:t> is a sample of how you can could edit this PowerPoint template by adding a table cut directly out of your DSCS report. This “new” slide highlights problematic climate trends with staff (instead of the table originally included in this template).]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0" baseline="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0" baseline="0" dirty="0" smtClean="0">
                <a:solidFill>
                  <a:schemeClr val="accent4">
                    <a:lumMod val="75000"/>
                  </a:schemeClr>
                </a:solidFill>
              </a:rPr>
              <a:t>[We recommend that your school administration and/or SWPBS team use or create slides that will prompt your staff to use your climate data to action plan around that success the next year.]</a:t>
            </a:r>
            <a:endParaRPr lang="en-US" sz="120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a:t>
            </a:fld>
            <a:endParaRPr lang="en-US"/>
          </a:p>
        </p:txBody>
      </p:sp>
    </p:spTree>
    <p:extLst>
      <p:ext uri="{BB962C8B-B14F-4D97-AF65-F5344CB8AC3E}">
        <p14:creationId xmlns:p14="http://schemas.microsoft.com/office/powerpoint/2010/main" val="336906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teacher survey results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sz="1200" i="0" baseline="0" dirty="0" smtClean="0">
                <a:solidFill>
                  <a:schemeClr val="accent4">
                    <a:lumMod val="75000"/>
                  </a:schemeClr>
                </a:solidFill>
              </a:rPr>
              <a:t>Feel free to delete the existing tables on this slide and replace them with other tables or graphs from your original report (</a:t>
            </a:r>
            <a:r>
              <a:rPr lang="en-US" sz="1200" i="1" baseline="0" dirty="0" smtClean="0">
                <a:solidFill>
                  <a:schemeClr val="accent4">
                    <a:lumMod val="75000"/>
                  </a:schemeClr>
                </a:solidFill>
              </a:rPr>
              <a:t>cutting and pasting will save time! </a:t>
            </a:r>
            <a:r>
              <a:rPr lang="en-US" sz="1200" i="1" baseline="0" dirty="0" smtClean="0">
                <a:solidFill>
                  <a:schemeClr val="accent4">
                    <a:lumMod val="75000"/>
                  </a:schemeClr>
                </a:solidFill>
                <a:sym typeface="Wingdings" panose="05000000000000000000" pitchFamily="2" charset="2"/>
              </a:rPr>
              <a:t></a:t>
            </a:r>
            <a:r>
              <a:rPr lang="en-US" sz="1200" i="0" baseline="0" dirty="0" smtClean="0">
                <a:solidFill>
                  <a:schemeClr val="accent4">
                    <a:lumMod val="75000"/>
                  </a:schemeClr>
                </a:solidFill>
                <a:sym typeface="Wingdings" panose="05000000000000000000" pitchFamily="2" charset="2"/>
              </a:rPr>
              <a:t>).</a:t>
            </a:r>
            <a:r>
              <a:rPr lang="en-US" sz="1200" b="0" i="0" u="none" strike="noStrike" kern="1200" baseline="0" dirty="0" smtClean="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smtClean="0">
                <a:solidFill>
                  <a:schemeClr val="tx1"/>
                </a:solidFill>
                <a:effectLst/>
                <a:latin typeface="+mn-lt"/>
                <a:ea typeface="Geneva" pitchFamily="-65" charset="-128"/>
                <a:cs typeface="Geneva" pitchFamily="-65" charset="-128"/>
              </a:rPr>
              <a:t>Total AVERAGE ITEM scores</a:t>
            </a:r>
            <a:r>
              <a:rPr lang="en-US" sz="1200" b="0" i="0" u="none" strike="noStrike" kern="1200" baseline="0" dirty="0" smtClean="0">
                <a:solidFill>
                  <a:schemeClr val="tx1"/>
                </a:solidFill>
                <a:effectLst/>
                <a:latin typeface="+mn-lt"/>
                <a:ea typeface="Geneva" pitchFamily="-65" charset="-128"/>
                <a:cs typeface="Geneva" pitchFamily="-65" charset="-128"/>
              </a:rPr>
              <a:t> and trends]</a:t>
            </a:r>
            <a:endParaRPr lang="en-US" sz="120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five of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staff:</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Teacher-student relationships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Student-student relationships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Student engagement school-wide</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Clarity of expectations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Fairness of rules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indent="0" rtl="0" eaLnBrk="1" fontAlgn="t" latinLnBrk="0" hangingPunct="1">
              <a:buFont typeface="Arial" panose="020B0604020202020204" pitchFamily="34" charset="0"/>
              <a:buNone/>
            </a:pPr>
            <a:endParaRPr lang="en-US"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24458" rtl="0" eaLnBrk="1" fontAlgn="auto" latinLnBrk="0" hangingPunct="1">
              <a:lnSpc>
                <a:spcPct val="100000"/>
              </a:lnSpc>
              <a:spcBef>
                <a:spcPct val="0"/>
              </a:spcBef>
              <a:spcAft>
                <a:spcPts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teacher survey results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sz="1200" i="0" baseline="0" dirty="0" smtClean="0">
                <a:solidFill>
                  <a:schemeClr val="accent4">
                    <a:lumMod val="75000"/>
                  </a:schemeClr>
                </a:solidFill>
              </a:rPr>
              <a:t>Feel free to delete the existing tables on this slide and replace them with other tables or graphs from your original report (</a:t>
            </a:r>
            <a:r>
              <a:rPr lang="en-US" sz="1200" i="1" baseline="0" dirty="0" smtClean="0">
                <a:solidFill>
                  <a:schemeClr val="accent4">
                    <a:lumMod val="75000"/>
                  </a:schemeClr>
                </a:solidFill>
              </a:rPr>
              <a:t>cutting and pasting will save time! </a:t>
            </a:r>
            <a:r>
              <a:rPr lang="en-US" sz="1200" i="1" baseline="0" dirty="0" smtClean="0">
                <a:solidFill>
                  <a:schemeClr val="accent4">
                    <a:lumMod val="75000"/>
                  </a:schemeClr>
                </a:solidFill>
                <a:sym typeface="Wingdings" panose="05000000000000000000" pitchFamily="2" charset="2"/>
              </a:rPr>
              <a:t></a:t>
            </a:r>
            <a:r>
              <a:rPr lang="en-US" sz="1200" i="0" baseline="0" dirty="0" smtClean="0">
                <a:solidFill>
                  <a:schemeClr val="accent4">
                    <a:lumMod val="75000"/>
                  </a:schemeClr>
                </a:solidFill>
                <a:sym typeface="Wingdings" panose="05000000000000000000" pitchFamily="2" charset="2"/>
              </a:rPr>
              <a:t>). </a:t>
            </a:r>
            <a:r>
              <a:rPr lang="en-US" sz="1200" b="0" i="0" u="none" strike="noStrike" kern="1200" baseline="0" dirty="0" smtClean="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smtClean="0">
                <a:solidFill>
                  <a:schemeClr val="tx1"/>
                </a:solidFill>
                <a:effectLst/>
                <a:latin typeface="+mn-lt"/>
                <a:ea typeface="Geneva" pitchFamily="-65" charset="-128"/>
                <a:cs typeface="Geneva" pitchFamily="-65" charset="-128"/>
              </a:rPr>
              <a:t>Total AVERAGE ITEM scores</a:t>
            </a:r>
            <a:r>
              <a:rPr lang="en-US" sz="1200" b="0" i="0" u="none" strike="noStrike" kern="1200" baseline="0" dirty="0" smtClean="0">
                <a:solidFill>
                  <a:schemeClr val="tx1"/>
                </a:solidFill>
                <a:effectLst/>
                <a:latin typeface="+mn-lt"/>
                <a:ea typeface="Geneva" pitchFamily="-65" charset="-128"/>
                <a:cs typeface="Geneva" pitchFamily="-65" charset="-128"/>
              </a:rPr>
              <a:t> and trends]</a:t>
            </a:r>
            <a:endParaRPr lang="en-US" sz="1200" i="0" dirty="0" smtClean="0">
              <a:solidFill>
                <a:schemeClr val="accent4">
                  <a:lumMod val="75000"/>
                </a:schemeClr>
              </a:solidFill>
            </a:endParaRPr>
          </a:p>
          <a:p>
            <a:pPr marL="0" marR="0" indent="0" algn="l" defTabSz="924458" rtl="0" eaLnBrk="1" fontAlgn="auto" latinLnBrk="0" hangingPunct="1">
              <a:lnSpc>
                <a:spcPct val="100000"/>
              </a:lnSpc>
              <a:spcBef>
                <a:spcPct val="0"/>
              </a:spcBef>
              <a:spcAft>
                <a:spcPts val="0"/>
              </a:spcAft>
              <a:buClrTx/>
              <a:buSzTx/>
              <a:buFontTx/>
              <a:buNone/>
              <a:tabLst/>
              <a:defRPr/>
            </a:pPr>
            <a:endParaRPr lang="en-US" b="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five more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staff:</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School safety</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Bullying school-wide*</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Teacher-home communication</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Staff relations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Total school climate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b="0" i="1" dirty="0" smtClean="0">
              <a:solidFill>
                <a:schemeClr val="tx1">
                  <a:lumMod val="65000"/>
                  <a:lumOff val="35000"/>
                </a:schemeClr>
              </a:solidFill>
              <a:latin typeface="Tw Cen MT" panose="020B0602020104020603"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defTabSz="924458" eaLnBrk="1" fontAlgn="auto" hangingPunct="1">
              <a:spcBef>
                <a:spcPct val="0"/>
              </a:spcBef>
              <a:spcAft>
                <a:spcPts val="0"/>
              </a:spcAft>
              <a:defRPr/>
            </a:pPr>
            <a:endParaRPr lang="en-US" dirty="0" smtClean="0"/>
          </a:p>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home survey results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sz="1200" i="0" baseline="0" dirty="0" smtClean="0">
                <a:solidFill>
                  <a:schemeClr val="accent4">
                    <a:lumMod val="75000"/>
                  </a:schemeClr>
                </a:solidFill>
              </a:rPr>
              <a:t>Feel free to delete the existing tables on this slide and replace them with other tables or graphs from your original report (</a:t>
            </a:r>
            <a:r>
              <a:rPr lang="en-US" sz="1200" i="1" baseline="0" dirty="0" smtClean="0">
                <a:solidFill>
                  <a:schemeClr val="accent4">
                    <a:lumMod val="75000"/>
                  </a:schemeClr>
                </a:solidFill>
              </a:rPr>
              <a:t>cutting and pasting will save time! </a:t>
            </a:r>
            <a:r>
              <a:rPr lang="en-US" sz="1200" i="1" baseline="0" dirty="0" smtClean="0">
                <a:solidFill>
                  <a:schemeClr val="accent4">
                    <a:lumMod val="75000"/>
                  </a:schemeClr>
                </a:solidFill>
                <a:sym typeface="Wingdings" panose="05000000000000000000" pitchFamily="2" charset="2"/>
              </a:rPr>
              <a:t></a:t>
            </a:r>
            <a:r>
              <a:rPr lang="en-US" sz="1200" i="0" baseline="0" dirty="0" smtClean="0">
                <a:solidFill>
                  <a:schemeClr val="accent4">
                    <a:lumMod val="75000"/>
                  </a:schemeClr>
                </a:solidFill>
                <a:sym typeface="Wingdings" panose="05000000000000000000" pitchFamily="2" charset="2"/>
              </a:rPr>
              <a:t>). </a:t>
            </a:r>
            <a:r>
              <a:rPr lang="en-US" sz="1200" b="0" i="0" u="none" strike="noStrike" kern="1200" baseline="0" dirty="0" smtClean="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smtClean="0">
                <a:solidFill>
                  <a:schemeClr val="tx1"/>
                </a:solidFill>
                <a:effectLst/>
                <a:latin typeface="+mn-lt"/>
                <a:ea typeface="Geneva" pitchFamily="-65" charset="-128"/>
                <a:cs typeface="Geneva" pitchFamily="-65" charset="-128"/>
              </a:rPr>
              <a:t>Total AVERAGE ITEM scores</a:t>
            </a:r>
            <a:r>
              <a:rPr lang="en-US" sz="1200" b="0" i="0" u="none" strike="noStrike" kern="1200" baseline="0" dirty="0" smtClean="0">
                <a:solidFill>
                  <a:schemeClr val="tx1"/>
                </a:solidFill>
                <a:effectLst/>
                <a:latin typeface="+mn-lt"/>
                <a:ea typeface="Geneva" pitchFamily="-65" charset="-128"/>
                <a:cs typeface="Geneva" pitchFamily="-65" charset="-128"/>
              </a:rPr>
              <a:t> and trends]</a:t>
            </a:r>
            <a:endParaRPr lang="en-US" sz="1200" b="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7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home:</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Teacher-student relationships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Student-student relationships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Clarity of expectations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Fairness of rules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School safety</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Teacher-home communication</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Satisfaction</a:t>
            </a:r>
            <a:r>
              <a:rPr lang="en-US" sz="1200" b="0" i="0" u="none" strike="noStrike" kern="1200" baseline="0" dirty="0" smtClean="0">
                <a:solidFill>
                  <a:schemeClr val="tx1"/>
                </a:solidFill>
                <a:effectLst/>
                <a:latin typeface="+mn-lt"/>
                <a:ea typeface="Geneva" pitchFamily="-65" charset="-128"/>
                <a:cs typeface="Geneva" pitchFamily="-65" charset="-128"/>
              </a:rPr>
              <a:t> with school</a:t>
            </a:r>
          </a:p>
          <a:p>
            <a:pPr marL="0" indent="0" rtl="0" eaLnBrk="1" fontAlgn="t" latinLnBrk="0" hangingPunct="1">
              <a:buFont typeface="Arial" panose="020B0604020202020204" pitchFamily="34" charset="0"/>
              <a:buNone/>
            </a:pP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Total school climate</a:t>
            </a:r>
          </a:p>
          <a:p>
            <a:pPr marL="171450" indent="-171450" rtl="0" eaLnBrk="1" fontAlgn="t" latinLnBrk="0" hangingPunct="1">
              <a:buFont typeface="Arial" panose="020B0604020202020204" pitchFamily="34" charset="0"/>
              <a:buChar char="•"/>
            </a:pP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Parent satisfaction (subscale</a:t>
            </a:r>
            <a:r>
              <a:rPr lang="en-US" sz="1200" b="0" i="0" u="none" strike="noStrike" kern="1200" baseline="0" dirty="0" smtClean="0">
                <a:solidFill>
                  <a:schemeClr val="tx1"/>
                </a:solidFill>
                <a:effectLst/>
                <a:latin typeface="+mn-lt"/>
                <a:ea typeface="Geneva" pitchFamily="-65" charset="-128"/>
                <a:cs typeface="Geneva" pitchFamily="-65" charset="-128"/>
              </a:rPr>
              <a:t> not included in total school climate score, but should be reviewed separately)</a:t>
            </a:r>
            <a:endParaRPr lang="en-US" sz="1200" b="0" i="0" u="none" strike="noStrike" kern="1200" dirty="0" smtClean="0">
              <a:solidFill>
                <a:schemeClr val="tx1"/>
              </a:solidFill>
              <a:effectLst/>
              <a:latin typeface="+mn-lt"/>
              <a:ea typeface="Geneva" pitchFamily="-65" charset="-128"/>
              <a:cs typeface="Geneva" pitchFamily="-65" charset="-128"/>
            </a:endParaRPr>
          </a:p>
          <a:p>
            <a:pPr eaLnBrk="1" hangingPunct="1">
              <a:spcBef>
                <a:spcPct val="0"/>
              </a:spcBef>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For example, </a:t>
            </a:r>
            <a:r>
              <a:rPr lang="en-US" sz="1200" dirty="0" smtClean="0">
                <a:solidFill>
                  <a:schemeClr val="accent4">
                    <a:lumMod val="75000"/>
                  </a:schemeClr>
                </a:solidFill>
              </a:rPr>
              <a:t>please</a:t>
            </a:r>
            <a:r>
              <a:rPr lang="en-US" sz="1200" baseline="0" dirty="0" smtClean="0">
                <a:solidFill>
                  <a:schemeClr val="accent4">
                    <a:lumMod val="75000"/>
                  </a:schemeClr>
                </a:solidFill>
              </a:rPr>
              <a:t> delete any parts you didn’t ask staff, students and/or families to respond to.]</a:t>
            </a:r>
            <a:endParaRPr lang="en-US" sz="1200" dirty="0" smtClean="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22</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student survey results </a:t>
            </a:r>
            <a:r>
              <a:rPr lang="en-US" sz="1200" i="1" dirty="0" smtClean="0">
                <a:solidFill>
                  <a:schemeClr val="accent4">
                    <a:lumMod val="75000"/>
                  </a:schemeClr>
                </a:solidFill>
              </a:rPr>
              <a:t>on the DSCS. </a:t>
            </a:r>
            <a:r>
              <a:rPr lang="en-US" sz="1200" i="0" baseline="0" dirty="0" smtClean="0">
                <a:solidFill>
                  <a:schemeClr val="accent4">
                    <a:lumMod val="75000"/>
                  </a:schemeClr>
                </a:solidFill>
              </a:rPr>
              <a:t>Feel free to delete the existing tables on this slide and replace them with other tables or graphs from your original report (</a:t>
            </a:r>
            <a:r>
              <a:rPr lang="en-US" sz="1200" i="1" baseline="0" dirty="0" smtClean="0">
                <a:solidFill>
                  <a:schemeClr val="accent4">
                    <a:lumMod val="75000"/>
                  </a:schemeClr>
                </a:solidFill>
              </a:rPr>
              <a:t>cutting and pasting will save time! </a:t>
            </a:r>
            <a:r>
              <a:rPr lang="en-US" sz="1200" i="1" baseline="0" dirty="0" smtClean="0">
                <a:solidFill>
                  <a:schemeClr val="accent4">
                    <a:lumMod val="75000"/>
                  </a:schemeClr>
                </a:solidFill>
                <a:sym typeface="Wingdings" panose="05000000000000000000" pitchFamily="2" charset="2"/>
              </a:rPr>
              <a:t></a:t>
            </a:r>
            <a:r>
              <a:rPr lang="en-US" sz="1200" i="0" baseline="0" dirty="0" smtClean="0">
                <a:solidFill>
                  <a:schemeClr val="accent4">
                    <a:lumMod val="75000"/>
                  </a:schemeClr>
                </a:solidFill>
                <a:sym typeface="Wingdings" panose="05000000000000000000" pitchFamily="2" charset="2"/>
              </a:rPr>
              <a:t>). </a:t>
            </a:r>
            <a:r>
              <a:rPr lang="en-US" sz="1200" b="0" i="0" u="none" strike="noStrike" kern="1200" baseline="0" dirty="0" smtClean="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smtClean="0">
                <a:solidFill>
                  <a:schemeClr val="tx1"/>
                </a:solidFill>
                <a:effectLst/>
                <a:latin typeface="+mn-lt"/>
                <a:ea typeface="Geneva" pitchFamily="-65" charset="-128"/>
                <a:cs typeface="Geneva" pitchFamily="-65" charset="-128"/>
              </a:rPr>
              <a:t>Total AVERAGE ITEM scores</a:t>
            </a:r>
            <a:r>
              <a:rPr lang="en-US" sz="1200" b="0" i="0" u="none" strike="noStrike" kern="1200" baseline="0" dirty="0" smtClean="0">
                <a:solidFill>
                  <a:schemeClr val="tx1"/>
                </a:solidFill>
                <a:effectLst/>
                <a:latin typeface="+mn-lt"/>
                <a:ea typeface="Geneva" pitchFamily="-65" charset="-128"/>
                <a:cs typeface="Geneva" pitchFamily="-65" charset="-128"/>
              </a:rPr>
              <a:t> and trends]</a:t>
            </a:r>
            <a:endParaRPr lang="en-US" sz="1200" b="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Positive techniques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Punitive techniques*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 emotional learning techniques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smtClean="0">
                <a:solidFill>
                  <a:schemeClr val="tx1">
                    <a:lumMod val="65000"/>
                    <a:lumOff val="35000"/>
                  </a:schemeClr>
                </a:solidFill>
                <a:latin typeface="Tw Cen MT" panose="020B0602020104020603" pitchFamily="34" charset="0"/>
              </a:rPr>
              <a:t>✷ A higher score represents an unfavorable response to items on the Use of Punitive Techniques subscale.  </a:t>
            </a:r>
          </a:p>
          <a:p>
            <a:pPr eaLnBrk="1" hangingPunct="1">
              <a:spcBef>
                <a:spcPct val="0"/>
              </a:spcBef>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staff survey results </a:t>
            </a:r>
            <a:r>
              <a:rPr lang="en-US" sz="1200" i="1" dirty="0" smtClean="0">
                <a:solidFill>
                  <a:schemeClr val="accent4">
                    <a:lumMod val="75000"/>
                  </a:schemeClr>
                </a:solidFill>
              </a:rPr>
              <a:t>on the DSCS. </a:t>
            </a:r>
            <a:r>
              <a:rPr lang="en-US" sz="1200" i="0" baseline="0" dirty="0" smtClean="0">
                <a:solidFill>
                  <a:schemeClr val="accent4">
                    <a:lumMod val="75000"/>
                  </a:schemeClr>
                </a:solidFill>
              </a:rPr>
              <a:t>Feel free to delete the existing tables on this slide and replace them with other tables or graphs from your original report (</a:t>
            </a:r>
            <a:r>
              <a:rPr lang="en-US" sz="1200" i="1" baseline="0" dirty="0" smtClean="0">
                <a:solidFill>
                  <a:schemeClr val="accent4">
                    <a:lumMod val="75000"/>
                  </a:schemeClr>
                </a:solidFill>
              </a:rPr>
              <a:t>cutting and pasting will save time! </a:t>
            </a:r>
            <a:r>
              <a:rPr lang="en-US" sz="1200" i="1" baseline="0" dirty="0" smtClean="0">
                <a:solidFill>
                  <a:schemeClr val="accent4">
                    <a:lumMod val="75000"/>
                  </a:schemeClr>
                </a:solidFill>
                <a:sym typeface="Wingdings" panose="05000000000000000000" pitchFamily="2" charset="2"/>
              </a:rPr>
              <a:t></a:t>
            </a:r>
            <a:r>
              <a:rPr lang="en-US" sz="1200" i="0" baseline="0" dirty="0" smtClean="0">
                <a:solidFill>
                  <a:schemeClr val="accent4">
                    <a:lumMod val="75000"/>
                  </a:schemeClr>
                </a:solidFill>
                <a:sym typeface="Wingdings" panose="05000000000000000000" pitchFamily="2" charset="2"/>
              </a:rPr>
              <a:t>). </a:t>
            </a:r>
            <a:r>
              <a:rPr lang="en-US" sz="1200" b="0" i="0" u="none" strike="noStrike" kern="1200" baseline="0" dirty="0" smtClean="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smtClean="0">
                <a:solidFill>
                  <a:schemeClr val="tx1"/>
                </a:solidFill>
                <a:effectLst/>
                <a:latin typeface="+mn-lt"/>
                <a:ea typeface="Geneva" pitchFamily="-65" charset="-128"/>
                <a:cs typeface="Geneva" pitchFamily="-65" charset="-128"/>
              </a:rPr>
              <a:t>Total AVERAGE ITEM scores</a:t>
            </a:r>
            <a:r>
              <a:rPr lang="en-US" sz="1200" b="0" i="0" u="none" strike="noStrike" kern="1200" baseline="0" dirty="0" smtClean="0">
                <a:solidFill>
                  <a:schemeClr val="tx1"/>
                </a:solidFill>
                <a:effectLst/>
                <a:latin typeface="+mn-lt"/>
                <a:ea typeface="Geneva" pitchFamily="-65" charset="-128"/>
                <a:cs typeface="Geneva" pitchFamily="-65" charset="-128"/>
              </a:rPr>
              <a:t> and trends]</a:t>
            </a:r>
            <a:endParaRPr lang="en-US" sz="1200" b="0" i="0"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Positive techniques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Punitive techniques*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 emotional learning techniques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smtClean="0">
                <a:solidFill>
                  <a:schemeClr val="tx1">
                    <a:lumMod val="65000"/>
                    <a:lumOff val="35000"/>
                  </a:schemeClr>
                </a:solidFill>
                <a:latin typeface="Tw Cen MT" panose="020B0602020104020603" pitchFamily="34" charset="0"/>
              </a:rPr>
              <a:t>✷ A higher score represents an unfavorable response to items on the Use of Punitive Techniques subscale.</a:t>
            </a:r>
            <a:r>
              <a:rPr lang="en-US" sz="1200" b="0" i="0" dirty="0" smtClean="0">
                <a:solidFill>
                  <a:schemeClr val="tx1">
                    <a:lumMod val="65000"/>
                    <a:lumOff val="35000"/>
                  </a:schemeClr>
                </a:solidFill>
                <a:latin typeface="Tw Cen MT" panose="020B0602020104020603" pitchFamily="34" charset="0"/>
              </a:rPr>
              <a:t>]</a:t>
            </a:r>
          </a:p>
          <a:p>
            <a:pPr eaLnBrk="1" hangingPunct="1">
              <a:spcBef>
                <a:spcPct val="0"/>
              </a:spcBef>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 Go</a:t>
            </a:r>
            <a:r>
              <a:rPr lang="en-US" sz="1200" baseline="0" dirty="0" smtClean="0">
                <a:solidFill>
                  <a:schemeClr val="accent4">
                    <a:lumMod val="75000"/>
                  </a:schemeClr>
                </a:solidFill>
              </a:rPr>
              <a:t> ahead and delete any parts you didn’t ask staff, students and/or families to respond to.]</a:t>
            </a: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25</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student survey results </a:t>
            </a:r>
            <a:r>
              <a:rPr lang="en-US" sz="1200" i="1" dirty="0" smtClean="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a:buChar char="•"/>
            </a:pPr>
            <a:r>
              <a:rPr lang="en-US" sz="1200" b="0" i="0" u="none" strike="noStrike" kern="1200" dirty="0" smtClean="0">
                <a:solidFill>
                  <a:schemeClr val="tx1"/>
                </a:solidFill>
                <a:effectLst/>
                <a:latin typeface="+mn-lt"/>
                <a:ea typeface="Geneva" pitchFamily="-65" charset="-128"/>
                <a:cs typeface="Geneva" pitchFamily="-65" charset="-128"/>
              </a:rPr>
              <a:t>Physical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Verbal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Social/relational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Cyberbullying</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tx1">
                  <a:lumMod val="65000"/>
                  <a:lumOff val="35000"/>
                </a:schemeClr>
              </a:solidFill>
              <a:latin typeface="Tw Cen MT" panose="020B0602020104020603"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home survey results </a:t>
            </a:r>
            <a:r>
              <a:rPr lang="en-US" sz="1200" i="1" dirty="0" smtClean="0">
                <a:solidFill>
                  <a:schemeClr val="accent4">
                    <a:lumMod val="75000"/>
                  </a:schemeClr>
                </a:solidFill>
              </a:rPr>
              <a:t>on the DSCS.]</a:t>
            </a:r>
          </a:p>
          <a:p>
            <a:pPr eaLnBrk="1" hangingPunct="1">
              <a:spcBef>
                <a:spcPct val="0"/>
              </a:spcBef>
            </a:pPr>
            <a:endParaRPr lang="en-US"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home:</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Physical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Verbal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Social/relational bullying</a:t>
            </a:r>
          </a:p>
          <a:p>
            <a:pPr marL="0" indent="0" rtl="0" eaLnBrk="1" fontAlgn="t" latinLnBrk="0" hangingPunct="1">
              <a:buFont typeface="Arial" panose="020B0604020202020204" pitchFamily="34" charset="0"/>
              <a:buNone/>
            </a:pPr>
            <a:endParaRPr lang="en-US" sz="1200" b="1" i="0" u="none" strike="noStrike" kern="1200" dirty="0" smtClean="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indent="0" rtl="0" eaLnBrk="1" fontAlgn="t" latinLnBrk="0" hangingPunct="1">
              <a:buFont typeface="Arial" panose="020B0604020202020204" pitchFamily="34" charset="0"/>
              <a:buNone/>
            </a:pPr>
            <a:endParaRPr lang="en-US" sz="1200" b="1" i="0" u="none" strike="noStrike" kern="1200" dirty="0" smtClean="0">
              <a:solidFill>
                <a:schemeClr val="tx1"/>
              </a:solidFill>
              <a:effectLst/>
              <a:latin typeface="+mn-lt"/>
              <a:ea typeface="Geneva" pitchFamily="-65" charset="-128"/>
              <a:cs typeface="Geneva"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 Go</a:t>
            </a:r>
            <a:r>
              <a:rPr lang="en-US" sz="1200" baseline="0" dirty="0" smtClean="0">
                <a:solidFill>
                  <a:schemeClr val="accent4">
                    <a:lumMod val="75000"/>
                  </a:schemeClr>
                </a:solidFill>
              </a:rPr>
              <a:t> ahead and delete any parts you didn’t ask staff, students and/or families to respond to.]</a:t>
            </a: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28</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lvl="0" indent="-285750" algn="l" defTabSz="457200" rtl="0" eaLnBrk="0" fontAlgn="base" latinLnBrk="0" hangingPunct="0">
              <a:lnSpc>
                <a:spcPct val="60000"/>
              </a:lnSpc>
              <a:spcBef>
                <a:spcPct val="30000"/>
              </a:spcBef>
              <a:spcAft>
                <a:spcPct val="0"/>
              </a:spcAft>
              <a:buClrTx/>
              <a:buSzTx/>
              <a:buFontTx/>
              <a:buNone/>
              <a:tabLst/>
              <a:defRPr/>
            </a:pPr>
            <a:r>
              <a:rPr lang="en-US" sz="2000" dirty="0" smtClean="0">
                <a:solidFill>
                  <a:schemeClr val="accent4">
                    <a:lumMod val="75000"/>
                  </a:schemeClr>
                </a:solidFill>
                <a:latin typeface="+mn-lt"/>
              </a:rPr>
              <a:t>[Use this slide to share research</a:t>
            </a:r>
            <a:r>
              <a:rPr lang="en-US" sz="2000" baseline="0" dirty="0" smtClean="0">
                <a:solidFill>
                  <a:schemeClr val="accent4">
                    <a:lumMod val="75000"/>
                  </a:schemeClr>
                </a:solidFill>
                <a:latin typeface="+mn-lt"/>
              </a:rPr>
              <a:t> findings related to </a:t>
            </a:r>
            <a:r>
              <a:rPr lang="en-US" sz="2000" dirty="0" smtClean="0">
                <a:solidFill>
                  <a:schemeClr val="accent4">
                    <a:lumMod val="75000"/>
                  </a:schemeClr>
                </a:solidFill>
                <a:latin typeface="+mn-lt"/>
              </a:rPr>
              <a:t>why it was important for your school to collect school climate data. Notes from the data workshop are copied below if you want to use them.]</a:t>
            </a:r>
          </a:p>
          <a:p>
            <a:pPr lvl="0">
              <a:lnSpc>
                <a:spcPct val="60000"/>
              </a:lnSpc>
            </a:pPr>
            <a:endParaRPr lang="en-US" sz="1200" b="1" dirty="0" smtClean="0">
              <a:latin typeface="+mn-lt"/>
              <a:ea typeface="Geneva"/>
            </a:endParaRPr>
          </a:p>
          <a:p>
            <a:pPr lvl="0">
              <a:lnSpc>
                <a:spcPct val="60000"/>
              </a:lnSpc>
            </a:pPr>
            <a:endParaRPr lang="en-US" sz="1200" b="1" dirty="0" smtClean="0">
              <a:latin typeface="+mn-lt"/>
              <a:ea typeface="Geneva"/>
            </a:endParaRPr>
          </a:p>
          <a:p>
            <a:pPr lvl="0">
              <a:lnSpc>
                <a:spcPct val="60000"/>
              </a:lnSpc>
            </a:pPr>
            <a:r>
              <a:rPr lang="en-US" sz="1200" b="0" dirty="0" smtClean="0">
                <a:latin typeface="+mn-lt"/>
                <a:ea typeface="Geneva"/>
              </a:rPr>
              <a:t>“We know from the literature that School climate is important because it is linked to a wide range of academic, behavioral, and social-emotional outcomes:</a:t>
            </a:r>
          </a:p>
          <a:p>
            <a:pPr lvl="0">
              <a:lnSpc>
                <a:spcPct val="60000"/>
              </a:lnSpc>
            </a:pPr>
            <a:r>
              <a:rPr lang="en-US" sz="1200" b="0" dirty="0" smtClean="0">
                <a:latin typeface="+mn-lt"/>
                <a:ea typeface="Geneva"/>
              </a:rPr>
              <a:t>Academic achievement </a:t>
            </a:r>
          </a:p>
          <a:p>
            <a:pPr lvl="1">
              <a:lnSpc>
                <a:spcPct val="60000"/>
              </a:lnSpc>
            </a:pPr>
            <a:r>
              <a:rPr lang="en-US" sz="1200" b="0" i="1" dirty="0" smtClean="0">
                <a:latin typeface="+mn-lt"/>
                <a:ea typeface="Geneva"/>
              </a:rPr>
              <a:t>(</a:t>
            </a:r>
            <a:r>
              <a:rPr lang="en-US" sz="1200" b="0" i="1" dirty="0" err="1" smtClean="0">
                <a:latin typeface="+mn-lt"/>
                <a:ea typeface="Geneva"/>
              </a:rPr>
              <a:t>Battistich</a:t>
            </a:r>
            <a:r>
              <a:rPr lang="en-US" sz="1200" b="0" i="1" dirty="0" smtClean="0">
                <a:latin typeface="+mn-lt"/>
                <a:ea typeface="Geneva"/>
              </a:rPr>
              <a:t>, Solomon, Kim, Watson, &amp; </a:t>
            </a:r>
            <a:r>
              <a:rPr lang="en-US" sz="1200" b="0" i="1" dirty="0" err="1" smtClean="0">
                <a:latin typeface="+mn-lt"/>
                <a:ea typeface="Geneva"/>
              </a:rPr>
              <a:t>Schaps</a:t>
            </a:r>
            <a:r>
              <a:rPr lang="en-US" sz="1200" b="0" i="1" dirty="0" smtClean="0">
                <a:latin typeface="+mn-lt"/>
                <a:ea typeface="Geneva"/>
              </a:rPr>
              <a:t>, 1995; </a:t>
            </a:r>
            <a:r>
              <a:rPr lang="en-US" sz="1200" b="0" i="1" dirty="0" err="1" smtClean="0">
                <a:latin typeface="+mn-lt"/>
                <a:ea typeface="Geneva"/>
              </a:rPr>
              <a:t>Brookover</a:t>
            </a:r>
            <a:r>
              <a:rPr lang="en-US" sz="1200" b="0" i="1" dirty="0" smtClean="0">
                <a:latin typeface="+mn-lt"/>
                <a:ea typeface="Geneva"/>
              </a:rPr>
              <a:t> et al., 1978; Brand, </a:t>
            </a:r>
            <a:r>
              <a:rPr lang="en-US" sz="1200" b="0" i="1" dirty="0" err="1" smtClean="0">
                <a:latin typeface="+mn-lt"/>
                <a:ea typeface="Geneva"/>
              </a:rPr>
              <a:t>Felner</a:t>
            </a:r>
            <a:r>
              <a:rPr lang="en-US" sz="1200" b="0" i="1" dirty="0" smtClean="0">
                <a:latin typeface="+mn-lt"/>
                <a:ea typeface="Geneva"/>
              </a:rPr>
              <a:t>, Shim, </a:t>
            </a:r>
            <a:r>
              <a:rPr lang="en-US" sz="1200" b="0" i="1" dirty="0" err="1" smtClean="0">
                <a:latin typeface="+mn-lt"/>
                <a:ea typeface="Geneva"/>
              </a:rPr>
              <a:t>Seitsinger</a:t>
            </a:r>
            <a:r>
              <a:rPr lang="en-US" sz="1200" b="0" i="1" dirty="0" smtClean="0">
                <a:latin typeface="+mn-lt"/>
                <a:ea typeface="Geneva"/>
              </a:rPr>
              <a:t>, &amp; Dumas, 2003; Griffith, 1999)</a:t>
            </a:r>
          </a:p>
          <a:p>
            <a:pPr lvl="0">
              <a:lnSpc>
                <a:spcPct val="60000"/>
              </a:lnSpc>
            </a:pPr>
            <a:r>
              <a:rPr lang="en-US" sz="1200" b="0" dirty="0" smtClean="0">
                <a:latin typeface="+mn-lt"/>
                <a:ea typeface="Geneva"/>
              </a:rPr>
              <a:t>Student attitudes </a:t>
            </a:r>
          </a:p>
          <a:p>
            <a:pPr lvl="1">
              <a:lnSpc>
                <a:spcPct val="60000"/>
              </a:lnSpc>
            </a:pPr>
            <a:r>
              <a:rPr lang="en-US" sz="1200" b="0" i="1" dirty="0" smtClean="0">
                <a:latin typeface="+mn-lt"/>
                <a:ea typeface="Geneva"/>
              </a:rPr>
              <a:t>(</a:t>
            </a:r>
            <a:r>
              <a:rPr lang="en-US" sz="1200" b="0" i="1" dirty="0" err="1" smtClean="0">
                <a:latin typeface="+mn-lt"/>
                <a:ea typeface="Geneva"/>
              </a:rPr>
              <a:t>Battistich</a:t>
            </a:r>
            <a:r>
              <a:rPr lang="en-US" sz="1200" b="0" i="1" dirty="0" smtClean="0">
                <a:latin typeface="+mn-lt"/>
                <a:ea typeface="Geneva"/>
              </a:rPr>
              <a:t> et al., 1995)</a:t>
            </a:r>
          </a:p>
          <a:p>
            <a:pPr lvl="0">
              <a:lnSpc>
                <a:spcPct val="60000"/>
              </a:lnSpc>
            </a:pPr>
            <a:r>
              <a:rPr lang="en-US" sz="1200" b="0" dirty="0" smtClean="0">
                <a:latin typeface="+mn-lt"/>
                <a:ea typeface="Geneva"/>
              </a:rPr>
              <a:t>Attendance and school avoidance </a:t>
            </a:r>
          </a:p>
          <a:p>
            <a:pPr lvl="1">
              <a:lnSpc>
                <a:spcPct val="60000"/>
              </a:lnSpc>
            </a:pPr>
            <a:r>
              <a:rPr lang="en-US" sz="1200" b="0" i="1" dirty="0" smtClean="0">
                <a:latin typeface="+mn-lt"/>
                <a:ea typeface="Geneva"/>
              </a:rPr>
              <a:t>(Brand, 2003; Welsh, 2000)</a:t>
            </a:r>
          </a:p>
          <a:p>
            <a:pPr lvl="0">
              <a:lnSpc>
                <a:spcPct val="60000"/>
              </a:lnSpc>
            </a:pPr>
            <a:r>
              <a:rPr lang="en-US" sz="1200" b="0" dirty="0" smtClean="0">
                <a:latin typeface="+mn-lt"/>
                <a:ea typeface="Geneva"/>
              </a:rPr>
              <a:t>Delinquency </a:t>
            </a:r>
          </a:p>
          <a:p>
            <a:pPr lvl="1">
              <a:lnSpc>
                <a:spcPct val="60000"/>
              </a:lnSpc>
            </a:pPr>
            <a:r>
              <a:rPr lang="en-US" sz="1200" b="0" i="1" dirty="0" smtClean="0">
                <a:latin typeface="+mn-lt"/>
                <a:ea typeface="Geneva"/>
              </a:rPr>
              <a:t>(</a:t>
            </a:r>
            <a:r>
              <a:rPr lang="en-US" sz="1200" b="0" i="1" dirty="0" err="1" smtClean="0">
                <a:latin typeface="+mn-lt"/>
                <a:ea typeface="Geneva"/>
              </a:rPr>
              <a:t>Gottfredson</a:t>
            </a:r>
            <a:r>
              <a:rPr lang="en-US" sz="1200" b="0" i="1" dirty="0" smtClean="0">
                <a:latin typeface="+mn-lt"/>
                <a:ea typeface="Geneva"/>
              </a:rPr>
              <a:t>, 2005; Welsh, 2000, Way, 2007)</a:t>
            </a:r>
          </a:p>
          <a:p>
            <a:pPr lvl="0">
              <a:lnSpc>
                <a:spcPct val="60000"/>
              </a:lnSpc>
            </a:pPr>
            <a:r>
              <a:rPr lang="en-US" sz="1200" b="0" dirty="0" smtClean="0">
                <a:latin typeface="+mn-lt"/>
                <a:ea typeface="Geneva"/>
              </a:rPr>
              <a:t>Attitudes toward and use of illegal substances </a:t>
            </a:r>
          </a:p>
          <a:p>
            <a:pPr lvl="1">
              <a:lnSpc>
                <a:spcPct val="60000"/>
              </a:lnSpc>
            </a:pPr>
            <a:r>
              <a:rPr lang="en-US" sz="1200" b="0" i="1" dirty="0" smtClean="0">
                <a:latin typeface="+mn-lt"/>
                <a:ea typeface="Geneva"/>
              </a:rPr>
              <a:t>(Brand, 2003)</a:t>
            </a:r>
          </a:p>
          <a:p>
            <a:pPr lvl="0">
              <a:lnSpc>
                <a:spcPct val="60000"/>
              </a:lnSpc>
            </a:pPr>
            <a:r>
              <a:rPr lang="en-US" sz="1200" b="0" dirty="0" smtClean="0">
                <a:latin typeface="+mn-lt"/>
                <a:ea typeface="Geneva"/>
              </a:rPr>
              <a:t>Victimization </a:t>
            </a:r>
          </a:p>
          <a:p>
            <a:pPr lvl="1">
              <a:lnSpc>
                <a:spcPct val="60000"/>
              </a:lnSpc>
            </a:pPr>
            <a:r>
              <a:rPr lang="en-US" sz="1200" b="0" i="1" dirty="0" smtClean="0">
                <a:latin typeface="+mn-lt"/>
                <a:ea typeface="Geneva"/>
              </a:rPr>
              <a:t>(</a:t>
            </a:r>
            <a:r>
              <a:rPr lang="en-US" sz="1200" b="0" i="1" dirty="0" err="1" smtClean="0">
                <a:latin typeface="+mn-lt"/>
                <a:ea typeface="Geneva"/>
              </a:rPr>
              <a:t>Gottfredson</a:t>
            </a:r>
            <a:r>
              <a:rPr lang="en-US" sz="1200" b="0" i="1" dirty="0" smtClean="0">
                <a:latin typeface="+mn-lt"/>
                <a:ea typeface="Geneva"/>
              </a:rPr>
              <a:t>, 2005; Welsh, 2000)</a:t>
            </a:r>
          </a:p>
          <a:p>
            <a:pPr lvl="0">
              <a:lnSpc>
                <a:spcPct val="60000"/>
              </a:lnSpc>
            </a:pPr>
            <a:r>
              <a:rPr lang="en-US" sz="1200" b="0" dirty="0" smtClean="0">
                <a:latin typeface="+mn-lt"/>
                <a:ea typeface="Geneva"/>
              </a:rPr>
              <a:t>Behavior problems </a:t>
            </a:r>
          </a:p>
          <a:p>
            <a:pPr lvl="1">
              <a:lnSpc>
                <a:spcPct val="60000"/>
              </a:lnSpc>
            </a:pPr>
            <a:r>
              <a:rPr lang="en-US" sz="1200" b="0" i="1" dirty="0" smtClean="0">
                <a:latin typeface="+mn-lt"/>
                <a:ea typeface="Geneva"/>
              </a:rPr>
              <a:t>(</a:t>
            </a:r>
            <a:r>
              <a:rPr lang="en-US" sz="1200" b="0" i="1" dirty="0" err="1" smtClean="0">
                <a:latin typeface="+mn-lt"/>
                <a:ea typeface="Geneva"/>
              </a:rPr>
              <a:t>Battistich</a:t>
            </a:r>
            <a:r>
              <a:rPr lang="en-US" sz="1200" b="0" i="1" dirty="0" smtClean="0">
                <a:latin typeface="+mn-lt"/>
                <a:ea typeface="Geneva"/>
              </a:rPr>
              <a:t> &amp; Horn, 1997; </a:t>
            </a:r>
            <a:r>
              <a:rPr lang="en-US" sz="1200" b="0" i="1" dirty="0" err="1" smtClean="0">
                <a:latin typeface="+mn-lt"/>
                <a:ea typeface="Geneva"/>
              </a:rPr>
              <a:t>Battistich</a:t>
            </a:r>
            <a:r>
              <a:rPr lang="en-US" sz="1200" b="0" i="1" dirty="0" smtClean="0">
                <a:latin typeface="+mn-lt"/>
                <a:ea typeface="Geneva"/>
              </a:rPr>
              <a:t>, Solomon, Kim, Watson, &amp; </a:t>
            </a:r>
            <a:r>
              <a:rPr lang="en-US" sz="1200" b="0" i="1" dirty="0" err="1" smtClean="0">
                <a:latin typeface="+mn-lt"/>
                <a:ea typeface="Geneva"/>
              </a:rPr>
              <a:t>Schaps</a:t>
            </a:r>
            <a:r>
              <a:rPr lang="en-US" sz="1200" b="0" i="1" dirty="0" smtClean="0">
                <a:latin typeface="+mn-lt"/>
                <a:ea typeface="Geneva"/>
              </a:rPr>
              <a:t>, 1995; </a:t>
            </a:r>
            <a:r>
              <a:rPr lang="en-US" sz="1200" b="0" i="1" dirty="0" err="1" smtClean="0">
                <a:latin typeface="+mn-lt"/>
                <a:ea typeface="Geneva"/>
              </a:rPr>
              <a:t>Kuperminc</a:t>
            </a:r>
            <a:r>
              <a:rPr lang="en-US" sz="1200" b="0" i="1" dirty="0" smtClean="0">
                <a:latin typeface="+mn-lt"/>
                <a:ea typeface="Geneva"/>
              </a:rPr>
              <a:t>, </a:t>
            </a:r>
            <a:r>
              <a:rPr lang="en-US" sz="1200" b="0" i="1" dirty="0" err="1" smtClean="0">
                <a:latin typeface="+mn-lt"/>
                <a:ea typeface="Geneva"/>
              </a:rPr>
              <a:t>Leadbeater</a:t>
            </a:r>
            <a:r>
              <a:rPr lang="en-US" sz="1200" b="0" i="1" dirty="0" smtClean="0">
                <a:latin typeface="+mn-lt"/>
                <a:ea typeface="Geneva"/>
              </a:rPr>
              <a:t>, &amp; Blatt, 2001; </a:t>
            </a:r>
            <a:r>
              <a:rPr lang="en-US" sz="1200" b="0" i="1" dirty="0" err="1" smtClean="0">
                <a:latin typeface="+mn-lt"/>
                <a:ea typeface="Geneva"/>
              </a:rPr>
              <a:t>Kuperminc</a:t>
            </a:r>
            <a:r>
              <a:rPr lang="en-US" sz="1200" b="0" i="1" dirty="0" smtClean="0">
                <a:latin typeface="+mn-lt"/>
                <a:ea typeface="Geneva"/>
              </a:rPr>
              <a:t> et al., 1997; </a:t>
            </a:r>
            <a:r>
              <a:rPr lang="en-US" sz="1200" b="0" i="1" dirty="0" err="1" smtClean="0">
                <a:latin typeface="+mn-lt"/>
                <a:ea typeface="Geneva"/>
              </a:rPr>
              <a:t>Loukas</a:t>
            </a:r>
            <a:r>
              <a:rPr lang="en-US" sz="1200" b="0" i="1" dirty="0" smtClean="0">
                <a:latin typeface="+mn-lt"/>
                <a:ea typeface="Geneva"/>
              </a:rPr>
              <a:t> &amp; Robinson, 2004; </a:t>
            </a:r>
            <a:r>
              <a:rPr lang="en-US" sz="1200" b="0" i="1" dirty="0" err="1" smtClean="0">
                <a:latin typeface="+mn-lt"/>
                <a:ea typeface="Geneva"/>
              </a:rPr>
              <a:t>Shochet</a:t>
            </a:r>
            <a:r>
              <a:rPr lang="en-US" sz="1200" b="0" i="1" dirty="0" smtClean="0">
                <a:latin typeface="+mn-lt"/>
                <a:ea typeface="Geneva"/>
              </a:rPr>
              <a:t>, </a:t>
            </a:r>
            <a:r>
              <a:rPr lang="en-US" sz="1200" b="0" i="1" dirty="0" err="1" smtClean="0">
                <a:latin typeface="+mn-lt"/>
                <a:ea typeface="Geneva"/>
              </a:rPr>
              <a:t>Dadds</a:t>
            </a:r>
            <a:r>
              <a:rPr lang="en-US" sz="1200" b="0" i="1" dirty="0" smtClean="0">
                <a:latin typeface="+mn-lt"/>
                <a:ea typeface="Geneva"/>
              </a:rPr>
              <a:t>, Ham, &amp; Montague, 2006; Welsh, 2000; Wilson, 2004).”</a:t>
            </a:r>
            <a:endParaRPr lang="en-US" sz="1300" b="0" i="1" dirty="0" smtClean="0">
              <a:latin typeface="Times New Roman" pitchFamily="18" charset="0"/>
              <a:ea typeface="Geneva"/>
            </a:endParaRPr>
          </a:p>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lvl="0">
              <a:lnSpc>
                <a:spcPct val="60000"/>
              </a:lnSpc>
            </a:pPr>
            <a:endParaRPr lang="en-US" sz="1200" b="0" i="1" dirty="0" smtClean="0">
              <a:latin typeface="+mn-lt"/>
              <a:ea typeface="Geneva"/>
            </a:endParaRPr>
          </a:p>
        </p:txBody>
      </p:sp>
      <p:sp>
        <p:nvSpPr>
          <p:cNvPr id="52228" name="Slide Number Placeholder 3"/>
          <p:cNvSpPr>
            <a:spLocks noGrp="1"/>
          </p:cNvSpPr>
          <p:nvPr>
            <p:ph type="sldNum" sz="quarter" idx="5"/>
          </p:nvPr>
        </p:nvSpPr>
        <p:spPr>
          <a:noFill/>
        </p:spPr>
        <p:txBody>
          <a:bodyPr/>
          <a:lstStyle/>
          <a:p>
            <a:fld id="{C8442794-1A7D-4170-B343-198C1047A748}" type="slidenum">
              <a:rPr lang="en-US"/>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student survey results </a:t>
            </a:r>
            <a:r>
              <a:rPr lang="en-US" sz="1200" i="1" dirty="0" smtClean="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Cognitive </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Behavioral</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Emotional</a:t>
            </a:r>
          </a:p>
          <a:p>
            <a:pPr eaLnBrk="1" hangingPunct="1">
              <a:spcBef>
                <a:spcPct val="0"/>
              </a:spcBef>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home survey results </a:t>
            </a:r>
            <a:r>
              <a:rPr lang="en-US" sz="1200" i="1" dirty="0" smtClean="0">
                <a:solidFill>
                  <a:schemeClr val="accent4">
                    <a:lumMod val="75000"/>
                  </a:schemeClr>
                </a:solidFill>
              </a:rPr>
              <a:t>on the DSCS.]</a:t>
            </a:r>
          </a:p>
          <a:p>
            <a:pPr eaLnBrk="1" hangingPunct="1">
              <a:spcBef>
                <a:spcPct val="0"/>
              </a:spcBef>
            </a:pPr>
            <a:endParaRPr lang="en-US"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home:</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Cognitive</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Behavioral</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Emotional</a:t>
            </a:r>
          </a:p>
          <a:p>
            <a:pPr marL="171450" indent="-171450" rtl="0" eaLnBrk="1" fontAlgn="t" latinLnBrk="0" hangingPunct="1">
              <a:buFont typeface="Arial" panose="020B0604020202020204" pitchFamily="34" charset="0"/>
              <a:buChar char="•"/>
            </a:pPr>
            <a:endParaRPr lang="en-US" sz="1200" b="1" i="0" u="none" strike="noStrike" kern="1200" dirty="0" smtClean="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indent="0" rtl="0" eaLnBrk="1" fontAlgn="t" latinLnBrk="0" hangingPunct="1">
              <a:buFont typeface="Arial" panose="020B0604020202020204" pitchFamily="34" charset="0"/>
              <a:buNone/>
            </a:pPr>
            <a:endParaRPr lang="en-US" sz="1200" b="1" i="0" u="none" strike="noStrike" kern="1200" dirty="0" smtClean="0">
              <a:solidFill>
                <a:schemeClr val="tx1"/>
              </a:solidFill>
              <a:effectLst/>
              <a:latin typeface="+mn-lt"/>
              <a:ea typeface="Geneva" pitchFamily="-65" charset="-128"/>
              <a:cs typeface="Geneva"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 Go</a:t>
            </a:r>
            <a:r>
              <a:rPr lang="en-US" sz="1200" baseline="0" dirty="0" smtClean="0">
                <a:solidFill>
                  <a:schemeClr val="accent4">
                    <a:lumMod val="75000"/>
                  </a:schemeClr>
                </a:solidFill>
              </a:rPr>
              <a:t> ahead and delete any parts you didn’t ask staff, students and/or families to respond to.]</a:t>
            </a: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31</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student survey results </a:t>
            </a:r>
            <a:r>
              <a:rPr lang="en-US" sz="1200" i="1" dirty="0" smtClean="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student survey results </a:t>
            </a:r>
            <a:r>
              <a:rPr lang="en-US" sz="1200" i="1" dirty="0" smtClean="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0" i="0" u="none" strike="noStrike" kern="1200" dirty="0" smtClean="0">
                <a:solidFill>
                  <a:schemeClr val="tx1"/>
                </a:solidFill>
                <a:effectLst/>
                <a:latin typeface="+mn-lt"/>
                <a:ea typeface="Geneva" pitchFamily="-65" charset="-128"/>
                <a:cs typeface="Geneva" pitchFamily="-65" charset="-128"/>
              </a:rPr>
              <a:t>Listed</a:t>
            </a:r>
            <a:r>
              <a:rPr lang="en-US" sz="1200" b="0"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0"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Responsible Decision Making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a:t>
            </a:r>
            <a:r>
              <a:rPr lang="en-US" sz="1200" b="0" i="0" u="none" strike="noStrike" kern="1200" baseline="0" dirty="0" smtClean="0">
                <a:solidFill>
                  <a:schemeClr val="tx1"/>
                </a:solidFill>
                <a:effectLst/>
                <a:latin typeface="+mn-lt"/>
                <a:ea typeface="Geneva" pitchFamily="-65" charset="-128"/>
                <a:cs typeface="Geneva" pitchFamily="-65" charset="-128"/>
              </a:rPr>
              <a:t> Awareness</a:t>
            </a:r>
          </a:p>
          <a:p>
            <a:pPr marL="171450" indent="-171450" rtl="0" eaLnBrk="1" fontAlgn="t" latinLnBrk="0" hangingPunct="1">
              <a:buFont typeface="Arial" panose="020B0604020202020204" pitchFamily="34" charset="0"/>
              <a:buChar char="•"/>
            </a:pPr>
            <a:r>
              <a:rPr lang="en-US" sz="1200" b="0" i="0" u="none" strike="noStrike" kern="1200" baseline="0" dirty="0" smtClean="0">
                <a:solidFill>
                  <a:schemeClr val="tx1"/>
                </a:solidFill>
                <a:effectLst/>
                <a:latin typeface="+mn-lt"/>
                <a:ea typeface="Geneva" pitchFamily="-65" charset="-128"/>
                <a:cs typeface="Geneva" pitchFamily="-65" charset="-128"/>
              </a:rPr>
              <a:t>Self- Management</a:t>
            </a:r>
          </a:p>
          <a:p>
            <a:pPr marL="171450" indent="-171450" rtl="0" eaLnBrk="1" fontAlgn="t" latinLnBrk="0" hangingPunct="1">
              <a:buFont typeface="Arial" panose="020B0604020202020204" pitchFamily="34" charset="0"/>
              <a:buChar char="•"/>
            </a:pPr>
            <a:r>
              <a:rPr lang="en-US" sz="1200" b="0" i="0" u="none" strike="noStrike" kern="1200" baseline="0" dirty="0" smtClean="0">
                <a:solidFill>
                  <a:schemeClr val="tx1"/>
                </a:solidFill>
                <a:effectLst/>
                <a:latin typeface="+mn-lt"/>
                <a:ea typeface="Geneva" pitchFamily="-65" charset="-128"/>
                <a:cs typeface="Geneva" pitchFamily="-65" charset="-128"/>
              </a:rPr>
              <a:t>Relationship Skills</a:t>
            </a:r>
            <a:endParaRPr lang="en-US" sz="1200" b="0" i="0" u="none" strike="noStrike" kern="1200" dirty="0" smtClean="0">
              <a:solidFill>
                <a:schemeClr val="tx1"/>
              </a:solidFill>
              <a:effectLst/>
              <a:latin typeface="+mn-lt"/>
              <a:ea typeface="Geneva" pitchFamily="-65" charset="-128"/>
              <a:cs typeface="Geneva" pitchFamily="-65" charset="-128"/>
            </a:endParaRPr>
          </a:p>
          <a:p>
            <a:pPr eaLnBrk="1" hangingPunct="1">
              <a:spcBef>
                <a:spcPct val="0"/>
              </a:spcBef>
            </a:pPr>
            <a:endParaRPr lang="en-US" dirty="0" smtClean="0"/>
          </a:p>
          <a:p>
            <a:pPr eaLnBrk="1" hangingPunct="1">
              <a:spcBef>
                <a:spcPct val="0"/>
              </a:spcBef>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smtClean="0">
                <a:solidFill>
                  <a:schemeClr val="accent4">
                    <a:lumMod val="75000"/>
                  </a:schemeClr>
                </a:solidFill>
              </a:rPr>
              <a:t>[Use this slide to debrief the presentation and start any additional action planning for next year. If you have the Positive Behavior Support project in your school, your school-wide team could be a great resource</a:t>
            </a:r>
            <a:r>
              <a:rPr lang="en-US" sz="1200" i="0" baseline="0" dirty="0" smtClean="0">
                <a:solidFill>
                  <a:schemeClr val="accent4">
                    <a:lumMod val="75000"/>
                  </a:schemeClr>
                </a:solidFill>
              </a:rPr>
              <a:t> for leading or facilitating</a:t>
            </a:r>
            <a:r>
              <a:rPr lang="en-US" sz="1200" i="0" dirty="0" smtClean="0">
                <a:solidFill>
                  <a:schemeClr val="accent4">
                    <a:lumMod val="75000"/>
                  </a:schemeClr>
                </a:solidFill>
              </a:rPr>
              <a:t> this conversation.]</a:t>
            </a:r>
          </a:p>
          <a:p>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33</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smtClean="0">
                <a:solidFill>
                  <a:schemeClr val="accent4">
                    <a:lumMod val="75000"/>
                  </a:schemeClr>
                </a:solidFill>
              </a:rPr>
              <a:t>[Use this slide to debrief the presentation and start any additional action planning for next year. If you have the Positive Behavior Support project in your school, your school-wide team could be a great resource</a:t>
            </a:r>
            <a:r>
              <a:rPr lang="en-US" sz="1200" i="0" baseline="0" dirty="0" smtClean="0">
                <a:solidFill>
                  <a:schemeClr val="accent4">
                    <a:lumMod val="75000"/>
                  </a:schemeClr>
                </a:solidFill>
              </a:rPr>
              <a:t> for leading or facilitating</a:t>
            </a:r>
            <a:r>
              <a:rPr lang="en-US" sz="1200" i="0" dirty="0" smtClean="0">
                <a:solidFill>
                  <a:schemeClr val="accent4">
                    <a:lumMod val="75000"/>
                  </a:schemeClr>
                </a:solidFill>
              </a:rPr>
              <a:t> this conversation.]</a:t>
            </a:r>
          </a:p>
          <a:p>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34</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smtClean="0">
                <a:solidFill>
                  <a:schemeClr val="accent4">
                    <a:lumMod val="75000"/>
                  </a:schemeClr>
                </a:solidFill>
              </a:rPr>
              <a:t>[Above</a:t>
            </a:r>
            <a:r>
              <a:rPr lang="en-US" sz="1200" i="0" baseline="0" dirty="0" smtClean="0">
                <a:solidFill>
                  <a:schemeClr val="accent4">
                    <a:lumMod val="75000"/>
                  </a:schemeClr>
                </a:solidFill>
              </a:rPr>
              <a:t> is a sample action plan generated by a staff discussion of school climate data. Again, i</a:t>
            </a:r>
            <a:r>
              <a:rPr lang="en-US" sz="1200" i="0" dirty="0" smtClean="0">
                <a:solidFill>
                  <a:schemeClr val="accent4">
                    <a:lumMod val="75000"/>
                  </a:schemeClr>
                </a:solidFill>
              </a:rPr>
              <a:t>f you have the Positive Behavior Support project in your school, your school-wide team could be a great resource</a:t>
            </a:r>
            <a:r>
              <a:rPr lang="en-US" sz="1200" i="0" baseline="0" dirty="0" smtClean="0">
                <a:solidFill>
                  <a:schemeClr val="accent4">
                    <a:lumMod val="75000"/>
                  </a:schemeClr>
                </a:solidFill>
              </a:rPr>
              <a:t> for leading or facilitating</a:t>
            </a:r>
            <a:r>
              <a:rPr lang="en-US" sz="1200" i="0" dirty="0" smtClean="0">
                <a:solidFill>
                  <a:schemeClr val="accent4">
                    <a:lumMod val="75000"/>
                  </a:schemeClr>
                </a:solidFill>
              </a:rPr>
              <a:t> this conversation.]</a:t>
            </a:r>
          </a:p>
          <a:p>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35</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[Important</a:t>
            </a:r>
            <a:r>
              <a:rPr lang="en-US" b="0" baseline="0" dirty="0" smtClean="0"/>
              <a:t> reminder: The slides and notes included in this template are for your use in sharing school climate data with your staff. Feel free to uses this template or adopt it according to your needs.] </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36</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lvl="0" indent="-285750" algn="l" defTabSz="457200" rtl="0" eaLnBrk="0" fontAlgn="base" latinLnBrk="0" hangingPunct="0">
              <a:lnSpc>
                <a:spcPct val="60000"/>
              </a:lnSpc>
              <a:spcBef>
                <a:spcPct val="30000"/>
              </a:spcBef>
              <a:spcAft>
                <a:spcPct val="0"/>
              </a:spcAft>
              <a:buClrTx/>
              <a:buSzTx/>
              <a:buFontTx/>
              <a:buNone/>
              <a:tabLst/>
              <a:defRPr/>
            </a:pPr>
            <a:endParaRPr lang="en-US" sz="2000" dirty="0" smtClean="0">
              <a:solidFill>
                <a:schemeClr val="accent4">
                  <a:lumMod val="75000"/>
                </a:schemeClr>
              </a:solidFill>
              <a:latin typeface="+mn-lt"/>
            </a:endParaRPr>
          </a:p>
          <a:p>
            <a:pPr marL="0" marR="0" lvl="0" indent="-285750" algn="l" defTabSz="457200" rtl="0" eaLnBrk="0" fontAlgn="base" latinLnBrk="0" hangingPunct="0">
              <a:lnSpc>
                <a:spcPct val="60000"/>
              </a:lnSpc>
              <a:spcBef>
                <a:spcPct val="30000"/>
              </a:spcBef>
              <a:spcAft>
                <a:spcPct val="0"/>
              </a:spcAft>
              <a:buClrTx/>
              <a:buSzTx/>
              <a:buFontTx/>
              <a:buNone/>
              <a:tabLst/>
              <a:defRPr/>
            </a:pPr>
            <a:r>
              <a:rPr lang="en-US" sz="2000" dirty="0" smtClean="0">
                <a:solidFill>
                  <a:schemeClr val="accent4">
                    <a:lumMod val="75000"/>
                  </a:schemeClr>
                </a:solidFill>
                <a:latin typeface="+mn-lt"/>
              </a:rPr>
              <a:t>[Use this slide to share research</a:t>
            </a:r>
            <a:r>
              <a:rPr lang="en-US" sz="2000" baseline="0" dirty="0" smtClean="0">
                <a:solidFill>
                  <a:schemeClr val="accent4">
                    <a:lumMod val="75000"/>
                  </a:schemeClr>
                </a:solidFill>
                <a:latin typeface="+mn-lt"/>
              </a:rPr>
              <a:t> findings related to </a:t>
            </a:r>
            <a:r>
              <a:rPr lang="en-US" sz="2000" dirty="0" smtClean="0">
                <a:solidFill>
                  <a:schemeClr val="accent4">
                    <a:lumMod val="75000"/>
                  </a:schemeClr>
                </a:solidFill>
                <a:latin typeface="+mn-lt"/>
              </a:rPr>
              <a:t>why it was important for your school to collect school climate data. Notes from the data workshop are copied below if you want to use them.]</a:t>
            </a:r>
          </a:p>
          <a:p>
            <a:pPr marL="0" marR="0" lvl="0" indent="-285750" algn="l" defTabSz="457200" rtl="0" eaLnBrk="0" fontAlgn="base" latinLnBrk="0" hangingPunct="0">
              <a:lnSpc>
                <a:spcPct val="60000"/>
              </a:lnSpc>
              <a:spcBef>
                <a:spcPct val="30000"/>
              </a:spcBef>
              <a:spcAft>
                <a:spcPct val="0"/>
              </a:spcAft>
              <a:buClrTx/>
              <a:buSzTx/>
              <a:buFontTx/>
              <a:buNone/>
              <a:tabLst/>
              <a:defRPr/>
            </a:pPr>
            <a:endParaRPr lang="en-US" sz="2000" dirty="0" smtClean="0">
              <a:solidFill>
                <a:schemeClr val="accent4">
                  <a:lumMod val="75000"/>
                </a:schemeClr>
              </a:solidFill>
              <a:latin typeface="+mn-lt"/>
            </a:endParaRPr>
          </a:p>
          <a:p>
            <a:pPr lvl="0">
              <a:lnSpc>
                <a:spcPct val="60000"/>
              </a:lnSpc>
            </a:pPr>
            <a:r>
              <a:rPr lang="en-US" sz="1200" b="0" dirty="0" smtClean="0">
                <a:latin typeface="+mn-lt"/>
                <a:ea typeface="Geneva"/>
              </a:rPr>
              <a:t>“We know from the literature that School climate is important because it is linked to a wide range of academic, behavioral, and social-emotional outcomes:</a:t>
            </a:r>
          </a:p>
          <a:p>
            <a:pPr lvl="0">
              <a:lnSpc>
                <a:spcPct val="60000"/>
              </a:lnSpc>
            </a:pPr>
            <a:r>
              <a:rPr lang="en-US" sz="1200" b="0" dirty="0" smtClean="0">
                <a:latin typeface="+mn-lt"/>
                <a:ea typeface="Geneva"/>
              </a:rPr>
              <a:t>Academic achievement </a:t>
            </a:r>
          </a:p>
          <a:p>
            <a:pPr lvl="1">
              <a:lnSpc>
                <a:spcPct val="60000"/>
              </a:lnSpc>
            </a:pPr>
            <a:r>
              <a:rPr lang="en-US" sz="1200" b="0" i="1" dirty="0" smtClean="0">
                <a:latin typeface="+mn-lt"/>
                <a:ea typeface="Geneva"/>
              </a:rPr>
              <a:t>(</a:t>
            </a:r>
            <a:r>
              <a:rPr lang="en-US" sz="1200" b="0" i="1" dirty="0" err="1" smtClean="0">
                <a:latin typeface="+mn-lt"/>
                <a:ea typeface="Geneva"/>
              </a:rPr>
              <a:t>Battistich</a:t>
            </a:r>
            <a:r>
              <a:rPr lang="en-US" sz="1200" b="0" i="1" dirty="0" smtClean="0">
                <a:latin typeface="+mn-lt"/>
                <a:ea typeface="Geneva"/>
              </a:rPr>
              <a:t>, Solomon, Kim, Watson, &amp; </a:t>
            </a:r>
            <a:r>
              <a:rPr lang="en-US" sz="1200" b="0" i="1" dirty="0" err="1" smtClean="0">
                <a:latin typeface="+mn-lt"/>
                <a:ea typeface="Geneva"/>
              </a:rPr>
              <a:t>Schaps</a:t>
            </a:r>
            <a:r>
              <a:rPr lang="en-US" sz="1200" b="0" i="1" dirty="0" smtClean="0">
                <a:latin typeface="+mn-lt"/>
                <a:ea typeface="Geneva"/>
              </a:rPr>
              <a:t>, 1995; </a:t>
            </a:r>
            <a:r>
              <a:rPr lang="en-US" sz="1200" b="0" i="1" dirty="0" err="1" smtClean="0">
                <a:latin typeface="+mn-lt"/>
                <a:ea typeface="Geneva"/>
              </a:rPr>
              <a:t>Brookover</a:t>
            </a:r>
            <a:r>
              <a:rPr lang="en-US" sz="1200" b="0" i="1" dirty="0" smtClean="0">
                <a:latin typeface="+mn-lt"/>
                <a:ea typeface="Geneva"/>
              </a:rPr>
              <a:t> et al., 1978; Brand, </a:t>
            </a:r>
            <a:r>
              <a:rPr lang="en-US" sz="1200" b="0" i="1" dirty="0" err="1" smtClean="0">
                <a:latin typeface="+mn-lt"/>
                <a:ea typeface="Geneva"/>
              </a:rPr>
              <a:t>Felner</a:t>
            </a:r>
            <a:r>
              <a:rPr lang="en-US" sz="1200" b="0" i="1" dirty="0" smtClean="0">
                <a:latin typeface="+mn-lt"/>
                <a:ea typeface="Geneva"/>
              </a:rPr>
              <a:t>, Shim, </a:t>
            </a:r>
            <a:r>
              <a:rPr lang="en-US" sz="1200" b="0" i="1" dirty="0" err="1" smtClean="0">
                <a:latin typeface="+mn-lt"/>
                <a:ea typeface="Geneva"/>
              </a:rPr>
              <a:t>Seitsinger</a:t>
            </a:r>
            <a:r>
              <a:rPr lang="en-US" sz="1200" b="0" i="1" dirty="0" smtClean="0">
                <a:latin typeface="+mn-lt"/>
                <a:ea typeface="Geneva"/>
              </a:rPr>
              <a:t>, &amp; Dumas, 2003; Griffith, 1999)</a:t>
            </a:r>
          </a:p>
          <a:p>
            <a:pPr lvl="0">
              <a:lnSpc>
                <a:spcPct val="60000"/>
              </a:lnSpc>
            </a:pPr>
            <a:r>
              <a:rPr lang="en-US" sz="1200" b="0" dirty="0" smtClean="0">
                <a:latin typeface="+mn-lt"/>
                <a:ea typeface="Geneva"/>
              </a:rPr>
              <a:t>Student attitudes </a:t>
            </a:r>
          </a:p>
          <a:p>
            <a:pPr lvl="1">
              <a:lnSpc>
                <a:spcPct val="60000"/>
              </a:lnSpc>
            </a:pPr>
            <a:r>
              <a:rPr lang="en-US" sz="1200" b="0" i="1" dirty="0" smtClean="0">
                <a:latin typeface="+mn-lt"/>
                <a:ea typeface="Geneva"/>
              </a:rPr>
              <a:t>(</a:t>
            </a:r>
            <a:r>
              <a:rPr lang="en-US" sz="1200" b="0" i="1" dirty="0" err="1" smtClean="0">
                <a:latin typeface="+mn-lt"/>
                <a:ea typeface="Geneva"/>
              </a:rPr>
              <a:t>Battistich</a:t>
            </a:r>
            <a:r>
              <a:rPr lang="en-US" sz="1200" b="0" i="1" dirty="0" smtClean="0">
                <a:latin typeface="+mn-lt"/>
                <a:ea typeface="Geneva"/>
              </a:rPr>
              <a:t> et al., 1995)</a:t>
            </a:r>
          </a:p>
          <a:p>
            <a:pPr lvl="0">
              <a:lnSpc>
                <a:spcPct val="60000"/>
              </a:lnSpc>
            </a:pPr>
            <a:r>
              <a:rPr lang="en-US" sz="1200" b="0" dirty="0" smtClean="0">
                <a:latin typeface="+mn-lt"/>
                <a:ea typeface="Geneva"/>
              </a:rPr>
              <a:t>Attendance and school avoidance </a:t>
            </a:r>
          </a:p>
          <a:p>
            <a:pPr lvl="1">
              <a:lnSpc>
                <a:spcPct val="60000"/>
              </a:lnSpc>
            </a:pPr>
            <a:r>
              <a:rPr lang="en-US" sz="1200" b="0" i="1" dirty="0" smtClean="0">
                <a:latin typeface="+mn-lt"/>
                <a:ea typeface="Geneva"/>
              </a:rPr>
              <a:t>(Brand, 2003; Welsh, 2000)</a:t>
            </a:r>
          </a:p>
          <a:p>
            <a:pPr lvl="0">
              <a:lnSpc>
                <a:spcPct val="60000"/>
              </a:lnSpc>
            </a:pPr>
            <a:r>
              <a:rPr lang="en-US" sz="1200" b="0" dirty="0" smtClean="0">
                <a:latin typeface="+mn-lt"/>
                <a:ea typeface="Geneva"/>
              </a:rPr>
              <a:t>Delinquency </a:t>
            </a:r>
          </a:p>
          <a:p>
            <a:pPr lvl="1">
              <a:lnSpc>
                <a:spcPct val="60000"/>
              </a:lnSpc>
            </a:pPr>
            <a:r>
              <a:rPr lang="en-US" sz="1200" b="0" i="1" dirty="0" smtClean="0">
                <a:latin typeface="+mn-lt"/>
                <a:ea typeface="Geneva"/>
              </a:rPr>
              <a:t>(</a:t>
            </a:r>
            <a:r>
              <a:rPr lang="en-US" sz="1200" b="0" i="1" dirty="0" err="1" smtClean="0">
                <a:latin typeface="+mn-lt"/>
                <a:ea typeface="Geneva"/>
              </a:rPr>
              <a:t>Gottfredson</a:t>
            </a:r>
            <a:r>
              <a:rPr lang="en-US" sz="1200" b="0" i="1" dirty="0" smtClean="0">
                <a:latin typeface="+mn-lt"/>
                <a:ea typeface="Geneva"/>
              </a:rPr>
              <a:t>, 2005; Welsh, 2000, Way, 2007)</a:t>
            </a:r>
          </a:p>
          <a:p>
            <a:pPr lvl="0">
              <a:lnSpc>
                <a:spcPct val="60000"/>
              </a:lnSpc>
            </a:pPr>
            <a:r>
              <a:rPr lang="en-US" sz="1200" b="0" dirty="0" smtClean="0">
                <a:latin typeface="+mn-lt"/>
                <a:ea typeface="Geneva"/>
              </a:rPr>
              <a:t>Attitudes toward and use of illegal substances </a:t>
            </a:r>
          </a:p>
          <a:p>
            <a:pPr lvl="1">
              <a:lnSpc>
                <a:spcPct val="60000"/>
              </a:lnSpc>
            </a:pPr>
            <a:r>
              <a:rPr lang="en-US" sz="1200" b="0" i="1" dirty="0" smtClean="0">
                <a:latin typeface="+mn-lt"/>
                <a:ea typeface="Geneva"/>
              </a:rPr>
              <a:t>(Brand, 2003)</a:t>
            </a:r>
          </a:p>
          <a:p>
            <a:pPr lvl="0">
              <a:lnSpc>
                <a:spcPct val="60000"/>
              </a:lnSpc>
            </a:pPr>
            <a:r>
              <a:rPr lang="en-US" sz="1200" b="0" dirty="0" smtClean="0">
                <a:latin typeface="+mn-lt"/>
                <a:ea typeface="Geneva"/>
              </a:rPr>
              <a:t>Victimization </a:t>
            </a:r>
          </a:p>
          <a:p>
            <a:pPr lvl="1">
              <a:lnSpc>
                <a:spcPct val="60000"/>
              </a:lnSpc>
            </a:pPr>
            <a:r>
              <a:rPr lang="en-US" sz="1200" b="0" i="1" dirty="0" smtClean="0">
                <a:latin typeface="+mn-lt"/>
                <a:ea typeface="Geneva"/>
              </a:rPr>
              <a:t>(</a:t>
            </a:r>
            <a:r>
              <a:rPr lang="en-US" sz="1200" b="0" i="1" dirty="0" err="1" smtClean="0">
                <a:latin typeface="+mn-lt"/>
                <a:ea typeface="Geneva"/>
              </a:rPr>
              <a:t>Gottfredson</a:t>
            </a:r>
            <a:r>
              <a:rPr lang="en-US" sz="1200" b="0" i="1" dirty="0" smtClean="0">
                <a:latin typeface="+mn-lt"/>
                <a:ea typeface="Geneva"/>
              </a:rPr>
              <a:t>, 2005; Welsh, 2000)</a:t>
            </a:r>
          </a:p>
          <a:p>
            <a:pPr lvl="0">
              <a:lnSpc>
                <a:spcPct val="60000"/>
              </a:lnSpc>
            </a:pPr>
            <a:r>
              <a:rPr lang="en-US" sz="1200" b="0" dirty="0" smtClean="0">
                <a:latin typeface="+mn-lt"/>
                <a:ea typeface="Geneva"/>
              </a:rPr>
              <a:t>Behavior problems </a:t>
            </a:r>
          </a:p>
          <a:p>
            <a:pPr lvl="1">
              <a:lnSpc>
                <a:spcPct val="60000"/>
              </a:lnSpc>
            </a:pPr>
            <a:r>
              <a:rPr lang="en-US" sz="1200" b="0" i="1" dirty="0" smtClean="0">
                <a:latin typeface="+mn-lt"/>
                <a:ea typeface="Geneva"/>
              </a:rPr>
              <a:t>(</a:t>
            </a:r>
            <a:r>
              <a:rPr lang="en-US" sz="1200" b="0" i="1" dirty="0" err="1" smtClean="0">
                <a:latin typeface="+mn-lt"/>
                <a:ea typeface="Geneva"/>
              </a:rPr>
              <a:t>Battistich</a:t>
            </a:r>
            <a:r>
              <a:rPr lang="en-US" sz="1200" b="0" i="1" dirty="0" smtClean="0">
                <a:latin typeface="+mn-lt"/>
                <a:ea typeface="Geneva"/>
              </a:rPr>
              <a:t> &amp; Horn, 1997; </a:t>
            </a:r>
            <a:r>
              <a:rPr lang="en-US" sz="1200" b="0" i="1" dirty="0" err="1" smtClean="0">
                <a:latin typeface="+mn-lt"/>
                <a:ea typeface="Geneva"/>
              </a:rPr>
              <a:t>Battistich</a:t>
            </a:r>
            <a:r>
              <a:rPr lang="en-US" sz="1200" b="0" i="1" dirty="0" smtClean="0">
                <a:latin typeface="+mn-lt"/>
                <a:ea typeface="Geneva"/>
              </a:rPr>
              <a:t>, Solomon, Kim, Watson, &amp; </a:t>
            </a:r>
            <a:r>
              <a:rPr lang="en-US" sz="1200" b="0" i="1" dirty="0" err="1" smtClean="0">
                <a:latin typeface="+mn-lt"/>
                <a:ea typeface="Geneva"/>
              </a:rPr>
              <a:t>Schaps</a:t>
            </a:r>
            <a:r>
              <a:rPr lang="en-US" sz="1200" b="0" i="1" dirty="0" smtClean="0">
                <a:latin typeface="+mn-lt"/>
                <a:ea typeface="Geneva"/>
              </a:rPr>
              <a:t>, 1995; </a:t>
            </a:r>
            <a:r>
              <a:rPr lang="en-US" sz="1200" b="0" i="1" dirty="0" err="1" smtClean="0">
                <a:latin typeface="+mn-lt"/>
                <a:ea typeface="Geneva"/>
              </a:rPr>
              <a:t>Kuperminc</a:t>
            </a:r>
            <a:r>
              <a:rPr lang="en-US" sz="1200" b="0" i="1" dirty="0" smtClean="0">
                <a:latin typeface="+mn-lt"/>
                <a:ea typeface="Geneva"/>
              </a:rPr>
              <a:t>, </a:t>
            </a:r>
            <a:r>
              <a:rPr lang="en-US" sz="1200" b="0" i="1" dirty="0" err="1" smtClean="0">
                <a:latin typeface="+mn-lt"/>
                <a:ea typeface="Geneva"/>
              </a:rPr>
              <a:t>Leadbeater</a:t>
            </a:r>
            <a:r>
              <a:rPr lang="en-US" sz="1200" b="0" i="1" dirty="0" smtClean="0">
                <a:latin typeface="+mn-lt"/>
                <a:ea typeface="Geneva"/>
              </a:rPr>
              <a:t>, &amp; Blatt, 2001; </a:t>
            </a:r>
            <a:r>
              <a:rPr lang="en-US" sz="1200" b="0" i="1" dirty="0" err="1" smtClean="0">
                <a:latin typeface="+mn-lt"/>
                <a:ea typeface="Geneva"/>
              </a:rPr>
              <a:t>Kuperminc</a:t>
            </a:r>
            <a:r>
              <a:rPr lang="en-US" sz="1200" b="0" i="1" dirty="0" smtClean="0">
                <a:latin typeface="+mn-lt"/>
                <a:ea typeface="Geneva"/>
              </a:rPr>
              <a:t> et al., 1997; </a:t>
            </a:r>
            <a:r>
              <a:rPr lang="en-US" sz="1200" b="0" i="1" dirty="0" err="1" smtClean="0">
                <a:latin typeface="+mn-lt"/>
                <a:ea typeface="Geneva"/>
              </a:rPr>
              <a:t>Loukas</a:t>
            </a:r>
            <a:r>
              <a:rPr lang="en-US" sz="1200" b="0" i="1" dirty="0" smtClean="0">
                <a:latin typeface="+mn-lt"/>
                <a:ea typeface="Geneva"/>
              </a:rPr>
              <a:t> &amp; Robinson, 2004; </a:t>
            </a:r>
            <a:r>
              <a:rPr lang="en-US" sz="1200" b="0" i="1" dirty="0" err="1" smtClean="0">
                <a:latin typeface="+mn-lt"/>
                <a:ea typeface="Geneva"/>
              </a:rPr>
              <a:t>Shochet</a:t>
            </a:r>
            <a:r>
              <a:rPr lang="en-US" sz="1200" b="0" i="1" dirty="0" smtClean="0">
                <a:latin typeface="+mn-lt"/>
                <a:ea typeface="Geneva"/>
              </a:rPr>
              <a:t>, </a:t>
            </a:r>
            <a:r>
              <a:rPr lang="en-US" sz="1200" b="0" i="1" dirty="0" err="1" smtClean="0">
                <a:latin typeface="+mn-lt"/>
                <a:ea typeface="Geneva"/>
              </a:rPr>
              <a:t>Dadds</a:t>
            </a:r>
            <a:r>
              <a:rPr lang="en-US" sz="1200" b="0" i="1" dirty="0" smtClean="0">
                <a:latin typeface="+mn-lt"/>
                <a:ea typeface="Geneva"/>
              </a:rPr>
              <a:t>, Ham, &amp; Montague, 2006; Welsh, 2000; Wilson, 2004).”</a:t>
            </a:r>
          </a:p>
          <a:p>
            <a:pPr lvl="1">
              <a:lnSpc>
                <a:spcPct val="60000"/>
              </a:lnSpc>
            </a:pPr>
            <a:endParaRPr lang="en-US" sz="1200" b="0" i="1" dirty="0" smtClean="0">
              <a:latin typeface="+mn-lt"/>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lvl="0">
              <a:lnSpc>
                <a:spcPct val="60000"/>
              </a:lnSpc>
            </a:pPr>
            <a:endParaRPr lang="en-US" sz="1200" b="0" i="1" dirty="0" smtClean="0">
              <a:latin typeface="+mn-lt"/>
              <a:ea typeface="Geneva"/>
            </a:endParaRPr>
          </a:p>
          <a:p>
            <a:pPr marL="0" marR="0" lvl="0" indent="-285750" algn="l" defTabSz="457200" rtl="0" eaLnBrk="0" fontAlgn="base" latinLnBrk="0" hangingPunct="0">
              <a:lnSpc>
                <a:spcPct val="60000"/>
              </a:lnSpc>
              <a:spcBef>
                <a:spcPct val="30000"/>
              </a:spcBef>
              <a:spcAft>
                <a:spcPct val="0"/>
              </a:spcAft>
              <a:buClrTx/>
              <a:buSzTx/>
              <a:buFontTx/>
              <a:buNone/>
              <a:tabLst/>
              <a:defRPr/>
            </a:pPr>
            <a:endParaRPr lang="en-US" sz="1200" i="1" dirty="0" smtClean="0">
              <a:latin typeface="+mn-lt"/>
              <a:ea typeface="Geneva"/>
            </a:endParaRPr>
          </a:p>
        </p:txBody>
      </p:sp>
      <p:sp>
        <p:nvSpPr>
          <p:cNvPr id="52228" name="Slide Number Placeholder 3"/>
          <p:cNvSpPr>
            <a:spLocks noGrp="1"/>
          </p:cNvSpPr>
          <p:nvPr>
            <p:ph type="sldNum" sz="quarter" idx="5"/>
          </p:nvPr>
        </p:nvSpPr>
        <p:spPr>
          <a:noFill/>
        </p:spPr>
        <p:txBody>
          <a:bodyPr/>
          <a:lstStyle/>
          <a:p>
            <a:fld id="{C8442794-1A7D-4170-B343-198C1047A748}" type="slidenum">
              <a:rPr lang="en-US"/>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proactively address staff</a:t>
            </a:r>
            <a:r>
              <a:rPr lang="en-US" sz="1200" baseline="0" dirty="0" smtClean="0">
                <a:solidFill>
                  <a:schemeClr val="accent4">
                    <a:lumMod val="75000"/>
                  </a:schemeClr>
                </a:solidFill>
              </a:rPr>
              <a:t> questions regarding whether or not </a:t>
            </a:r>
            <a:r>
              <a:rPr lang="en-US" sz="1200" dirty="0" smtClean="0">
                <a:solidFill>
                  <a:schemeClr val="accent4">
                    <a:lumMod val="75000"/>
                  </a:schemeClr>
                </a:solidFill>
              </a:rPr>
              <a:t>the DSCS is even a valid and reliable tool for measuring school climate in your school. Notes from the data workshop are copied in subsequent slides if you want to use them.]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4</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that the DSCS is a valid and reliable tool for measuring school climate in your school. Notes from the data workshop are copied below if you want to use them.]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5</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that the DSCS is a valid and reliable tool for measuring school climate in your school. Notes from the data workshop are copied below if you want to use them.]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6</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how the DSCS is organized in general. You can delete</a:t>
            </a:r>
            <a:r>
              <a:rPr lang="en-US" sz="1200" baseline="0" dirty="0" smtClean="0">
                <a:solidFill>
                  <a:schemeClr val="accent4">
                    <a:lumMod val="75000"/>
                  </a:schemeClr>
                </a:solidFill>
              </a:rPr>
              <a:t> the name of any versions or sections that were not completed at your school this year.</a:t>
            </a:r>
            <a:r>
              <a:rPr lang="en-US" sz="1200" dirty="0" smtClean="0">
                <a:solidFill>
                  <a:schemeClr val="accent4">
                    <a:lumMod val="75000"/>
                  </a:schemeClr>
                </a:solidFill>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7</a:t>
            </a:fld>
            <a:endParaRPr lang="en-US"/>
          </a:p>
        </p:txBody>
      </p:sp>
    </p:spTree>
    <p:extLst>
      <p:ext uri="{BB962C8B-B14F-4D97-AF65-F5344CB8AC3E}">
        <p14:creationId xmlns:p14="http://schemas.microsoft.com/office/powerpoint/2010/main" val="293811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solidFill>
                  <a:schemeClr val="accent4">
                    <a:lumMod val="75000"/>
                  </a:schemeClr>
                </a:solidFill>
              </a:rPr>
              <a:t>[Use this slide to share what are the subscales on Part 1 of the DSCS.]</a:t>
            </a:r>
          </a:p>
          <a:p>
            <a:pPr eaLnBrk="1" hangingPunct="1">
              <a:spcBef>
                <a:spcPct val="0"/>
              </a:spcBef>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1176010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3ED52-95E1-4715-AE0F-CA6C5CED6666}" type="datetime1">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57562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63856-9153-4259-90E0-E545D2D9972E}" type="datetime1">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08387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1DA9-1ABF-4147-AAE9-0AC316A24B70}" type="slidenum">
              <a:rPr lang="en-US" smtClean="0"/>
              <a:t>‹#›</a:t>
            </a:fld>
            <a:endParaRPr lang="en-US"/>
          </a:p>
        </p:txBody>
      </p:sp>
    </p:spTree>
    <p:extLst>
      <p:ext uri="{BB962C8B-B14F-4D97-AF65-F5344CB8AC3E}">
        <p14:creationId xmlns:p14="http://schemas.microsoft.com/office/powerpoint/2010/main" val="769832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EFDEF-E57D-410B-BE7C-FC3C645C3502}" type="datetime1">
              <a:rPr lang="en-US" smtClean="0"/>
              <a:pPr/>
              <a:t>5/8/2018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277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ACE9C-5338-4D47-B032-3CD8C94D128C}" type="datetime1">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3902375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FE58C-ED31-425B-AE3B-390C1A9CA3BD}" type="datetime1">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5982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B2769-E705-4BFC-854D-70EEFBF126CA}" type="datetime1">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1712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94929-8857-468A-A8E3-26A930662A52}" type="datetime1">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8CC1C75-473B-4ADF-9D18-E1ED0E9F1FDA}" type="slidenum">
              <a:rPr lang="en-US" smtClean="0"/>
              <a:pPr>
                <a:defRPr/>
              </a:pPr>
              <a:t>‹#›</a:t>
            </a:fld>
            <a:endParaRPr lang="en-US"/>
          </a:p>
        </p:txBody>
      </p:sp>
    </p:spTree>
    <p:extLst>
      <p:ext uri="{BB962C8B-B14F-4D97-AF65-F5344CB8AC3E}">
        <p14:creationId xmlns:p14="http://schemas.microsoft.com/office/powerpoint/2010/main" val="193077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CF4C8-72F9-4C8B-BD6D-CC54B8CE31EE}" type="datetime1">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563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E067D-EFF2-44F2-88A2-C515E0F1230F}" type="datetime1">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9772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0E203D-8CFD-B84D-9458-A0F644638DDC}"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312295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94377" cy="1143000"/>
          </a:xfrm>
        </p:spPr>
        <p:txBody>
          <a:bodyPr>
            <a:noAutofit/>
          </a:bodyPr>
          <a:lstStyle/>
          <a:p>
            <a:r>
              <a:rPr lang="en-US" sz="3200" b="1" dirty="0" smtClean="0"/>
              <a:t>Sharing Your 17-18 School Climate Data with STAFF</a:t>
            </a:r>
            <a:endParaRPr lang="en-US" sz="3200" b="1" dirty="0"/>
          </a:p>
        </p:txBody>
      </p:sp>
      <p:sp>
        <p:nvSpPr>
          <p:cNvPr id="3" name="Content Placeholder 2"/>
          <p:cNvSpPr>
            <a:spLocks noGrp="1"/>
          </p:cNvSpPr>
          <p:nvPr>
            <p:ph idx="1"/>
          </p:nvPr>
        </p:nvSpPr>
        <p:spPr>
          <a:xfrm>
            <a:off x="259977" y="812868"/>
            <a:ext cx="8686800" cy="2209800"/>
          </a:xfrm>
        </p:spPr>
        <p:txBody>
          <a:bodyPr>
            <a:noAutofit/>
          </a:bodyPr>
          <a:lstStyle/>
          <a:p>
            <a:pPr marL="0" indent="0">
              <a:buNone/>
            </a:pPr>
            <a:r>
              <a:rPr lang="en-US" sz="2000" b="1" dirty="0" smtClean="0">
                <a:solidFill>
                  <a:srgbClr val="2255FA"/>
                </a:solidFill>
              </a:rPr>
              <a:t>Directions for PowerPoint users:</a:t>
            </a:r>
          </a:p>
          <a:p>
            <a:pPr>
              <a:spcBef>
                <a:spcPts val="0"/>
              </a:spcBef>
            </a:pPr>
            <a:r>
              <a:rPr lang="en-US" sz="2000" dirty="0" smtClean="0"/>
              <a:t>The following is a sample template for sharing your 17-18 DSCS results. </a:t>
            </a:r>
          </a:p>
          <a:p>
            <a:pPr>
              <a:spcBef>
                <a:spcPts val="0"/>
              </a:spcBef>
            </a:pPr>
            <a:r>
              <a:rPr lang="en-US" sz="2000" dirty="0" smtClean="0"/>
              <a:t>Please read </a:t>
            </a:r>
            <a:r>
              <a:rPr lang="en-US" sz="2000" dirty="0" smtClean="0">
                <a:solidFill>
                  <a:srgbClr val="2255FA"/>
                </a:solidFill>
              </a:rPr>
              <a:t>the “notes” section for each slide </a:t>
            </a:r>
            <a:r>
              <a:rPr lang="en-US" sz="2000" dirty="0" smtClean="0"/>
              <a:t>to help you finalize what goes where in your presentation </a:t>
            </a:r>
            <a:r>
              <a:rPr lang="en-US" sz="2000" dirty="0" smtClean="0">
                <a:sym typeface="Wingdings" panose="05000000000000000000" pitchFamily="2" charset="2"/>
              </a:rPr>
              <a:t></a:t>
            </a:r>
            <a:endParaRPr lang="en-US" sz="2000" dirty="0" smtClean="0"/>
          </a:p>
          <a:p>
            <a:pPr>
              <a:spcBef>
                <a:spcPts val="0"/>
              </a:spcBef>
            </a:pPr>
            <a:r>
              <a:rPr lang="en-US" sz="2000" dirty="0"/>
              <a:t>Please </a:t>
            </a:r>
            <a:r>
              <a:rPr lang="en-US" sz="2000" dirty="0" smtClean="0"/>
              <a:t>edit this template </a:t>
            </a:r>
            <a:r>
              <a:rPr lang="en-US" sz="2000" dirty="0"/>
              <a:t>to meet </a:t>
            </a:r>
            <a:r>
              <a:rPr lang="en-US" sz="2000" i="1" dirty="0"/>
              <a:t>your needs and the needs of your staff</a:t>
            </a:r>
            <a:r>
              <a:rPr lang="en-US" sz="2000" i="1" dirty="0" smtClean="0"/>
              <a:t>. </a:t>
            </a:r>
            <a:r>
              <a:rPr lang="en-US" sz="2000" dirty="0" smtClean="0"/>
              <a:t>It is okay to add and cut slides to this template.</a:t>
            </a:r>
            <a:endParaRPr lang="en-US" sz="2000" dirty="0"/>
          </a:p>
          <a:p>
            <a:pPr marL="0" indent="0">
              <a:spcBef>
                <a:spcPts val="0"/>
              </a:spcBef>
              <a:buNone/>
            </a:pPr>
            <a:endParaRPr lang="en-US" sz="800" dirty="0"/>
          </a:p>
        </p:txBody>
      </p:sp>
      <p:sp>
        <p:nvSpPr>
          <p:cNvPr id="4" name="TextBox 3"/>
          <p:cNvSpPr txBox="1"/>
          <p:nvPr/>
        </p:nvSpPr>
        <p:spPr>
          <a:xfrm>
            <a:off x="273424" y="2819400"/>
            <a:ext cx="5849014" cy="4154984"/>
          </a:xfrm>
          <a:prstGeom prst="rect">
            <a:avLst/>
          </a:prstGeom>
          <a:noFill/>
        </p:spPr>
        <p:txBody>
          <a:bodyPr wrap="square" rtlCol="0">
            <a:spAutoFit/>
          </a:bodyPr>
          <a:lstStyle/>
          <a:p>
            <a:pPr marL="0" indent="0">
              <a:spcBef>
                <a:spcPts val="0"/>
              </a:spcBef>
              <a:buNone/>
            </a:pPr>
            <a:r>
              <a:rPr lang="en-US" sz="2000" b="1" dirty="0">
                <a:solidFill>
                  <a:srgbClr val="2255FA"/>
                </a:solidFill>
                <a:latin typeface="+mj-lt"/>
              </a:rPr>
              <a:t>Recommendations for using this template:</a:t>
            </a:r>
            <a:endParaRPr lang="en-US" sz="2000" b="1" i="1" dirty="0">
              <a:latin typeface="+mj-lt"/>
            </a:endParaRPr>
          </a:p>
          <a:p>
            <a:pPr marL="342900" indent="-342900">
              <a:spcBef>
                <a:spcPts val="0"/>
              </a:spcBef>
              <a:buFont typeface="Arial" panose="020B0604020202020204" pitchFamily="34" charset="0"/>
              <a:buChar char="•"/>
            </a:pPr>
            <a:r>
              <a:rPr lang="en-US" sz="2000" dirty="0" smtClean="0">
                <a:latin typeface="+mj-lt"/>
              </a:rPr>
              <a:t>Using </a:t>
            </a:r>
            <a:r>
              <a:rPr lang="en-US" sz="2000" dirty="0">
                <a:latin typeface="+mj-lt"/>
              </a:rPr>
              <a:t>screen shots from your DSCS report and notes from interpretation worksheets will save you time in creating informative slides</a:t>
            </a:r>
            <a:r>
              <a:rPr lang="en-US" sz="2000" dirty="0" smtClean="0">
                <a:latin typeface="+mj-lt"/>
              </a:rPr>
              <a:t>.</a:t>
            </a:r>
          </a:p>
          <a:p>
            <a:pPr marL="342900" indent="-342900">
              <a:spcBef>
                <a:spcPts val="0"/>
              </a:spcBef>
              <a:buFont typeface="Arial" panose="020B0604020202020204" pitchFamily="34" charset="0"/>
              <a:buChar char="•"/>
            </a:pPr>
            <a:r>
              <a:rPr lang="en-US" sz="2000" dirty="0" smtClean="0">
                <a:latin typeface="+mj-lt"/>
              </a:rPr>
              <a:t>Consider having </a:t>
            </a:r>
            <a:r>
              <a:rPr lang="en-US" sz="2000" dirty="0" smtClean="0">
                <a:solidFill>
                  <a:srgbClr val="2255FA"/>
                </a:solidFill>
                <a:latin typeface="+mj-lt"/>
              </a:rPr>
              <a:t>your SWPBS Team </a:t>
            </a:r>
            <a:r>
              <a:rPr lang="en-US" sz="2000" dirty="0" smtClean="0">
                <a:latin typeface="+mj-lt"/>
              </a:rPr>
              <a:t>help to create and lead your final PowerPoint presentation</a:t>
            </a:r>
            <a:endParaRPr lang="en-US" sz="2000" dirty="0">
              <a:latin typeface="+mj-lt"/>
            </a:endParaRPr>
          </a:p>
          <a:p>
            <a:pPr marL="342900" indent="-342900">
              <a:spcBef>
                <a:spcPts val="0"/>
              </a:spcBef>
              <a:buFont typeface="Arial" panose="020B0604020202020204" pitchFamily="34" charset="0"/>
              <a:buChar char="•"/>
            </a:pPr>
            <a:r>
              <a:rPr lang="en-US" sz="2000" dirty="0">
                <a:latin typeface="+mj-lt"/>
              </a:rPr>
              <a:t>Consider giving staff time immediately after your presentation to:</a:t>
            </a:r>
          </a:p>
          <a:p>
            <a:pPr marL="800100" lvl="1" indent="-342900">
              <a:spcBef>
                <a:spcPts val="0"/>
              </a:spcBef>
              <a:buFont typeface="Arial" panose="020B0604020202020204" pitchFamily="34" charset="0"/>
              <a:buChar char="•"/>
            </a:pPr>
            <a:r>
              <a:rPr lang="en-US" sz="2000" dirty="0" smtClean="0">
                <a:latin typeface="+mj-lt"/>
              </a:rPr>
              <a:t>brainstorm </a:t>
            </a:r>
            <a:r>
              <a:rPr lang="en-US" sz="2000" dirty="0">
                <a:latin typeface="+mj-lt"/>
              </a:rPr>
              <a:t>ways to improve any areas of </a:t>
            </a:r>
            <a:r>
              <a:rPr lang="en-US" sz="2000" dirty="0" smtClean="0">
                <a:latin typeface="+mj-lt"/>
              </a:rPr>
              <a:t>concern (</a:t>
            </a:r>
            <a:r>
              <a:rPr lang="en-US" sz="2000" dirty="0" smtClean="0">
                <a:solidFill>
                  <a:srgbClr val="2255FA"/>
                </a:solidFill>
                <a:latin typeface="+mj-lt"/>
              </a:rPr>
              <a:t>Action Planning</a:t>
            </a:r>
            <a:r>
              <a:rPr lang="en-US" sz="2000" dirty="0" smtClean="0">
                <a:latin typeface="+mj-lt"/>
              </a:rPr>
              <a:t>)</a:t>
            </a:r>
          </a:p>
          <a:p>
            <a:pPr marL="800100" lvl="1" indent="-342900">
              <a:spcBef>
                <a:spcPts val="0"/>
              </a:spcBef>
              <a:buFont typeface="Arial" panose="020B0604020202020204" pitchFamily="34" charset="0"/>
              <a:buChar char="•"/>
            </a:pPr>
            <a:r>
              <a:rPr lang="en-US" sz="2000" dirty="0" smtClean="0">
                <a:latin typeface="+mj-lt"/>
              </a:rPr>
              <a:t>share </a:t>
            </a:r>
            <a:r>
              <a:rPr lang="en-US" sz="2000" dirty="0">
                <a:latin typeface="+mj-lt"/>
              </a:rPr>
              <a:t>strategies that they feel help to address any identified areas of strength or concerns</a:t>
            </a:r>
          </a:p>
          <a:p>
            <a:endParaRPr lang="en-US" dirty="0"/>
          </a:p>
        </p:txBody>
      </p:sp>
      <p:grpSp>
        <p:nvGrpSpPr>
          <p:cNvPr id="6" name="Group 5"/>
          <p:cNvGrpSpPr/>
          <p:nvPr/>
        </p:nvGrpSpPr>
        <p:grpSpPr>
          <a:xfrm>
            <a:off x="6122438" y="3017720"/>
            <a:ext cx="2373862" cy="2590800"/>
            <a:chOff x="5638800" y="3657600"/>
            <a:chExt cx="2857500" cy="2857500"/>
          </a:xfrm>
        </p:grpSpPr>
        <p:pic>
          <p:nvPicPr>
            <p:cNvPr id="1028" name="Picture 4" descr="http://www.afb.org/image.asp?ImageID=34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57600"/>
              <a:ext cx="2857500" cy="2857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945661">
              <a:off x="6172200" y="4419600"/>
              <a:ext cx="1905000" cy="707886"/>
            </a:xfrm>
            <a:prstGeom prst="rect">
              <a:avLst/>
            </a:prstGeom>
            <a:noFill/>
            <a:ln w="38100">
              <a:solidFill>
                <a:schemeClr val="tx1"/>
              </a:solidFill>
            </a:ln>
          </p:spPr>
          <p:txBody>
            <a:bodyPr wrap="square" rtlCol="0">
              <a:spAutoFit/>
            </a:bodyPr>
            <a:lstStyle/>
            <a:p>
              <a:pPr algn="ctr"/>
              <a:r>
                <a:rPr lang="en-US" sz="1800" b="1" dirty="0" smtClean="0">
                  <a:solidFill>
                    <a:srgbClr val="F4D76E"/>
                  </a:solidFill>
                </a:rPr>
                <a:t>CUSTOMIZE ME</a:t>
              </a:r>
              <a:endParaRPr lang="en-US" sz="1800" b="1" dirty="0">
                <a:solidFill>
                  <a:srgbClr val="F4D76E"/>
                </a:solidFill>
              </a:endParaRPr>
            </a:p>
          </p:txBody>
        </p:sp>
      </p:grpSp>
    </p:spTree>
    <p:extLst>
      <p:ext uri="{BB962C8B-B14F-4D97-AF65-F5344CB8AC3E}">
        <p14:creationId xmlns:p14="http://schemas.microsoft.com/office/powerpoint/2010/main" val="17370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92197"/>
            <a:ext cx="6781799" cy="461665"/>
          </a:xfrm>
          <a:prstGeom prst="rect">
            <a:avLst/>
          </a:prstGeom>
          <a:solidFill>
            <a:schemeClr val="bg1"/>
          </a:solidFill>
          <a:ln w="38100">
            <a:solidFill>
              <a:schemeClr val="tx1"/>
            </a:solidFill>
          </a:ln>
        </p:spPr>
        <p:txBody>
          <a:bodyPr wrap="square" rtlCol="0">
            <a:spAutoFit/>
          </a:bodyPr>
          <a:lstStyle/>
          <a:p>
            <a:pPr algn="ctr"/>
            <a:r>
              <a:rPr lang="en-US" dirty="0" smtClean="0">
                <a:solidFill>
                  <a:srgbClr val="2255FA"/>
                </a:solidFill>
              </a:rPr>
              <a:t>Delaware School Surveys Subscales: Parts 2-5</a:t>
            </a:r>
            <a:endParaRPr lang="en-US" dirty="0">
              <a:solidFill>
                <a:srgbClr val="2255FA"/>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1"/>
            <a:ext cx="5067945"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751" y="3124200"/>
            <a:ext cx="5011849" cy="3596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478941224"/>
              </p:ext>
            </p:extLst>
          </p:nvPr>
        </p:nvGraphicFramePr>
        <p:xfrm>
          <a:off x="685800" y="3945453"/>
          <a:ext cx="2590800" cy="2912547"/>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0000"/>
                    </a:ext>
                  </a:extLst>
                </a:gridCol>
              </a:tblGrid>
              <a:tr h="658097">
                <a:tc>
                  <a:txBody>
                    <a:bodyPr/>
                    <a:lstStyle/>
                    <a:p>
                      <a:pPr algn="ctr"/>
                      <a:r>
                        <a:rPr lang="en-US" sz="1600" dirty="0" smtClean="0">
                          <a:latin typeface="Tw Cen MT" panose="020B0602020104020603" pitchFamily="34" charset="0"/>
                        </a:rPr>
                        <a:t>Part V:</a:t>
                      </a:r>
                      <a:r>
                        <a:rPr lang="en-US" sz="1600" baseline="0" dirty="0" smtClean="0">
                          <a:latin typeface="Tw Cen MT" panose="020B0602020104020603" pitchFamily="34" charset="0"/>
                        </a:rPr>
                        <a:t> Social Emotional Competencies</a:t>
                      </a:r>
                      <a:endParaRPr lang="en-US" sz="1600" dirty="0">
                        <a:latin typeface="Tw Cen MT" panose="020B06020201040206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450890">
                <a:tc>
                  <a:txBody>
                    <a:bodyPr/>
                    <a:lstStyle/>
                    <a:p>
                      <a:pPr algn="ctr"/>
                      <a:r>
                        <a:rPr lang="en-US" b="1" dirty="0" smtClean="0">
                          <a:solidFill>
                            <a:schemeClr val="tx2"/>
                          </a:solidFill>
                          <a:latin typeface="Tw Cen MT" panose="020B0602020104020603" pitchFamily="34" charset="0"/>
                        </a:rPr>
                        <a:t>Student</a:t>
                      </a:r>
                      <a:r>
                        <a:rPr lang="en-US" b="1" baseline="0" dirty="0" smtClean="0">
                          <a:solidFill>
                            <a:schemeClr val="tx2"/>
                          </a:solidFill>
                          <a:latin typeface="Tw Cen MT" panose="020B0602020104020603" pitchFamily="34" charset="0"/>
                        </a:rPr>
                        <a:t> Survey</a:t>
                      </a:r>
                      <a:endParaRPr lang="en-US" b="1"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450890">
                <a:tc>
                  <a:txBody>
                    <a:bodyPr/>
                    <a:lstStyle/>
                    <a:p>
                      <a:pPr algn="ctr"/>
                      <a:r>
                        <a:rPr lang="en-US" sz="1400" b="0" dirty="0" smtClean="0">
                          <a:solidFill>
                            <a:schemeClr val="tx2"/>
                          </a:solidFill>
                          <a:latin typeface="Tw Cen MT" panose="020B0602020104020603" pitchFamily="34" charset="0"/>
                        </a:rPr>
                        <a:t>Responsible Decision-</a:t>
                      </a:r>
                      <a:r>
                        <a:rPr lang="en-US" sz="1400" b="0" baseline="0" dirty="0" smtClean="0">
                          <a:solidFill>
                            <a:schemeClr val="tx2"/>
                          </a:solidFill>
                          <a:latin typeface="Tw Cen MT" panose="020B0602020104020603" pitchFamily="34" charset="0"/>
                        </a:rPr>
                        <a:t>Making</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5795056"/>
                  </a:ext>
                </a:extLst>
              </a:tr>
              <a:tr h="450890">
                <a:tc>
                  <a:txBody>
                    <a:bodyPr/>
                    <a:lstStyle/>
                    <a:p>
                      <a:pPr algn="ctr"/>
                      <a:r>
                        <a:rPr lang="en-US" sz="1400" b="0" dirty="0" smtClean="0">
                          <a:solidFill>
                            <a:schemeClr val="tx2"/>
                          </a:solidFill>
                          <a:latin typeface="Tw Cen MT" panose="020B0602020104020603" pitchFamily="34" charset="0"/>
                        </a:rPr>
                        <a:t>Social</a:t>
                      </a:r>
                      <a:r>
                        <a:rPr lang="en-US" sz="1400" b="0" baseline="0" dirty="0" smtClean="0">
                          <a:solidFill>
                            <a:schemeClr val="tx2"/>
                          </a:solidFill>
                          <a:latin typeface="Tw Cen MT" panose="020B0602020104020603" pitchFamily="34" charset="0"/>
                        </a:rPr>
                        <a:t> Awareness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660075"/>
                  </a:ext>
                </a:extLst>
              </a:tr>
              <a:tr h="450890">
                <a:tc>
                  <a:txBody>
                    <a:bodyPr/>
                    <a:lstStyle/>
                    <a:p>
                      <a:pPr algn="ctr"/>
                      <a:r>
                        <a:rPr lang="en-US" sz="1400" b="0" dirty="0" smtClean="0">
                          <a:solidFill>
                            <a:schemeClr val="tx2"/>
                          </a:solidFill>
                          <a:latin typeface="Tw Cen MT" panose="020B0602020104020603" pitchFamily="34" charset="0"/>
                        </a:rPr>
                        <a:t>Self-Management</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24405317"/>
                  </a:ext>
                </a:extLst>
              </a:tr>
              <a:tr h="450890">
                <a:tc>
                  <a:txBody>
                    <a:bodyPr/>
                    <a:lstStyle/>
                    <a:p>
                      <a:pPr algn="ctr"/>
                      <a:r>
                        <a:rPr lang="en-US" sz="1400" b="0" dirty="0" smtClean="0">
                          <a:solidFill>
                            <a:schemeClr val="tx2"/>
                          </a:solidFill>
                          <a:latin typeface="Tw Cen MT" panose="020B0602020104020603" pitchFamily="34" charset="0"/>
                        </a:rPr>
                        <a:t>Relationship</a:t>
                      </a:r>
                      <a:r>
                        <a:rPr lang="en-US" sz="1400" b="0" baseline="0" dirty="0" smtClean="0">
                          <a:solidFill>
                            <a:schemeClr val="tx2"/>
                          </a:solidFill>
                          <a:latin typeface="Tw Cen MT" panose="020B0602020104020603" pitchFamily="34" charset="0"/>
                        </a:rPr>
                        <a:t> Skills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41780823"/>
                  </a:ext>
                </a:extLst>
              </a:tr>
            </a:tbl>
          </a:graphicData>
        </a:graphic>
      </p:graphicFrame>
    </p:spTree>
    <p:extLst>
      <p:ext uri="{BB962C8B-B14F-4D97-AF65-F5344CB8AC3E}">
        <p14:creationId xmlns:p14="http://schemas.microsoft.com/office/powerpoint/2010/main" val="56959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255FA"/>
                </a:solidFill>
                <a:latin typeface="Tw Cen MT" panose="020B0602020104020603" pitchFamily="34" charset="0"/>
              </a:rPr>
              <a:t>Response </a:t>
            </a:r>
            <a:r>
              <a:rPr lang="en-US" b="1" dirty="0" smtClean="0">
                <a:solidFill>
                  <a:srgbClr val="2255FA"/>
                </a:solidFill>
                <a:latin typeface="Tw Cen MT" panose="020B0602020104020603" pitchFamily="34" charset="0"/>
              </a:rPr>
              <a:t>Codes</a:t>
            </a:r>
            <a:endParaRPr lang="en-US" b="1" dirty="0">
              <a:solidFill>
                <a:srgbClr val="2255FA"/>
              </a:solidFill>
            </a:endParaRPr>
          </a:p>
        </p:txBody>
      </p:sp>
      <p:sp>
        <p:nvSpPr>
          <p:cNvPr id="3" name="Content Placeholder 2"/>
          <p:cNvSpPr>
            <a:spLocks noGrp="1"/>
          </p:cNvSpPr>
          <p:nvPr>
            <p:ph idx="1"/>
          </p:nvPr>
        </p:nvSpPr>
        <p:spPr>
          <a:xfrm>
            <a:off x="990600" y="1295400"/>
            <a:ext cx="6934200" cy="4953000"/>
          </a:xfrm>
          <a:ln w="38100">
            <a:solidFill>
              <a:schemeClr val="tx1"/>
            </a:solidFill>
          </a:ln>
        </p:spPr>
        <p:txBody>
          <a:bodyPr>
            <a:normAutofit fontScale="55000" lnSpcReduction="20000"/>
          </a:bodyPr>
          <a:lstStyle/>
          <a:p>
            <a:pPr marL="400050" lvl="1" indent="0">
              <a:buNone/>
            </a:pPr>
            <a:endParaRPr lang="en-US" sz="1100" b="1" u="sng" dirty="0" smtClean="0">
              <a:solidFill>
                <a:srgbClr val="2255FA"/>
              </a:solidFill>
            </a:endParaRPr>
          </a:p>
          <a:p>
            <a:pPr marL="400050" lvl="1" indent="0">
              <a:buNone/>
            </a:pPr>
            <a:r>
              <a:rPr lang="en-US" b="1" u="sng" dirty="0">
                <a:solidFill>
                  <a:srgbClr val="2255FA"/>
                </a:solidFill>
              </a:rPr>
              <a:t>For School Climate, Techniques, </a:t>
            </a:r>
            <a:r>
              <a:rPr lang="en-US" b="1" u="sng" dirty="0" smtClean="0">
                <a:solidFill>
                  <a:srgbClr val="2255FA"/>
                </a:solidFill>
              </a:rPr>
              <a:t>Student Engagement</a:t>
            </a:r>
            <a:r>
              <a:rPr lang="en-US" b="1" dirty="0">
                <a:solidFill>
                  <a:srgbClr val="2255FA"/>
                </a:solidFill>
              </a:rPr>
              <a:t>:</a:t>
            </a:r>
          </a:p>
          <a:p>
            <a:pPr marL="400050" lvl="1" indent="0">
              <a:buNone/>
            </a:pPr>
            <a:r>
              <a:rPr lang="en-US" dirty="0"/>
              <a:t>1 = Disagree a lot</a:t>
            </a:r>
          </a:p>
          <a:p>
            <a:pPr marL="400050" lvl="1" indent="0">
              <a:buNone/>
            </a:pPr>
            <a:r>
              <a:rPr lang="en-US" dirty="0"/>
              <a:t>2 = Disagree, </a:t>
            </a:r>
          </a:p>
          <a:p>
            <a:pPr marL="400050" lvl="1" indent="0">
              <a:buNone/>
            </a:pPr>
            <a:r>
              <a:rPr lang="en-US" dirty="0"/>
              <a:t>3 = Agree</a:t>
            </a:r>
          </a:p>
          <a:p>
            <a:pPr marL="400050" lvl="1" indent="0">
              <a:buNone/>
            </a:pPr>
            <a:r>
              <a:rPr lang="en-US" dirty="0"/>
              <a:t>4 = Agree a lot</a:t>
            </a:r>
          </a:p>
          <a:p>
            <a:pPr marL="400050" lvl="1" indent="0">
              <a:buNone/>
            </a:pPr>
            <a:r>
              <a:rPr lang="en-US" dirty="0"/>
              <a:t> </a:t>
            </a:r>
          </a:p>
          <a:p>
            <a:pPr marL="400050" lvl="1" indent="0">
              <a:buNone/>
            </a:pPr>
            <a:r>
              <a:rPr lang="en-US" b="1" u="sng" dirty="0">
                <a:solidFill>
                  <a:srgbClr val="2255FA"/>
                </a:solidFill>
              </a:rPr>
              <a:t>For </a:t>
            </a:r>
            <a:r>
              <a:rPr lang="en-US" b="1" u="sng" dirty="0" smtClean="0">
                <a:solidFill>
                  <a:srgbClr val="2255FA"/>
                </a:solidFill>
              </a:rPr>
              <a:t>Bullying Victimization</a:t>
            </a:r>
            <a:r>
              <a:rPr lang="en-US" b="1" dirty="0" smtClean="0">
                <a:solidFill>
                  <a:srgbClr val="2255FA"/>
                </a:solidFill>
              </a:rPr>
              <a:t>:</a:t>
            </a:r>
            <a:endParaRPr lang="en-US" b="1" dirty="0">
              <a:solidFill>
                <a:srgbClr val="2255FA"/>
              </a:solidFill>
            </a:endParaRPr>
          </a:p>
          <a:p>
            <a:pPr marL="400050" lvl="1" indent="0">
              <a:buNone/>
            </a:pPr>
            <a:r>
              <a:rPr lang="en-US" dirty="0"/>
              <a:t>1 = Never, </a:t>
            </a:r>
          </a:p>
          <a:p>
            <a:pPr marL="400050" lvl="1" indent="0">
              <a:buNone/>
            </a:pPr>
            <a:r>
              <a:rPr lang="en-US" dirty="0"/>
              <a:t>2 = Less than once a month, </a:t>
            </a:r>
          </a:p>
          <a:p>
            <a:pPr marL="400050" lvl="1" indent="0">
              <a:buNone/>
            </a:pPr>
            <a:r>
              <a:rPr lang="en-US" dirty="0"/>
              <a:t>3 = Once or twice a month, </a:t>
            </a:r>
          </a:p>
          <a:p>
            <a:pPr marL="400050" lvl="1" indent="0">
              <a:buNone/>
            </a:pPr>
            <a:r>
              <a:rPr lang="en-US" dirty="0"/>
              <a:t>4 = Once a week, </a:t>
            </a:r>
          </a:p>
          <a:p>
            <a:pPr marL="400050" lvl="1" indent="0">
              <a:buNone/>
            </a:pPr>
            <a:r>
              <a:rPr lang="en-US" dirty="0"/>
              <a:t>5 = Several times a week, </a:t>
            </a:r>
          </a:p>
          <a:p>
            <a:pPr marL="400050" lvl="1" indent="0">
              <a:buNone/>
            </a:pPr>
            <a:r>
              <a:rPr lang="en-US" dirty="0"/>
              <a:t>6 = Every day  </a:t>
            </a:r>
          </a:p>
          <a:p>
            <a:pPr marL="400050" lvl="1" indent="0">
              <a:buNone/>
            </a:pPr>
            <a:endParaRPr lang="en-US" dirty="0"/>
          </a:p>
          <a:p>
            <a:pPr marL="400050" lvl="1" indent="0">
              <a:buNone/>
            </a:pPr>
            <a:r>
              <a:rPr lang="en-US" b="1" u="sng" dirty="0">
                <a:solidFill>
                  <a:srgbClr val="2255FA"/>
                </a:solidFill>
              </a:rPr>
              <a:t>For Social and Emotional Competencies Scale:</a:t>
            </a:r>
          </a:p>
          <a:p>
            <a:pPr marL="400050" lvl="1" indent="0">
              <a:buNone/>
            </a:pPr>
            <a:r>
              <a:rPr lang="en-US" dirty="0"/>
              <a:t>1= Not like me at all,</a:t>
            </a:r>
          </a:p>
          <a:p>
            <a:pPr marL="400050" lvl="1" indent="0">
              <a:buNone/>
            </a:pPr>
            <a:r>
              <a:rPr lang="en-US" dirty="0"/>
              <a:t>2= Not much like me,</a:t>
            </a:r>
          </a:p>
          <a:p>
            <a:pPr marL="400050" lvl="1" indent="0">
              <a:buNone/>
            </a:pPr>
            <a:r>
              <a:rPr lang="en-US" dirty="0"/>
              <a:t>3= Somewhat like me,</a:t>
            </a:r>
          </a:p>
          <a:p>
            <a:pPr marL="400050" lvl="1" indent="0">
              <a:buNone/>
            </a:pPr>
            <a:r>
              <a:rPr lang="en-US" dirty="0"/>
              <a:t>4= Very much like </a:t>
            </a:r>
            <a:r>
              <a:rPr lang="en-US" dirty="0" smtClean="0"/>
              <a:t>me</a:t>
            </a:r>
          </a:p>
        </p:txBody>
      </p:sp>
    </p:spTree>
    <p:extLst>
      <p:ext uri="{BB962C8B-B14F-4D97-AF65-F5344CB8AC3E}">
        <p14:creationId xmlns:p14="http://schemas.microsoft.com/office/powerpoint/2010/main" val="231836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The Final Report</a:t>
            </a:r>
            <a:endParaRPr lang="en-US" b="1" dirty="0">
              <a:solidFill>
                <a:srgbClr val="2255FA"/>
              </a:solidFill>
            </a:endParaRPr>
          </a:p>
        </p:txBody>
      </p:sp>
      <p:sp>
        <p:nvSpPr>
          <p:cNvPr id="3" name="Content Placeholder 2"/>
          <p:cNvSpPr>
            <a:spLocks noGrp="1"/>
          </p:cNvSpPr>
          <p:nvPr>
            <p:ph idx="1"/>
          </p:nvPr>
        </p:nvSpPr>
        <p:spPr>
          <a:xfrm>
            <a:off x="461682" y="1219200"/>
            <a:ext cx="8229600" cy="5181600"/>
          </a:xfrm>
          <a:ln w="38100">
            <a:solidFill>
              <a:schemeClr val="tx1"/>
            </a:solidFill>
          </a:ln>
        </p:spPr>
        <p:txBody>
          <a:bodyPr>
            <a:normAutofit fontScale="92500" lnSpcReduction="20000"/>
          </a:bodyPr>
          <a:lstStyle/>
          <a:p>
            <a:pPr marL="0" indent="0">
              <a:buNone/>
            </a:pPr>
            <a:endParaRPr lang="en-US" sz="1100" b="1" dirty="0" smtClean="0"/>
          </a:p>
          <a:p>
            <a:pPr marL="0" indent="0">
              <a:buNone/>
            </a:pPr>
            <a:r>
              <a:rPr lang="en-US" sz="2500" b="1" dirty="0" smtClean="0">
                <a:solidFill>
                  <a:srgbClr val="2255FA"/>
                </a:solidFill>
              </a:rPr>
              <a:t>IS </a:t>
            </a:r>
            <a:r>
              <a:rPr lang="en-US" sz="2500" b="1" dirty="0">
                <a:solidFill>
                  <a:srgbClr val="2255FA"/>
                </a:solidFill>
              </a:rPr>
              <a:t>ORGANIZED BY:</a:t>
            </a:r>
          </a:p>
          <a:p>
            <a:pPr marL="857250" lvl="1" indent="-457200">
              <a:buFont typeface="+mj-lt"/>
              <a:buAutoNum type="arabicPeriod"/>
            </a:pPr>
            <a:r>
              <a:rPr lang="en-US" sz="2000" b="1" dirty="0"/>
              <a:t>Student </a:t>
            </a:r>
            <a:r>
              <a:rPr lang="en-US" sz="2000" dirty="0"/>
              <a:t>responses (if collected)</a:t>
            </a:r>
          </a:p>
          <a:p>
            <a:pPr marL="857250" lvl="1" indent="-457200">
              <a:buFont typeface="+mj-lt"/>
              <a:buAutoNum type="arabicPeriod"/>
            </a:pPr>
            <a:r>
              <a:rPr lang="en-US" sz="2000" b="1" dirty="0"/>
              <a:t>Staff </a:t>
            </a:r>
            <a:r>
              <a:rPr lang="en-US" sz="2000" dirty="0"/>
              <a:t>responses (if collected)</a:t>
            </a:r>
          </a:p>
          <a:p>
            <a:pPr marL="857250" lvl="1" indent="-457200">
              <a:buFont typeface="+mj-lt"/>
              <a:buAutoNum type="arabicPeriod"/>
            </a:pPr>
            <a:r>
              <a:rPr lang="en-US" sz="2000" b="1" dirty="0"/>
              <a:t>Home </a:t>
            </a:r>
            <a:r>
              <a:rPr lang="en-US" sz="2000" dirty="0"/>
              <a:t>responses (if collected)</a:t>
            </a:r>
          </a:p>
          <a:p>
            <a:pPr marL="857250" lvl="1" indent="-457200">
              <a:buFont typeface="+mj-lt"/>
              <a:buAutoNum type="arabicPeriod"/>
            </a:pPr>
            <a:endParaRPr lang="en-US" sz="900" dirty="0"/>
          </a:p>
          <a:p>
            <a:pPr marL="0" indent="0">
              <a:buNone/>
            </a:pPr>
            <a:r>
              <a:rPr lang="en-US" sz="2400" b="1" dirty="0" smtClean="0">
                <a:solidFill>
                  <a:srgbClr val="2255FA"/>
                </a:solidFill>
              </a:rPr>
              <a:t>INCLUDES THE FOLLOWING DATA:</a:t>
            </a:r>
          </a:p>
          <a:p>
            <a:pPr marL="914400" lvl="1" indent="-457200">
              <a:buFont typeface="+mj-lt"/>
              <a:buAutoNum type="arabicPeriod"/>
            </a:pPr>
            <a:r>
              <a:rPr lang="en-US" sz="2000" b="1" dirty="0" smtClean="0"/>
              <a:t>Standard Scores </a:t>
            </a:r>
            <a:r>
              <a:rPr lang="en-US" sz="2000" dirty="0" smtClean="0"/>
              <a:t>= comparison to </a:t>
            </a:r>
            <a:r>
              <a:rPr lang="en-US" sz="2000" i="1" dirty="0" smtClean="0"/>
              <a:t>other schools </a:t>
            </a:r>
            <a:r>
              <a:rPr lang="en-US" sz="2000" dirty="0" smtClean="0"/>
              <a:t>like our school</a:t>
            </a:r>
          </a:p>
          <a:p>
            <a:pPr marL="914400" lvl="1" indent="-457200">
              <a:buFont typeface="+mj-lt"/>
              <a:buAutoNum type="arabicPeriod"/>
            </a:pPr>
            <a:r>
              <a:rPr lang="en-US" sz="2000" b="1" dirty="0" smtClean="0"/>
              <a:t>Average Item Score </a:t>
            </a:r>
            <a:r>
              <a:rPr lang="en-US" sz="2000" dirty="0" smtClean="0"/>
              <a:t>= what was </a:t>
            </a:r>
            <a:r>
              <a:rPr lang="en-US" sz="2000" i="1" dirty="0" smtClean="0"/>
              <a:t>our school’s average score </a:t>
            </a:r>
            <a:r>
              <a:rPr lang="en-US" sz="2000" dirty="0" smtClean="0"/>
              <a:t>for each subscale</a:t>
            </a:r>
          </a:p>
          <a:p>
            <a:pPr marL="914400" lvl="1" indent="-457200">
              <a:buFont typeface="+mj-lt"/>
              <a:buAutoNum type="arabicPeriod"/>
            </a:pPr>
            <a:r>
              <a:rPr lang="en-US" sz="2000" b="1" dirty="0" smtClean="0"/>
              <a:t>Individual Item Responses </a:t>
            </a:r>
            <a:r>
              <a:rPr lang="en-US" sz="2000" dirty="0" smtClean="0"/>
              <a:t>= shows </a:t>
            </a:r>
            <a:r>
              <a:rPr lang="en-US" sz="2000" i="1" dirty="0" smtClean="0"/>
              <a:t>how our students, staff and/or families</a:t>
            </a:r>
            <a:r>
              <a:rPr lang="en-US" sz="2000" dirty="0" smtClean="0"/>
              <a:t> responded to individual survey items</a:t>
            </a:r>
          </a:p>
          <a:p>
            <a:pPr marL="0" indent="0">
              <a:buNone/>
            </a:pPr>
            <a:endParaRPr lang="en-US" sz="900" b="1" dirty="0"/>
          </a:p>
          <a:p>
            <a:pPr marL="0" indent="0">
              <a:buNone/>
            </a:pPr>
            <a:r>
              <a:rPr lang="en-US" sz="2500" b="1" dirty="0">
                <a:solidFill>
                  <a:srgbClr val="2255FA"/>
                </a:solidFill>
              </a:rPr>
              <a:t>COVERS UP TO </a:t>
            </a:r>
            <a:r>
              <a:rPr lang="en-US" sz="2500" b="1" dirty="0" smtClean="0">
                <a:solidFill>
                  <a:srgbClr val="2255FA"/>
                </a:solidFill>
              </a:rPr>
              <a:t>FIVE SCALES</a:t>
            </a:r>
            <a:endParaRPr lang="en-US" sz="2500" b="1" dirty="0">
              <a:solidFill>
                <a:srgbClr val="2255FA"/>
              </a:solidFill>
            </a:endParaRPr>
          </a:p>
          <a:p>
            <a:pPr marL="857250" lvl="1" indent="-457200">
              <a:buFont typeface="+mj-lt"/>
              <a:buAutoNum type="arabicPeriod"/>
            </a:pPr>
            <a:r>
              <a:rPr lang="en-US" sz="2000" b="1" dirty="0"/>
              <a:t>School Climate </a:t>
            </a:r>
            <a:endParaRPr lang="en-US" sz="2000" b="1" dirty="0" smtClean="0"/>
          </a:p>
          <a:p>
            <a:pPr marL="857250" lvl="1" indent="-457200">
              <a:buFont typeface="+mj-lt"/>
              <a:buAutoNum type="arabicPeriod"/>
            </a:pPr>
            <a:r>
              <a:rPr lang="en-US" sz="2000" b="1" dirty="0" smtClean="0"/>
              <a:t>Techniques </a:t>
            </a:r>
          </a:p>
          <a:p>
            <a:pPr marL="857250" lvl="1" indent="-457200">
              <a:buFont typeface="+mj-lt"/>
              <a:buAutoNum type="arabicPeriod"/>
            </a:pPr>
            <a:r>
              <a:rPr lang="en-US" sz="2000" b="1" dirty="0" smtClean="0"/>
              <a:t>Bullying Victimization </a:t>
            </a:r>
          </a:p>
          <a:p>
            <a:pPr marL="857250" lvl="1" indent="-457200">
              <a:buFont typeface="+mj-lt"/>
              <a:buAutoNum type="arabicPeriod"/>
            </a:pPr>
            <a:r>
              <a:rPr lang="en-US" sz="2000" b="1" dirty="0" smtClean="0"/>
              <a:t>Student Engagement</a:t>
            </a:r>
          </a:p>
          <a:p>
            <a:pPr marL="857250" lvl="1" indent="-457200">
              <a:buFont typeface="+mj-lt"/>
              <a:buAutoNum type="arabicPeriod"/>
            </a:pPr>
            <a:r>
              <a:rPr lang="en-US" sz="2000" b="1" dirty="0" smtClean="0"/>
              <a:t>Social and Emotional Competencies</a:t>
            </a:r>
          </a:p>
          <a:p>
            <a:pPr marL="857250" lvl="1" indent="-457200">
              <a:buFont typeface="+mj-lt"/>
              <a:buAutoNum type="arabicPeriod"/>
            </a:pPr>
            <a:endParaRPr lang="en-US" sz="2400" b="1" dirty="0" smtClean="0"/>
          </a:p>
          <a:p>
            <a:pPr marL="457200" indent="-457200">
              <a:buFont typeface="+mj-lt"/>
              <a:buAutoNum type="arabicPeriod"/>
            </a:pPr>
            <a:endParaRPr lang="en-US" sz="2400" b="1" dirty="0"/>
          </a:p>
        </p:txBody>
      </p:sp>
    </p:spTree>
    <p:extLst>
      <p:ext uri="{BB962C8B-B14F-4D97-AF65-F5344CB8AC3E}">
        <p14:creationId xmlns:p14="http://schemas.microsoft.com/office/powerpoint/2010/main" val="102503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71600"/>
            <a:ext cx="8229600" cy="5181600"/>
          </a:xfrm>
          <a:ln w="38100">
            <a:solidFill>
              <a:schemeClr val="tx1"/>
            </a:solidFill>
          </a:ln>
        </p:spPr>
        <p:txBody>
          <a:bodyPr>
            <a:normAutofit fontScale="85000" lnSpcReduction="20000"/>
          </a:bodyPr>
          <a:lstStyle/>
          <a:p>
            <a:pPr marL="0" indent="0">
              <a:buNone/>
            </a:pPr>
            <a:endParaRPr lang="en-US" sz="1100" b="1" dirty="0" smtClean="0"/>
          </a:p>
          <a:p>
            <a:pPr marL="0" indent="0">
              <a:buNone/>
            </a:pPr>
            <a:r>
              <a:rPr lang="en-US" sz="2500" b="1" dirty="0" smtClean="0"/>
              <a:t>IS </a:t>
            </a:r>
            <a:r>
              <a:rPr lang="en-US" sz="2500" b="1" dirty="0"/>
              <a:t>ORGANIZED BY:</a:t>
            </a:r>
          </a:p>
          <a:p>
            <a:pPr marL="857250" lvl="1" indent="-457200">
              <a:buFont typeface="+mj-lt"/>
              <a:buAutoNum type="arabicPeriod"/>
            </a:pPr>
            <a:r>
              <a:rPr lang="en-US" sz="2000" b="1" dirty="0"/>
              <a:t>Student </a:t>
            </a:r>
            <a:r>
              <a:rPr lang="en-US" sz="2000" dirty="0"/>
              <a:t>responses (if collected)</a:t>
            </a:r>
          </a:p>
          <a:p>
            <a:pPr marL="857250" lvl="1" indent="-457200">
              <a:buFont typeface="+mj-lt"/>
              <a:buAutoNum type="arabicPeriod"/>
            </a:pPr>
            <a:r>
              <a:rPr lang="en-US" sz="2000" b="1" dirty="0"/>
              <a:t>Staff </a:t>
            </a:r>
            <a:r>
              <a:rPr lang="en-US" sz="2000" dirty="0"/>
              <a:t>responses (if collected)</a:t>
            </a:r>
          </a:p>
          <a:p>
            <a:pPr marL="857250" lvl="1" indent="-457200">
              <a:buFont typeface="+mj-lt"/>
              <a:buAutoNum type="arabicPeriod"/>
            </a:pPr>
            <a:r>
              <a:rPr lang="en-US" sz="2000" b="1" dirty="0"/>
              <a:t>Home </a:t>
            </a:r>
            <a:r>
              <a:rPr lang="en-US" sz="2000" dirty="0"/>
              <a:t>responses (if collected)</a:t>
            </a:r>
          </a:p>
          <a:p>
            <a:pPr marL="0" indent="0">
              <a:buNone/>
            </a:pPr>
            <a:endParaRPr lang="en-US" sz="2200" b="1" dirty="0"/>
          </a:p>
          <a:p>
            <a:pPr marL="0" indent="0">
              <a:buNone/>
            </a:pPr>
            <a:r>
              <a:rPr lang="en-US" sz="2500" b="1" dirty="0" smtClean="0"/>
              <a:t>COVERS UP TO FIVE SCALES</a:t>
            </a:r>
            <a:endParaRPr lang="en-US" sz="2500" b="1" dirty="0"/>
          </a:p>
          <a:p>
            <a:pPr marL="857250" lvl="1" indent="-457200">
              <a:buFont typeface="+mj-lt"/>
              <a:buAutoNum type="arabicPeriod"/>
            </a:pPr>
            <a:r>
              <a:rPr lang="en-US" sz="2000" b="1" dirty="0"/>
              <a:t>School Climate </a:t>
            </a:r>
            <a:r>
              <a:rPr lang="en-US" sz="2000" dirty="0" smtClean="0"/>
              <a:t> </a:t>
            </a:r>
            <a:endParaRPr lang="en-US" sz="2000" dirty="0"/>
          </a:p>
          <a:p>
            <a:pPr marL="857250" lvl="1" indent="-457200">
              <a:buFont typeface="+mj-lt"/>
              <a:buAutoNum type="arabicPeriod"/>
            </a:pPr>
            <a:r>
              <a:rPr lang="en-US" sz="2000" b="1" dirty="0"/>
              <a:t>Techniques </a:t>
            </a:r>
            <a:r>
              <a:rPr lang="en-US" sz="2000" dirty="0" smtClean="0"/>
              <a:t> </a:t>
            </a:r>
            <a:endParaRPr lang="en-US" sz="2000" dirty="0"/>
          </a:p>
          <a:p>
            <a:pPr marL="857250" lvl="1" indent="-457200">
              <a:buFont typeface="+mj-lt"/>
              <a:buAutoNum type="arabicPeriod"/>
            </a:pPr>
            <a:r>
              <a:rPr lang="en-US" sz="2000" b="1" dirty="0"/>
              <a:t>Bullying </a:t>
            </a:r>
            <a:r>
              <a:rPr lang="en-US" sz="2000" dirty="0" smtClean="0"/>
              <a:t> </a:t>
            </a:r>
            <a:endParaRPr lang="en-US" sz="2000" dirty="0"/>
          </a:p>
          <a:p>
            <a:pPr marL="857250" lvl="1" indent="-457200">
              <a:buFont typeface="+mj-lt"/>
              <a:buAutoNum type="arabicPeriod"/>
            </a:pPr>
            <a:r>
              <a:rPr lang="en-US" sz="2000" b="1" dirty="0"/>
              <a:t>Engagement of </a:t>
            </a:r>
            <a:r>
              <a:rPr lang="en-US" sz="2000" b="1" dirty="0" smtClean="0"/>
              <a:t>Students</a:t>
            </a:r>
          </a:p>
          <a:p>
            <a:pPr marL="857250" lvl="1" indent="-457200">
              <a:buFont typeface="+mj-lt"/>
              <a:buAutoNum type="arabicPeriod"/>
            </a:pPr>
            <a:r>
              <a:rPr lang="en-US" sz="2000" b="1" dirty="0" smtClean="0"/>
              <a:t>Social and Emotional Competencies </a:t>
            </a:r>
            <a:r>
              <a:rPr lang="en-US" sz="2000" dirty="0" smtClean="0"/>
              <a:t> </a:t>
            </a:r>
          </a:p>
          <a:p>
            <a:pPr marL="857250" lvl="1" indent="-457200">
              <a:buFont typeface="+mj-lt"/>
              <a:buAutoNum type="arabicPeriod"/>
            </a:pPr>
            <a:endParaRPr lang="en-US" sz="2000" dirty="0"/>
          </a:p>
          <a:p>
            <a:pPr marL="0" indent="0">
              <a:buNone/>
            </a:pPr>
            <a:r>
              <a:rPr lang="en-US" sz="2400" b="1" dirty="0" smtClean="0"/>
              <a:t>INCLUDES THE FOLLOWING DATA:</a:t>
            </a:r>
          </a:p>
          <a:p>
            <a:pPr marL="914400" lvl="1" indent="-457200">
              <a:buFont typeface="+mj-lt"/>
              <a:buAutoNum type="arabicPeriod"/>
            </a:pPr>
            <a:r>
              <a:rPr lang="en-US" sz="2000" b="1" dirty="0" smtClean="0">
                <a:solidFill>
                  <a:srgbClr val="2255FA"/>
                </a:solidFill>
              </a:rPr>
              <a:t>Standard Scores = comparison to other schools like our school</a:t>
            </a:r>
          </a:p>
          <a:p>
            <a:pPr marL="914400" lvl="1" indent="-457200">
              <a:buFont typeface="+mj-lt"/>
              <a:buAutoNum type="arabicPeriod"/>
            </a:pPr>
            <a:r>
              <a:rPr lang="en-US" sz="2000" b="1" dirty="0" smtClean="0"/>
              <a:t>Average Item Score </a:t>
            </a:r>
            <a:r>
              <a:rPr lang="en-US" sz="2000" dirty="0" smtClean="0"/>
              <a:t>= what was the average score for each subscale</a:t>
            </a:r>
          </a:p>
          <a:p>
            <a:pPr marL="914400" lvl="1" indent="-457200">
              <a:buFont typeface="+mj-lt"/>
              <a:buAutoNum type="arabicPeriod"/>
            </a:pPr>
            <a:r>
              <a:rPr lang="en-US" sz="2000" b="1" dirty="0" smtClean="0"/>
              <a:t>Individual Item Responses </a:t>
            </a:r>
            <a:r>
              <a:rPr lang="en-US" sz="2000" dirty="0" smtClean="0"/>
              <a:t>= shows how our students, staff and/or families responded to individual survey statements</a:t>
            </a:r>
          </a:p>
          <a:p>
            <a:endParaRPr lang="en-US" sz="2400" dirty="0"/>
          </a:p>
          <a:p>
            <a:pPr marL="457200" indent="-457200">
              <a:buFont typeface="+mj-lt"/>
              <a:buAutoNum type="arabicPeriod"/>
            </a:pPr>
            <a:endParaRPr lang="en-US" sz="2400" b="1" dirty="0" smtClean="0"/>
          </a:p>
          <a:p>
            <a:pPr marL="457200" indent="-457200">
              <a:buFont typeface="+mj-lt"/>
              <a:buAutoNum type="arabicPeriod"/>
            </a:pPr>
            <a:endParaRPr lang="en-US" sz="2400" b="1" dirty="0"/>
          </a:p>
        </p:txBody>
      </p:sp>
      <p:sp>
        <p:nvSpPr>
          <p:cNvPr id="2" name="Title 1"/>
          <p:cNvSpPr>
            <a:spLocks noGrp="1"/>
          </p:cNvSpPr>
          <p:nvPr>
            <p:ph type="title"/>
          </p:nvPr>
        </p:nvSpPr>
        <p:spPr>
          <a:xfrm>
            <a:off x="461682" y="174812"/>
            <a:ext cx="8229600" cy="1143000"/>
          </a:xfrm>
        </p:spPr>
        <p:txBody>
          <a:bodyPr/>
          <a:lstStyle/>
          <a:p>
            <a:r>
              <a:rPr lang="en-US" b="1" dirty="0" smtClean="0">
                <a:solidFill>
                  <a:srgbClr val="2255FA"/>
                </a:solidFill>
              </a:rPr>
              <a:t>The Final Report</a:t>
            </a:r>
            <a:endParaRPr lang="en-US" b="1" dirty="0">
              <a:solidFill>
                <a:srgbClr val="2255FA"/>
              </a:solidFill>
            </a:endParaRPr>
          </a:p>
        </p:txBody>
      </p:sp>
      <p:pic>
        <p:nvPicPr>
          <p:cNvPr id="1026" name="Picture 2" descr="http://garbagedisposal360.com/wp-content/uploads/comparison-hgh.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486399" y="1219200"/>
            <a:ext cx="3457575" cy="2114550"/>
          </a:xfrm>
          <a:prstGeom prst="rect">
            <a:avLst/>
          </a:prstGeom>
          <a:noFill/>
          <a:ln w="57150">
            <a:solidFill>
              <a:srgbClr val="2255FA"/>
            </a:solidFill>
          </a:ln>
          <a:extLst>
            <a:ext uri="{909E8E84-426E-40DD-AFC4-6F175D3DCCD1}">
              <a14:hiddenFill xmlns:a14="http://schemas.microsoft.com/office/drawing/2010/main">
                <a:solidFill>
                  <a:srgbClr val="FFFFFF"/>
                </a:solidFill>
              </a14:hiddenFill>
            </a:ext>
          </a:extLst>
        </p:spPr>
      </p:pic>
      <p:cxnSp>
        <p:nvCxnSpPr>
          <p:cNvPr id="11" name="Straight Arrow Connector 10"/>
          <p:cNvCxnSpPr>
            <a:endCxn id="1026" idx="2"/>
          </p:cNvCxnSpPr>
          <p:nvPr/>
        </p:nvCxnSpPr>
        <p:spPr>
          <a:xfrm flipV="1">
            <a:off x="6400800" y="3333750"/>
            <a:ext cx="814387" cy="1847850"/>
          </a:xfrm>
          <a:prstGeom prst="straightConnector1">
            <a:avLst/>
          </a:prstGeom>
          <a:ln w="76200">
            <a:solidFill>
              <a:srgbClr val="2255F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The Final Report</a:t>
            </a:r>
            <a:endParaRPr lang="en-US" b="1" dirty="0">
              <a:solidFill>
                <a:srgbClr val="2255FA"/>
              </a:solidFill>
            </a:endParaRPr>
          </a:p>
        </p:txBody>
      </p:sp>
      <p:sp>
        <p:nvSpPr>
          <p:cNvPr id="6" name="Content Placeholder 2"/>
          <p:cNvSpPr>
            <a:spLocks noGrp="1"/>
          </p:cNvSpPr>
          <p:nvPr>
            <p:ph idx="1"/>
          </p:nvPr>
        </p:nvSpPr>
        <p:spPr>
          <a:xfrm>
            <a:off x="457200" y="1371600"/>
            <a:ext cx="8229600" cy="5181600"/>
          </a:xfrm>
          <a:ln w="38100">
            <a:solidFill>
              <a:schemeClr val="tx1"/>
            </a:solidFill>
          </a:ln>
        </p:spPr>
        <p:txBody>
          <a:bodyPr>
            <a:normAutofit fontScale="85000" lnSpcReduction="20000"/>
          </a:bodyPr>
          <a:lstStyle/>
          <a:p>
            <a:pPr marL="0" indent="0">
              <a:buNone/>
            </a:pPr>
            <a:endParaRPr lang="en-US" sz="1100" b="1" dirty="0" smtClean="0"/>
          </a:p>
          <a:p>
            <a:pPr marL="0" indent="0">
              <a:buNone/>
            </a:pPr>
            <a:r>
              <a:rPr lang="en-US" sz="2500" b="1" dirty="0" smtClean="0"/>
              <a:t>IS </a:t>
            </a:r>
            <a:r>
              <a:rPr lang="en-US" sz="2500" b="1" dirty="0"/>
              <a:t>ORGANIZED BY:</a:t>
            </a:r>
          </a:p>
          <a:p>
            <a:pPr marL="857250" lvl="1" indent="-457200">
              <a:buFont typeface="+mj-lt"/>
              <a:buAutoNum type="arabicPeriod"/>
            </a:pPr>
            <a:r>
              <a:rPr lang="en-US" sz="2000" b="1" dirty="0"/>
              <a:t>Student </a:t>
            </a:r>
            <a:r>
              <a:rPr lang="en-US" sz="2000" dirty="0"/>
              <a:t>responses (if collected)</a:t>
            </a:r>
          </a:p>
          <a:p>
            <a:pPr marL="857250" lvl="1" indent="-457200">
              <a:buFont typeface="+mj-lt"/>
              <a:buAutoNum type="arabicPeriod"/>
            </a:pPr>
            <a:r>
              <a:rPr lang="en-US" sz="2000" b="1" dirty="0"/>
              <a:t>Staff </a:t>
            </a:r>
            <a:r>
              <a:rPr lang="en-US" sz="2000" dirty="0"/>
              <a:t>responses (if collected)</a:t>
            </a:r>
          </a:p>
          <a:p>
            <a:pPr marL="857250" lvl="1" indent="-457200">
              <a:buFont typeface="+mj-lt"/>
              <a:buAutoNum type="arabicPeriod"/>
            </a:pPr>
            <a:r>
              <a:rPr lang="en-US" sz="2000" b="1" dirty="0"/>
              <a:t>Home </a:t>
            </a:r>
            <a:r>
              <a:rPr lang="en-US" sz="2000" dirty="0"/>
              <a:t>responses (if collected)</a:t>
            </a:r>
          </a:p>
          <a:p>
            <a:pPr marL="0" indent="0">
              <a:buNone/>
            </a:pPr>
            <a:endParaRPr lang="en-US" sz="2200" b="1" dirty="0"/>
          </a:p>
          <a:p>
            <a:pPr marL="0" indent="0">
              <a:buNone/>
            </a:pPr>
            <a:r>
              <a:rPr lang="en-US" sz="2500" b="1" dirty="0" smtClean="0"/>
              <a:t>COVERS UP TO FIVE SCALES</a:t>
            </a:r>
            <a:endParaRPr lang="en-US" sz="2500" b="1" dirty="0"/>
          </a:p>
          <a:p>
            <a:pPr marL="857250" lvl="1" indent="-457200">
              <a:buFont typeface="+mj-lt"/>
              <a:buAutoNum type="arabicPeriod"/>
            </a:pPr>
            <a:r>
              <a:rPr lang="en-US" sz="2000" b="1" dirty="0"/>
              <a:t>School Climate </a:t>
            </a:r>
            <a:r>
              <a:rPr lang="en-US" sz="2000" dirty="0"/>
              <a:t>(up to 11 subscales)</a:t>
            </a:r>
          </a:p>
          <a:p>
            <a:pPr marL="857250" lvl="1" indent="-457200">
              <a:buFont typeface="+mj-lt"/>
              <a:buAutoNum type="arabicPeriod"/>
            </a:pPr>
            <a:r>
              <a:rPr lang="en-US" sz="2000" b="1" dirty="0"/>
              <a:t>Techniques </a:t>
            </a:r>
            <a:r>
              <a:rPr lang="en-US" sz="2000" dirty="0"/>
              <a:t>(staff uses to manage/instruct students)</a:t>
            </a:r>
          </a:p>
          <a:p>
            <a:pPr marL="857250" lvl="1" indent="-457200">
              <a:buFont typeface="+mj-lt"/>
              <a:buAutoNum type="arabicPeriod"/>
            </a:pPr>
            <a:r>
              <a:rPr lang="en-US" sz="2000" b="1" dirty="0"/>
              <a:t>Bullying </a:t>
            </a:r>
            <a:r>
              <a:rPr lang="en-US" sz="2000" b="1" dirty="0" smtClean="0"/>
              <a:t>Victimization </a:t>
            </a:r>
            <a:r>
              <a:rPr lang="en-US" sz="2000" dirty="0" smtClean="0"/>
              <a:t>(up </a:t>
            </a:r>
            <a:r>
              <a:rPr lang="en-US" sz="2000" dirty="0"/>
              <a:t>to 4 different types)</a:t>
            </a:r>
          </a:p>
          <a:p>
            <a:pPr marL="857250" lvl="1" indent="-457200">
              <a:buFont typeface="+mj-lt"/>
              <a:buAutoNum type="arabicPeriod"/>
            </a:pPr>
            <a:r>
              <a:rPr lang="en-US" sz="2000" b="1" dirty="0" smtClean="0"/>
              <a:t>Student Engagement </a:t>
            </a:r>
            <a:r>
              <a:rPr lang="en-US" sz="2000" dirty="0" smtClean="0"/>
              <a:t>(at </a:t>
            </a:r>
            <a:r>
              <a:rPr lang="en-US" sz="2000" dirty="0"/>
              <a:t>individual level</a:t>
            </a:r>
            <a:r>
              <a:rPr lang="en-US" sz="2000" dirty="0" smtClean="0"/>
              <a:t>)</a:t>
            </a:r>
          </a:p>
          <a:p>
            <a:pPr marL="857250" lvl="1" indent="-457200">
              <a:buFont typeface="+mj-lt"/>
              <a:buAutoNum type="arabicPeriod"/>
            </a:pPr>
            <a:r>
              <a:rPr lang="en-US" sz="2000" b="1" dirty="0" smtClean="0"/>
              <a:t>Social and Emotional Competencies </a:t>
            </a:r>
            <a:r>
              <a:rPr lang="en-US" sz="2000" dirty="0" smtClean="0"/>
              <a:t>(taught to students)</a:t>
            </a:r>
          </a:p>
          <a:p>
            <a:pPr marL="400050" lvl="1" indent="0">
              <a:buNone/>
            </a:pPr>
            <a:endParaRPr lang="en-US" sz="2000" dirty="0"/>
          </a:p>
          <a:p>
            <a:pPr marL="0" indent="0">
              <a:buNone/>
            </a:pPr>
            <a:r>
              <a:rPr lang="en-US" sz="2400" b="1" dirty="0" smtClean="0"/>
              <a:t>INCLUDES THE FOLLOWING DATA:</a:t>
            </a:r>
          </a:p>
          <a:p>
            <a:pPr marL="914400" lvl="1" indent="-457200">
              <a:buFont typeface="+mj-lt"/>
              <a:buAutoNum type="arabicPeriod"/>
            </a:pPr>
            <a:r>
              <a:rPr lang="en-US" sz="2000" b="1" dirty="0" smtClean="0"/>
              <a:t>Standard Scores </a:t>
            </a:r>
            <a:r>
              <a:rPr lang="en-US" sz="2000" dirty="0" smtClean="0"/>
              <a:t>= comparison to other schools like our school</a:t>
            </a:r>
          </a:p>
          <a:p>
            <a:pPr marL="914400" lvl="1" indent="-457200">
              <a:buFont typeface="+mj-lt"/>
              <a:buAutoNum type="arabicPeriod"/>
            </a:pPr>
            <a:r>
              <a:rPr lang="en-US" sz="2000" b="1" dirty="0" smtClean="0">
                <a:solidFill>
                  <a:srgbClr val="2255FA"/>
                </a:solidFill>
              </a:rPr>
              <a:t>Average Item Score = what was the average score for each subscale</a:t>
            </a:r>
          </a:p>
          <a:p>
            <a:pPr marL="914400" lvl="1" indent="-457200">
              <a:buFont typeface="+mj-lt"/>
              <a:buAutoNum type="arabicPeriod"/>
            </a:pPr>
            <a:r>
              <a:rPr lang="en-US" sz="2000" b="1" dirty="0" smtClean="0">
                <a:solidFill>
                  <a:srgbClr val="2255FA"/>
                </a:solidFill>
              </a:rPr>
              <a:t>Individual Item Responses = shows how our students, staff and/or families responded to individual survey statements</a:t>
            </a:r>
          </a:p>
          <a:p>
            <a:endParaRPr lang="en-US" sz="2400" dirty="0"/>
          </a:p>
          <a:p>
            <a:pPr marL="457200" indent="-457200">
              <a:buFont typeface="+mj-lt"/>
              <a:buAutoNum type="arabicPeriod"/>
            </a:pPr>
            <a:endParaRPr lang="en-US" sz="2400" b="1" dirty="0" smtClean="0"/>
          </a:p>
          <a:p>
            <a:pPr marL="457200" indent="-457200">
              <a:buFont typeface="+mj-lt"/>
              <a:buAutoNum type="arabicPeriod"/>
            </a:pPr>
            <a:endParaRPr lang="en-US" sz="2400" b="1" dirty="0"/>
          </a:p>
        </p:txBody>
      </p:sp>
      <p:pic>
        <p:nvPicPr>
          <p:cNvPr id="2050" name="Picture 2" descr="https://quickbooksmanufacturing.files.wordpress.com/2012/04/apple-magnifying-glass.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82234" y="1206780"/>
            <a:ext cx="3048000" cy="2171701"/>
          </a:xfrm>
          <a:prstGeom prst="rect">
            <a:avLst/>
          </a:prstGeom>
          <a:noFill/>
          <a:ln w="57150">
            <a:solidFill>
              <a:srgbClr val="2255FA"/>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6096000" y="3333750"/>
            <a:ext cx="1119187" cy="1695450"/>
          </a:xfrm>
          <a:prstGeom prst="straightConnector1">
            <a:avLst/>
          </a:prstGeom>
          <a:ln w="76200">
            <a:solidFill>
              <a:srgbClr val="2255F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33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793376" y="1524000"/>
            <a:ext cx="7924800" cy="4144963"/>
          </a:xfrm>
          <a:ln w="38100">
            <a:solidFill>
              <a:schemeClr val="tx1"/>
            </a:solidFill>
          </a:ln>
        </p:spPr>
        <p:txBody>
          <a:bodyPr>
            <a:normAutofit/>
          </a:bodyPr>
          <a:lstStyle/>
          <a:p>
            <a:pPr eaLnBrk="1" hangingPunct="1">
              <a:lnSpc>
                <a:spcPct val="90000"/>
              </a:lnSpc>
              <a:buFont typeface="Wingdings" pitchFamily="2" charset="2"/>
              <a:buNone/>
            </a:pPr>
            <a:endParaRPr lang="en-US" sz="1000" b="1" dirty="0" smtClean="0">
              <a:solidFill>
                <a:schemeClr val="tx1">
                  <a:lumMod val="65000"/>
                  <a:lumOff val="35000"/>
                </a:schemeClr>
              </a:solidFill>
              <a:effectLst/>
              <a:latin typeface="+mj-lt"/>
            </a:endParaRPr>
          </a:p>
          <a:p>
            <a:pPr lvl="1">
              <a:lnSpc>
                <a:spcPct val="90000"/>
              </a:lnSpc>
              <a:buFont typeface="Wingdings" pitchFamily="2" charset="2"/>
              <a:buNone/>
            </a:pPr>
            <a:r>
              <a:rPr lang="en-US" sz="2400" b="1" dirty="0" smtClean="0">
                <a:effectLst/>
                <a:latin typeface="+mj-lt"/>
              </a:rPr>
              <a:t>To Middle and High Schools:</a:t>
            </a:r>
          </a:p>
          <a:p>
            <a:pPr lvl="1">
              <a:lnSpc>
                <a:spcPct val="90000"/>
              </a:lnSpc>
              <a:buFont typeface="Arial" panose="020B0604020202020204" pitchFamily="34" charset="0"/>
              <a:buChar char="•"/>
            </a:pPr>
            <a:r>
              <a:rPr lang="en-US" sz="2400" dirty="0" smtClean="0">
                <a:effectLst/>
                <a:latin typeface="+mj-lt"/>
              </a:rPr>
              <a:t>In general, perceptions of school climate become lower with increasing grades (not shown in standard scores, but shown in other two scores).</a:t>
            </a:r>
          </a:p>
          <a:p>
            <a:pPr lvl="1">
              <a:lnSpc>
                <a:spcPct val="90000"/>
              </a:lnSpc>
              <a:buFont typeface="Wingdings" pitchFamily="2" charset="2"/>
              <a:buNone/>
            </a:pPr>
            <a:endParaRPr lang="en-US" sz="2400" dirty="0" smtClean="0">
              <a:effectLst/>
              <a:latin typeface="+mj-lt"/>
            </a:endParaRPr>
          </a:p>
          <a:p>
            <a:pPr lvl="1">
              <a:lnSpc>
                <a:spcPct val="90000"/>
              </a:lnSpc>
              <a:buFont typeface="Wingdings" pitchFamily="2" charset="2"/>
              <a:buNone/>
            </a:pPr>
            <a:r>
              <a:rPr lang="en-US" sz="2400" b="1" dirty="0" smtClean="0">
                <a:effectLst/>
                <a:latin typeface="+mj-lt"/>
              </a:rPr>
              <a:t>ALL Grade Levels:</a:t>
            </a:r>
          </a:p>
          <a:p>
            <a:pPr lvl="1">
              <a:lnSpc>
                <a:spcPct val="90000"/>
              </a:lnSpc>
              <a:buFont typeface="Arial" panose="020B0604020202020204" pitchFamily="34" charset="0"/>
              <a:buChar char="•"/>
            </a:pPr>
            <a:r>
              <a:rPr lang="en-US" sz="2400" dirty="0" smtClean="0">
                <a:effectLst/>
                <a:latin typeface="+mj-lt"/>
              </a:rPr>
              <a:t>Scores tend to be lowest for Student Relations</a:t>
            </a:r>
          </a:p>
          <a:p>
            <a:pPr lvl="1">
              <a:lnSpc>
                <a:spcPct val="90000"/>
              </a:lnSpc>
              <a:buFont typeface="Arial" panose="020B0604020202020204" pitchFamily="34" charset="0"/>
              <a:buChar char="•"/>
            </a:pPr>
            <a:r>
              <a:rPr lang="en-US" sz="2400" dirty="0" smtClean="0">
                <a:effectLst/>
                <a:latin typeface="+mj-lt"/>
              </a:rPr>
              <a:t>Lower for African Americans</a:t>
            </a:r>
          </a:p>
          <a:p>
            <a:pPr lvl="1">
              <a:lnSpc>
                <a:spcPct val="90000"/>
              </a:lnSpc>
              <a:buFont typeface="Arial" panose="020B0604020202020204" pitchFamily="34" charset="0"/>
              <a:buChar char="•"/>
            </a:pPr>
            <a:r>
              <a:rPr lang="en-US" sz="2400" dirty="0" smtClean="0">
                <a:effectLst/>
                <a:latin typeface="+mj-lt"/>
              </a:rPr>
              <a:t>Lower if your school has high free and reduced lunch count</a:t>
            </a:r>
          </a:p>
          <a:p>
            <a:pPr eaLnBrk="1" hangingPunct="1">
              <a:lnSpc>
                <a:spcPct val="90000"/>
              </a:lnSpc>
            </a:pPr>
            <a:endParaRPr lang="en-US" sz="2400" dirty="0" smtClean="0">
              <a:solidFill>
                <a:schemeClr val="tx1">
                  <a:lumMod val="65000"/>
                  <a:lumOff val="35000"/>
                </a:schemeClr>
              </a:solidFill>
              <a:effectLst/>
              <a:latin typeface="Tw Cen MT" panose="020B0602020104020603" pitchFamily="34" charset="0"/>
            </a:endParaRPr>
          </a:p>
          <a:p>
            <a:pPr eaLnBrk="1" hangingPunct="1">
              <a:lnSpc>
                <a:spcPct val="90000"/>
              </a:lnSpc>
            </a:pPr>
            <a:endParaRPr lang="en-US" sz="2400" dirty="0" smtClean="0">
              <a:solidFill>
                <a:schemeClr val="tx1">
                  <a:lumMod val="65000"/>
                  <a:lumOff val="35000"/>
                </a:schemeClr>
              </a:solidFill>
              <a:effectLst/>
              <a:latin typeface="Tw Cen MT" panose="020B0602020104020603" pitchFamily="34" charset="0"/>
            </a:endParaRPr>
          </a:p>
        </p:txBody>
      </p:sp>
      <p:sp>
        <p:nvSpPr>
          <p:cNvPr id="2" name="TextBox 1"/>
          <p:cNvSpPr txBox="1"/>
          <p:nvPr/>
        </p:nvSpPr>
        <p:spPr>
          <a:xfrm>
            <a:off x="1102360" y="486729"/>
            <a:ext cx="6705600" cy="769441"/>
          </a:xfrm>
          <a:prstGeom prst="rect">
            <a:avLst/>
          </a:prstGeom>
          <a:noFill/>
        </p:spPr>
        <p:txBody>
          <a:bodyPr wrap="square" rtlCol="0">
            <a:spAutoFit/>
          </a:bodyPr>
          <a:lstStyle/>
          <a:p>
            <a:pPr algn="ctr"/>
            <a:r>
              <a:rPr lang="en-US" sz="4400" b="1" dirty="0" smtClean="0">
                <a:solidFill>
                  <a:srgbClr val="2255FA"/>
                </a:solidFill>
                <a:latin typeface="Tw Cen MT" panose="020B0602020104020603" pitchFamily="34" charset="0"/>
              </a:rPr>
              <a:t>CAUTIONS:</a:t>
            </a:r>
            <a:endParaRPr lang="en-US" sz="4400" b="1" dirty="0">
              <a:solidFill>
                <a:srgbClr val="2255FA"/>
              </a:solidFill>
              <a:latin typeface="Tw Cen MT" panose="020B0602020104020603" pitchFamily="34" charset="0"/>
            </a:endParaRPr>
          </a:p>
        </p:txBody>
      </p:sp>
    </p:spTree>
    <p:extLst>
      <p:ext uri="{BB962C8B-B14F-4D97-AF65-F5344CB8AC3E}">
        <p14:creationId xmlns:p14="http://schemas.microsoft.com/office/powerpoint/2010/main" val="47348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solidFill>
                  <a:srgbClr val="2255FA"/>
                </a:solidFill>
              </a:rPr>
              <a:t>Part 1: School Climate Scale </a:t>
            </a:r>
          </a:p>
          <a:p>
            <a:pPr marL="1257300" lvl="2" indent="-457200">
              <a:buFont typeface="Wingdings" panose="05000000000000000000" pitchFamily="2" charset="2"/>
              <a:buChar char="ü"/>
            </a:pPr>
            <a:r>
              <a:rPr lang="en-US" sz="2800" b="1" dirty="0"/>
              <a:t>Part </a:t>
            </a:r>
            <a:r>
              <a:rPr lang="en-US" sz="2800" b="1" dirty="0" smtClean="0"/>
              <a:t>2: </a:t>
            </a:r>
            <a:r>
              <a:rPr lang="en-US" sz="2800" b="1" dirty="0"/>
              <a:t>Techniques </a:t>
            </a:r>
            <a:r>
              <a:rPr lang="en-US" sz="2800" b="1" dirty="0" smtClean="0"/>
              <a:t>Scale</a:t>
            </a:r>
          </a:p>
          <a:p>
            <a:pPr marL="1257300" lvl="2" indent="-457200">
              <a:buFont typeface="Wingdings" panose="05000000000000000000" pitchFamily="2" charset="2"/>
              <a:buChar char="ü"/>
            </a:pPr>
            <a:r>
              <a:rPr lang="en-US" sz="2800" b="1" dirty="0"/>
              <a:t>Part </a:t>
            </a:r>
            <a:r>
              <a:rPr lang="en-US" sz="2800" b="1" dirty="0" smtClean="0"/>
              <a:t>3: Bullying Victimization Scale</a:t>
            </a:r>
            <a:endParaRPr lang="en-US" sz="2800" b="1" dirty="0"/>
          </a:p>
          <a:p>
            <a:pPr marL="1257300" lvl="2" indent="-457200">
              <a:buFont typeface="Wingdings" panose="05000000000000000000" pitchFamily="2" charset="2"/>
              <a:buChar char="ü"/>
            </a:pPr>
            <a:r>
              <a:rPr lang="en-US" sz="2800" b="1" dirty="0"/>
              <a:t>Part </a:t>
            </a:r>
            <a:r>
              <a:rPr lang="en-US" sz="2800" b="1" dirty="0" smtClean="0"/>
              <a:t>4: Student Engagement Scale</a:t>
            </a:r>
          </a:p>
          <a:p>
            <a:pPr marL="1257300" lvl="2" indent="-457200">
              <a:buFont typeface="Wingdings" panose="05000000000000000000" pitchFamily="2" charset="2"/>
              <a:buChar char="ü"/>
            </a:pPr>
            <a:r>
              <a:rPr lang="en-US" sz="2800" b="1" dirty="0" smtClean="0"/>
              <a:t>Part 5: Social and Emotional Competencies 		Scale</a:t>
            </a:r>
            <a:endParaRPr lang="en-US" sz="2400" b="1" dirty="0" smtClean="0"/>
          </a:p>
          <a:p>
            <a:pPr marL="457200" indent="-457200">
              <a:buFont typeface="+mj-lt"/>
              <a:buAutoNum type="arabicPeriod"/>
            </a:pPr>
            <a:endParaRPr lang="en-US" sz="2400" b="1" dirty="0"/>
          </a:p>
        </p:txBody>
      </p:sp>
    </p:spTree>
    <p:extLst>
      <p:ext uri="{BB962C8B-B14F-4D97-AF65-F5344CB8AC3E}">
        <p14:creationId xmlns:p14="http://schemas.microsoft.com/office/powerpoint/2010/main" val="18060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1: School Climate</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78294451"/>
              </p:ext>
            </p:extLst>
          </p:nvPr>
        </p:nvGraphicFramePr>
        <p:xfrm>
          <a:off x="1780575" y="1343617"/>
          <a:ext cx="7110171" cy="5096474"/>
        </p:xfrm>
        <a:graphic>
          <a:graphicData uri="http://schemas.openxmlformats.org/drawingml/2006/table">
            <a:tbl>
              <a:tblPr firstRow="1" bandRow="1">
                <a:tableStyleId>{C4B1156A-380E-4F78-BDF5-A606A8083BF9}</a:tableStyleId>
              </a:tblPr>
              <a:tblGrid>
                <a:gridCol w="2844068">
                  <a:extLst>
                    <a:ext uri="{9D8B030D-6E8A-4147-A177-3AD203B41FA5}">
                      <a16:colId xmlns:a16="http://schemas.microsoft.com/office/drawing/2014/main" val="20000"/>
                    </a:ext>
                  </a:extLst>
                </a:gridCol>
                <a:gridCol w="4266103">
                  <a:extLst>
                    <a:ext uri="{9D8B030D-6E8A-4147-A177-3AD203B41FA5}">
                      <a16:colId xmlns:a16="http://schemas.microsoft.com/office/drawing/2014/main" val="20001"/>
                    </a:ext>
                  </a:extLst>
                </a:gridCol>
              </a:tblGrid>
              <a:tr h="447446">
                <a:tc>
                  <a:txBody>
                    <a:bodyPr/>
                    <a:lstStyle/>
                    <a:p>
                      <a:pPr algn="ctr"/>
                      <a:r>
                        <a:rPr lang="en-US" sz="2000" dirty="0" smtClean="0"/>
                        <a:t>7 SUB-SCALES</a:t>
                      </a:r>
                      <a:endParaRPr lang="en-US" sz="2000" dirty="0">
                        <a:solidFill>
                          <a:schemeClr val="tx1"/>
                        </a:solidFill>
                      </a:endParaRPr>
                    </a:p>
                  </a:txBody>
                  <a:tcPr>
                    <a:lnL w="28575" cap="flat" cmpd="sng" algn="ctr">
                      <a:solidFill>
                        <a:srgbClr val="2255FA"/>
                      </a:solidFill>
                      <a:prstDash val="solid"/>
                      <a:round/>
                      <a:headEnd type="none" w="med" len="med"/>
                      <a:tailEnd type="none" w="med" len="med"/>
                    </a:lnL>
                    <a:lnT w="28575" cap="flat" cmpd="sng" algn="ctr">
                      <a:solidFill>
                        <a:srgbClr val="2255FA"/>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28575" cap="flat" cmpd="sng" algn="ctr">
                      <a:solidFill>
                        <a:srgbClr val="2255FA"/>
                      </a:solidFill>
                      <a:prstDash val="solid"/>
                      <a:round/>
                      <a:headEnd type="none" w="med" len="med"/>
                      <a:tailEnd type="none" w="med" len="med"/>
                    </a:lnR>
                    <a:lnT w="28575" cap="flat" cmpd="sng" algn="ctr">
                      <a:solidFill>
                        <a:srgbClr val="2255FA"/>
                      </a:solidFill>
                      <a:prstDash val="solid"/>
                      <a:round/>
                      <a:headEnd type="none" w="med" len="med"/>
                      <a:tailEnd type="none" w="med" len="med"/>
                    </a:lnT>
                  </a:tcPr>
                </a:tc>
                <a:extLst>
                  <a:ext uri="{0D108BD9-81ED-4DB2-BD59-A6C34878D82A}">
                    <a16:rowId xmlns:a16="http://schemas.microsoft.com/office/drawing/2014/main" val="10000"/>
                  </a:ext>
                </a:extLst>
              </a:tr>
              <a:tr h="848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Teacher-student relationships</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1"/>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Student-student relationships</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2"/>
                  </a:ext>
                </a:extLst>
              </a:tr>
              <a:tr h="479663">
                <a:tc>
                  <a:txBody>
                    <a:bodyPr/>
                    <a:lstStyle/>
                    <a:p>
                      <a:r>
                        <a:rPr lang="en-US" sz="2000" b="1" dirty="0" smtClean="0"/>
                        <a:t>Student engagement  school-wide</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3"/>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Clarity of expectations</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4"/>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Fairness of rules</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5"/>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School safety</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6"/>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Bullying school-wide *</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7"/>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Total school climate</a:t>
                      </a:r>
                      <a:endParaRPr lang="en-US" sz="2000" b="1" dirty="0" smtClean="0">
                        <a:solidFill>
                          <a:schemeClr val="tx1"/>
                        </a:solidFill>
                      </a:endParaRPr>
                    </a:p>
                  </a:txBody>
                  <a:tcPr>
                    <a:lnL w="28575" cap="flat" cmpd="sng" algn="ctr">
                      <a:solidFill>
                        <a:srgbClr val="2255FA"/>
                      </a:solidFill>
                      <a:prstDash val="solid"/>
                      <a:round/>
                      <a:headEnd type="none" w="med" len="med"/>
                      <a:tailEnd type="none" w="med" len="med"/>
                    </a:lnL>
                    <a:lnT w="57150" cap="flat" cmpd="sng" algn="ctr">
                      <a:solidFill>
                        <a:srgbClr val="375BB0"/>
                      </a:solidFill>
                      <a:prstDash val="solid"/>
                      <a:round/>
                      <a:headEnd type="none" w="med" len="med"/>
                      <a:tailEnd type="none" w="med" len="med"/>
                    </a:lnT>
                    <a:lnB w="28575" cap="flat" cmpd="sng" algn="ctr">
                      <a:solidFill>
                        <a:srgbClr val="2255FA"/>
                      </a:solidFill>
                      <a:prstDash val="solid"/>
                      <a:round/>
                      <a:headEnd type="none" w="med" len="med"/>
                      <a:tailEnd type="none" w="med" len="med"/>
                    </a:lnB>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lnT w="57150" cap="flat" cmpd="sng" algn="ctr">
                      <a:solidFill>
                        <a:srgbClr val="375BB0"/>
                      </a:solidFill>
                      <a:prstDash val="solid"/>
                      <a:round/>
                      <a:headEnd type="none" w="med" len="med"/>
                      <a:tailEnd type="none" w="med" len="med"/>
                    </a:lnT>
                    <a:lnB w="28575" cap="flat" cmpd="sng" algn="ctr">
                      <a:solidFill>
                        <a:srgbClr val="2255FA"/>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724400"/>
            <a:ext cx="1699103" cy="1200329"/>
          </a:xfrm>
          <a:prstGeom prst="rect">
            <a:avLst/>
          </a:prstGeom>
        </p:spPr>
        <p:txBody>
          <a:bodyPr wrap="square">
            <a:spAutoFit/>
          </a:bodyPr>
          <a:lstStyle/>
          <a:p>
            <a:pPr lvl="0"/>
            <a:r>
              <a:rPr lang="en-US" sz="1800" i="1" dirty="0">
                <a:solidFill>
                  <a:prstClr val="black">
                    <a:lumMod val="65000"/>
                    <a:lumOff val="35000"/>
                  </a:prstClr>
                </a:solidFill>
                <a:latin typeface="Tw Cen MT" panose="020B0602020104020603" pitchFamily="34" charset="0"/>
              </a:rPr>
              <a:t>✷ A higher score represents an unfavorable </a:t>
            </a:r>
            <a:r>
              <a:rPr lang="en-US" sz="1800" i="1" dirty="0" smtClean="0">
                <a:solidFill>
                  <a:prstClr val="black">
                    <a:lumMod val="65000"/>
                    <a:lumOff val="35000"/>
                  </a:prstClr>
                </a:solidFill>
                <a:latin typeface="Tw Cen MT" panose="020B0602020104020603" pitchFamily="34" charset="0"/>
              </a:rPr>
              <a:t>response.</a:t>
            </a:r>
            <a:endParaRPr lang="en-US" sz="1800" i="1" dirty="0">
              <a:solidFill>
                <a:prstClr val="black">
                  <a:lumMod val="65000"/>
                  <a:lumOff val="35000"/>
                </a:prstClr>
              </a:solidFill>
              <a:latin typeface="Tw Cen MT" panose="020B0602020104020603" pitchFamily="34" charset="0"/>
            </a:endParaRPr>
          </a:p>
        </p:txBody>
      </p:sp>
    </p:spTree>
    <p:extLst>
      <p:ext uri="{BB962C8B-B14F-4D97-AF65-F5344CB8AC3E}">
        <p14:creationId xmlns:p14="http://schemas.microsoft.com/office/powerpoint/2010/main" val="325266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7335" y="318848"/>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1: School Climate </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463849">
            <a:off x="4857310" y="228307"/>
            <a:ext cx="4558554" cy="461665"/>
          </a:xfrm>
          <a:prstGeom prst="rect">
            <a:avLst/>
          </a:prstGeom>
          <a:solidFill>
            <a:srgbClr val="FFC000"/>
          </a:solidFill>
        </p:spPr>
        <p:txBody>
          <a:bodyPr wrap="square" rtlCol="0">
            <a:spAutoFit/>
          </a:bodyPr>
          <a:lstStyle/>
          <a:p>
            <a:pPr algn="ctr"/>
            <a:r>
              <a:rPr lang="en-US" b="1" dirty="0" smtClean="0">
                <a:solidFill>
                  <a:srgbClr val="2255FA"/>
                </a:solidFill>
              </a:rPr>
              <a:t>S</a:t>
            </a:r>
            <a:r>
              <a:rPr lang="en-US" sz="2000" b="1" dirty="0" smtClean="0">
                <a:solidFill>
                  <a:srgbClr val="2255FA"/>
                </a:solidFill>
              </a:rPr>
              <a:t>AMPLE</a:t>
            </a:r>
            <a:r>
              <a:rPr lang="en-US" sz="2000" b="1" dirty="0">
                <a:solidFill>
                  <a:srgbClr val="2255FA"/>
                </a:solidFill>
              </a:rPr>
              <a:t> </a:t>
            </a:r>
            <a:r>
              <a:rPr lang="en-US" sz="2000" b="1" dirty="0" smtClean="0">
                <a:solidFill>
                  <a:srgbClr val="2255FA"/>
                </a:solidFill>
              </a:rPr>
              <a:t>SCHOOL SLIDE</a:t>
            </a:r>
          </a:p>
        </p:txBody>
      </p:sp>
      <p:sp>
        <p:nvSpPr>
          <p:cNvPr id="9" name="TextBox 8"/>
          <p:cNvSpPr txBox="1"/>
          <p:nvPr/>
        </p:nvSpPr>
        <p:spPr>
          <a:xfrm>
            <a:off x="304800" y="5562600"/>
            <a:ext cx="8581465" cy="1200329"/>
          </a:xfrm>
          <a:prstGeom prst="rect">
            <a:avLst/>
          </a:prstGeom>
          <a:noFill/>
        </p:spPr>
        <p:txBody>
          <a:bodyPr wrap="square" rtlCol="0">
            <a:spAutoFit/>
          </a:bodyPr>
          <a:lstStyle/>
          <a:p>
            <a:pPr algn="ctr"/>
            <a:r>
              <a:rPr lang="en-US" b="1" dirty="0" smtClean="0">
                <a:solidFill>
                  <a:srgbClr val="00B050"/>
                </a:solidFill>
                <a:latin typeface="Bradley Hand ITC" panose="03070402050302030203" pitchFamily="66" charset="0"/>
              </a:rPr>
              <a:t>This is </a:t>
            </a:r>
            <a:r>
              <a:rPr lang="en-US" b="1" u="sng" dirty="0" smtClean="0">
                <a:solidFill>
                  <a:srgbClr val="00B050"/>
                </a:solidFill>
                <a:latin typeface="Bradley Hand ITC" panose="03070402050302030203" pitchFamily="66" charset="0"/>
              </a:rPr>
              <a:t>great news </a:t>
            </a:r>
            <a:r>
              <a:rPr lang="en-US" b="1" dirty="0" smtClean="0">
                <a:solidFill>
                  <a:srgbClr val="00B050"/>
                </a:solidFill>
                <a:latin typeface="Bradley Hand ITC" panose="03070402050302030203" pitchFamily="66" charset="0"/>
              </a:rPr>
              <a:t>folks overall ! How do you think our 3 multi-cultural events this year influenced this?</a:t>
            </a:r>
            <a:r>
              <a:rPr lang="en-US" b="1" dirty="0" smtClean="0">
                <a:solidFill>
                  <a:srgbClr val="00B050"/>
                </a:solidFill>
                <a:latin typeface="Bradley Hand ITC" panose="03070402050302030203" pitchFamily="66" charset="0"/>
                <a:sym typeface="Wingdings" panose="05000000000000000000" pitchFamily="2" charset="2"/>
              </a:rPr>
              <a:t> </a:t>
            </a:r>
            <a:r>
              <a:rPr lang="en-US" b="1" u="sng" dirty="0" smtClean="0">
                <a:solidFill>
                  <a:srgbClr val="00B050"/>
                </a:solidFill>
                <a:latin typeface="Bradley Hand ITC" panose="03070402050302030203" pitchFamily="66" charset="0"/>
                <a:sym typeface="Wingdings" panose="05000000000000000000" pitchFamily="2" charset="2"/>
              </a:rPr>
              <a:t>What should we keep next year?</a:t>
            </a:r>
            <a:r>
              <a:rPr lang="en-US" b="1" u="sng" dirty="0" smtClean="0">
                <a:solidFill>
                  <a:srgbClr val="00B050"/>
                </a:solidFill>
                <a:latin typeface="Bradley Hand ITC" panose="03070402050302030203" pitchFamily="66" charset="0"/>
              </a:rPr>
              <a:t> </a:t>
            </a:r>
            <a:endParaRPr lang="en-US" b="1" u="sng" dirty="0">
              <a:solidFill>
                <a:srgbClr val="00B050"/>
              </a:solidFill>
              <a:latin typeface="Bradley Hand ITC" panose="03070402050302030203" pitchFamily="66"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138" y="1262048"/>
            <a:ext cx="6252262" cy="4173479"/>
          </a:xfrm>
          <a:prstGeom prst="rect">
            <a:avLst/>
          </a:prstGeom>
        </p:spPr>
      </p:pic>
      <p:cxnSp>
        <p:nvCxnSpPr>
          <p:cNvPr id="13" name="Straight Arrow Connector 12"/>
          <p:cNvCxnSpPr/>
          <p:nvPr/>
        </p:nvCxnSpPr>
        <p:spPr>
          <a:xfrm flipH="1" flipV="1">
            <a:off x="7714207" y="3377140"/>
            <a:ext cx="372359" cy="214194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699812" y="5006302"/>
            <a:ext cx="377388" cy="4844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257800" y="3124200"/>
            <a:ext cx="2630706" cy="381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57800" y="4648200"/>
            <a:ext cx="2630706" cy="381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362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7335" y="318848"/>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1: School Climate </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sp>
        <p:nvSpPr>
          <p:cNvPr id="9" name="TextBox 8"/>
          <p:cNvSpPr txBox="1"/>
          <p:nvPr/>
        </p:nvSpPr>
        <p:spPr>
          <a:xfrm>
            <a:off x="152401" y="5581471"/>
            <a:ext cx="8733864" cy="1200329"/>
          </a:xfrm>
          <a:prstGeom prst="rect">
            <a:avLst/>
          </a:prstGeom>
          <a:noFill/>
        </p:spPr>
        <p:txBody>
          <a:bodyPr wrap="square" rtlCol="0">
            <a:spAutoFit/>
          </a:bodyPr>
          <a:lstStyle/>
          <a:p>
            <a:pPr algn="ctr"/>
            <a:r>
              <a:rPr lang="en-US" b="1" dirty="0" smtClean="0">
                <a:solidFill>
                  <a:srgbClr val="C00000"/>
                </a:solidFill>
                <a:latin typeface="Bradley Hand ITC" panose="03070402050302030203" pitchFamily="66" charset="0"/>
              </a:rPr>
              <a:t>So, it looks like </a:t>
            </a:r>
            <a:r>
              <a:rPr lang="en-US" b="1" dirty="0" smtClean="0">
                <a:solidFill>
                  <a:srgbClr val="C00000"/>
                </a:solidFill>
                <a:latin typeface="Bradley Hand ITC" panose="03070402050302030203" pitchFamily="66" charset="0"/>
              </a:rPr>
              <a:t>we have </a:t>
            </a:r>
            <a:r>
              <a:rPr lang="en-US" b="1" dirty="0" smtClean="0">
                <a:solidFill>
                  <a:srgbClr val="C00000"/>
                </a:solidFill>
                <a:latin typeface="Bradley Hand ITC" panose="03070402050302030203" pitchFamily="66" charset="0"/>
              </a:rPr>
              <a:t>a little work to do on building student relationships. </a:t>
            </a:r>
            <a:r>
              <a:rPr lang="en-US" b="1" u="sng" dirty="0" smtClean="0">
                <a:solidFill>
                  <a:srgbClr val="C00000"/>
                </a:solidFill>
                <a:latin typeface="Bradley Hand ITC" panose="03070402050302030203" pitchFamily="66" charset="0"/>
                <a:sym typeface="Wingdings" panose="05000000000000000000" pitchFamily="2" charset="2"/>
              </a:rPr>
              <a:t>Where do you want to start on this? When can we ask our </a:t>
            </a:r>
            <a:r>
              <a:rPr lang="en-US" b="1" u="sng" dirty="0" smtClean="0">
                <a:solidFill>
                  <a:srgbClr val="C00000"/>
                </a:solidFill>
                <a:latin typeface="Bradley Hand ITC" panose="03070402050302030203" pitchFamily="66" charset="0"/>
                <a:sym typeface="Wingdings" panose="05000000000000000000" pitchFamily="2" charset="2"/>
              </a:rPr>
              <a:t>students </a:t>
            </a:r>
            <a:r>
              <a:rPr lang="en-US" b="1" u="sng" dirty="0" smtClean="0">
                <a:solidFill>
                  <a:srgbClr val="C00000"/>
                </a:solidFill>
                <a:latin typeface="Bradley Hand ITC" panose="03070402050302030203" pitchFamily="66" charset="0"/>
                <a:sym typeface="Wingdings" panose="05000000000000000000" pitchFamily="2" charset="2"/>
              </a:rPr>
              <a:t>for their ideas?</a:t>
            </a:r>
            <a:r>
              <a:rPr lang="en-US" b="1" u="sng" dirty="0" smtClean="0">
                <a:solidFill>
                  <a:srgbClr val="C00000"/>
                </a:solidFill>
                <a:latin typeface="Bradley Hand ITC" panose="03070402050302030203" pitchFamily="66" charset="0"/>
              </a:rPr>
              <a:t> </a:t>
            </a:r>
            <a:endParaRPr lang="en-US" b="1" u="sng" dirty="0">
              <a:solidFill>
                <a:srgbClr val="C00000"/>
              </a:solidFill>
              <a:latin typeface="Bradley Hand ITC" panose="03070402050302030203" pitchFamily="66" charset="0"/>
            </a:endParaRPr>
          </a:p>
        </p:txBody>
      </p:sp>
      <p:sp>
        <p:nvSpPr>
          <p:cNvPr id="3" name="Rectangle 2"/>
          <p:cNvSpPr/>
          <p:nvPr/>
        </p:nvSpPr>
        <p:spPr>
          <a:xfrm>
            <a:off x="4953000" y="16002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286171"/>
            <a:ext cx="6301263" cy="4295300"/>
          </a:xfrm>
          <a:prstGeom prst="rect">
            <a:avLst/>
          </a:prstGeom>
          <a:ln w="28575">
            <a:solidFill>
              <a:schemeClr val="tx1"/>
            </a:solidFill>
          </a:ln>
        </p:spPr>
      </p:pic>
      <p:sp>
        <p:nvSpPr>
          <p:cNvPr id="5" name="Oval 4"/>
          <p:cNvSpPr/>
          <p:nvPr/>
        </p:nvSpPr>
        <p:spPr>
          <a:xfrm>
            <a:off x="2667000" y="2390730"/>
            <a:ext cx="990600" cy="9136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10701">
            <a:off x="5906970" y="651159"/>
            <a:ext cx="3614475" cy="769441"/>
          </a:xfrm>
          <a:prstGeom prst="rect">
            <a:avLst/>
          </a:prstGeom>
          <a:solidFill>
            <a:srgbClr val="FFC000"/>
          </a:solidFill>
        </p:spPr>
        <p:txBody>
          <a:bodyPr wrap="square" rtlCol="0">
            <a:spAutoFit/>
          </a:bodyPr>
          <a:lstStyle/>
          <a:p>
            <a:pPr algn="ctr"/>
            <a:r>
              <a:rPr lang="en-US" b="1" dirty="0" smtClean="0">
                <a:solidFill>
                  <a:srgbClr val="2255FA"/>
                </a:solidFill>
              </a:rPr>
              <a:t>S</a:t>
            </a:r>
            <a:r>
              <a:rPr lang="en-US" sz="2000" b="1" dirty="0" smtClean="0">
                <a:solidFill>
                  <a:srgbClr val="2255FA"/>
                </a:solidFill>
              </a:rPr>
              <a:t>AMPLE</a:t>
            </a:r>
            <a:r>
              <a:rPr lang="en-US" sz="2000" b="1" dirty="0">
                <a:solidFill>
                  <a:srgbClr val="2255FA"/>
                </a:solidFill>
              </a:rPr>
              <a:t> </a:t>
            </a:r>
            <a:r>
              <a:rPr lang="en-US" sz="2000" b="1" dirty="0" smtClean="0">
                <a:solidFill>
                  <a:srgbClr val="2255FA"/>
                </a:solidFill>
              </a:rPr>
              <a:t>SCHOOL SLIDE</a:t>
            </a:r>
          </a:p>
          <a:p>
            <a:pPr algn="ctr"/>
            <a:r>
              <a:rPr lang="en-US" sz="2000" b="1" dirty="0" smtClean="0">
                <a:solidFill>
                  <a:srgbClr val="2255FA"/>
                </a:solidFill>
              </a:rPr>
              <a:t>(different school)</a:t>
            </a:r>
          </a:p>
        </p:txBody>
      </p:sp>
      <p:pic>
        <p:nvPicPr>
          <p:cNvPr id="7" name="Picture 10" descr="C:\Users\pell\AppData\Local\Microsoft\Windows\Temporary Internet Files\Content.IE5\LTKN6RBA\MP900439330[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0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609600"/>
            <a:ext cx="8229600" cy="5287963"/>
          </a:xfrm>
        </p:spPr>
        <p:txBody>
          <a:bodyPr>
            <a:normAutofit fontScale="92500" lnSpcReduction="10000"/>
          </a:bodyPr>
          <a:lstStyle/>
          <a:p>
            <a:pPr algn="ctr" eaLnBrk="1" hangingPunct="1">
              <a:buFont typeface="Wingdings" pitchFamily="2" charset="2"/>
              <a:buNone/>
            </a:pPr>
            <a:endParaRPr lang="en-US" sz="3200" b="1" dirty="0" smtClean="0">
              <a:solidFill>
                <a:schemeClr val="accent4"/>
              </a:solidFill>
              <a:effectLst/>
              <a:latin typeface="Tw Cen MT" panose="020B0602020104020603" pitchFamily="34" charset="0"/>
            </a:endParaRP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Our School’s </a:t>
            </a: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2017-2018 </a:t>
            </a: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School Climate Data</a:t>
            </a:r>
          </a:p>
          <a:p>
            <a:pPr algn="ctr" eaLnBrk="1" hangingPunct="1">
              <a:spcAft>
                <a:spcPts val="1200"/>
              </a:spcAft>
              <a:buFont typeface="Wingdings" pitchFamily="2" charset="2"/>
              <a:buNone/>
            </a:pPr>
            <a:r>
              <a:rPr lang="en-US" sz="2300" b="1" dirty="0" smtClean="0">
                <a:solidFill>
                  <a:schemeClr val="accent4"/>
                </a:solidFill>
                <a:effectLst>
                  <a:outerShdw blurRad="38100" dist="38100" dir="2700000" algn="tl">
                    <a:srgbClr val="000000">
                      <a:alpha val="43137"/>
                    </a:srgbClr>
                  </a:outerShdw>
                </a:effectLst>
                <a:latin typeface="Tw Cen MT" panose="020B0602020104020603" pitchFamily="34" charset="0"/>
              </a:rPr>
              <a:t>____________________________________________________________</a:t>
            </a:r>
          </a:p>
          <a:p>
            <a:pPr algn="ctr" eaLnBrk="1" hangingPunct="1">
              <a:spcAft>
                <a:spcPts val="1200"/>
              </a:spcAft>
              <a:buFont typeface="Wingdings" pitchFamily="2" charset="2"/>
              <a:buNone/>
            </a:pPr>
            <a:r>
              <a:rPr lang="en-US" sz="4700" b="1" dirty="0" smtClean="0">
                <a:solidFill>
                  <a:srgbClr val="2255FA"/>
                </a:solidFill>
                <a:effectLst>
                  <a:outerShdw blurRad="38100" dist="38100" dir="2700000" algn="tl">
                    <a:srgbClr val="000000">
                      <a:alpha val="43137"/>
                    </a:srgbClr>
                  </a:outerShdw>
                </a:effectLst>
                <a:latin typeface="Tw Cen MT" panose="020B0602020104020603" pitchFamily="34" charset="0"/>
              </a:rPr>
              <a:t>[Add Your School Name Here]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2196658" y="533397"/>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smtClean="0">
                <a:solidFill>
                  <a:srgbClr val="2255FA"/>
                </a:solidFill>
                <a:latin typeface="Tw Cen MT" panose="020B0602020104020603" pitchFamily="34" charset="0"/>
              </a:rPr>
              <a:t>STAFF </a:t>
            </a:r>
            <a:r>
              <a:rPr lang="en-US" sz="2800" b="1" dirty="0" smtClean="0">
                <a:latin typeface="Tw Cen MT" panose="020B0602020104020603" pitchFamily="34" charset="0"/>
              </a:rPr>
              <a:t>Survey Results</a:t>
            </a:r>
            <a:endParaRPr lang="en-US" sz="2800" b="1" dirty="0">
              <a:latin typeface="Tw Cen MT" panose="020B0602020104020603" pitchFamily="34" charset="0"/>
            </a:endParaRPr>
          </a:p>
        </p:txBody>
      </p:sp>
      <p:pic>
        <p:nvPicPr>
          <p:cNvPr id="25" name="Picture 3" descr="C:\Users\pell\AppData\Local\Microsoft\Windows\Temporary Internet Files\Content.IE5\RO5P3QNL\MP900422591[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6404" y="107875"/>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132951111"/>
              </p:ext>
            </p:extLst>
          </p:nvPr>
        </p:nvGraphicFramePr>
        <p:xfrm>
          <a:off x="726141" y="1792940"/>
          <a:ext cx="7848599" cy="4119840"/>
        </p:xfrm>
        <a:graphic>
          <a:graphicData uri="http://schemas.openxmlformats.org/drawingml/2006/table">
            <a:tbl>
              <a:tblPr firstRow="1" bandRow="1">
                <a:tableStyleId>{C4B1156A-380E-4F78-BDF5-A606A8083BF9}</a:tableStyleId>
              </a:tblPr>
              <a:tblGrid>
                <a:gridCol w="2590800">
                  <a:extLst>
                    <a:ext uri="{9D8B030D-6E8A-4147-A177-3AD203B41FA5}">
                      <a16:colId xmlns:a16="http://schemas.microsoft.com/office/drawing/2014/main" val="20000"/>
                    </a:ext>
                  </a:extLst>
                </a:gridCol>
                <a:gridCol w="5257799">
                  <a:extLst>
                    <a:ext uri="{9D8B030D-6E8A-4147-A177-3AD203B41FA5}">
                      <a16:colId xmlns:a16="http://schemas.microsoft.com/office/drawing/2014/main" val="20001"/>
                    </a:ext>
                  </a:extLst>
                </a:gridCol>
              </a:tblGrid>
              <a:tr h="465215">
                <a:tc>
                  <a:txBody>
                    <a:bodyPr/>
                    <a:lstStyle/>
                    <a:p>
                      <a:pPr marL="0" marR="0" algn="ctr">
                        <a:lnSpc>
                          <a:spcPct val="100000"/>
                        </a:lnSpc>
                        <a:spcBef>
                          <a:spcPts val="0"/>
                        </a:spcBef>
                        <a:spcAft>
                          <a:spcPts val="0"/>
                        </a:spcAft>
                      </a:pPr>
                      <a:r>
                        <a:rPr lang="en-US" sz="1900" kern="1200" dirty="0" smtClean="0">
                          <a:effectLst/>
                        </a:rPr>
                        <a:t>9</a:t>
                      </a:r>
                      <a:r>
                        <a:rPr lang="en-US" sz="1900" kern="1200" baseline="0" dirty="0" smtClean="0">
                          <a:effectLst/>
                        </a:rPr>
                        <a:t> </a:t>
                      </a:r>
                      <a:r>
                        <a:rPr lang="en-US" sz="1900" kern="1200" dirty="0" smtClean="0">
                          <a:effectLst/>
                        </a:rPr>
                        <a:t>SUB-SCALES</a:t>
                      </a:r>
                      <a:r>
                        <a:rPr lang="en-US" sz="1900" kern="1200" baseline="0" dirty="0" smtClean="0">
                          <a:effectLst/>
                        </a:rPr>
                        <a:t> </a:t>
                      </a:r>
                    </a:p>
                    <a:p>
                      <a:pPr marL="0" marR="0" algn="ctr">
                        <a:lnSpc>
                          <a:spcPct val="100000"/>
                        </a:lnSpc>
                        <a:spcBef>
                          <a:spcPts val="0"/>
                        </a:spcBef>
                        <a:spcAft>
                          <a:spcPts val="0"/>
                        </a:spcAft>
                      </a:pPr>
                      <a:r>
                        <a:rPr lang="en-US" sz="1600" i="1" kern="1200" baseline="0" dirty="0" smtClean="0">
                          <a:effectLst/>
                        </a:rPr>
                        <a:t>(see next slide too)</a:t>
                      </a:r>
                      <a:endParaRPr lang="en-US" sz="1600" i="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1800" baseline="0" dirty="0" smtClean="0"/>
                        <a:t>Notable scores and/or trends</a:t>
                      </a:r>
                      <a:endParaRPr lang="en-US" sz="18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894866">
                <a:tc>
                  <a:txBody>
                    <a:bodyPr/>
                    <a:lstStyle/>
                    <a:p>
                      <a:pPr marL="0" marR="0">
                        <a:lnSpc>
                          <a:spcPct val="115000"/>
                        </a:lnSpc>
                        <a:spcBef>
                          <a:spcPts val="0"/>
                        </a:spcBef>
                        <a:spcAft>
                          <a:spcPts val="0"/>
                        </a:spcAft>
                      </a:pPr>
                      <a:r>
                        <a:rPr lang="en-US" sz="1900" b="1" kern="1200" dirty="0">
                          <a:effectLst/>
                        </a:rPr>
                        <a:t>Teacher-student relationships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609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Student-student relationships</a:t>
                      </a:r>
                      <a:endParaRPr lang="en-US" sz="1800" b="1" dirty="0" smtClean="0">
                        <a:solidFill>
                          <a:schemeClr val="tx1"/>
                        </a:solidFill>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609662">
                <a:tc>
                  <a:txBody>
                    <a:bodyPr/>
                    <a:lstStyle/>
                    <a:p>
                      <a:pPr marL="0" marR="0">
                        <a:lnSpc>
                          <a:spcPct val="115000"/>
                        </a:lnSpc>
                        <a:spcBef>
                          <a:spcPts val="0"/>
                        </a:spcBef>
                        <a:spcAft>
                          <a:spcPts val="0"/>
                        </a:spcAft>
                      </a:pPr>
                      <a:r>
                        <a:rPr lang="en-US" sz="1900" b="1" kern="1200" dirty="0">
                          <a:effectLst/>
                        </a:rPr>
                        <a:t>Student </a:t>
                      </a:r>
                      <a:r>
                        <a:rPr lang="en-US" sz="1900" b="1" kern="1200" dirty="0" smtClean="0">
                          <a:effectLst/>
                        </a:rPr>
                        <a:t>engagement schoolwide </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609662">
                <a:tc>
                  <a:txBody>
                    <a:bodyPr/>
                    <a:lstStyle/>
                    <a:p>
                      <a:pPr marL="0" marR="0">
                        <a:lnSpc>
                          <a:spcPct val="115000"/>
                        </a:lnSpc>
                        <a:spcBef>
                          <a:spcPts val="0"/>
                        </a:spcBef>
                        <a:spcAft>
                          <a:spcPts val="0"/>
                        </a:spcAft>
                      </a:pPr>
                      <a:r>
                        <a:rPr lang="en-US" sz="1900" b="1" kern="1200" dirty="0">
                          <a:effectLst/>
                        </a:rPr>
                        <a:t>Clarity of expectations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4"/>
                  </a:ext>
                </a:extLst>
              </a:tr>
              <a:tr h="609662">
                <a:tc>
                  <a:txBody>
                    <a:bodyPr/>
                    <a:lstStyle/>
                    <a:p>
                      <a:pPr marL="0" marR="0">
                        <a:lnSpc>
                          <a:spcPct val="115000"/>
                        </a:lnSpc>
                        <a:spcBef>
                          <a:spcPts val="0"/>
                        </a:spcBef>
                        <a:spcAft>
                          <a:spcPts val="0"/>
                        </a:spcAft>
                      </a:pPr>
                      <a:r>
                        <a:rPr lang="en-US" sz="1900" b="1" kern="1200" dirty="0">
                          <a:effectLst/>
                        </a:rPr>
                        <a:t>Fairness of rules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911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2214587" y="324237"/>
            <a:ext cx="67868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STAFF </a:t>
            </a:r>
            <a:r>
              <a:rPr lang="en-US" sz="2800" b="1" dirty="0">
                <a:latin typeface="Tw Cen MT" panose="020B0602020104020603" pitchFamily="34" charset="0"/>
              </a:rPr>
              <a:t>Survey </a:t>
            </a:r>
            <a:r>
              <a:rPr lang="en-US" sz="2800" b="1" dirty="0" smtClean="0">
                <a:latin typeface="Tw Cen MT" panose="020B0602020104020603" pitchFamily="34" charset="0"/>
              </a:rPr>
              <a:t>Results</a:t>
            </a:r>
            <a:endParaRPr lang="en-US" sz="2800" b="1" dirty="0">
              <a:latin typeface="Tw Cen MT" panose="020B0602020104020603" pitchFamily="34" charset="0"/>
            </a:endParaRP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97714814"/>
              </p:ext>
            </p:extLst>
          </p:nvPr>
        </p:nvGraphicFramePr>
        <p:xfrm>
          <a:off x="404014" y="1752600"/>
          <a:ext cx="8440084" cy="4232006"/>
        </p:xfrm>
        <a:graphic>
          <a:graphicData uri="http://schemas.openxmlformats.org/drawingml/2006/table">
            <a:tbl>
              <a:tblPr firstRow="1" bandRow="1">
                <a:tableStyleId>{C4B1156A-380E-4F78-BDF5-A606A8083BF9}</a:tableStyleId>
              </a:tblPr>
              <a:tblGrid>
                <a:gridCol w="2953684">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493334">
                <a:tc>
                  <a:txBody>
                    <a:bodyPr/>
                    <a:lstStyle/>
                    <a:p>
                      <a:pPr marL="0" marR="0" algn="ctr">
                        <a:lnSpc>
                          <a:spcPct val="100000"/>
                        </a:lnSpc>
                        <a:spcBef>
                          <a:spcPts val="0"/>
                        </a:spcBef>
                        <a:spcAft>
                          <a:spcPts val="0"/>
                        </a:spcAft>
                      </a:pPr>
                      <a:r>
                        <a:rPr lang="en-US" sz="1900" kern="1200" dirty="0" smtClean="0">
                          <a:effectLst/>
                        </a:rPr>
                        <a:t>9 SUB-SCALES</a:t>
                      </a:r>
                      <a:r>
                        <a:rPr lang="en-US" sz="1900" kern="1200" baseline="0" dirty="0" smtClean="0">
                          <a:effectLst/>
                        </a:rPr>
                        <a:t> </a:t>
                      </a:r>
                    </a:p>
                    <a:p>
                      <a:pPr marL="0" marR="0" algn="ctr">
                        <a:lnSpc>
                          <a:spcPct val="100000"/>
                        </a:lnSpc>
                        <a:spcBef>
                          <a:spcPts val="0"/>
                        </a:spcBef>
                        <a:spcAft>
                          <a:spcPts val="0"/>
                        </a:spcAft>
                      </a:pPr>
                      <a:r>
                        <a:rPr lang="en-US" sz="1600" i="1" kern="1200" baseline="0" dirty="0" smtClean="0">
                          <a:effectLst/>
                        </a:rPr>
                        <a:t>(continued)</a:t>
                      </a:r>
                      <a:endParaRPr lang="en-US" sz="1600" i="1" dirty="0">
                        <a:solidFill>
                          <a:schemeClr val="accent4">
                            <a:lumMod val="75000"/>
                          </a:schemeClr>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1800" baseline="0" dirty="0" smtClean="0"/>
                        <a:t>Notable scores and/or trends</a:t>
                      </a:r>
                      <a:endParaRPr lang="en-US" sz="18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706303">
                <a:tc>
                  <a:txBody>
                    <a:bodyPr/>
                    <a:lstStyle/>
                    <a:p>
                      <a:pPr marL="0" marR="0">
                        <a:lnSpc>
                          <a:spcPct val="115000"/>
                        </a:lnSpc>
                        <a:spcBef>
                          <a:spcPts val="0"/>
                        </a:spcBef>
                        <a:spcAft>
                          <a:spcPts val="0"/>
                        </a:spcAft>
                      </a:pPr>
                      <a:r>
                        <a:rPr lang="en-US" sz="1900" b="1" kern="1200" dirty="0">
                          <a:effectLst/>
                        </a:rPr>
                        <a:t>School safety</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706303">
                <a:tc>
                  <a:txBody>
                    <a:bodyPr/>
                    <a:lstStyle/>
                    <a:p>
                      <a:pPr marL="0" marR="0">
                        <a:lnSpc>
                          <a:spcPct val="115000"/>
                        </a:lnSpc>
                        <a:spcBef>
                          <a:spcPts val="0"/>
                        </a:spcBef>
                        <a:spcAft>
                          <a:spcPts val="0"/>
                        </a:spcAft>
                      </a:pPr>
                      <a:r>
                        <a:rPr lang="en-US" sz="1900" b="1" kern="1200" dirty="0">
                          <a:effectLst/>
                        </a:rPr>
                        <a:t>Bullying school-wide*</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787520">
                <a:tc>
                  <a:txBody>
                    <a:bodyPr/>
                    <a:lstStyle/>
                    <a:p>
                      <a:pPr marL="0" marR="0">
                        <a:lnSpc>
                          <a:spcPct val="115000"/>
                        </a:lnSpc>
                        <a:spcBef>
                          <a:spcPts val="0"/>
                        </a:spcBef>
                        <a:spcAft>
                          <a:spcPts val="0"/>
                        </a:spcAft>
                      </a:pPr>
                      <a:r>
                        <a:rPr lang="en-US" sz="1900" b="1" kern="1200" dirty="0">
                          <a:effectLst/>
                        </a:rPr>
                        <a:t>Teacher-home communication</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706303">
                <a:tc>
                  <a:txBody>
                    <a:bodyPr/>
                    <a:lstStyle/>
                    <a:p>
                      <a:pPr marL="0" marR="0">
                        <a:lnSpc>
                          <a:spcPct val="115000"/>
                        </a:lnSpc>
                        <a:spcBef>
                          <a:spcPts val="0"/>
                        </a:spcBef>
                        <a:spcAft>
                          <a:spcPts val="0"/>
                        </a:spcAft>
                      </a:pPr>
                      <a:r>
                        <a:rPr lang="en-US" sz="1900" b="1" kern="1200" dirty="0">
                          <a:effectLst/>
                        </a:rPr>
                        <a:t>Staff relations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4"/>
                  </a:ext>
                </a:extLst>
              </a:tr>
              <a:tr h="706303">
                <a:tc>
                  <a:txBody>
                    <a:bodyPr/>
                    <a:lstStyle/>
                    <a:p>
                      <a:pPr marL="0" marR="0">
                        <a:lnSpc>
                          <a:spcPct val="115000"/>
                        </a:lnSpc>
                        <a:spcBef>
                          <a:spcPts val="0"/>
                        </a:spcBef>
                        <a:spcAft>
                          <a:spcPts val="0"/>
                        </a:spcAft>
                      </a:pPr>
                      <a:r>
                        <a:rPr lang="en-US" sz="1900" b="1" kern="1200" dirty="0">
                          <a:effectLst/>
                        </a:rPr>
                        <a:t>Total school climate</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656365" y="5984606"/>
            <a:ext cx="8187733" cy="646331"/>
          </a:xfrm>
          <a:prstGeom prst="rect">
            <a:avLst/>
          </a:prstGeom>
          <a:noFill/>
        </p:spPr>
        <p:txBody>
          <a:bodyPr wrap="square" rtlCol="0">
            <a:spAutoFit/>
          </a:bodyPr>
          <a:lstStyle/>
          <a:p>
            <a:r>
              <a:rPr lang="en-US" sz="1800" i="1" dirty="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p:txBody>
      </p:sp>
      <p:pic>
        <p:nvPicPr>
          <p:cNvPr id="13" name="Picture 3" descr="C:\Users\pell\AppData\Local\Microsoft\Windows\Temporary Internet Files\Content.IE5\RO5P3QNL\MP900422591[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6404" y="107875"/>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6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1813744" y="361144"/>
            <a:ext cx="67106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smtClean="0">
                <a:solidFill>
                  <a:srgbClr val="2255FA"/>
                </a:solidFill>
                <a:latin typeface="Tw Cen MT" panose="020B0602020104020603" pitchFamily="34" charset="0"/>
              </a:rPr>
              <a:t>HOME</a:t>
            </a:r>
            <a:r>
              <a:rPr lang="en-US" sz="2800" b="1" dirty="0" smtClean="0">
                <a:latin typeface="Tw Cen MT" panose="020B0602020104020603" pitchFamily="34" charset="0"/>
              </a:rPr>
              <a:t> </a:t>
            </a:r>
            <a:r>
              <a:rPr lang="en-US" sz="2800" b="1" dirty="0">
                <a:latin typeface="Tw Cen MT" panose="020B0602020104020603" pitchFamily="34" charset="0"/>
              </a:rPr>
              <a:t>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13"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152398"/>
            <a:ext cx="2057401" cy="137160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296611942"/>
              </p:ext>
            </p:extLst>
          </p:nvPr>
        </p:nvGraphicFramePr>
        <p:xfrm>
          <a:off x="304800" y="1683055"/>
          <a:ext cx="8534400" cy="4630388"/>
        </p:xfrm>
        <a:graphic>
          <a:graphicData uri="http://schemas.openxmlformats.org/drawingml/2006/table">
            <a:tbl>
              <a:tblPr firstRow="1" bandRow="1">
                <a:tableStyleId>{C4B1156A-380E-4F78-BDF5-A606A8083BF9}</a:tableStyleId>
              </a:tblPr>
              <a:tblGrid>
                <a:gridCol w="33528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441397">
                <a:tc>
                  <a:txBody>
                    <a:bodyPr/>
                    <a:lstStyle/>
                    <a:p>
                      <a:pPr marL="0" marR="0" algn="ctr">
                        <a:lnSpc>
                          <a:spcPct val="115000"/>
                        </a:lnSpc>
                        <a:spcBef>
                          <a:spcPts val="0"/>
                        </a:spcBef>
                        <a:spcAft>
                          <a:spcPts val="0"/>
                        </a:spcAft>
                      </a:pPr>
                      <a:r>
                        <a:rPr lang="en-US" sz="1900" kern="1200" dirty="0" smtClean="0">
                          <a:effectLst/>
                        </a:rPr>
                        <a:t>7 SUB-SCALES</a:t>
                      </a:r>
                      <a:endParaRPr lang="en-US" sz="1000"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466348">
                <a:tc>
                  <a:txBody>
                    <a:bodyPr/>
                    <a:lstStyle/>
                    <a:p>
                      <a:pPr marL="0" marR="0">
                        <a:lnSpc>
                          <a:spcPct val="115000"/>
                        </a:lnSpc>
                        <a:spcBef>
                          <a:spcPts val="0"/>
                        </a:spcBef>
                        <a:spcAft>
                          <a:spcPts val="0"/>
                        </a:spcAft>
                      </a:pPr>
                      <a:r>
                        <a:rPr lang="en-US" sz="1800" b="1" kern="1200" dirty="0">
                          <a:solidFill>
                            <a:schemeClr val="tx1"/>
                          </a:solidFill>
                          <a:effectLst/>
                        </a:rPr>
                        <a:t>Teacher-student relationships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457200">
                <a:tc>
                  <a:txBody>
                    <a:bodyPr/>
                    <a:lstStyle/>
                    <a:p>
                      <a:pPr marL="0" marR="0">
                        <a:lnSpc>
                          <a:spcPct val="115000"/>
                        </a:lnSpc>
                        <a:spcBef>
                          <a:spcPts val="0"/>
                        </a:spcBef>
                        <a:spcAft>
                          <a:spcPts val="0"/>
                        </a:spcAft>
                      </a:pPr>
                      <a:r>
                        <a:rPr lang="en-US" sz="1800" b="1" kern="1200" dirty="0" smtClean="0">
                          <a:solidFill>
                            <a:schemeClr val="tx1"/>
                          </a:solidFill>
                          <a:effectLst/>
                        </a:rPr>
                        <a:t>Student-student </a:t>
                      </a:r>
                      <a:r>
                        <a:rPr lang="en-US" sz="1800" b="1" kern="1200" dirty="0">
                          <a:solidFill>
                            <a:schemeClr val="tx1"/>
                          </a:solidFill>
                          <a:effectLst/>
                        </a:rPr>
                        <a:t>relationships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457200">
                <a:tc>
                  <a:txBody>
                    <a:bodyPr/>
                    <a:lstStyle/>
                    <a:p>
                      <a:pPr marL="0" marR="0">
                        <a:lnSpc>
                          <a:spcPct val="115000"/>
                        </a:lnSpc>
                        <a:spcBef>
                          <a:spcPts val="0"/>
                        </a:spcBef>
                        <a:spcAft>
                          <a:spcPts val="0"/>
                        </a:spcAft>
                      </a:pPr>
                      <a:r>
                        <a:rPr lang="en-US" sz="1800" b="1" kern="1200" dirty="0">
                          <a:solidFill>
                            <a:schemeClr val="tx1"/>
                          </a:solidFill>
                          <a:effectLst/>
                        </a:rPr>
                        <a:t>Clarity of expectations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462943">
                <a:tc>
                  <a:txBody>
                    <a:bodyPr/>
                    <a:lstStyle/>
                    <a:p>
                      <a:pPr marL="0" marR="0">
                        <a:lnSpc>
                          <a:spcPct val="115000"/>
                        </a:lnSpc>
                        <a:spcBef>
                          <a:spcPts val="0"/>
                        </a:spcBef>
                        <a:spcAft>
                          <a:spcPts val="0"/>
                        </a:spcAft>
                      </a:pPr>
                      <a:r>
                        <a:rPr lang="en-US" sz="1800" b="1" kern="1200" dirty="0">
                          <a:solidFill>
                            <a:schemeClr val="tx1"/>
                          </a:solidFill>
                          <a:effectLst/>
                        </a:rPr>
                        <a:t>Fairness of rules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4"/>
                  </a:ext>
                </a:extLst>
              </a:tr>
              <a:tr h="462943">
                <a:tc>
                  <a:txBody>
                    <a:bodyPr/>
                    <a:lstStyle/>
                    <a:p>
                      <a:pPr marL="0" marR="0">
                        <a:lnSpc>
                          <a:spcPct val="115000"/>
                        </a:lnSpc>
                        <a:spcBef>
                          <a:spcPts val="0"/>
                        </a:spcBef>
                        <a:spcAft>
                          <a:spcPts val="0"/>
                        </a:spcAft>
                      </a:pPr>
                      <a:r>
                        <a:rPr lang="en-US" sz="1800" b="1" kern="1200" dirty="0">
                          <a:solidFill>
                            <a:schemeClr val="tx1"/>
                          </a:solidFill>
                          <a:effectLst/>
                        </a:rPr>
                        <a:t>School safety</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5"/>
                  </a:ext>
                </a:extLst>
              </a:tr>
              <a:tr h="4629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tx1"/>
                          </a:solidFill>
                          <a:effectLst/>
                        </a:rPr>
                        <a:t>Teacher-home communications</a:t>
                      </a:r>
                      <a:endParaRPr lang="en-US" sz="1800" b="1" dirty="0" smtClean="0">
                        <a:solidFill>
                          <a:schemeClr val="tx1"/>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6"/>
                  </a:ext>
                </a:extLst>
              </a:tr>
              <a:tr h="49352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mn-lt"/>
                          <a:ea typeface="Calibri"/>
                          <a:cs typeface="Times New Roman"/>
                        </a:rPr>
                        <a:t>Satisfaction</a:t>
                      </a:r>
                      <a:r>
                        <a:rPr lang="en-US" sz="1800" b="1" baseline="0" dirty="0" smtClean="0">
                          <a:solidFill>
                            <a:schemeClr val="tx1"/>
                          </a:solidFill>
                          <a:effectLst/>
                          <a:latin typeface="+mn-lt"/>
                          <a:ea typeface="Calibri"/>
                          <a:cs typeface="Times New Roman"/>
                        </a:rPr>
                        <a:t> with school</a:t>
                      </a:r>
                      <a:endParaRPr lang="en-US" sz="1800" b="1" dirty="0" smtClean="0">
                        <a:solidFill>
                          <a:schemeClr val="tx1"/>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7"/>
                  </a:ext>
                </a:extLst>
              </a:tr>
              <a:tr h="462943">
                <a:tc>
                  <a:txBody>
                    <a:bodyPr/>
                    <a:lstStyle/>
                    <a:p>
                      <a:pPr marL="0" marR="0">
                        <a:lnSpc>
                          <a:spcPct val="115000"/>
                        </a:lnSpc>
                        <a:spcBef>
                          <a:spcPts val="0"/>
                        </a:spcBef>
                        <a:spcAft>
                          <a:spcPts val="0"/>
                        </a:spcAft>
                      </a:pPr>
                      <a:r>
                        <a:rPr lang="en-US" sz="1800" b="1" kern="1200" dirty="0">
                          <a:solidFill>
                            <a:schemeClr val="tx1"/>
                          </a:solidFill>
                          <a:effectLst/>
                        </a:rPr>
                        <a:t>Total school climate</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8"/>
                  </a:ext>
                </a:extLst>
              </a:tr>
              <a:tr h="462943">
                <a:tc>
                  <a:txBody>
                    <a:bodyPr/>
                    <a:lstStyle/>
                    <a:p>
                      <a:pPr marL="0" marR="0">
                        <a:lnSpc>
                          <a:spcPct val="115000"/>
                        </a:lnSpc>
                        <a:spcBef>
                          <a:spcPts val="0"/>
                        </a:spcBef>
                        <a:spcAft>
                          <a:spcPts val="0"/>
                        </a:spcAft>
                      </a:pPr>
                      <a:r>
                        <a:rPr lang="en-US" sz="1800" b="1" dirty="0" smtClean="0">
                          <a:solidFill>
                            <a:schemeClr val="tx1"/>
                          </a:solidFill>
                          <a:effectLst/>
                          <a:latin typeface="Calibri"/>
                          <a:ea typeface="Calibri"/>
                          <a:cs typeface="Times New Roman"/>
                        </a:rPr>
                        <a:t>Parent satisfaction</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0733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t>Part 1: School </a:t>
            </a:r>
            <a:r>
              <a:rPr lang="en-US" sz="2800" b="1" dirty="0"/>
              <a:t>Climate </a:t>
            </a:r>
            <a:r>
              <a:rPr lang="en-US" sz="2800" b="1" dirty="0" smtClean="0"/>
              <a:t>Scale</a:t>
            </a: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2: </a:t>
            </a:r>
            <a:r>
              <a:rPr lang="en-US" sz="2800" b="1" dirty="0">
                <a:solidFill>
                  <a:srgbClr val="2255FA"/>
                </a:solidFill>
              </a:rPr>
              <a:t>Techniques </a:t>
            </a:r>
            <a:r>
              <a:rPr lang="en-US" sz="2800" b="1" dirty="0" smtClean="0">
                <a:solidFill>
                  <a:srgbClr val="2255FA"/>
                </a:solidFill>
              </a:rPr>
              <a:t>Scale</a:t>
            </a:r>
          </a:p>
          <a:p>
            <a:pPr marL="1257300" lvl="2" indent="-457200">
              <a:buFont typeface="Wingdings" panose="05000000000000000000" pitchFamily="2" charset="2"/>
              <a:buChar char="ü"/>
            </a:pPr>
            <a:r>
              <a:rPr lang="en-US" sz="2800" b="1" dirty="0"/>
              <a:t>Part </a:t>
            </a:r>
            <a:r>
              <a:rPr lang="en-US" sz="2800" b="1" dirty="0" smtClean="0"/>
              <a:t>3: Bullying Victimization Scale</a:t>
            </a:r>
            <a:endParaRPr lang="en-US" sz="2800" b="1" dirty="0"/>
          </a:p>
          <a:p>
            <a:pPr marL="1257300" lvl="2" indent="-457200">
              <a:buFont typeface="Wingdings" panose="05000000000000000000" pitchFamily="2" charset="2"/>
              <a:buChar char="ü"/>
            </a:pPr>
            <a:r>
              <a:rPr lang="en-US" sz="2800" b="1" dirty="0"/>
              <a:t>Part </a:t>
            </a:r>
            <a:r>
              <a:rPr lang="en-US" sz="2800" b="1" dirty="0" smtClean="0"/>
              <a:t>4: Student Engagement Scale</a:t>
            </a:r>
          </a:p>
          <a:p>
            <a:pPr marL="1257300" lvl="2" indent="-457200">
              <a:buFont typeface="Wingdings" panose="05000000000000000000" pitchFamily="2" charset="2"/>
              <a:buChar char="ü"/>
            </a:pPr>
            <a:r>
              <a:rPr lang="en-US" sz="2800" b="1" dirty="0" smtClean="0"/>
              <a:t>Part 5: Social and Emotional Competencies 		Scale</a:t>
            </a:r>
            <a:endParaRPr lang="en-US" sz="2800" b="1" dirty="0"/>
          </a:p>
          <a:p>
            <a:pPr marL="1257300" lvl="2" indent="-457200">
              <a:buFont typeface="Wingdings" panose="05000000000000000000" pitchFamily="2" charset="2"/>
              <a:buChar char="ü"/>
            </a:pPr>
            <a:endParaRPr lang="en-US" sz="2400" b="1" dirty="0" smtClean="0"/>
          </a:p>
          <a:p>
            <a:pPr marL="457200" indent="-457200">
              <a:buFont typeface="+mj-lt"/>
              <a:buAutoNum type="arabicPeriod"/>
            </a:pPr>
            <a:endParaRPr lang="en-US" sz="2400" b="1" dirty="0"/>
          </a:p>
        </p:txBody>
      </p:sp>
    </p:spTree>
    <p:extLst>
      <p:ext uri="{BB962C8B-B14F-4D97-AF65-F5344CB8AC3E}">
        <p14:creationId xmlns:p14="http://schemas.microsoft.com/office/powerpoint/2010/main" val="45721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2: Techniques</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60241711"/>
              </p:ext>
            </p:extLst>
          </p:nvPr>
        </p:nvGraphicFramePr>
        <p:xfrm>
          <a:off x="1780575" y="1343617"/>
          <a:ext cx="7110171" cy="5120973"/>
        </p:xfrm>
        <a:graphic>
          <a:graphicData uri="http://schemas.openxmlformats.org/drawingml/2006/table">
            <a:tbl>
              <a:tblPr firstRow="1" bandRow="1">
                <a:tableStyleId>{C4B1156A-380E-4F78-BDF5-A606A8083BF9}</a:tableStyleId>
              </a:tblPr>
              <a:tblGrid>
                <a:gridCol w="2258025">
                  <a:extLst>
                    <a:ext uri="{9D8B030D-6E8A-4147-A177-3AD203B41FA5}">
                      <a16:colId xmlns:a16="http://schemas.microsoft.com/office/drawing/2014/main" val="20000"/>
                    </a:ext>
                  </a:extLst>
                </a:gridCol>
                <a:gridCol w="4852146">
                  <a:extLst>
                    <a:ext uri="{9D8B030D-6E8A-4147-A177-3AD203B41FA5}">
                      <a16:colId xmlns:a16="http://schemas.microsoft.com/office/drawing/2014/main" val="20001"/>
                    </a:ext>
                  </a:extLst>
                </a:gridCol>
              </a:tblGrid>
              <a:tr h="465698">
                <a:tc>
                  <a:txBody>
                    <a:bodyPr/>
                    <a:lstStyle/>
                    <a:p>
                      <a:pPr algn="ctr"/>
                      <a:r>
                        <a:rPr lang="en-US" sz="2000" dirty="0" smtClean="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543485">
                <a:tc>
                  <a:txBody>
                    <a:bodyPr/>
                    <a:lstStyle/>
                    <a:p>
                      <a:pPr marL="0" marR="0">
                        <a:lnSpc>
                          <a:spcPct val="115000"/>
                        </a:lnSpc>
                        <a:spcBef>
                          <a:spcPts val="0"/>
                        </a:spcBef>
                        <a:spcAft>
                          <a:spcPts val="0"/>
                        </a:spcAft>
                      </a:pPr>
                      <a:r>
                        <a:rPr lang="en-US" sz="1900" b="1" kern="1200" dirty="0">
                          <a:solidFill>
                            <a:schemeClr val="tx1"/>
                          </a:solidFill>
                          <a:effectLst/>
                        </a:rPr>
                        <a:t>Positive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555895">
                <a:tc>
                  <a:txBody>
                    <a:bodyPr/>
                    <a:lstStyle/>
                    <a:p>
                      <a:pPr marL="0" marR="0">
                        <a:lnSpc>
                          <a:spcPct val="115000"/>
                        </a:lnSpc>
                        <a:spcBef>
                          <a:spcPts val="0"/>
                        </a:spcBef>
                        <a:spcAft>
                          <a:spcPts val="0"/>
                        </a:spcAft>
                      </a:pPr>
                      <a:r>
                        <a:rPr lang="en-US" sz="1900" b="1" kern="1200" dirty="0">
                          <a:solidFill>
                            <a:schemeClr val="tx1"/>
                          </a:solidFill>
                          <a:effectLst/>
                        </a:rPr>
                        <a:t>Punitive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555895">
                <a:tc>
                  <a:txBody>
                    <a:bodyPr/>
                    <a:lstStyle/>
                    <a:p>
                      <a:pPr marL="0" marR="0">
                        <a:lnSpc>
                          <a:spcPct val="115000"/>
                        </a:lnSpc>
                        <a:spcBef>
                          <a:spcPts val="0"/>
                        </a:spcBef>
                        <a:spcAft>
                          <a:spcPts val="0"/>
                        </a:spcAft>
                      </a:pPr>
                      <a:r>
                        <a:rPr lang="en-US" sz="1900" b="1" kern="1200" dirty="0">
                          <a:solidFill>
                            <a:schemeClr val="tx1"/>
                          </a:solidFill>
                          <a:effectLst/>
                        </a:rPr>
                        <a:t>Social emotional learning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1" y="3462647"/>
            <a:ext cx="1699103" cy="1200329"/>
          </a:xfrm>
          <a:prstGeom prst="rect">
            <a:avLst/>
          </a:prstGeom>
        </p:spPr>
        <p:txBody>
          <a:bodyPr wrap="square">
            <a:spAutoFit/>
          </a:bodyPr>
          <a:lstStyle/>
          <a:p>
            <a:pPr lvl="0"/>
            <a:r>
              <a:rPr lang="en-US" sz="1800" i="1" dirty="0">
                <a:solidFill>
                  <a:prstClr val="black">
                    <a:lumMod val="65000"/>
                    <a:lumOff val="35000"/>
                  </a:prstClr>
                </a:solidFill>
                <a:latin typeface="Tw Cen MT" panose="020B0602020104020603" pitchFamily="34" charset="0"/>
              </a:rPr>
              <a:t>✷ A higher score represents an unfavorable </a:t>
            </a:r>
            <a:r>
              <a:rPr lang="en-US" sz="1800" i="1" dirty="0" smtClean="0">
                <a:solidFill>
                  <a:prstClr val="black">
                    <a:lumMod val="65000"/>
                    <a:lumOff val="35000"/>
                  </a:prstClr>
                </a:solidFill>
                <a:latin typeface="Tw Cen MT" panose="020B0602020104020603" pitchFamily="34" charset="0"/>
              </a:rPr>
              <a:t>response.</a:t>
            </a:r>
            <a:endParaRPr lang="en-US" sz="1800" i="1" dirty="0">
              <a:solidFill>
                <a:prstClr val="black">
                  <a:lumMod val="65000"/>
                  <a:lumOff val="35000"/>
                </a:prstClr>
              </a:solidFill>
              <a:latin typeface="Tw Cen MT" panose="020B0602020104020603" pitchFamily="34" charset="0"/>
            </a:endParaRPr>
          </a:p>
        </p:txBody>
      </p:sp>
    </p:spTree>
    <p:extLst>
      <p:ext uri="{BB962C8B-B14F-4D97-AF65-F5344CB8AC3E}">
        <p14:creationId xmlns:p14="http://schemas.microsoft.com/office/powerpoint/2010/main" val="3532002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31270" y="320636"/>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2: Techniques</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STAFF</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97449972"/>
              </p:ext>
            </p:extLst>
          </p:nvPr>
        </p:nvGraphicFramePr>
        <p:xfrm>
          <a:off x="1371600" y="1828800"/>
          <a:ext cx="7442946" cy="4584413"/>
        </p:xfrm>
        <a:graphic>
          <a:graphicData uri="http://schemas.openxmlformats.org/drawingml/2006/table">
            <a:tbl>
              <a:tblPr firstRow="1" bandRow="1">
                <a:tableStyleId>{C4B1156A-380E-4F78-BDF5-A606A8083BF9}</a:tableStyleId>
              </a:tblPr>
              <a:tblGrid>
                <a:gridCol w="2977178">
                  <a:extLst>
                    <a:ext uri="{9D8B030D-6E8A-4147-A177-3AD203B41FA5}">
                      <a16:colId xmlns:a16="http://schemas.microsoft.com/office/drawing/2014/main" val="20000"/>
                    </a:ext>
                  </a:extLst>
                </a:gridCol>
                <a:gridCol w="4465768">
                  <a:extLst>
                    <a:ext uri="{9D8B030D-6E8A-4147-A177-3AD203B41FA5}">
                      <a16:colId xmlns:a16="http://schemas.microsoft.com/office/drawing/2014/main" val="20001"/>
                    </a:ext>
                  </a:extLst>
                </a:gridCol>
              </a:tblGrid>
              <a:tr h="485183">
                <a:tc>
                  <a:txBody>
                    <a:bodyPr/>
                    <a:lstStyle/>
                    <a:p>
                      <a:pPr algn="ctr"/>
                      <a:r>
                        <a:rPr lang="en-US" sz="2000" dirty="0" smtClean="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366410">
                <a:tc>
                  <a:txBody>
                    <a:bodyPr/>
                    <a:lstStyle/>
                    <a:p>
                      <a:pPr marL="0" marR="0">
                        <a:lnSpc>
                          <a:spcPct val="115000"/>
                        </a:lnSpc>
                        <a:spcBef>
                          <a:spcPts val="0"/>
                        </a:spcBef>
                        <a:spcAft>
                          <a:spcPts val="0"/>
                        </a:spcAft>
                      </a:pPr>
                      <a:r>
                        <a:rPr lang="en-US" sz="1900" b="1" kern="1200" dirty="0">
                          <a:solidFill>
                            <a:schemeClr val="tx1"/>
                          </a:solidFill>
                          <a:effectLst/>
                        </a:rPr>
                        <a:t>Positive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366410">
                <a:tc>
                  <a:txBody>
                    <a:bodyPr/>
                    <a:lstStyle/>
                    <a:p>
                      <a:pPr marL="0" marR="0">
                        <a:lnSpc>
                          <a:spcPct val="115000"/>
                        </a:lnSpc>
                        <a:spcBef>
                          <a:spcPts val="0"/>
                        </a:spcBef>
                        <a:spcAft>
                          <a:spcPts val="0"/>
                        </a:spcAft>
                      </a:pPr>
                      <a:r>
                        <a:rPr lang="en-US" sz="1900" b="1" kern="1200" dirty="0">
                          <a:solidFill>
                            <a:schemeClr val="tx1"/>
                          </a:solidFill>
                          <a:effectLst/>
                        </a:rPr>
                        <a:t>Punitive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366410">
                <a:tc>
                  <a:txBody>
                    <a:bodyPr/>
                    <a:lstStyle/>
                    <a:p>
                      <a:pPr marL="0" marR="0">
                        <a:lnSpc>
                          <a:spcPct val="115000"/>
                        </a:lnSpc>
                        <a:spcBef>
                          <a:spcPts val="0"/>
                        </a:spcBef>
                        <a:spcAft>
                          <a:spcPts val="0"/>
                        </a:spcAft>
                      </a:pPr>
                      <a:r>
                        <a:rPr lang="en-US" sz="1900" b="1" kern="1200" dirty="0">
                          <a:solidFill>
                            <a:schemeClr val="tx1"/>
                          </a:solidFill>
                          <a:effectLst/>
                        </a:rPr>
                        <a:t>Social emotional learning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3" descr="C:\Users\pell\AppData\Local\Microsoft\Windows\Temporary Internet Files\Content.IE5\RO5P3QNL\MP900422591[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6404" y="107875"/>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6823" y="3657600"/>
            <a:ext cx="1354777" cy="1477328"/>
          </a:xfrm>
          <a:prstGeom prst="rect">
            <a:avLst/>
          </a:prstGeom>
        </p:spPr>
        <p:txBody>
          <a:bodyPr wrap="square">
            <a:spAutoFit/>
          </a:bodyPr>
          <a:lstStyle/>
          <a:p>
            <a:pPr lvl="0"/>
            <a:r>
              <a:rPr lang="en-US" sz="1800" i="1" dirty="0">
                <a:solidFill>
                  <a:prstClr val="black">
                    <a:lumMod val="65000"/>
                    <a:lumOff val="35000"/>
                  </a:prstClr>
                </a:solidFill>
                <a:latin typeface="Tw Cen MT" panose="020B0602020104020603" pitchFamily="34" charset="0"/>
              </a:rPr>
              <a:t>✷ A higher score represents an unfavorable </a:t>
            </a:r>
            <a:r>
              <a:rPr lang="en-US" sz="1800" i="1" dirty="0" smtClean="0">
                <a:solidFill>
                  <a:prstClr val="black">
                    <a:lumMod val="65000"/>
                    <a:lumOff val="35000"/>
                  </a:prstClr>
                </a:solidFill>
                <a:latin typeface="Tw Cen MT" panose="020B0602020104020603" pitchFamily="34" charset="0"/>
              </a:rPr>
              <a:t>response.</a:t>
            </a:r>
            <a:endParaRPr lang="en-US" sz="1800" i="1" dirty="0">
              <a:solidFill>
                <a:prstClr val="black">
                  <a:lumMod val="65000"/>
                  <a:lumOff val="35000"/>
                </a:prstClr>
              </a:solidFill>
              <a:latin typeface="Tw Cen MT" panose="020B0602020104020603" pitchFamily="34" charset="0"/>
            </a:endParaRPr>
          </a:p>
        </p:txBody>
      </p:sp>
    </p:spTree>
    <p:extLst>
      <p:ext uri="{BB962C8B-B14F-4D97-AF65-F5344CB8AC3E}">
        <p14:creationId xmlns:p14="http://schemas.microsoft.com/office/powerpoint/2010/main" val="273001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t>Part 1: School Climate Scale </a:t>
            </a:r>
          </a:p>
          <a:p>
            <a:pPr marL="1257300" lvl="2" indent="-457200">
              <a:buFont typeface="Wingdings" panose="05000000000000000000" pitchFamily="2" charset="2"/>
              <a:buChar char="ü"/>
            </a:pPr>
            <a:r>
              <a:rPr lang="en-US" sz="2800" b="1" dirty="0"/>
              <a:t>Part </a:t>
            </a:r>
            <a:r>
              <a:rPr lang="en-US" sz="2800" b="1" dirty="0" smtClean="0"/>
              <a:t>2: </a:t>
            </a:r>
            <a:r>
              <a:rPr lang="en-US" sz="2800" b="1" dirty="0"/>
              <a:t>Techniques </a:t>
            </a:r>
            <a:r>
              <a:rPr lang="en-US" sz="2800" b="1" dirty="0" smtClean="0"/>
              <a:t>Scale</a:t>
            </a: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3: Bullying Victimization Scale</a:t>
            </a:r>
            <a:endParaRPr lang="en-US" sz="2800" b="1" dirty="0">
              <a:solidFill>
                <a:srgbClr val="2255FA"/>
              </a:solidFill>
            </a:endParaRPr>
          </a:p>
          <a:p>
            <a:pPr marL="1257300" lvl="2" indent="-457200">
              <a:buFont typeface="Wingdings" panose="05000000000000000000" pitchFamily="2" charset="2"/>
              <a:buChar char="ü"/>
            </a:pPr>
            <a:r>
              <a:rPr lang="en-US" sz="2800" b="1" dirty="0"/>
              <a:t>Part </a:t>
            </a:r>
            <a:r>
              <a:rPr lang="en-US" sz="2800" b="1" dirty="0" smtClean="0"/>
              <a:t>4: Student Engagement Scale</a:t>
            </a:r>
          </a:p>
          <a:p>
            <a:pPr marL="1257300" lvl="2" indent="-457200">
              <a:buFont typeface="Wingdings" panose="05000000000000000000" pitchFamily="2" charset="2"/>
              <a:buChar char="ü"/>
            </a:pPr>
            <a:r>
              <a:rPr lang="en-US" sz="2800" b="1" dirty="0">
                <a:solidFill>
                  <a:prstClr val="black"/>
                </a:solidFill>
              </a:rPr>
              <a:t>Part 5: Social and Emotional </a:t>
            </a:r>
            <a:r>
              <a:rPr lang="en-US" sz="2800" b="1" dirty="0" smtClean="0">
                <a:solidFill>
                  <a:prstClr val="black"/>
                </a:solidFill>
              </a:rPr>
              <a:t>Competencies 		Scale</a:t>
            </a:r>
            <a:endParaRPr lang="en-US" sz="2400" b="1" dirty="0" smtClean="0"/>
          </a:p>
          <a:p>
            <a:pPr marL="457200" indent="-457200">
              <a:buFont typeface="+mj-lt"/>
              <a:buAutoNum type="arabicPeriod"/>
            </a:pPr>
            <a:endParaRPr lang="en-US" sz="2400" b="1" dirty="0"/>
          </a:p>
        </p:txBody>
      </p:sp>
    </p:spTree>
    <p:extLst>
      <p:ext uri="{BB962C8B-B14F-4D97-AF65-F5344CB8AC3E}">
        <p14:creationId xmlns:p14="http://schemas.microsoft.com/office/powerpoint/2010/main" val="270759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a:t>
            </a:r>
            <a:r>
              <a:rPr lang="en-US" sz="2800" b="1" dirty="0">
                <a:solidFill>
                  <a:srgbClr val="2255FA"/>
                </a:solidFill>
                <a:latin typeface="Tw Cen MT" panose="020B0602020104020603" pitchFamily="34" charset="0"/>
              </a:rPr>
              <a:t>3</a:t>
            </a:r>
            <a:r>
              <a:rPr lang="en-US" sz="2800" b="1" dirty="0" smtClean="0">
                <a:solidFill>
                  <a:srgbClr val="2255FA"/>
                </a:solidFill>
                <a:latin typeface="Tw Cen MT" panose="020B0602020104020603" pitchFamily="34" charset="0"/>
              </a:rPr>
              <a:t>: Bullying Victimization</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14024339"/>
              </p:ext>
            </p:extLst>
          </p:nvPr>
        </p:nvGraphicFramePr>
        <p:xfrm>
          <a:off x="1780575" y="1343617"/>
          <a:ext cx="7110171" cy="5041615"/>
        </p:xfrm>
        <a:graphic>
          <a:graphicData uri="http://schemas.openxmlformats.org/drawingml/2006/table">
            <a:tbl>
              <a:tblPr firstRow="1" bandRow="1">
                <a:tableStyleId>{C4B1156A-380E-4F78-BDF5-A606A8083BF9}</a:tableStyleId>
              </a:tblPr>
              <a:tblGrid>
                <a:gridCol w="2410425">
                  <a:extLst>
                    <a:ext uri="{9D8B030D-6E8A-4147-A177-3AD203B41FA5}">
                      <a16:colId xmlns:a16="http://schemas.microsoft.com/office/drawing/2014/main" val="20000"/>
                    </a:ext>
                  </a:extLst>
                </a:gridCol>
                <a:gridCol w="4699746">
                  <a:extLst>
                    <a:ext uri="{9D8B030D-6E8A-4147-A177-3AD203B41FA5}">
                      <a16:colId xmlns:a16="http://schemas.microsoft.com/office/drawing/2014/main" val="20001"/>
                    </a:ext>
                  </a:extLst>
                </a:gridCol>
              </a:tblGrid>
              <a:tr h="485183">
                <a:tc>
                  <a:txBody>
                    <a:bodyPr/>
                    <a:lstStyle/>
                    <a:p>
                      <a:pPr algn="ctr"/>
                      <a:r>
                        <a:rPr lang="en-US" sz="2000" dirty="0" smtClean="0"/>
                        <a:t>Up to 4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139108">
                <a:tc>
                  <a:txBody>
                    <a:bodyPr/>
                    <a:lstStyle/>
                    <a:p>
                      <a:pPr marL="0" marR="0">
                        <a:lnSpc>
                          <a:spcPct val="115000"/>
                        </a:lnSpc>
                        <a:spcBef>
                          <a:spcPts val="0"/>
                        </a:spcBef>
                        <a:spcAft>
                          <a:spcPts val="0"/>
                        </a:spcAft>
                      </a:pPr>
                      <a:r>
                        <a:rPr lang="en-US" sz="1900" b="1" kern="1200" dirty="0">
                          <a:solidFill>
                            <a:schemeClr val="tx1"/>
                          </a:solidFill>
                          <a:effectLst/>
                        </a:rPr>
                        <a:t>Physical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139108">
                <a:tc>
                  <a:txBody>
                    <a:bodyPr/>
                    <a:lstStyle/>
                    <a:p>
                      <a:pPr marL="0" marR="0">
                        <a:lnSpc>
                          <a:spcPct val="115000"/>
                        </a:lnSpc>
                        <a:spcBef>
                          <a:spcPts val="0"/>
                        </a:spcBef>
                        <a:spcAft>
                          <a:spcPts val="0"/>
                        </a:spcAft>
                      </a:pPr>
                      <a:r>
                        <a:rPr lang="en-US" sz="1900" b="1" kern="1200" dirty="0">
                          <a:solidFill>
                            <a:schemeClr val="tx1"/>
                          </a:solidFill>
                          <a:effectLst/>
                        </a:rPr>
                        <a:t>Verbal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139108">
                <a:tc>
                  <a:txBody>
                    <a:bodyPr/>
                    <a:lstStyle/>
                    <a:p>
                      <a:pPr marL="0" marR="0">
                        <a:lnSpc>
                          <a:spcPct val="115000"/>
                        </a:lnSpc>
                        <a:spcBef>
                          <a:spcPts val="0"/>
                        </a:spcBef>
                        <a:spcAft>
                          <a:spcPts val="0"/>
                        </a:spcAft>
                      </a:pPr>
                      <a:r>
                        <a:rPr lang="en-US" sz="1900" b="1" kern="1200" dirty="0">
                          <a:solidFill>
                            <a:schemeClr val="tx1"/>
                          </a:solidFill>
                          <a:effectLst/>
                        </a:rPr>
                        <a:t>Social/relational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11391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900" b="1" kern="1200" dirty="0" smtClean="0">
                          <a:solidFill>
                            <a:schemeClr val="tx1"/>
                          </a:solidFill>
                          <a:effectLst/>
                        </a:rPr>
                        <a:t>Cyberbullying </a:t>
                      </a:r>
                    </a:p>
                    <a:p>
                      <a:pPr marL="0" marR="0" indent="0" algn="l" defTabSz="914400" rtl="0" eaLnBrk="1" fontAlgn="auto" latinLnBrk="0" hangingPunct="1">
                        <a:lnSpc>
                          <a:spcPct val="115000"/>
                        </a:lnSpc>
                        <a:spcBef>
                          <a:spcPts val="0"/>
                        </a:spcBef>
                        <a:spcAft>
                          <a:spcPts val="0"/>
                        </a:spcAft>
                        <a:buClrTx/>
                        <a:buSzTx/>
                        <a:buFontTx/>
                        <a:buNone/>
                        <a:tabLst/>
                        <a:defRPr/>
                      </a:pPr>
                      <a:r>
                        <a:rPr lang="en-US" sz="1900" b="1" kern="1200" dirty="0" smtClean="0">
                          <a:solidFill>
                            <a:schemeClr val="tx1"/>
                          </a:solidFill>
                          <a:effectLst/>
                        </a:rPr>
                        <a:t>(6-12 grade only)</a:t>
                      </a:r>
                      <a:endParaRPr lang="en-US" sz="1900" b="1" dirty="0" smtClean="0">
                        <a:solidFill>
                          <a:schemeClr val="tx1"/>
                        </a:solidFill>
                        <a:effectLst/>
                        <a:latin typeface="+mn-lt"/>
                        <a:ea typeface="Calibri"/>
                        <a:cs typeface="Times New Roman"/>
                      </a:endParaRPr>
                    </a:p>
                    <a:p>
                      <a:pPr marL="0" marR="0">
                        <a:lnSpc>
                          <a:spcPct val="115000"/>
                        </a:lnSpc>
                        <a:spcBef>
                          <a:spcPts val="0"/>
                        </a:spcBef>
                        <a:spcAft>
                          <a:spcPts val="0"/>
                        </a:spcAft>
                      </a:pP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947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1813744" y="361144"/>
            <a:ext cx="67106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a:t>
            </a:r>
            <a:r>
              <a:rPr lang="en-US" sz="2800" b="1" dirty="0" smtClean="0">
                <a:solidFill>
                  <a:srgbClr val="2255FA"/>
                </a:solidFill>
                <a:latin typeface="Tw Cen MT" panose="020B0602020104020603" pitchFamily="34" charset="0"/>
              </a:rPr>
              <a:t>3: Bullying Victimization</a:t>
            </a:r>
            <a:endParaRPr lang="en-US" sz="2800" b="1" dirty="0">
              <a:solidFill>
                <a:srgbClr val="2255FA"/>
              </a:solidFill>
              <a:latin typeface="Tw Cen MT" panose="020B0602020104020603" pitchFamily="34" charset="0"/>
            </a:endParaRPr>
          </a:p>
          <a:p>
            <a:pPr algn="ctr"/>
            <a:r>
              <a:rPr lang="en-US" sz="2800" b="1" dirty="0">
                <a:latin typeface="Tw Cen MT" panose="020B0602020104020603" pitchFamily="34" charset="0"/>
              </a:rPr>
              <a:t>Our </a:t>
            </a:r>
            <a:r>
              <a:rPr lang="en-US" sz="2800" b="1" dirty="0" smtClean="0">
                <a:solidFill>
                  <a:srgbClr val="2255FA"/>
                </a:solidFill>
                <a:latin typeface="Tw Cen MT" panose="020B0602020104020603" pitchFamily="34" charset="0"/>
              </a:rPr>
              <a:t>HOME</a:t>
            </a:r>
            <a:r>
              <a:rPr lang="en-US" sz="2800" b="1" dirty="0" smtClean="0">
                <a:latin typeface="Tw Cen MT" panose="020B0602020104020603" pitchFamily="34" charset="0"/>
              </a:rPr>
              <a:t> </a:t>
            </a:r>
            <a:r>
              <a:rPr lang="en-US" sz="2800" b="1" dirty="0">
                <a:latin typeface="Tw Cen MT" panose="020B0602020104020603" pitchFamily="34" charset="0"/>
              </a:rPr>
              <a:t>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13"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152398"/>
            <a:ext cx="2057401" cy="137160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7002722"/>
              </p:ext>
            </p:extLst>
          </p:nvPr>
        </p:nvGraphicFramePr>
        <p:xfrm>
          <a:off x="419099" y="1698675"/>
          <a:ext cx="8305801" cy="4870146"/>
        </p:xfrm>
        <a:graphic>
          <a:graphicData uri="http://schemas.openxmlformats.org/drawingml/2006/table">
            <a:tbl>
              <a:tblPr firstRow="1" bandRow="1">
                <a:tableStyleId>{C4B1156A-380E-4F78-BDF5-A606A8083BF9}</a:tableStyleId>
              </a:tblPr>
              <a:tblGrid>
                <a:gridCol w="2247901">
                  <a:extLst>
                    <a:ext uri="{9D8B030D-6E8A-4147-A177-3AD203B41FA5}">
                      <a16:colId xmlns:a16="http://schemas.microsoft.com/office/drawing/2014/main" val="20000"/>
                    </a:ext>
                  </a:extLst>
                </a:gridCol>
                <a:gridCol w="6057900">
                  <a:extLst>
                    <a:ext uri="{9D8B030D-6E8A-4147-A177-3AD203B41FA5}">
                      <a16:colId xmlns:a16="http://schemas.microsoft.com/office/drawing/2014/main" val="20001"/>
                    </a:ext>
                  </a:extLst>
                </a:gridCol>
              </a:tblGrid>
              <a:tr h="471100">
                <a:tc>
                  <a:txBody>
                    <a:bodyPr/>
                    <a:lstStyle/>
                    <a:p>
                      <a:pPr algn="ctr"/>
                      <a:r>
                        <a:rPr lang="en-US" sz="1800" dirty="0" smtClean="0"/>
                        <a:t>Up to 3 SUB-SCALES</a:t>
                      </a:r>
                      <a:endParaRPr lang="en-US" sz="1800" dirty="0">
                        <a:solidFill>
                          <a:schemeClr val="tx1"/>
                        </a:solidFill>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073043">
                <a:tc>
                  <a:txBody>
                    <a:bodyPr/>
                    <a:lstStyle/>
                    <a:p>
                      <a:pPr marL="0" marR="0">
                        <a:lnSpc>
                          <a:spcPct val="115000"/>
                        </a:lnSpc>
                        <a:spcBef>
                          <a:spcPts val="0"/>
                        </a:spcBef>
                        <a:spcAft>
                          <a:spcPts val="0"/>
                        </a:spcAft>
                      </a:pPr>
                      <a:r>
                        <a:rPr lang="en-US" sz="1900" b="1" kern="1200" dirty="0">
                          <a:solidFill>
                            <a:schemeClr val="tx1"/>
                          </a:solidFill>
                          <a:effectLst/>
                        </a:rPr>
                        <a:t>Physical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964163">
                <a:tc>
                  <a:txBody>
                    <a:bodyPr/>
                    <a:lstStyle/>
                    <a:p>
                      <a:pPr marL="0" marR="0">
                        <a:lnSpc>
                          <a:spcPct val="115000"/>
                        </a:lnSpc>
                        <a:spcBef>
                          <a:spcPts val="0"/>
                        </a:spcBef>
                        <a:spcAft>
                          <a:spcPts val="0"/>
                        </a:spcAft>
                      </a:pPr>
                      <a:r>
                        <a:rPr lang="en-US" sz="1900" b="1" kern="1200" dirty="0">
                          <a:solidFill>
                            <a:schemeClr val="tx1"/>
                          </a:solidFill>
                          <a:effectLst/>
                        </a:rPr>
                        <a:t>Verbal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180920">
                <a:tc>
                  <a:txBody>
                    <a:bodyPr/>
                    <a:lstStyle/>
                    <a:p>
                      <a:pPr marL="0" marR="0">
                        <a:lnSpc>
                          <a:spcPct val="115000"/>
                        </a:lnSpc>
                        <a:spcBef>
                          <a:spcPts val="0"/>
                        </a:spcBef>
                        <a:spcAft>
                          <a:spcPts val="0"/>
                        </a:spcAft>
                      </a:pPr>
                      <a:r>
                        <a:rPr lang="en-US" sz="1900" b="1" kern="1200" dirty="0">
                          <a:solidFill>
                            <a:schemeClr val="tx1"/>
                          </a:solidFill>
                          <a:effectLst/>
                        </a:rPr>
                        <a:t>Social/relational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1180920">
                <a:tc>
                  <a:txBody>
                    <a:bodyPr/>
                    <a:lstStyle/>
                    <a:p>
                      <a:pPr marL="0" marR="0">
                        <a:lnSpc>
                          <a:spcPct val="115000"/>
                        </a:lnSpc>
                        <a:spcBef>
                          <a:spcPts val="0"/>
                        </a:spcBef>
                        <a:spcAft>
                          <a:spcPts val="0"/>
                        </a:spcAft>
                      </a:pPr>
                      <a:r>
                        <a:rPr lang="en-US" sz="1900" b="1" dirty="0" smtClean="0">
                          <a:solidFill>
                            <a:schemeClr val="tx1"/>
                          </a:solidFill>
                          <a:effectLst/>
                          <a:latin typeface="+mn-lt"/>
                          <a:ea typeface="Calibri"/>
                          <a:cs typeface="Times New Roman"/>
                        </a:rPr>
                        <a:t>Cyberbullying</a:t>
                      </a:r>
                      <a:endParaRPr lang="en-US" sz="1900" b="1" dirty="0">
                        <a:solidFill>
                          <a:schemeClr val="tx1"/>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cxnSp>
        <p:nvCxnSpPr>
          <p:cNvPr id="8" name="Straight Connector 7"/>
          <p:cNvCxnSpPr/>
          <p:nvPr/>
        </p:nvCxnSpPr>
        <p:spPr>
          <a:xfrm>
            <a:off x="419099" y="5387901"/>
            <a:ext cx="8305801" cy="0"/>
          </a:xfrm>
          <a:prstGeom prst="line">
            <a:avLst/>
          </a:prstGeom>
          <a:ln w="38100">
            <a:solidFill>
              <a:srgbClr val="375B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18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t>Part 1: School </a:t>
            </a:r>
            <a:r>
              <a:rPr lang="en-US" sz="2800" b="1" dirty="0"/>
              <a:t>Climate </a:t>
            </a:r>
            <a:r>
              <a:rPr lang="en-US" sz="2800" b="1" dirty="0" smtClean="0"/>
              <a:t>Scale</a:t>
            </a:r>
          </a:p>
          <a:p>
            <a:pPr marL="1257300" lvl="2" indent="-457200">
              <a:buFont typeface="Wingdings" panose="05000000000000000000" pitchFamily="2" charset="2"/>
              <a:buChar char="ü"/>
            </a:pPr>
            <a:r>
              <a:rPr lang="en-US" sz="2800" b="1" dirty="0"/>
              <a:t>Part </a:t>
            </a:r>
            <a:r>
              <a:rPr lang="en-US" sz="2800" b="1" dirty="0" smtClean="0"/>
              <a:t>2: Techniques Scale </a:t>
            </a:r>
          </a:p>
          <a:p>
            <a:pPr marL="1257300" lvl="2" indent="-457200">
              <a:buFont typeface="Wingdings" panose="05000000000000000000" pitchFamily="2" charset="2"/>
              <a:buChar char="ü"/>
            </a:pPr>
            <a:r>
              <a:rPr lang="en-US" sz="2800" b="1" dirty="0"/>
              <a:t>Part </a:t>
            </a:r>
            <a:r>
              <a:rPr lang="en-US" sz="2800" b="1" dirty="0" smtClean="0"/>
              <a:t>3: </a:t>
            </a:r>
            <a:r>
              <a:rPr lang="en-US" sz="2800" b="1" dirty="0"/>
              <a:t>Bullying </a:t>
            </a:r>
            <a:r>
              <a:rPr lang="en-US" sz="2800" b="1" dirty="0" smtClean="0"/>
              <a:t>Victimization Scale</a:t>
            </a:r>
            <a:endParaRPr lang="en-US" sz="2800" b="1" dirty="0"/>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4: Student Engagement Scale</a:t>
            </a:r>
          </a:p>
          <a:p>
            <a:pPr marL="1257300" lvl="2" indent="-457200">
              <a:buFont typeface="Wingdings" panose="05000000000000000000" pitchFamily="2" charset="2"/>
              <a:buChar char="ü"/>
            </a:pPr>
            <a:r>
              <a:rPr lang="en-US" sz="2800" b="1" dirty="0">
                <a:solidFill>
                  <a:prstClr val="black"/>
                </a:solidFill>
              </a:rPr>
              <a:t>Part 5: Social and Emotional </a:t>
            </a:r>
            <a:r>
              <a:rPr lang="en-US" sz="2800" b="1" dirty="0" smtClean="0">
                <a:solidFill>
                  <a:prstClr val="black"/>
                </a:solidFill>
              </a:rPr>
              <a:t>Competencies 		Scale</a:t>
            </a:r>
            <a:endParaRPr lang="en-US" sz="2400" b="1" dirty="0" smtClean="0">
              <a:solidFill>
                <a:srgbClr val="2255FA"/>
              </a:solidFill>
            </a:endParaRPr>
          </a:p>
          <a:p>
            <a:pPr marL="457200" indent="-457200">
              <a:buFont typeface="+mj-lt"/>
              <a:buAutoNum type="arabicPeriod"/>
            </a:pPr>
            <a:endParaRPr lang="en-US" sz="2400" b="1" dirty="0"/>
          </a:p>
        </p:txBody>
      </p:sp>
    </p:spTree>
    <p:extLst>
      <p:ext uri="{BB962C8B-B14F-4D97-AF65-F5344CB8AC3E}">
        <p14:creationId xmlns:p14="http://schemas.microsoft.com/office/powerpoint/2010/main" val="270759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07399" y="685800"/>
            <a:ext cx="7522201" cy="5495925"/>
          </a:xfrm>
          <a:prstGeom prst="rect">
            <a:avLst/>
          </a:prstGeom>
          <a:ln w="3810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4: Student Engagement</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002687119"/>
              </p:ext>
            </p:extLst>
          </p:nvPr>
        </p:nvGraphicFramePr>
        <p:xfrm>
          <a:off x="1780575" y="1343617"/>
          <a:ext cx="7110171" cy="5113749"/>
        </p:xfrm>
        <a:graphic>
          <a:graphicData uri="http://schemas.openxmlformats.org/drawingml/2006/table">
            <a:tbl>
              <a:tblPr firstRow="1" bandRow="1">
                <a:tableStyleId>{C4B1156A-380E-4F78-BDF5-A606A8083BF9}</a:tableStyleId>
              </a:tblPr>
              <a:tblGrid>
                <a:gridCol w="2105625">
                  <a:extLst>
                    <a:ext uri="{9D8B030D-6E8A-4147-A177-3AD203B41FA5}">
                      <a16:colId xmlns:a16="http://schemas.microsoft.com/office/drawing/2014/main" val="20000"/>
                    </a:ext>
                  </a:extLst>
                </a:gridCol>
                <a:gridCol w="5004546">
                  <a:extLst>
                    <a:ext uri="{9D8B030D-6E8A-4147-A177-3AD203B41FA5}">
                      <a16:colId xmlns:a16="http://schemas.microsoft.com/office/drawing/2014/main" val="20001"/>
                    </a:ext>
                  </a:extLst>
                </a:gridCol>
              </a:tblGrid>
              <a:tr h="421082">
                <a:tc>
                  <a:txBody>
                    <a:bodyPr/>
                    <a:lstStyle/>
                    <a:p>
                      <a:pPr algn="ctr"/>
                      <a:r>
                        <a:rPr lang="en-US" sz="2000" dirty="0" smtClean="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425938">
                <a:tc>
                  <a:txBody>
                    <a:bodyPr/>
                    <a:lstStyle/>
                    <a:p>
                      <a:pPr marL="0" marR="0">
                        <a:lnSpc>
                          <a:spcPct val="115000"/>
                        </a:lnSpc>
                        <a:spcBef>
                          <a:spcPts val="0"/>
                        </a:spcBef>
                        <a:spcAft>
                          <a:spcPts val="0"/>
                        </a:spcAft>
                      </a:pPr>
                      <a:r>
                        <a:rPr lang="en-US" sz="1900" b="1" kern="1200" dirty="0" smtClean="0">
                          <a:solidFill>
                            <a:schemeClr val="tx1"/>
                          </a:solidFill>
                          <a:effectLst/>
                        </a:rPr>
                        <a:t>Cognitive</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533763">
                <a:tc>
                  <a:txBody>
                    <a:bodyPr/>
                    <a:lstStyle/>
                    <a:p>
                      <a:pPr marL="0" marR="0">
                        <a:lnSpc>
                          <a:spcPct val="115000"/>
                        </a:lnSpc>
                        <a:spcBef>
                          <a:spcPts val="0"/>
                        </a:spcBef>
                        <a:spcAft>
                          <a:spcPts val="0"/>
                        </a:spcAft>
                      </a:pPr>
                      <a:r>
                        <a:rPr lang="en-US" sz="1900" b="1" dirty="0" smtClean="0">
                          <a:solidFill>
                            <a:schemeClr val="tx1"/>
                          </a:solidFill>
                          <a:effectLst/>
                          <a:latin typeface="Calibri"/>
                          <a:ea typeface="Calibri"/>
                          <a:cs typeface="Times New Roman"/>
                        </a:rPr>
                        <a:t>Behavioral</a:t>
                      </a:r>
                      <a:endParaRPr lang="en-US" sz="19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732966">
                <a:tc>
                  <a:txBody>
                    <a:bodyPr/>
                    <a:lstStyle/>
                    <a:p>
                      <a:pPr marL="0" marR="0">
                        <a:lnSpc>
                          <a:spcPct val="115000"/>
                        </a:lnSpc>
                        <a:spcBef>
                          <a:spcPts val="0"/>
                        </a:spcBef>
                        <a:spcAft>
                          <a:spcPts val="0"/>
                        </a:spcAft>
                      </a:pPr>
                      <a:r>
                        <a:rPr lang="en-US" sz="1900" b="1" kern="1200" dirty="0">
                          <a:solidFill>
                            <a:schemeClr val="tx1"/>
                          </a:solidFill>
                          <a:effectLst/>
                        </a:rPr>
                        <a:t>Emotional</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4267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1813744" y="361144"/>
            <a:ext cx="67106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4: </a:t>
            </a:r>
            <a:r>
              <a:rPr lang="en-US" sz="2800" b="1" dirty="0" smtClean="0">
                <a:solidFill>
                  <a:srgbClr val="2255FA"/>
                </a:solidFill>
                <a:latin typeface="Tw Cen MT" panose="020B0602020104020603" pitchFamily="34" charset="0"/>
              </a:rPr>
              <a:t>Student Engagement</a:t>
            </a:r>
            <a:endParaRPr lang="en-US" sz="2800" b="1" dirty="0">
              <a:solidFill>
                <a:srgbClr val="2255FA"/>
              </a:solidFill>
              <a:latin typeface="Tw Cen MT" panose="020B0602020104020603" pitchFamily="34" charset="0"/>
            </a:endParaRP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HOME</a:t>
            </a:r>
            <a:r>
              <a:rPr lang="en-US" sz="2800" b="1" dirty="0" smtClean="0">
                <a:latin typeface="Tw Cen MT" panose="020B0602020104020603" pitchFamily="34" charset="0"/>
              </a:rPr>
              <a:t> </a:t>
            </a:r>
            <a:r>
              <a:rPr lang="en-US" sz="2800" b="1" dirty="0">
                <a:latin typeface="Tw Cen MT" panose="020B0602020104020603" pitchFamily="34" charset="0"/>
              </a:rPr>
              <a:t>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13"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152398"/>
            <a:ext cx="2057401" cy="137160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859007594"/>
              </p:ext>
            </p:extLst>
          </p:nvPr>
        </p:nvGraphicFramePr>
        <p:xfrm>
          <a:off x="1219200" y="1752600"/>
          <a:ext cx="7581899" cy="4768270"/>
        </p:xfrm>
        <a:graphic>
          <a:graphicData uri="http://schemas.openxmlformats.org/drawingml/2006/table">
            <a:tbl>
              <a:tblPr firstRow="1" bandRow="1">
                <a:tableStyleId>{C4B1156A-380E-4F78-BDF5-A606A8083BF9}</a:tableStyleId>
              </a:tblPr>
              <a:tblGrid>
                <a:gridCol w="2245324">
                  <a:extLst>
                    <a:ext uri="{9D8B030D-6E8A-4147-A177-3AD203B41FA5}">
                      <a16:colId xmlns:a16="http://schemas.microsoft.com/office/drawing/2014/main" val="20000"/>
                    </a:ext>
                  </a:extLst>
                </a:gridCol>
                <a:gridCol w="5336575">
                  <a:extLst>
                    <a:ext uri="{9D8B030D-6E8A-4147-A177-3AD203B41FA5}">
                      <a16:colId xmlns:a16="http://schemas.microsoft.com/office/drawing/2014/main" val="20001"/>
                    </a:ext>
                  </a:extLst>
                </a:gridCol>
              </a:tblGrid>
              <a:tr h="167639">
                <a:tc>
                  <a:txBody>
                    <a:bodyPr/>
                    <a:lstStyle/>
                    <a:p>
                      <a:pPr algn="ctr"/>
                      <a:r>
                        <a:rPr lang="en-US" sz="2000" dirty="0" smtClean="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356360">
                <a:tc>
                  <a:txBody>
                    <a:bodyPr/>
                    <a:lstStyle/>
                    <a:p>
                      <a:pPr marL="0" marR="0">
                        <a:lnSpc>
                          <a:spcPct val="115000"/>
                        </a:lnSpc>
                        <a:spcBef>
                          <a:spcPts val="0"/>
                        </a:spcBef>
                        <a:spcAft>
                          <a:spcPts val="0"/>
                        </a:spcAft>
                      </a:pPr>
                      <a:r>
                        <a:rPr lang="en-US" sz="1900" b="1" kern="1200" dirty="0" smtClean="0">
                          <a:solidFill>
                            <a:schemeClr val="tx1"/>
                          </a:solidFill>
                          <a:effectLst/>
                        </a:rPr>
                        <a:t>Cognitive</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507835">
                <a:tc>
                  <a:txBody>
                    <a:bodyPr/>
                    <a:lstStyle/>
                    <a:p>
                      <a:pPr marL="0" marR="0">
                        <a:lnSpc>
                          <a:spcPct val="115000"/>
                        </a:lnSpc>
                        <a:spcBef>
                          <a:spcPts val="0"/>
                        </a:spcBef>
                        <a:spcAft>
                          <a:spcPts val="0"/>
                        </a:spcAft>
                      </a:pPr>
                      <a:r>
                        <a:rPr lang="en-US" sz="1900" b="1" dirty="0" smtClean="0">
                          <a:solidFill>
                            <a:schemeClr val="tx1"/>
                          </a:solidFill>
                          <a:effectLst/>
                          <a:latin typeface="Calibri"/>
                          <a:ea typeface="Calibri"/>
                          <a:cs typeface="Times New Roman"/>
                        </a:rPr>
                        <a:t>Behavioral</a:t>
                      </a:r>
                      <a:endParaRPr lang="en-US" sz="19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507835">
                <a:tc>
                  <a:txBody>
                    <a:bodyPr/>
                    <a:lstStyle/>
                    <a:p>
                      <a:pPr marL="0" marR="0">
                        <a:lnSpc>
                          <a:spcPct val="115000"/>
                        </a:lnSpc>
                        <a:spcBef>
                          <a:spcPts val="0"/>
                        </a:spcBef>
                        <a:spcAft>
                          <a:spcPts val="0"/>
                        </a:spcAft>
                      </a:pPr>
                      <a:r>
                        <a:rPr lang="en-US" sz="1900" b="1" kern="1200" dirty="0">
                          <a:solidFill>
                            <a:schemeClr val="tx1"/>
                          </a:solidFill>
                          <a:effectLst/>
                        </a:rPr>
                        <a:t>Emotional</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4953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t>Part 1: School </a:t>
            </a:r>
            <a:r>
              <a:rPr lang="en-US" sz="2800" b="1" dirty="0"/>
              <a:t>Climate </a:t>
            </a:r>
            <a:endParaRPr lang="en-US" sz="2800" b="1" dirty="0" smtClean="0"/>
          </a:p>
          <a:p>
            <a:pPr marL="1257300" lvl="2" indent="-457200">
              <a:buFont typeface="Wingdings" panose="05000000000000000000" pitchFamily="2" charset="2"/>
              <a:buChar char="ü"/>
            </a:pPr>
            <a:r>
              <a:rPr lang="en-US" sz="2800" b="1" dirty="0"/>
              <a:t>Part </a:t>
            </a:r>
            <a:r>
              <a:rPr lang="en-US" sz="2800" b="1" dirty="0" smtClean="0"/>
              <a:t>2: </a:t>
            </a:r>
            <a:r>
              <a:rPr lang="en-US" sz="2800" b="1" dirty="0"/>
              <a:t>Techniques </a:t>
            </a:r>
            <a:endParaRPr lang="en-US" sz="2800" b="1" dirty="0" smtClean="0"/>
          </a:p>
          <a:p>
            <a:pPr marL="1257300" lvl="2" indent="-457200">
              <a:buFont typeface="Wingdings" panose="05000000000000000000" pitchFamily="2" charset="2"/>
              <a:buChar char="ü"/>
            </a:pPr>
            <a:r>
              <a:rPr lang="en-US" sz="2800" b="1" dirty="0"/>
              <a:t>Part </a:t>
            </a:r>
            <a:r>
              <a:rPr lang="en-US" sz="2800" b="1" dirty="0" smtClean="0"/>
              <a:t>3: </a:t>
            </a:r>
            <a:r>
              <a:rPr lang="en-US" sz="2800" b="1" dirty="0"/>
              <a:t>Bullying </a:t>
            </a:r>
            <a:r>
              <a:rPr lang="en-US" sz="2800" b="1" dirty="0" smtClean="0"/>
              <a:t>Victimization</a:t>
            </a:r>
            <a:endParaRPr lang="en-US" sz="2800" b="1" dirty="0"/>
          </a:p>
          <a:p>
            <a:pPr marL="1257300" lvl="2" indent="-457200">
              <a:buFont typeface="Wingdings" panose="05000000000000000000" pitchFamily="2" charset="2"/>
              <a:buChar char="ü"/>
            </a:pPr>
            <a:r>
              <a:rPr lang="en-US" sz="2800" b="1" dirty="0"/>
              <a:t>Part </a:t>
            </a:r>
            <a:r>
              <a:rPr lang="en-US" sz="2800" b="1" dirty="0" smtClean="0"/>
              <a:t>4: Student Engagement</a:t>
            </a:r>
          </a:p>
          <a:p>
            <a:pPr marL="1257300" lvl="2" indent="-457200">
              <a:buFont typeface="Wingdings" panose="05000000000000000000" pitchFamily="2" charset="2"/>
              <a:buChar char="ü"/>
            </a:pPr>
            <a:r>
              <a:rPr lang="en-US" sz="2800" b="1" dirty="0" smtClean="0">
                <a:solidFill>
                  <a:srgbClr val="2255FA"/>
                </a:solidFill>
              </a:rPr>
              <a:t>Part </a:t>
            </a:r>
            <a:r>
              <a:rPr lang="en-US" sz="2800" b="1" dirty="0">
                <a:solidFill>
                  <a:srgbClr val="2255FA"/>
                </a:solidFill>
              </a:rPr>
              <a:t>5: Social and Emotional </a:t>
            </a:r>
            <a:r>
              <a:rPr lang="en-US" sz="2800" b="1" dirty="0" smtClean="0">
                <a:solidFill>
                  <a:srgbClr val="2255FA"/>
                </a:solidFill>
              </a:rPr>
              <a:t>Competencies</a:t>
            </a:r>
            <a:endParaRPr lang="en-US" sz="2400" b="1" dirty="0" smtClean="0">
              <a:solidFill>
                <a:srgbClr val="2255FA"/>
              </a:solidFill>
            </a:endParaRPr>
          </a:p>
          <a:p>
            <a:pPr marL="0" indent="0">
              <a:buNone/>
            </a:pPr>
            <a:endParaRPr lang="en-US" sz="2400" b="1" dirty="0"/>
          </a:p>
        </p:txBody>
      </p:sp>
    </p:spTree>
    <p:extLst>
      <p:ext uri="{BB962C8B-B14F-4D97-AF65-F5344CB8AC3E}">
        <p14:creationId xmlns:p14="http://schemas.microsoft.com/office/powerpoint/2010/main" val="992212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smtClean="0">
                <a:solidFill>
                  <a:srgbClr val="2255FA"/>
                </a:solidFill>
                <a:latin typeface="Tw Cen MT" panose="020B0602020104020603" pitchFamily="34" charset="0"/>
              </a:rPr>
              <a:t>PART 5: Social Emotional Competencies</a:t>
            </a:r>
          </a:p>
          <a:p>
            <a:pPr algn="ctr"/>
            <a:r>
              <a:rPr lang="en-US" sz="2800" b="1" dirty="0" smtClean="0">
                <a:latin typeface="Tw Cen MT" panose="020B0602020104020603" pitchFamily="34" charset="0"/>
              </a:rPr>
              <a:t>Our </a:t>
            </a:r>
            <a:r>
              <a:rPr lang="en-US" sz="2800" b="1" dirty="0" smtClean="0">
                <a:solidFill>
                  <a:srgbClr val="2255FA"/>
                </a:solidFill>
                <a:latin typeface="Tw Cen MT" panose="020B0602020104020603" pitchFamily="34" charset="0"/>
              </a:rPr>
              <a:t>STUDENT</a:t>
            </a:r>
            <a:r>
              <a:rPr lang="en-US" sz="2800" b="1" dirty="0" smtClean="0">
                <a:latin typeface="Tw Cen MT" panose="020B0602020104020603" pitchFamily="34" charset="0"/>
              </a:rPr>
              <a:t> Survey Results</a:t>
            </a:r>
            <a:endParaRPr lang="en-US" sz="2800" b="1" dirty="0">
              <a:latin typeface="Tw Cen MT" panose="020B0602020104020603" pitchFamily="34" charset="0"/>
            </a:endParaRP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09157445"/>
              </p:ext>
            </p:extLst>
          </p:nvPr>
        </p:nvGraphicFramePr>
        <p:xfrm>
          <a:off x="1788644" y="1159883"/>
          <a:ext cx="7050556" cy="5540395"/>
        </p:xfrm>
        <a:graphic>
          <a:graphicData uri="http://schemas.openxmlformats.org/drawingml/2006/table">
            <a:tbl>
              <a:tblPr firstRow="1" bandRow="1">
                <a:tableStyleId>{C4B1156A-380E-4F78-BDF5-A606A8083BF9}</a:tableStyleId>
              </a:tblPr>
              <a:tblGrid>
                <a:gridCol w="2087970">
                  <a:extLst>
                    <a:ext uri="{9D8B030D-6E8A-4147-A177-3AD203B41FA5}">
                      <a16:colId xmlns:a16="http://schemas.microsoft.com/office/drawing/2014/main" val="20000"/>
                    </a:ext>
                  </a:extLst>
                </a:gridCol>
                <a:gridCol w="4962586">
                  <a:extLst>
                    <a:ext uri="{9D8B030D-6E8A-4147-A177-3AD203B41FA5}">
                      <a16:colId xmlns:a16="http://schemas.microsoft.com/office/drawing/2014/main" val="20001"/>
                    </a:ext>
                  </a:extLst>
                </a:gridCol>
              </a:tblGrid>
              <a:tr h="346661">
                <a:tc>
                  <a:txBody>
                    <a:bodyPr/>
                    <a:lstStyle/>
                    <a:p>
                      <a:pPr algn="ctr"/>
                      <a:r>
                        <a:rPr lang="en-US" sz="2000" dirty="0" smtClean="0"/>
                        <a:t>4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smtClean="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186648">
                <a:tc>
                  <a:txBody>
                    <a:bodyPr/>
                    <a:lstStyle/>
                    <a:p>
                      <a:pPr marL="0" marR="0">
                        <a:lnSpc>
                          <a:spcPct val="115000"/>
                        </a:lnSpc>
                        <a:spcBef>
                          <a:spcPts val="0"/>
                        </a:spcBef>
                        <a:spcAft>
                          <a:spcPts val="0"/>
                        </a:spcAft>
                      </a:pPr>
                      <a:r>
                        <a:rPr lang="en-US" sz="1900" b="1" kern="1200" dirty="0" smtClean="0">
                          <a:solidFill>
                            <a:schemeClr val="tx1"/>
                          </a:solidFill>
                          <a:effectLst/>
                        </a:rPr>
                        <a:t>Responsible</a:t>
                      </a:r>
                      <a:r>
                        <a:rPr lang="en-US" sz="1900" b="1" kern="1200" baseline="0" dirty="0" smtClean="0">
                          <a:solidFill>
                            <a:schemeClr val="tx1"/>
                          </a:solidFill>
                          <a:effectLst/>
                        </a:rPr>
                        <a:t> Decision Making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319169">
                <a:tc>
                  <a:txBody>
                    <a:bodyPr/>
                    <a:lstStyle/>
                    <a:p>
                      <a:pPr marL="0" marR="0">
                        <a:lnSpc>
                          <a:spcPct val="115000"/>
                        </a:lnSpc>
                        <a:spcBef>
                          <a:spcPts val="0"/>
                        </a:spcBef>
                        <a:spcAft>
                          <a:spcPts val="0"/>
                        </a:spcAft>
                      </a:pPr>
                      <a:r>
                        <a:rPr lang="en-US" sz="1900" b="1" dirty="0" smtClean="0">
                          <a:solidFill>
                            <a:schemeClr val="tx1"/>
                          </a:solidFill>
                          <a:effectLst/>
                          <a:latin typeface="Calibri"/>
                          <a:ea typeface="Calibri"/>
                          <a:cs typeface="Times New Roman"/>
                        </a:rPr>
                        <a:t>Social</a:t>
                      </a:r>
                      <a:r>
                        <a:rPr lang="en-US" sz="1900" b="1" baseline="0" dirty="0" smtClean="0">
                          <a:solidFill>
                            <a:schemeClr val="tx1"/>
                          </a:solidFill>
                          <a:effectLst/>
                          <a:latin typeface="Calibri"/>
                          <a:ea typeface="Calibri"/>
                          <a:cs typeface="Times New Roman"/>
                        </a:rPr>
                        <a:t> Awareness</a:t>
                      </a:r>
                      <a:endParaRPr lang="en-US" sz="19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319169">
                <a:tc>
                  <a:txBody>
                    <a:bodyPr/>
                    <a:lstStyle/>
                    <a:p>
                      <a:pPr marL="0" marR="0">
                        <a:lnSpc>
                          <a:spcPct val="115000"/>
                        </a:lnSpc>
                        <a:spcBef>
                          <a:spcPts val="0"/>
                        </a:spcBef>
                        <a:spcAft>
                          <a:spcPts val="0"/>
                        </a:spcAft>
                      </a:pPr>
                      <a:r>
                        <a:rPr lang="en-US" sz="1900" b="1" dirty="0" smtClean="0">
                          <a:solidFill>
                            <a:schemeClr val="tx1"/>
                          </a:solidFill>
                          <a:effectLst/>
                          <a:latin typeface="Calibri"/>
                          <a:ea typeface="Calibri"/>
                          <a:cs typeface="Times New Roman"/>
                        </a:rPr>
                        <a:t>Self-</a:t>
                      </a:r>
                      <a:r>
                        <a:rPr lang="en-US" sz="1900" b="1" baseline="0" dirty="0" smtClean="0">
                          <a:solidFill>
                            <a:schemeClr val="tx1"/>
                          </a:solidFill>
                          <a:effectLst/>
                          <a:latin typeface="Calibri"/>
                          <a:ea typeface="Calibri"/>
                          <a:cs typeface="Times New Roman"/>
                        </a:rPr>
                        <a:t> Management</a:t>
                      </a:r>
                      <a:endParaRPr lang="en-US" sz="19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3317245185"/>
                  </a:ext>
                </a:extLst>
              </a:tr>
              <a:tr h="1319169">
                <a:tc>
                  <a:txBody>
                    <a:bodyPr/>
                    <a:lstStyle/>
                    <a:p>
                      <a:pPr marL="0" marR="0">
                        <a:lnSpc>
                          <a:spcPct val="115000"/>
                        </a:lnSpc>
                        <a:spcBef>
                          <a:spcPts val="0"/>
                        </a:spcBef>
                        <a:spcAft>
                          <a:spcPts val="0"/>
                        </a:spcAft>
                      </a:pPr>
                      <a:r>
                        <a:rPr lang="en-US" sz="1900" b="1" kern="1200" dirty="0" smtClean="0">
                          <a:solidFill>
                            <a:schemeClr val="tx1"/>
                          </a:solidFill>
                          <a:effectLst/>
                        </a:rPr>
                        <a:t>Relationship Skills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8090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36494" y="797859"/>
            <a:ext cx="7924800" cy="5287963"/>
          </a:xfrm>
          <a:ln w="38100">
            <a:solidFill>
              <a:schemeClr val="tx1"/>
            </a:solidFill>
          </a:ln>
        </p:spPr>
        <p:txBody>
          <a:bodyPr>
            <a:normAutofit/>
          </a:bodyPr>
          <a:lstStyle/>
          <a:p>
            <a:pPr lvl="2" algn="ctr" eaLnBrk="1" hangingPunct="1">
              <a:buFont typeface="Wingdings" pitchFamily="2" charset="2"/>
              <a:buNone/>
            </a:pPr>
            <a:r>
              <a:rPr lang="en-US" sz="4000" b="1" dirty="0" smtClean="0">
                <a:solidFill>
                  <a:srgbClr val="2255FA"/>
                </a:solidFill>
                <a:latin typeface="Tw Cen MT" panose="020B0602020104020603" pitchFamily="34" charset="0"/>
              </a:rPr>
              <a:t>DISCUSSION</a:t>
            </a:r>
          </a:p>
          <a:p>
            <a:pPr lvl="2" eaLnBrk="1" hangingPunct="1">
              <a:buFont typeface="Wingdings" pitchFamily="2" charset="2"/>
              <a:buNone/>
            </a:pPr>
            <a:endParaRPr lang="en-US" sz="1400" b="1" dirty="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were our </a:t>
            </a:r>
            <a:r>
              <a:rPr lang="en-US" b="1" dirty="0" smtClean="0">
                <a:solidFill>
                  <a:srgbClr val="2255FA"/>
                </a:solidFill>
                <a:latin typeface="Tw Cen MT" panose="020B0602020104020603" pitchFamily="34" charset="0"/>
              </a:rPr>
              <a:t>strengths</a:t>
            </a:r>
            <a:r>
              <a:rPr lang="en-US" b="1" dirty="0" smtClean="0">
                <a:latin typeface="Tw Cen MT" panose="020B0602020104020603" pitchFamily="34" charset="0"/>
              </a:rPr>
              <a:t>?</a:t>
            </a:r>
          </a:p>
          <a:p>
            <a:pPr lvl="1">
              <a:buFont typeface="Wingdings" panose="05000000000000000000" pitchFamily="2" charset="2"/>
              <a:buChar char="§"/>
            </a:pPr>
            <a:endParaRPr lang="en-US" b="1" dirty="0" smtClean="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a:t>
            </a:r>
            <a:r>
              <a:rPr lang="en-US" b="1" dirty="0" smtClean="0">
                <a:solidFill>
                  <a:srgbClr val="2255FA"/>
                </a:solidFill>
                <a:latin typeface="Tw Cen MT" panose="020B0602020104020603" pitchFamily="34" charset="0"/>
              </a:rPr>
              <a:t>surprises</a:t>
            </a:r>
            <a:r>
              <a:rPr lang="en-US" b="1" dirty="0" smtClean="0">
                <a:latin typeface="Tw Cen MT" panose="020B0602020104020603" pitchFamily="34" charset="0"/>
              </a:rPr>
              <a:t> were there?</a:t>
            </a:r>
          </a:p>
          <a:p>
            <a:pPr lvl="1">
              <a:buFont typeface="Wingdings" panose="05000000000000000000" pitchFamily="2" charset="2"/>
              <a:buChar char="§"/>
            </a:pPr>
            <a:endParaRPr lang="en-US" b="1" dirty="0" smtClean="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are our </a:t>
            </a:r>
            <a:r>
              <a:rPr lang="en-US" b="1" dirty="0" smtClean="0">
                <a:solidFill>
                  <a:srgbClr val="2255FA"/>
                </a:solidFill>
                <a:latin typeface="Tw Cen MT" panose="020B0602020104020603" pitchFamily="34" charset="0"/>
              </a:rPr>
              <a:t>next steps </a:t>
            </a:r>
            <a:r>
              <a:rPr lang="en-US" b="1" dirty="0" smtClean="0">
                <a:latin typeface="Tw Cen MT" panose="020B0602020104020603" pitchFamily="34" charset="0"/>
              </a:rPr>
              <a:t>in regard to improving school climate, techniques, bullying and/or student engagement?</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36494" y="797859"/>
            <a:ext cx="7924800" cy="5287963"/>
          </a:xfrm>
          <a:ln w="38100">
            <a:solidFill>
              <a:schemeClr val="tx1"/>
            </a:solidFill>
          </a:ln>
        </p:spPr>
        <p:txBody>
          <a:bodyPr>
            <a:normAutofit/>
          </a:bodyPr>
          <a:lstStyle/>
          <a:p>
            <a:pPr lvl="2" algn="ctr" eaLnBrk="1" hangingPunct="1">
              <a:buFont typeface="Wingdings" pitchFamily="2" charset="2"/>
              <a:buNone/>
            </a:pPr>
            <a:r>
              <a:rPr lang="en-US" sz="4000" b="1" dirty="0" smtClean="0">
                <a:solidFill>
                  <a:srgbClr val="2255FA"/>
                </a:solidFill>
                <a:latin typeface="Tw Cen MT" panose="020B0602020104020603" pitchFamily="34" charset="0"/>
              </a:rPr>
              <a:t>Action Planning</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16850871"/>
              </p:ext>
            </p:extLst>
          </p:nvPr>
        </p:nvGraphicFramePr>
        <p:xfrm>
          <a:off x="990600" y="1676399"/>
          <a:ext cx="7391400" cy="4077701"/>
        </p:xfrm>
        <a:graphic>
          <a:graphicData uri="http://schemas.openxmlformats.org/drawingml/2006/table">
            <a:tbl>
              <a:tblPr firstRow="1" firstCol="1" lastRow="1" lastCol="1" bandRow="1" bandCol="1">
                <a:tableStyleId>{5C22544A-7EE6-4342-B048-85BDC9FD1C3A}</a:tableStyleId>
              </a:tblPr>
              <a:tblGrid>
                <a:gridCol w="1143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990601">
                <a:tc>
                  <a:txBody>
                    <a:bodyPr/>
                    <a:lstStyle/>
                    <a:p>
                      <a:pPr marL="0" marR="0" algn="ctr">
                        <a:spcBef>
                          <a:spcPts val="0"/>
                        </a:spcBef>
                        <a:spcAft>
                          <a:spcPts val="0"/>
                        </a:spcAft>
                      </a:pPr>
                      <a:r>
                        <a:rPr lang="en-US" sz="1400" dirty="0" smtClean="0">
                          <a:solidFill>
                            <a:sysClr val="windowText" lastClr="000000"/>
                          </a:solidFill>
                          <a:effectLst/>
                        </a:rPr>
                        <a:t>School Climate</a:t>
                      </a:r>
                      <a:r>
                        <a:rPr lang="en-US" sz="1400" baseline="0" dirty="0" smtClean="0">
                          <a:solidFill>
                            <a:sysClr val="windowText" lastClr="000000"/>
                          </a:solidFill>
                          <a:effectLst/>
                        </a:rPr>
                        <a:t> Focus</a:t>
                      </a:r>
                    </a:p>
                    <a:p>
                      <a:pPr marL="0" marR="0" algn="ctr">
                        <a:spcBef>
                          <a:spcPts val="0"/>
                        </a:spcBef>
                        <a:spcAft>
                          <a:spcPts val="0"/>
                        </a:spcAft>
                      </a:pPr>
                      <a:r>
                        <a:rPr lang="en-US" sz="1400" baseline="0" dirty="0" smtClean="0">
                          <a:solidFill>
                            <a:sysClr val="windowText" lastClr="000000"/>
                          </a:solidFill>
                          <a:effectLst/>
                          <a:latin typeface="+mn-lt"/>
                          <a:ea typeface="MS Mincho"/>
                        </a:rPr>
                        <a:t>Areas of concern</a:t>
                      </a:r>
                      <a:endParaRPr lang="en-US" sz="1400" dirty="0">
                        <a:solidFill>
                          <a:sysClr val="windowText" lastClr="00000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ysClr val="windowText" lastClr="000000"/>
                          </a:solidFill>
                          <a:effectLst/>
                        </a:rPr>
                        <a:t>Additional data to review</a:t>
                      </a:r>
                      <a:endParaRPr lang="en-US" sz="1400" dirty="0" smtClean="0">
                        <a:solidFill>
                          <a:sysClr val="windowText" lastClr="000000"/>
                        </a:solidFill>
                        <a:effectLst/>
                        <a:latin typeface="Times New Roman"/>
                        <a:ea typeface="MS Mincho"/>
                      </a:endParaRPr>
                    </a:p>
                    <a:p>
                      <a:pPr marL="0" marR="0" algn="ctr">
                        <a:spcBef>
                          <a:spcPts val="0"/>
                        </a:spcBef>
                        <a:spcAft>
                          <a:spcPts val="0"/>
                        </a:spcAft>
                      </a:pPr>
                      <a:endParaRPr lang="en-US" sz="1400" dirty="0">
                        <a:solidFill>
                          <a:sysClr val="windowText" lastClr="000000"/>
                        </a:solidFill>
                        <a:effectLst/>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smtClean="0">
                          <a:solidFill>
                            <a:sysClr val="windowText" lastClr="000000"/>
                          </a:solidFill>
                          <a:effectLst/>
                        </a:rPr>
                        <a:t>Strategy Ideas/</a:t>
                      </a:r>
                    </a:p>
                    <a:p>
                      <a:pPr marL="0" marR="0" algn="ctr">
                        <a:spcBef>
                          <a:spcPts val="0"/>
                        </a:spcBef>
                        <a:spcAft>
                          <a:spcPts val="0"/>
                        </a:spcAft>
                      </a:pPr>
                      <a:r>
                        <a:rPr lang="en-US" sz="1400" dirty="0" smtClean="0">
                          <a:solidFill>
                            <a:sysClr val="windowText" lastClr="000000"/>
                          </a:solidFill>
                          <a:effectLst/>
                        </a:rPr>
                        <a:t>Immediate</a:t>
                      </a:r>
                      <a:r>
                        <a:rPr lang="en-US" sz="1400" baseline="0" dirty="0" smtClean="0">
                          <a:solidFill>
                            <a:sysClr val="windowText" lastClr="000000"/>
                          </a:solidFill>
                          <a:effectLst/>
                        </a:rPr>
                        <a:t> Steps</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Who is </a:t>
                      </a:r>
                      <a:r>
                        <a:rPr lang="en-US" sz="1400" dirty="0" smtClean="0">
                          <a:solidFill>
                            <a:sysClr val="windowText" lastClr="000000"/>
                          </a:solidFill>
                          <a:effectLst/>
                        </a:rPr>
                        <a:t>responsible?</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smtClean="0">
                          <a:solidFill>
                            <a:sysClr val="windowText" lastClr="000000"/>
                          </a:solidFill>
                          <a:effectLst/>
                        </a:rPr>
                        <a:t>When?</a:t>
                      </a:r>
                    </a:p>
                    <a:p>
                      <a:pPr marL="0" marR="0" algn="ctr">
                        <a:spcBef>
                          <a:spcPts val="0"/>
                        </a:spcBef>
                        <a:spcAft>
                          <a:spcPts val="0"/>
                        </a:spcAft>
                      </a:pPr>
                      <a:r>
                        <a:rPr lang="en-US" sz="1400" dirty="0" smtClean="0">
                          <a:solidFill>
                            <a:sysClr val="windowText" lastClr="000000"/>
                          </a:solidFill>
                          <a:effectLst/>
                        </a:rPr>
                        <a:t>Timeline </a:t>
                      </a:r>
                      <a:r>
                        <a:rPr lang="en-US" sz="1400" dirty="0">
                          <a:solidFill>
                            <a:sysClr val="windowText" lastClr="000000"/>
                          </a:solidFill>
                          <a:effectLst/>
                        </a:rPr>
                        <a:t>Notes</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771775">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71775">
                <a:tc>
                  <a:txBody>
                    <a:bodyPr/>
                    <a:lstStyle/>
                    <a:p>
                      <a:pPr marL="0" marR="0" algn="ctr">
                        <a:spcBef>
                          <a:spcPts val="0"/>
                        </a:spcBef>
                        <a:spcAft>
                          <a:spcPts val="0"/>
                        </a:spcAft>
                      </a:pPr>
                      <a:r>
                        <a:rPr lang="en-US" sz="1400" dirty="0">
                          <a:solidFill>
                            <a:sysClr val="windowText" lastClr="000000"/>
                          </a:solidFill>
                          <a:effectLst/>
                        </a:rPr>
                        <a:t> </a:t>
                      </a:r>
                    </a:p>
                    <a:p>
                      <a:pPr marL="0" marR="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71775">
                <a:tc>
                  <a:txBody>
                    <a:bodyPr/>
                    <a:lstStyle/>
                    <a:p>
                      <a:pPr marL="0" marR="0">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71775">
                <a:tc>
                  <a:txBody>
                    <a:bodyPr/>
                    <a:lstStyle/>
                    <a:p>
                      <a:pPr marL="0" marR="0">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3049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52400" y="485102"/>
            <a:ext cx="8839200" cy="6125528"/>
          </a:xfrm>
          <a:ln w="38100">
            <a:solidFill>
              <a:schemeClr val="tx1"/>
            </a:solidFill>
          </a:ln>
        </p:spPr>
        <p:txBody>
          <a:bodyPr>
            <a:normAutofit/>
          </a:bodyPr>
          <a:lstStyle/>
          <a:p>
            <a:pPr lvl="2" algn="ctr" eaLnBrk="1" hangingPunct="1">
              <a:buFont typeface="Wingdings" pitchFamily="2" charset="2"/>
              <a:buNone/>
            </a:pPr>
            <a:r>
              <a:rPr lang="en-US" sz="4000" b="1" dirty="0" smtClean="0">
                <a:solidFill>
                  <a:srgbClr val="2255FA"/>
                </a:solidFill>
                <a:latin typeface="Tw Cen MT" panose="020B0602020104020603" pitchFamily="34" charset="0"/>
              </a:rPr>
              <a:t>Action Planning</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43717127"/>
              </p:ext>
            </p:extLst>
          </p:nvPr>
        </p:nvGraphicFramePr>
        <p:xfrm>
          <a:off x="228600" y="1195726"/>
          <a:ext cx="8762999" cy="4824075"/>
        </p:xfrm>
        <a:graphic>
          <a:graphicData uri="http://schemas.openxmlformats.org/drawingml/2006/table">
            <a:tbl>
              <a:tblPr firstRow="1" firstCol="1" lastRow="1" lastCol="1" bandRow="1" bandCol="1">
                <a:tableStyleId>{5C22544A-7EE6-4342-B048-85BDC9FD1C3A}</a:tableStyleId>
              </a:tblPr>
              <a:tblGrid>
                <a:gridCol w="1371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175342">
                  <a:extLst>
                    <a:ext uri="{9D8B030D-6E8A-4147-A177-3AD203B41FA5}">
                      <a16:colId xmlns:a16="http://schemas.microsoft.com/office/drawing/2014/main" val="20002"/>
                    </a:ext>
                  </a:extLst>
                </a:gridCol>
                <a:gridCol w="1345668">
                  <a:extLst>
                    <a:ext uri="{9D8B030D-6E8A-4147-A177-3AD203B41FA5}">
                      <a16:colId xmlns:a16="http://schemas.microsoft.com/office/drawing/2014/main" val="20003"/>
                    </a:ext>
                  </a:extLst>
                </a:gridCol>
                <a:gridCol w="1574989">
                  <a:extLst>
                    <a:ext uri="{9D8B030D-6E8A-4147-A177-3AD203B41FA5}">
                      <a16:colId xmlns:a16="http://schemas.microsoft.com/office/drawing/2014/main" val="20004"/>
                    </a:ext>
                  </a:extLst>
                </a:gridCol>
              </a:tblGrid>
              <a:tr h="1108364">
                <a:tc>
                  <a:txBody>
                    <a:bodyPr/>
                    <a:lstStyle/>
                    <a:p>
                      <a:pPr marL="0" marR="0" algn="ctr">
                        <a:spcBef>
                          <a:spcPts val="0"/>
                        </a:spcBef>
                        <a:spcAft>
                          <a:spcPts val="0"/>
                        </a:spcAft>
                      </a:pPr>
                      <a:r>
                        <a:rPr lang="en-US" sz="1600" dirty="0" smtClean="0">
                          <a:solidFill>
                            <a:sysClr val="windowText" lastClr="000000"/>
                          </a:solidFill>
                          <a:effectLst/>
                        </a:rPr>
                        <a:t>School Climate</a:t>
                      </a:r>
                      <a:r>
                        <a:rPr lang="en-US" sz="1600" baseline="0" dirty="0" smtClean="0">
                          <a:solidFill>
                            <a:sysClr val="windowText" lastClr="000000"/>
                          </a:solidFill>
                          <a:effectLst/>
                        </a:rPr>
                        <a:t> Focus</a:t>
                      </a:r>
                    </a:p>
                    <a:p>
                      <a:pPr marL="0" marR="0" algn="ctr">
                        <a:spcBef>
                          <a:spcPts val="0"/>
                        </a:spcBef>
                        <a:spcAft>
                          <a:spcPts val="0"/>
                        </a:spcAft>
                      </a:pPr>
                      <a:r>
                        <a:rPr lang="en-US" sz="1600" baseline="0" dirty="0" smtClean="0">
                          <a:solidFill>
                            <a:sysClr val="windowText" lastClr="000000"/>
                          </a:solidFill>
                          <a:effectLst/>
                          <a:latin typeface="+mn-lt"/>
                          <a:ea typeface="MS Mincho"/>
                        </a:rPr>
                        <a:t>Areas of concern</a:t>
                      </a:r>
                      <a:endParaRPr lang="en-US" sz="1600" dirty="0">
                        <a:solidFill>
                          <a:sysClr val="windowText" lastClr="00000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ysClr val="windowText" lastClr="000000"/>
                          </a:solidFill>
                          <a:effectLst/>
                        </a:rPr>
                        <a:t>Additional data to review</a:t>
                      </a:r>
                      <a:endParaRPr lang="en-US" sz="1600" dirty="0" smtClean="0">
                        <a:solidFill>
                          <a:sysClr val="windowText" lastClr="000000"/>
                        </a:solidFill>
                        <a:effectLst/>
                        <a:latin typeface="Times New Roman"/>
                        <a:ea typeface="MS Mincho"/>
                      </a:endParaRPr>
                    </a:p>
                    <a:p>
                      <a:pPr marL="0" marR="0" algn="ctr">
                        <a:spcBef>
                          <a:spcPts val="0"/>
                        </a:spcBef>
                        <a:spcAft>
                          <a:spcPts val="0"/>
                        </a:spcAft>
                      </a:pPr>
                      <a:endParaRPr lang="en-US" sz="16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600" dirty="0" smtClean="0">
                          <a:solidFill>
                            <a:sysClr val="windowText" lastClr="000000"/>
                          </a:solidFill>
                          <a:effectLst/>
                        </a:rPr>
                        <a:t>Strategy Ideas/</a:t>
                      </a:r>
                    </a:p>
                    <a:p>
                      <a:pPr marL="0" marR="0" algn="ctr">
                        <a:spcBef>
                          <a:spcPts val="0"/>
                        </a:spcBef>
                        <a:spcAft>
                          <a:spcPts val="0"/>
                        </a:spcAft>
                      </a:pPr>
                      <a:r>
                        <a:rPr lang="en-US" sz="1600" dirty="0" smtClean="0">
                          <a:solidFill>
                            <a:sysClr val="windowText" lastClr="000000"/>
                          </a:solidFill>
                          <a:effectLst/>
                        </a:rPr>
                        <a:t>Immediate</a:t>
                      </a:r>
                      <a:r>
                        <a:rPr lang="en-US" sz="1600" baseline="0" dirty="0" smtClean="0">
                          <a:solidFill>
                            <a:sysClr val="windowText" lastClr="000000"/>
                          </a:solidFill>
                          <a:effectLst/>
                        </a:rPr>
                        <a:t> Steps</a:t>
                      </a:r>
                      <a:endParaRPr lang="en-US" sz="16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Who is </a:t>
                      </a:r>
                      <a:r>
                        <a:rPr lang="en-US" sz="1400" dirty="0" smtClean="0">
                          <a:solidFill>
                            <a:sysClr val="windowText" lastClr="000000"/>
                          </a:solidFill>
                          <a:effectLst/>
                        </a:rPr>
                        <a:t>responsible?</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smtClean="0">
                          <a:solidFill>
                            <a:sysClr val="windowText" lastClr="000000"/>
                          </a:solidFill>
                          <a:effectLst/>
                        </a:rPr>
                        <a:t>When?</a:t>
                      </a:r>
                    </a:p>
                    <a:p>
                      <a:pPr marL="0" marR="0" algn="ctr">
                        <a:spcBef>
                          <a:spcPts val="0"/>
                        </a:spcBef>
                        <a:spcAft>
                          <a:spcPts val="0"/>
                        </a:spcAft>
                      </a:pPr>
                      <a:r>
                        <a:rPr lang="en-US" sz="1400" dirty="0" smtClean="0">
                          <a:solidFill>
                            <a:sysClr val="windowText" lastClr="000000"/>
                          </a:solidFill>
                          <a:effectLst/>
                        </a:rPr>
                        <a:t>Timeline </a:t>
                      </a:r>
                      <a:r>
                        <a:rPr lang="en-US" sz="1400" dirty="0">
                          <a:solidFill>
                            <a:sysClr val="windowText" lastClr="000000"/>
                          </a:solidFill>
                          <a:effectLst/>
                        </a:rPr>
                        <a:t>Notes</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662546">
                <a:tc>
                  <a:txBody>
                    <a:bodyPr/>
                    <a:lstStyle/>
                    <a:p>
                      <a:pPr marL="0" marR="0" algn="ctr">
                        <a:spcBef>
                          <a:spcPts val="0"/>
                        </a:spcBef>
                        <a:spcAft>
                          <a:spcPts val="0"/>
                        </a:spcAft>
                      </a:pPr>
                      <a:r>
                        <a:rPr lang="en-US" sz="1600" b="0" i="1" dirty="0">
                          <a:solidFill>
                            <a:srgbClr val="375BB0"/>
                          </a:solidFill>
                          <a:effectLst/>
                          <a:latin typeface="+mn-lt"/>
                        </a:rPr>
                        <a:t> </a:t>
                      </a:r>
                      <a:r>
                        <a:rPr lang="en-US" sz="1600" b="0" i="1" dirty="0" smtClean="0">
                          <a:solidFill>
                            <a:srgbClr val="375BB0"/>
                          </a:solidFill>
                          <a:effectLst/>
                          <a:latin typeface="+mn-lt"/>
                        </a:rPr>
                        <a:t>All areas</a:t>
                      </a:r>
                      <a:endParaRPr lang="en-US" sz="1600" b="0" i="1" dirty="0">
                        <a:solidFill>
                          <a:srgbClr val="375BB0"/>
                        </a:solidFill>
                        <a:effectLst/>
                        <a:latin typeface="+mn-lt"/>
                      </a:endParaRPr>
                    </a:p>
                    <a:p>
                      <a:pPr marL="0" marR="0">
                        <a:spcBef>
                          <a:spcPts val="0"/>
                        </a:spcBef>
                        <a:spcAft>
                          <a:spcPts val="0"/>
                        </a:spcAft>
                      </a:pPr>
                      <a:r>
                        <a:rPr lang="en-US" sz="1600" b="0" i="1" dirty="0">
                          <a:solidFill>
                            <a:srgbClr val="375BB0"/>
                          </a:solidFill>
                          <a:effectLst/>
                          <a:latin typeface="+mn-lt"/>
                        </a:rPr>
                        <a:t> </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buNone/>
                      </a:pP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rPr>
                        <a:t>Share</a:t>
                      </a:r>
                      <a:r>
                        <a:rPr lang="en-US" sz="1600" b="0" i="1" baseline="0" dirty="0" smtClean="0">
                          <a:solidFill>
                            <a:srgbClr val="375BB0"/>
                          </a:solidFill>
                          <a:effectLst/>
                          <a:latin typeface="+mn-lt"/>
                        </a:rPr>
                        <a:t> DSCS results  with families:</a:t>
                      </a:r>
                    </a:p>
                    <a:p>
                      <a:pPr marL="0" marR="0" indent="0" algn="ctr">
                        <a:spcBef>
                          <a:spcPts val="0"/>
                        </a:spcBef>
                        <a:spcAft>
                          <a:spcPts val="0"/>
                        </a:spcAft>
                        <a:buNone/>
                      </a:pPr>
                      <a:r>
                        <a:rPr lang="en-US" sz="1600" b="0" i="1" baseline="0" dirty="0" smtClean="0">
                          <a:solidFill>
                            <a:srgbClr val="375BB0"/>
                          </a:solidFill>
                          <a:effectLst/>
                          <a:latin typeface="+mn-lt"/>
                        </a:rPr>
                        <a:t>1) In newsletter through SWPBS article and </a:t>
                      </a:r>
                    </a:p>
                    <a:p>
                      <a:pPr marL="0" marR="0" indent="0" algn="ctr">
                        <a:spcBef>
                          <a:spcPts val="0"/>
                        </a:spcBef>
                        <a:spcAft>
                          <a:spcPts val="0"/>
                        </a:spcAft>
                        <a:buNone/>
                      </a:pPr>
                      <a:r>
                        <a:rPr lang="en-US" sz="1600" b="0" i="1" baseline="0" dirty="0" smtClean="0">
                          <a:solidFill>
                            <a:srgbClr val="375BB0"/>
                          </a:solidFill>
                          <a:effectLst/>
                          <a:latin typeface="+mn-lt"/>
                        </a:rPr>
                        <a:t>2) At back-to-school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dirty="0" smtClean="0">
                          <a:solidFill>
                            <a:srgbClr val="375BB0"/>
                          </a:solidFill>
                          <a:effectLst/>
                          <a:latin typeface="+mn-lt"/>
                        </a:rPr>
                        <a:t>Draft</a:t>
                      </a:r>
                      <a:r>
                        <a:rPr lang="en-US" sz="1600" b="0" i="1" baseline="0" dirty="0" smtClean="0">
                          <a:solidFill>
                            <a:srgbClr val="375BB0"/>
                          </a:solidFill>
                          <a:effectLst/>
                          <a:latin typeface="+mn-lt"/>
                        </a:rPr>
                        <a:t> up 2 paragraphs and pick 2 graphs from the report for the article</a:t>
                      </a:r>
                      <a:endParaRPr lang="en-US" sz="1600" b="0" i="1" dirty="0" smtClean="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ea typeface="+mn-ea"/>
                        </a:rPr>
                        <a:t>Ms.</a:t>
                      </a:r>
                      <a:r>
                        <a:rPr lang="en-US" sz="1600" b="0" i="1" baseline="0" dirty="0" smtClean="0">
                          <a:solidFill>
                            <a:srgbClr val="375BB0"/>
                          </a:solidFill>
                          <a:effectLst/>
                          <a:latin typeface="+mn-lt"/>
                          <a:ea typeface="+mn-ea"/>
                        </a:rPr>
                        <a:t> Hearn</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ea typeface="MS Mincho"/>
                        </a:rPr>
                        <a:t>June newsletter</a:t>
                      </a:r>
                      <a:r>
                        <a:rPr lang="en-US" sz="1600" b="0" i="1" baseline="0" dirty="0" smtClean="0">
                          <a:solidFill>
                            <a:srgbClr val="375BB0"/>
                          </a:solidFill>
                          <a:effectLst/>
                          <a:latin typeface="+mn-lt"/>
                          <a:ea typeface="MS Mincho"/>
                        </a:rPr>
                        <a:t> &amp;</a:t>
                      </a:r>
                      <a:r>
                        <a:rPr lang="en-US" sz="1600" b="0" i="1" dirty="0" smtClean="0">
                          <a:solidFill>
                            <a:srgbClr val="375BB0"/>
                          </a:solidFill>
                          <a:effectLst/>
                          <a:latin typeface="+mn-lt"/>
                          <a:ea typeface="MS Mincho"/>
                        </a:rPr>
                        <a:t> Aug.</a:t>
                      </a:r>
                      <a:r>
                        <a:rPr lang="en-US" sz="1600" b="0" i="1" baseline="0" dirty="0" smtClean="0">
                          <a:solidFill>
                            <a:srgbClr val="375BB0"/>
                          </a:solidFill>
                          <a:effectLst/>
                          <a:latin typeface="+mn-lt"/>
                          <a:ea typeface="MS Mincho"/>
                        </a:rPr>
                        <a:t> event</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53165">
                <a:tc>
                  <a:txBody>
                    <a:bodyPr/>
                    <a:lstStyle/>
                    <a:p>
                      <a:pPr marL="0" marR="0">
                        <a:spcBef>
                          <a:spcPts val="0"/>
                        </a:spcBef>
                        <a:spcAft>
                          <a:spcPts val="0"/>
                        </a:spcAft>
                      </a:pPr>
                      <a:r>
                        <a:rPr lang="en-US" sz="1600" b="0" i="1" dirty="0" smtClean="0">
                          <a:solidFill>
                            <a:srgbClr val="375BB0"/>
                          </a:solidFill>
                          <a:effectLst/>
                          <a:latin typeface="+mn-lt"/>
                          <a:ea typeface="MS Mincho"/>
                        </a:rPr>
                        <a:t>Student-Staff Relationships</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ea typeface="MS Mincho"/>
                        </a:rPr>
                        <a:t>Strengths</a:t>
                      </a:r>
                      <a:r>
                        <a:rPr lang="en-US" sz="1600" b="0" i="1" baseline="0" dirty="0" smtClean="0">
                          <a:solidFill>
                            <a:srgbClr val="375BB0"/>
                          </a:solidFill>
                          <a:effectLst/>
                          <a:latin typeface="+mn-lt"/>
                          <a:ea typeface="MS Mincho"/>
                        </a:rPr>
                        <a:t> &amp; Needs Assessment for PBS (Prevention area)</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ea typeface="MS Mincho"/>
                        </a:rPr>
                        <a:t>Try to improve how students perceive</a:t>
                      </a:r>
                      <a:r>
                        <a:rPr lang="en-US" sz="1600" b="0" i="1" baseline="0" dirty="0" smtClean="0">
                          <a:solidFill>
                            <a:srgbClr val="375BB0"/>
                          </a:solidFill>
                          <a:effectLst/>
                          <a:latin typeface="+mn-lt"/>
                          <a:ea typeface="MS Mincho"/>
                        </a:rPr>
                        <a:t> staff caring about their problems.</a:t>
                      </a:r>
                      <a:r>
                        <a:rPr lang="en-US" sz="1600" b="0" i="1" dirty="0" smtClean="0">
                          <a:solidFill>
                            <a:srgbClr val="375BB0"/>
                          </a:solidFill>
                          <a:effectLst/>
                          <a:latin typeface="+mn-lt"/>
                          <a:ea typeface="MS Mincho"/>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dirty="0" smtClean="0">
                          <a:solidFill>
                            <a:srgbClr val="375BB0"/>
                          </a:solidFill>
                          <a:effectLst/>
                          <a:latin typeface="+mn-lt"/>
                          <a:ea typeface="MS Mincho"/>
                        </a:rPr>
                        <a:t>Ask SGA students</a:t>
                      </a:r>
                      <a:r>
                        <a:rPr lang="en-US" sz="1600" b="0" i="1" baseline="0" dirty="0" smtClean="0">
                          <a:solidFill>
                            <a:srgbClr val="375BB0"/>
                          </a:solidFill>
                          <a:effectLst/>
                          <a:latin typeface="+mn-lt"/>
                          <a:ea typeface="MS Mincho"/>
                        </a:rPr>
                        <a:t> for feedback before summer break (student task force?)</a:t>
                      </a:r>
                      <a:endParaRPr lang="en-US" sz="1600" b="0" i="1" dirty="0" smtClean="0">
                        <a:solidFill>
                          <a:srgbClr val="375BB0"/>
                        </a:solidFill>
                        <a:effectLst/>
                        <a:latin typeface="+mn-lt"/>
                        <a:ea typeface="MS Mincho"/>
                      </a:endParaRPr>
                    </a:p>
                    <a:p>
                      <a:pPr marL="0" marR="0" algn="ctr">
                        <a:spcBef>
                          <a:spcPts val="0"/>
                        </a:spcBef>
                        <a:spcAft>
                          <a:spcPts val="0"/>
                        </a:spcAft>
                      </a:pP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ea typeface="MS Mincho"/>
                        </a:rPr>
                        <a:t>SWPBS Team</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smtClean="0">
                          <a:solidFill>
                            <a:srgbClr val="375BB0"/>
                          </a:solidFill>
                          <a:effectLst/>
                          <a:latin typeface="+mn-lt"/>
                          <a:ea typeface="MS Mincho"/>
                        </a:rPr>
                        <a:t>Aug-Sept</a:t>
                      </a:r>
                      <a:r>
                        <a:rPr lang="en-US" sz="1600" b="0" i="1" baseline="0" dirty="0" smtClean="0">
                          <a:solidFill>
                            <a:srgbClr val="375BB0"/>
                          </a:solidFill>
                          <a:effectLst/>
                          <a:latin typeface="+mn-lt"/>
                          <a:ea typeface="MS Mincho"/>
                        </a:rPr>
                        <a:t> – get feedback from students and staff; Sept-Nov. try at least 1 improvement activity</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extBox 4"/>
          <p:cNvSpPr txBox="1"/>
          <p:nvPr/>
        </p:nvSpPr>
        <p:spPr>
          <a:xfrm rot="463849">
            <a:off x="4857310" y="228307"/>
            <a:ext cx="4558554" cy="461665"/>
          </a:xfrm>
          <a:prstGeom prst="rect">
            <a:avLst/>
          </a:prstGeom>
          <a:solidFill>
            <a:srgbClr val="FFC000"/>
          </a:solidFill>
        </p:spPr>
        <p:txBody>
          <a:bodyPr wrap="square" rtlCol="0">
            <a:spAutoFit/>
          </a:bodyPr>
          <a:lstStyle/>
          <a:p>
            <a:pPr algn="ctr"/>
            <a:r>
              <a:rPr lang="en-US" b="1" dirty="0" smtClean="0">
                <a:solidFill>
                  <a:srgbClr val="2255FA"/>
                </a:solidFill>
              </a:rPr>
              <a:t>S</a:t>
            </a:r>
            <a:r>
              <a:rPr lang="en-US" sz="2000" b="1" dirty="0" smtClean="0">
                <a:solidFill>
                  <a:srgbClr val="2255FA"/>
                </a:solidFill>
              </a:rPr>
              <a:t>AMPLE</a:t>
            </a:r>
            <a:r>
              <a:rPr lang="en-US" sz="2000" b="1" dirty="0">
                <a:solidFill>
                  <a:srgbClr val="2255FA"/>
                </a:solidFill>
              </a:rPr>
              <a:t> </a:t>
            </a:r>
            <a:r>
              <a:rPr lang="en-US" sz="2000" b="1" dirty="0" smtClean="0">
                <a:solidFill>
                  <a:srgbClr val="2255FA"/>
                </a:solidFill>
              </a:rPr>
              <a:t>SCHOOL SLIDE</a:t>
            </a:r>
          </a:p>
        </p:txBody>
      </p:sp>
    </p:spTree>
    <p:extLst>
      <p:ext uri="{BB962C8B-B14F-4D97-AF65-F5344CB8AC3E}">
        <p14:creationId xmlns:p14="http://schemas.microsoft.com/office/powerpoint/2010/main" val="223624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1.card-images.com/images/products/CD212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905375" cy="3505967"/>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idx="1"/>
          </p:nvPr>
        </p:nvSpPr>
        <p:spPr>
          <a:xfrm>
            <a:off x="609600" y="381001"/>
            <a:ext cx="7924800" cy="5867400"/>
          </a:xfrm>
          <a:ln w="38100">
            <a:solidFill>
              <a:srgbClr val="375BB0"/>
            </a:solidFill>
          </a:ln>
        </p:spPr>
        <p:txBody>
          <a:bodyPr>
            <a:normAutofit lnSpcReduction="10000"/>
          </a:bodyPr>
          <a:lstStyle/>
          <a:p>
            <a:pPr algn="ctr">
              <a:spcBef>
                <a:spcPts val="0"/>
              </a:spcBef>
              <a:buNone/>
            </a:pPr>
            <a:endParaRPr lang="en-US" sz="2800" b="1" dirty="0" smtClean="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sz="900" b="1" dirty="0" smtClean="0">
              <a:solidFill>
                <a:schemeClr val="accent4">
                  <a:lumMod val="50000"/>
                </a:schemeClr>
              </a:solidFill>
              <a:latin typeface="Tw Cen MT" panose="020B0602020104020603" pitchFamily="34" charset="0"/>
            </a:endParaRPr>
          </a:p>
          <a:p>
            <a:pPr algn="ctr">
              <a:spcBef>
                <a:spcPts val="0"/>
              </a:spcBef>
              <a:buNone/>
            </a:pPr>
            <a:r>
              <a:rPr lang="en-US" b="1" dirty="0" smtClean="0">
                <a:solidFill>
                  <a:schemeClr val="accent4">
                    <a:lumMod val="50000"/>
                  </a:schemeClr>
                </a:solidFill>
                <a:latin typeface="Tw Cen MT" panose="020B0602020104020603" pitchFamily="34" charset="0"/>
              </a:rPr>
              <a:t>for </a:t>
            </a:r>
            <a:r>
              <a:rPr lang="en-US" b="1" dirty="0">
                <a:solidFill>
                  <a:schemeClr val="accent4">
                    <a:lumMod val="50000"/>
                  </a:schemeClr>
                </a:solidFill>
                <a:latin typeface="Tw Cen MT" panose="020B0602020104020603" pitchFamily="34" charset="0"/>
              </a:rPr>
              <a:t>your efforts</a:t>
            </a:r>
          </a:p>
          <a:p>
            <a:pPr algn="ctr">
              <a:spcBef>
                <a:spcPts val="0"/>
              </a:spcBef>
              <a:buNone/>
            </a:pPr>
            <a:r>
              <a:rPr lang="en-US" b="1" dirty="0">
                <a:solidFill>
                  <a:schemeClr val="accent4">
                    <a:lumMod val="50000"/>
                  </a:schemeClr>
                </a:solidFill>
                <a:latin typeface="Tw Cen MT" panose="020B0602020104020603" pitchFamily="34" charset="0"/>
              </a:rPr>
              <a:t>now and in the future</a:t>
            </a:r>
          </a:p>
          <a:p>
            <a:pPr algn="ctr">
              <a:spcBef>
                <a:spcPts val="0"/>
              </a:spcBef>
              <a:buNone/>
            </a:pPr>
            <a:r>
              <a:rPr lang="en-US" b="1" dirty="0">
                <a:solidFill>
                  <a:schemeClr val="accent4">
                    <a:lumMod val="50000"/>
                  </a:schemeClr>
                </a:solidFill>
                <a:latin typeface="Tw Cen MT" panose="020B0602020104020603" pitchFamily="34" charset="0"/>
              </a:rPr>
              <a:t>to build positive school climate </a:t>
            </a:r>
            <a:endParaRPr lang="en-US" b="1" dirty="0" smtClean="0">
              <a:solidFill>
                <a:schemeClr val="accent4">
                  <a:lumMod val="50000"/>
                </a:schemeClr>
              </a:solidFill>
              <a:latin typeface="Tw Cen MT" panose="020B0602020104020603" pitchFamily="34" charset="0"/>
            </a:endParaRPr>
          </a:p>
          <a:p>
            <a:pPr algn="ctr">
              <a:spcBef>
                <a:spcPts val="0"/>
              </a:spcBef>
              <a:buNone/>
            </a:pPr>
            <a:r>
              <a:rPr lang="en-US" b="1" dirty="0" smtClean="0">
                <a:solidFill>
                  <a:schemeClr val="accent4">
                    <a:lumMod val="50000"/>
                  </a:schemeClr>
                </a:solidFill>
                <a:latin typeface="Tw Cen MT" panose="020B0602020104020603" pitchFamily="34" charset="0"/>
              </a:rPr>
              <a:t>in </a:t>
            </a:r>
            <a:r>
              <a:rPr lang="en-US" b="1" dirty="0">
                <a:solidFill>
                  <a:schemeClr val="accent4">
                    <a:lumMod val="50000"/>
                  </a:schemeClr>
                </a:solidFill>
                <a:latin typeface="Tw Cen MT" panose="020B0602020104020603" pitchFamily="34" charset="0"/>
              </a:rPr>
              <a:t>our school!</a:t>
            </a:r>
          </a:p>
          <a:p>
            <a:pPr marL="0" lvl="2" indent="0" eaLnBrk="1" hangingPunct="1">
              <a:spcBef>
                <a:spcPts val="0"/>
              </a:spcBef>
              <a:buFont typeface="Wingdings" pitchFamily="2" charset="2"/>
              <a:buNone/>
            </a:pPr>
            <a:endParaRPr lang="en-US" b="1" dirty="0" smtClean="0">
              <a:latin typeface="Tw Cen MT" panose="020B0602020104020603" pitchFamily="34" charset="0"/>
            </a:endParaRP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spTree>
    <p:extLst>
      <p:ext uri="{BB962C8B-B14F-4D97-AF65-F5344CB8AC3E}">
        <p14:creationId xmlns:p14="http://schemas.microsoft.com/office/powerpoint/2010/main" val="228581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00271" y="914400"/>
            <a:ext cx="7837587" cy="5105400"/>
          </a:xfrm>
          <a:prstGeom prst="rect">
            <a:avLst/>
          </a:prstGeom>
          <a:ln w="3810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200"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828800" y="2971800"/>
            <a:ext cx="5410200" cy="1981200"/>
          </a:xfrm>
        </p:spPr>
        <p:txBody>
          <a:bodyPr>
            <a:normAutofit fontScale="90000"/>
          </a:bodyPr>
          <a:lstStyle/>
          <a:p>
            <a:r>
              <a:rPr lang="en-US" b="1" dirty="0" smtClean="0">
                <a:solidFill>
                  <a:srgbClr val="2255FA"/>
                </a:solidFill>
                <a:latin typeface="Century Gothic" panose="020B0502020202020204" pitchFamily="34" charset="0"/>
              </a:rPr>
              <a:t>The Delaware School Climate Survey</a:t>
            </a:r>
            <a:endParaRPr lang="en-US" b="1" dirty="0">
              <a:solidFill>
                <a:srgbClr val="2255FA"/>
              </a:solidFill>
              <a:latin typeface="Century Gothic" panose="020B0502020202020204" pitchFamily="34" charset="0"/>
            </a:endParaRPr>
          </a:p>
        </p:txBody>
      </p:sp>
      <p:sp>
        <p:nvSpPr>
          <p:cNvPr id="4" name="Cloud Callout 3"/>
          <p:cNvSpPr/>
          <p:nvPr/>
        </p:nvSpPr>
        <p:spPr>
          <a:xfrm>
            <a:off x="3615018" y="389965"/>
            <a:ext cx="5334000" cy="2034988"/>
          </a:xfrm>
          <a:prstGeom prst="cloudCallout">
            <a:avLst>
              <a:gd name="adj1" fmla="val -22278"/>
              <a:gd name="adj2" fmla="val 822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b="1" i="1" dirty="0" smtClean="0">
                <a:solidFill>
                  <a:schemeClr val="tx1"/>
                </a:solidFill>
                <a:latin typeface="+mj-lt"/>
              </a:rPr>
              <a:t>Is the DSCS</a:t>
            </a:r>
          </a:p>
          <a:p>
            <a:pPr marL="0" indent="0" algn="ctr">
              <a:buNone/>
            </a:pPr>
            <a:r>
              <a:rPr lang="en-US" sz="3200" b="1" i="1" dirty="0" smtClean="0">
                <a:solidFill>
                  <a:schemeClr val="tx1"/>
                </a:solidFill>
                <a:latin typeface="+mj-lt"/>
              </a:rPr>
              <a:t>valid </a:t>
            </a:r>
            <a:r>
              <a:rPr lang="en-US" sz="3200" b="1" i="1" dirty="0">
                <a:solidFill>
                  <a:schemeClr val="tx1"/>
                </a:solidFill>
                <a:latin typeface="+mj-lt"/>
              </a:rPr>
              <a:t>and </a:t>
            </a:r>
            <a:r>
              <a:rPr lang="en-US" sz="3200" b="1" i="1" dirty="0" smtClean="0">
                <a:solidFill>
                  <a:schemeClr val="tx1"/>
                </a:solidFill>
                <a:latin typeface="+mj-lt"/>
              </a:rPr>
              <a:t>reliable</a:t>
            </a:r>
            <a:r>
              <a:rPr lang="en-US" sz="3200" b="1" i="1" dirty="0">
                <a:solidFill>
                  <a:schemeClr val="tx1"/>
                </a:solidFill>
                <a:latin typeface="+mj-lt"/>
              </a:rPr>
              <a:t>? </a:t>
            </a:r>
          </a:p>
        </p:txBody>
      </p:sp>
    </p:spTree>
    <p:extLst>
      <p:ext uri="{BB962C8B-B14F-4D97-AF65-F5344CB8AC3E}">
        <p14:creationId xmlns:p14="http://schemas.microsoft.com/office/powerpoint/2010/main" val="138999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94765" y="1945341"/>
            <a:ext cx="7768634" cy="38100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p:cNvSpPr/>
          <p:nvPr/>
        </p:nvSpPr>
        <p:spPr>
          <a:xfrm>
            <a:off x="381000" y="273424"/>
            <a:ext cx="8458200" cy="1326776"/>
          </a:xfrm>
          <a:prstGeom prst="wedgeRoundRectCallout">
            <a:avLst>
              <a:gd name="adj1" fmla="val -21013"/>
              <a:gd name="adj2" fmla="val 75852"/>
              <a:gd name="adj3" fmla="val 16667"/>
            </a:avLst>
          </a:prstGeom>
          <a:solidFill>
            <a:srgbClr val="225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E64E"/>
                </a:solidFill>
                <a:latin typeface="+mj-lt"/>
              </a:rPr>
              <a:t>Yes…</a:t>
            </a:r>
          </a:p>
          <a:p>
            <a:pPr algn="ctr"/>
            <a:r>
              <a:rPr lang="en-US" dirty="0" smtClean="0">
                <a:latin typeface="+mj-lt"/>
              </a:rPr>
              <a:t>Please check out it out for yourself if you have more questions…</a:t>
            </a:r>
            <a:endParaRPr lang="en-US" dirty="0">
              <a:latin typeface="+mj-lt"/>
            </a:endParaRPr>
          </a:p>
        </p:txBody>
      </p:sp>
      <p:sp>
        <p:nvSpPr>
          <p:cNvPr id="3" name="TextBox 2"/>
          <p:cNvSpPr txBox="1"/>
          <p:nvPr/>
        </p:nvSpPr>
        <p:spPr>
          <a:xfrm>
            <a:off x="152400" y="5802868"/>
            <a:ext cx="8839200" cy="369332"/>
          </a:xfrm>
          <a:prstGeom prst="rect">
            <a:avLst/>
          </a:prstGeom>
          <a:noFill/>
          <a:ln w="38100">
            <a:solidFill>
              <a:schemeClr val="tx1"/>
            </a:solidFill>
          </a:ln>
        </p:spPr>
        <p:txBody>
          <a:bodyPr wrap="square" rtlCol="0">
            <a:spAutoFit/>
          </a:bodyPr>
          <a:lstStyle/>
          <a:p>
            <a:r>
              <a:rPr lang="en-US" sz="1800" dirty="0">
                <a:latin typeface="Century Gothic" panose="020B0502020202020204" pitchFamily="34" charset="0"/>
              </a:rPr>
              <a:t>http://wh1.oet.udel.edu/pbs/technical-manual-for-school-climate-surveys</a:t>
            </a:r>
            <a:r>
              <a:rPr lang="en-US" sz="1800" dirty="0" smtClean="0">
                <a:latin typeface="Century Gothic" panose="020B0502020202020204" pitchFamily="34" charset="0"/>
              </a:rPr>
              <a:t>/</a:t>
            </a:r>
          </a:p>
        </p:txBody>
      </p:sp>
    </p:spTree>
    <p:extLst>
      <p:ext uri="{BB962C8B-B14F-4D97-AF65-F5344CB8AC3E}">
        <p14:creationId xmlns:p14="http://schemas.microsoft.com/office/powerpoint/2010/main" val="60526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81000" y="273424"/>
            <a:ext cx="8458200" cy="1326776"/>
          </a:xfrm>
          <a:prstGeom prst="wedgeRoundRectCallout">
            <a:avLst>
              <a:gd name="adj1" fmla="val -21013"/>
              <a:gd name="adj2" fmla="val 75852"/>
              <a:gd name="adj3" fmla="val 16667"/>
            </a:avLst>
          </a:prstGeom>
          <a:solidFill>
            <a:srgbClr val="225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E64E"/>
                </a:solidFill>
                <a:latin typeface="+mj-lt"/>
              </a:rPr>
              <a:t>Yes…</a:t>
            </a:r>
          </a:p>
          <a:p>
            <a:pPr algn="ctr"/>
            <a:r>
              <a:rPr lang="en-US" dirty="0" smtClean="0">
                <a:latin typeface="+mj-lt"/>
              </a:rPr>
              <a:t>Please check out it out for yourself if you have more questions…</a:t>
            </a:r>
            <a:endParaRPr lang="en-US" dirty="0">
              <a:latin typeface="+mj-lt"/>
            </a:endParaRPr>
          </a:p>
        </p:txBody>
      </p:sp>
      <p:sp>
        <p:nvSpPr>
          <p:cNvPr id="2" name="TextBox 1"/>
          <p:cNvSpPr txBox="1"/>
          <p:nvPr/>
        </p:nvSpPr>
        <p:spPr>
          <a:xfrm>
            <a:off x="152400" y="1976021"/>
            <a:ext cx="8839200" cy="4693593"/>
          </a:xfrm>
          <a:prstGeom prst="rect">
            <a:avLst/>
          </a:prstGeom>
          <a:noFill/>
          <a:ln w="19050">
            <a:solidFill>
              <a:schemeClr val="tx1"/>
            </a:solidFill>
          </a:ln>
        </p:spPr>
        <p:txBody>
          <a:bodyPr wrap="square" rtlCol="0">
            <a:spAutoFit/>
          </a:bodyPr>
          <a:lstStyle/>
          <a:p>
            <a:pPr lvl="0" eaLnBrk="0" hangingPunct="0"/>
            <a:r>
              <a:rPr lang="en-US" sz="1300" dirty="0">
                <a:latin typeface="Tw Cen MT"/>
                <a:cs typeface="Tw Cen MT"/>
              </a:rPr>
              <a:t>Bear, G. G., Gaskins, C., Blank, J. , &amp; Chen, F. F. (2011). Delaware School </a:t>
            </a:r>
            <a:r>
              <a:rPr lang="en-US" sz="1300" dirty="0" smtClean="0">
                <a:latin typeface="Tw Cen MT"/>
                <a:cs typeface="Tw Cen MT"/>
              </a:rPr>
              <a:t>Climate </a:t>
            </a:r>
            <a:r>
              <a:rPr lang="en-US" sz="1300" dirty="0">
                <a:latin typeface="Tw Cen MT"/>
                <a:cs typeface="Tw Cen MT"/>
              </a:rPr>
              <a:t>Survey-Student: Its factor structure, </a:t>
            </a:r>
            <a:r>
              <a:rPr lang="en-US" sz="1300" dirty="0" smtClean="0">
                <a:latin typeface="Tw Cen MT"/>
                <a:cs typeface="Tw Cen MT"/>
              </a:rPr>
              <a:t>concurrent</a:t>
            </a:r>
          </a:p>
          <a:p>
            <a:pPr eaLnBrk="0" hangingPunct="0"/>
            <a:r>
              <a:rPr lang="en-US" sz="1300" dirty="0">
                <a:latin typeface="Tw Cen MT"/>
                <a:cs typeface="Tw Cen MT"/>
              </a:rPr>
              <a:t>	validity, and 	reliability. </a:t>
            </a:r>
            <a:r>
              <a:rPr lang="en-US" sz="1300" i="1" dirty="0">
                <a:latin typeface="Tw Cen MT"/>
                <a:cs typeface="Tw Cen MT"/>
              </a:rPr>
              <a:t>Journal of School Psychology</a:t>
            </a:r>
            <a:r>
              <a:rPr lang="en-US" sz="1300" dirty="0">
                <a:latin typeface="Tw Cen MT"/>
                <a:cs typeface="Tw Cen MT"/>
              </a:rPr>
              <a:t>.</a:t>
            </a:r>
          </a:p>
          <a:p>
            <a:pPr lvl="0" eaLnBrk="0" hangingPunct="0"/>
            <a:endParaRPr lang="en-US" sz="1300" dirty="0">
              <a:latin typeface="Tw Cen MT"/>
              <a:cs typeface="Tw Cen MT"/>
            </a:endParaRPr>
          </a:p>
          <a:p>
            <a:pPr lvl="0" eaLnBrk="0" hangingPunct="0"/>
            <a:r>
              <a:rPr lang="en-US" sz="1300" dirty="0">
                <a:latin typeface="Tw Cen MT"/>
                <a:cs typeface="Tw Cen MT"/>
              </a:rPr>
              <a:t>Bear, G., Yang, C., Pell, M., &amp; Gaskin, C. (2014).Validation of a brief </a:t>
            </a:r>
            <a:r>
              <a:rPr lang="en-US" sz="1300" dirty="0" smtClean="0">
                <a:latin typeface="Tw Cen MT"/>
                <a:cs typeface="Tw Cen MT"/>
              </a:rPr>
              <a:t>measure </a:t>
            </a:r>
            <a:r>
              <a:rPr lang="en-US" sz="1300" dirty="0">
                <a:latin typeface="Tw Cen MT"/>
                <a:cs typeface="Tw Cen MT"/>
              </a:rPr>
              <a:t>of teachers' perceptions of school climate:  </a:t>
            </a:r>
            <a:r>
              <a:rPr lang="en-US" sz="1300" dirty="0" smtClean="0">
                <a:latin typeface="Tw Cen MT"/>
                <a:cs typeface="Tw Cen MT"/>
              </a:rPr>
              <a:t>Relations</a:t>
            </a:r>
          </a:p>
          <a:p>
            <a:pPr eaLnBrk="0" hangingPunct="0"/>
            <a:r>
              <a:rPr lang="en-US" sz="1300" dirty="0">
                <a:latin typeface="Tw Cen MT"/>
                <a:cs typeface="Tw Cen MT"/>
              </a:rPr>
              <a:t>	to student achievement and suspensions.  </a:t>
            </a:r>
            <a:r>
              <a:rPr lang="en-US" sz="1300" i="1" dirty="0">
                <a:latin typeface="Tw Cen MT"/>
                <a:cs typeface="Tw Cen MT"/>
              </a:rPr>
              <a:t>Learning Environments Research.</a:t>
            </a:r>
          </a:p>
          <a:p>
            <a:pPr lvl="0" eaLnBrk="0" hangingPunct="0"/>
            <a:endParaRPr lang="en-US" sz="1300" dirty="0">
              <a:latin typeface="Tw Cen MT"/>
              <a:cs typeface="Tw Cen MT"/>
            </a:endParaRPr>
          </a:p>
          <a:p>
            <a:pPr lvl="0" eaLnBrk="0" hangingPunct="0"/>
            <a:r>
              <a:rPr lang="en-US" sz="1300" dirty="0">
                <a:latin typeface="Tw Cen MT"/>
                <a:cs typeface="Tw Cen MT"/>
              </a:rPr>
              <a:t>Bear, G.G., Yang, C., &amp; </a:t>
            </a:r>
            <a:r>
              <a:rPr lang="en-US" sz="1300" dirty="0" err="1">
                <a:latin typeface="Tw Cen MT"/>
                <a:cs typeface="Tw Cen MT"/>
              </a:rPr>
              <a:t>Pasipanodya</a:t>
            </a:r>
            <a:r>
              <a:rPr lang="en-US" sz="1300" dirty="0">
                <a:latin typeface="Tw Cen MT"/>
                <a:cs typeface="Tw Cen MT"/>
              </a:rPr>
              <a:t>, E. (2015).  Assessing school </a:t>
            </a:r>
            <a:r>
              <a:rPr lang="en-US" sz="1300" dirty="0" smtClean="0">
                <a:latin typeface="Tw Cen MT"/>
                <a:cs typeface="Tw Cen MT"/>
              </a:rPr>
              <a:t>climate</a:t>
            </a:r>
            <a:r>
              <a:rPr lang="en-US" sz="1300" dirty="0">
                <a:latin typeface="Tw Cen MT"/>
                <a:cs typeface="Tw Cen MT"/>
              </a:rPr>
              <a:t>: Validation of a brief measure of the perceptions </a:t>
            </a:r>
            <a:r>
              <a:rPr lang="en-US" sz="1300" dirty="0" smtClean="0">
                <a:latin typeface="Tw Cen MT"/>
                <a:cs typeface="Tw Cen MT"/>
              </a:rPr>
              <a:t>of</a:t>
            </a:r>
          </a:p>
          <a:p>
            <a:pPr eaLnBrk="0" hangingPunct="0"/>
            <a:r>
              <a:rPr lang="en-US" sz="1300" dirty="0">
                <a:latin typeface="Tw Cen MT"/>
                <a:cs typeface="Tw Cen MT"/>
              </a:rPr>
              <a:t>	parents.</a:t>
            </a:r>
            <a:r>
              <a:rPr lang="en-US" sz="1300" i="1" dirty="0">
                <a:latin typeface="Tw Cen MT"/>
                <a:cs typeface="Tw Cen MT"/>
              </a:rPr>
              <a:t> Journal of Psychoeducational Assessment.</a:t>
            </a:r>
            <a:endParaRPr lang="en-US" sz="1300" dirty="0">
              <a:latin typeface="Tw Cen MT"/>
              <a:cs typeface="Tw Cen MT"/>
            </a:endParaRPr>
          </a:p>
          <a:p>
            <a:pPr lvl="0" eaLnBrk="0" hangingPunct="0"/>
            <a:endParaRPr lang="en-US" sz="1300" dirty="0">
              <a:latin typeface="Tw Cen MT"/>
              <a:cs typeface="Tw Cen MT"/>
            </a:endParaRPr>
          </a:p>
          <a:p>
            <a:pPr marL="465138" lvl="0" indent="-465138" eaLnBrk="0" hangingPunct="0"/>
            <a:r>
              <a:rPr lang="en-US" sz="1300" dirty="0">
                <a:latin typeface="Tw Cen MT"/>
                <a:cs typeface="Tw Cen MT"/>
              </a:rPr>
              <a:t>Yang, C., Bear, G. G., Chen, F.F., Zhang, W., Blank, J.C., &amp; Huang, </a:t>
            </a:r>
            <a:r>
              <a:rPr lang="en-US" sz="1300" dirty="0" smtClean="0">
                <a:latin typeface="Tw Cen MT"/>
                <a:cs typeface="Tw Cen MT"/>
              </a:rPr>
              <a:t>X.S</a:t>
            </a:r>
            <a:r>
              <a:rPr lang="en-US" sz="1300" dirty="0">
                <a:latin typeface="Tw Cen MT"/>
                <a:cs typeface="Tw Cen MT"/>
              </a:rPr>
              <a:t>. (2013). Students</a:t>
            </a:r>
            <a:r>
              <a:rPr lang="ja-JP" altLang="en-US" sz="1300" dirty="0">
                <a:latin typeface="Tw Cen MT"/>
                <a:cs typeface="Tw Cen MT"/>
              </a:rPr>
              <a:t>‘</a:t>
            </a:r>
            <a:r>
              <a:rPr lang="en-US" altLang="ja-JP" sz="1300" dirty="0">
                <a:latin typeface="Tw Cen MT"/>
                <a:cs typeface="Tw Cen MT"/>
              </a:rPr>
              <a:t>perceptions of school climate in the </a:t>
            </a:r>
            <a:r>
              <a:rPr lang="en-US" altLang="ja-JP" sz="1300" dirty="0" smtClean="0">
                <a:latin typeface="Tw Cen MT"/>
                <a:cs typeface="Tw Cen MT"/>
              </a:rPr>
              <a:t>U.S</a:t>
            </a:r>
            <a:r>
              <a:rPr lang="en-US" altLang="ja-JP" sz="1300" dirty="0">
                <a:latin typeface="Tw Cen MT"/>
                <a:cs typeface="Tw Cen MT"/>
              </a:rPr>
              <a:t>. and China. </a:t>
            </a:r>
            <a:r>
              <a:rPr lang="en-US" altLang="ja-JP" sz="1300" i="1" dirty="0">
                <a:latin typeface="Tw Cen MT"/>
                <a:cs typeface="Tw Cen MT"/>
              </a:rPr>
              <a:t>School Psychology Quarterly.</a:t>
            </a:r>
          </a:p>
          <a:p>
            <a:pPr lvl="0" eaLnBrk="0" hangingPunct="0"/>
            <a:endParaRPr lang="en-US" altLang="ja-JP" sz="1300" i="1" dirty="0">
              <a:latin typeface="Tw Cen MT"/>
              <a:cs typeface="Tw Cen MT"/>
            </a:endParaRPr>
          </a:p>
          <a:p>
            <a:pPr eaLnBrk="0" hangingPunct="0"/>
            <a:r>
              <a:rPr lang="en-US" sz="1300" dirty="0">
                <a:latin typeface="Tw Cen MT"/>
                <a:cs typeface="Tw Cen MT"/>
              </a:rPr>
              <a:t>Bear, G.G., Mantz, L., Glutting, J., Yang, C., &amp; Boyer, D. (2015). Differences 	in bullying victimization between students with </a:t>
            </a:r>
            <a:r>
              <a:rPr lang="en-US" sz="1300" dirty="0" smtClean="0">
                <a:latin typeface="Tw Cen MT"/>
                <a:cs typeface="Tw Cen MT"/>
              </a:rPr>
              <a:t>and</a:t>
            </a:r>
          </a:p>
          <a:p>
            <a:pPr eaLnBrk="0" hangingPunct="0"/>
            <a:r>
              <a:rPr lang="en-US" sz="1300" dirty="0">
                <a:latin typeface="Tw Cen MT"/>
                <a:cs typeface="Tw Cen MT"/>
              </a:rPr>
              <a:t>	without disabilities. </a:t>
            </a:r>
            <a:r>
              <a:rPr lang="en-US" sz="1300" i="1" dirty="0">
                <a:latin typeface="Tw Cen MT"/>
                <a:cs typeface="Tw Cen MT"/>
              </a:rPr>
              <a:t>School Psychology Review</a:t>
            </a:r>
            <a:r>
              <a:rPr lang="en-US" sz="1300" dirty="0">
                <a:latin typeface="Tw Cen MT"/>
                <a:cs typeface="Tw Cen MT"/>
              </a:rPr>
              <a:t>.</a:t>
            </a:r>
          </a:p>
          <a:p>
            <a:pPr eaLnBrk="0" hangingPunct="0"/>
            <a:endParaRPr lang="en-US" sz="1300" dirty="0">
              <a:latin typeface="Tw Cen MT"/>
              <a:cs typeface="Tw Cen MT"/>
            </a:endParaRPr>
          </a:p>
          <a:p>
            <a:pPr marL="450850" indent="-450850">
              <a:buNone/>
            </a:pPr>
            <a:r>
              <a:rPr lang="en-US" sz="1300" dirty="0">
                <a:latin typeface="Tw Cen MT" panose="020B0602020104020603" pitchFamily="34" charset="0"/>
              </a:rPr>
              <a:t>Bear, G.G., Holst, B., </a:t>
            </a:r>
            <a:r>
              <a:rPr lang="en-US" sz="1300" dirty="0" err="1">
                <a:latin typeface="Tw Cen MT" panose="020B0602020104020603" pitchFamily="34" charset="0"/>
              </a:rPr>
              <a:t>Lisboa</a:t>
            </a:r>
            <a:r>
              <a:rPr lang="en-US" sz="1300" dirty="0">
                <a:latin typeface="Tw Cen MT" panose="020B0602020104020603" pitchFamily="34" charset="0"/>
              </a:rPr>
              <a:t>, C., Chen, D., Yang, C., &amp; Chen, F.F. (in press).  A Brazilian Portuguese survey of school climate: Evidence of validity and reliability. </a:t>
            </a:r>
            <a:r>
              <a:rPr lang="en-US" sz="1300" i="1" dirty="0">
                <a:latin typeface="Tw Cen MT" panose="020B0602020104020603" pitchFamily="34" charset="0"/>
              </a:rPr>
              <a:t>International Journal of School and Educational Psychology.</a:t>
            </a:r>
          </a:p>
          <a:p>
            <a:pPr marL="450850" indent="-450850">
              <a:buNone/>
            </a:pPr>
            <a:endParaRPr lang="en-US" sz="1300" dirty="0">
              <a:latin typeface="Tw Cen MT" panose="020B0602020104020603" pitchFamily="34" charset="0"/>
            </a:endParaRPr>
          </a:p>
          <a:p>
            <a:pPr marL="450850" indent="-450850">
              <a:buNone/>
            </a:pPr>
            <a:r>
              <a:rPr lang="en-US" sz="1300" dirty="0">
                <a:latin typeface="Tw Cen MT" panose="020B0602020104020603" pitchFamily="34" charset="0"/>
              </a:rPr>
              <a:t>Bear, G.G., Chen, D.D., Mantz, L., Yang, C., Huang, X., &amp; </a:t>
            </a:r>
            <a:r>
              <a:rPr lang="en-US" sz="1300" dirty="0" err="1">
                <a:latin typeface="Tw Cen MT" panose="020B0602020104020603" pitchFamily="34" charset="0"/>
              </a:rPr>
              <a:t>Shiomi</a:t>
            </a:r>
            <a:r>
              <a:rPr lang="en-US" sz="1300" dirty="0">
                <a:latin typeface="Tw Cen MT" panose="020B0602020104020603" pitchFamily="34" charset="0"/>
              </a:rPr>
              <a:t>, K. (2016). Differences in classroom removals and use of praise and rewards in American, Chinese, and Japanese schools. </a:t>
            </a:r>
            <a:r>
              <a:rPr lang="en-US" sz="1300" i="1" dirty="0">
                <a:latin typeface="Tw Cen MT" panose="020B0602020104020603" pitchFamily="34" charset="0"/>
              </a:rPr>
              <a:t>Teaching and Teacher Education, 53</a:t>
            </a:r>
            <a:r>
              <a:rPr lang="en-US" sz="1300" dirty="0">
                <a:latin typeface="Tw Cen MT" panose="020B0602020104020603" pitchFamily="34" charset="0"/>
              </a:rPr>
              <a:t>(1)</a:t>
            </a:r>
            <a:r>
              <a:rPr lang="en-US" sz="1300" i="1" dirty="0">
                <a:latin typeface="Tw Cen MT" panose="020B0602020104020603" pitchFamily="34" charset="0"/>
              </a:rPr>
              <a:t>, </a:t>
            </a:r>
            <a:r>
              <a:rPr lang="en-US" sz="1300" dirty="0">
                <a:latin typeface="Tw Cen MT" panose="020B0602020104020603" pitchFamily="34" charset="0"/>
              </a:rPr>
              <a:t>41-50</a:t>
            </a:r>
            <a:r>
              <a:rPr lang="en-US" sz="1300" i="1" dirty="0">
                <a:latin typeface="Tw Cen MT" panose="020B0602020104020603" pitchFamily="34" charset="0"/>
              </a:rPr>
              <a:t>. </a:t>
            </a:r>
          </a:p>
          <a:p>
            <a:pPr marL="450850" indent="-450850">
              <a:buNone/>
            </a:pPr>
            <a:endParaRPr lang="en-US" sz="1300" dirty="0">
              <a:latin typeface="Tw Cen MT" panose="020B0602020104020603" pitchFamily="34" charset="0"/>
            </a:endParaRPr>
          </a:p>
          <a:p>
            <a:pPr marL="450850" indent="-450850">
              <a:buNone/>
            </a:pPr>
            <a:r>
              <a:rPr lang="en-US" sz="1300" dirty="0">
                <a:latin typeface="Tw Cen MT" panose="020B0602020104020603" pitchFamily="34" charset="0"/>
              </a:rPr>
              <a:t>Mantz, L. S., Bear, G. G., Yang, C., &amp; Harris, A. (2016). The Delaware Social-Emotional Competency Scale (DSECS-S): Evidence of Validity and Reliability. </a:t>
            </a:r>
            <a:r>
              <a:rPr lang="en-US" sz="1300" i="1" dirty="0">
                <a:latin typeface="Tw Cen MT" panose="020B0602020104020603" pitchFamily="34" charset="0"/>
              </a:rPr>
              <a:t>Child Indicators Research</a:t>
            </a:r>
            <a:r>
              <a:rPr lang="en-US" sz="1300" dirty="0">
                <a:latin typeface="Tw Cen MT" panose="020B0602020104020603" pitchFamily="34" charset="0"/>
              </a:rPr>
              <a:t>, 1-21</a:t>
            </a:r>
            <a:r>
              <a:rPr lang="en-US" sz="1300" dirty="0" smtClean="0">
                <a:latin typeface="Tw Cen MT" panose="020B0602020104020603" pitchFamily="34" charset="0"/>
              </a:rPr>
              <a:t>.</a:t>
            </a:r>
            <a:endParaRPr lang="en-US" sz="1300" dirty="0">
              <a:latin typeface="Tw Cen MT"/>
              <a:cs typeface="Tw Cen MT"/>
            </a:endParaRPr>
          </a:p>
        </p:txBody>
      </p:sp>
    </p:spTree>
    <p:extLst>
      <p:ext uri="{BB962C8B-B14F-4D97-AF65-F5344CB8AC3E}">
        <p14:creationId xmlns:p14="http://schemas.microsoft.com/office/powerpoint/2010/main" val="240446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8236" y="212912"/>
            <a:ext cx="8229600" cy="533400"/>
          </a:xfrm>
        </p:spPr>
        <p:txBody>
          <a:bodyPr>
            <a:normAutofit fontScale="90000"/>
          </a:bodyPr>
          <a:lstStyle/>
          <a:p>
            <a:r>
              <a:rPr lang="en-US" b="1" dirty="0" smtClean="0">
                <a:solidFill>
                  <a:srgbClr val="2255FA"/>
                </a:solidFill>
              </a:rPr>
              <a:t>The Delaware School Surveys</a:t>
            </a:r>
            <a:endParaRPr lang="en-US" b="1" dirty="0">
              <a:solidFill>
                <a:srgbClr val="2255FA"/>
              </a:solidFill>
            </a:endParaRPr>
          </a:p>
        </p:txBody>
      </p:sp>
      <p:sp>
        <p:nvSpPr>
          <p:cNvPr id="2" name="Rectangle 1"/>
          <p:cNvSpPr/>
          <p:nvPr/>
        </p:nvSpPr>
        <p:spPr>
          <a:xfrm>
            <a:off x="461683" y="1066800"/>
            <a:ext cx="8229600" cy="5432256"/>
          </a:xfrm>
          <a:prstGeom prst="rect">
            <a:avLst/>
          </a:prstGeom>
          <a:ln w="38100">
            <a:solidFill>
              <a:schemeClr val="tx1"/>
            </a:solidFill>
          </a:ln>
        </p:spPr>
        <p:txBody>
          <a:bodyPr wrap="square">
            <a:spAutoFit/>
          </a:bodyPr>
          <a:lstStyle/>
          <a:p>
            <a:pPr marL="0" indent="0">
              <a:buNone/>
            </a:pPr>
            <a:endParaRPr lang="en-US" sz="900" b="1" dirty="0" smtClean="0"/>
          </a:p>
          <a:p>
            <a:pPr marL="0" indent="0">
              <a:buNone/>
            </a:pPr>
            <a:r>
              <a:rPr lang="en-US" sz="2100" b="1" cap="all" dirty="0" smtClean="0">
                <a:solidFill>
                  <a:srgbClr val="2255FA"/>
                </a:solidFill>
              </a:rPr>
              <a:t>Has 3 versions:  </a:t>
            </a:r>
            <a:r>
              <a:rPr lang="en-US" sz="2100" b="1" dirty="0" smtClean="0"/>
              <a:t>Student, Staff </a:t>
            </a:r>
            <a:r>
              <a:rPr lang="en-US" sz="2100" b="1" dirty="0"/>
              <a:t> </a:t>
            </a:r>
            <a:r>
              <a:rPr lang="en-US" sz="2100" b="1" dirty="0" smtClean="0"/>
              <a:t>and Home</a:t>
            </a:r>
          </a:p>
          <a:p>
            <a:pPr marL="857250" lvl="1" indent="-457200">
              <a:buFont typeface="+mj-lt"/>
              <a:buAutoNum type="arabicPeriod"/>
            </a:pPr>
            <a:endParaRPr lang="en-US" sz="800" b="1" dirty="0"/>
          </a:p>
          <a:p>
            <a:pPr marL="0" indent="0">
              <a:buNone/>
            </a:pPr>
            <a:r>
              <a:rPr lang="en-US" sz="2100" b="1" cap="all" dirty="0" smtClean="0">
                <a:solidFill>
                  <a:srgbClr val="2255FA"/>
                </a:solidFill>
              </a:rPr>
              <a:t>Includes 5 sections:</a:t>
            </a:r>
          </a:p>
          <a:p>
            <a:pPr marL="0" indent="0">
              <a:buNone/>
            </a:pPr>
            <a:endParaRPr lang="en-US" sz="900" b="1" dirty="0"/>
          </a:p>
          <a:p>
            <a:pPr marL="857250" lvl="1" indent="-457200">
              <a:buFont typeface="+mj-lt"/>
              <a:buAutoNum type="arabicPeriod"/>
            </a:pPr>
            <a:r>
              <a:rPr lang="en-US" sz="2100" b="1" dirty="0" smtClean="0"/>
              <a:t>School </a:t>
            </a:r>
            <a:r>
              <a:rPr lang="en-US" sz="2100" b="1" dirty="0"/>
              <a:t>Climate </a:t>
            </a:r>
            <a:r>
              <a:rPr lang="en-US" sz="1800" dirty="0" smtClean="0"/>
              <a:t>(Students, Staff and Families share their perceptions regarding school features  that are link to components of positive school climate.)</a:t>
            </a:r>
            <a:endParaRPr lang="en-US" sz="1800" dirty="0"/>
          </a:p>
          <a:p>
            <a:pPr marL="857250" lvl="1" indent="-457200">
              <a:buFont typeface="+mj-lt"/>
              <a:buAutoNum type="arabicPeriod"/>
            </a:pPr>
            <a:r>
              <a:rPr lang="en-US" sz="2100" b="1" dirty="0"/>
              <a:t>Techniques </a:t>
            </a:r>
            <a:r>
              <a:rPr lang="en-US" sz="1800" dirty="0" smtClean="0"/>
              <a:t>(Students and Staff share their perceptions </a:t>
            </a:r>
            <a:r>
              <a:rPr lang="en-US" sz="1800" dirty="0"/>
              <a:t>of the extent to </a:t>
            </a:r>
            <a:r>
              <a:rPr lang="en-US" sz="1800" dirty="0" smtClean="0"/>
              <a:t>staff use </a:t>
            </a:r>
            <a:r>
              <a:rPr lang="en-US" sz="1800" dirty="0"/>
              <a:t>positive </a:t>
            </a:r>
            <a:r>
              <a:rPr lang="en-US" sz="1800" dirty="0" smtClean="0"/>
              <a:t>behavior, punitive/corrective and social </a:t>
            </a:r>
            <a:r>
              <a:rPr lang="en-US" sz="1800" dirty="0"/>
              <a:t>emotional learning </a:t>
            </a:r>
            <a:r>
              <a:rPr lang="en-US" sz="1800" dirty="0" smtClean="0"/>
              <a:t>techniques.)</a:t>
            </a:r>
          </a:p>
          <a:p>
            <a:pPr marL="857250" lvl="1" indent="-457200">
              <a:buFont typeface="+mj-lt"/>
              <a:buAutoNum type="arabicPeriod"/>
            </a:pPr>
            <a:r>
              <a:rPr lang="en-US" sz="2100" b="1" dirty="0" smtClean="0"/>
              <a:t>Bullying Victimization</a:t>
            </a:r>
            <a:r>
              <a:rPr lang="en-US" b="1" dirty="0" smtClean="0"/>
              <a:t> </a:t>
            </a:r>
            <a:r>
              <a:rPr lang="en-US" sz="1800" dirty="0" smtClean="0"/>
              <a:t>(</a:t>
            </a:r>
            <a:r>
              <a:rPr lang="en-US" sz="1800" dirty="0"/>
              <a:t>Students </a:t>
            </a:r>
            <a:r>
              <a:rPr lang="en-US" sz="1800" dirty="0" smtClean="0"/>
              <a:t>are </a:t>
            </a:r>
            <a:r>
              <a:rPr lang="en-US" sz="1800" dirty="0"/>
              <a:t>asked to report their own experience of victimization, and </a:t>
            </a:r>
            <a:r>
              <a:rPr lang="en-US" sz="1800" dirty="0" smtClean="0"/>
              <a:t>families  </a:t>
            </a:r>
            <a:r>
              <a:rPr lang="en-US" sz="1800" dirty="0"/>
              <a:t>are asked to report the experience of their </a:t>
            </a:r>
            <a:r>
              <a:rPr lang="en-US" sz="1800" dirty="0" smtClean="0"/>
              <a:t>child.)</a:t>
            </a:r>
            <a:endParaRPr lang="en-US" sz="1800" dirty="0"/>
          </a:p>
          <a:p>
            <a:pPr marL="857250" lvl="1" indent="-457200">
              <a:buFont typeface="+mj-lt"/>
              <a:buAutoNum type="arabicPeriod"/>
            </a:pPr>
            <a:r>
              <a:rPr lang="en-US" sz="2100" b="1" dirty="0" smtClean="0"/>
              <a:t>Student Engagement </a:t>
            </a:r>
            <a:r>
              <a:rPr lang="en-US" sz="1800" dirty="0" smtClean="0"/>
              <a:t>(Students and families share their perceptions of student </a:t>
            </a:r>
            <a:r>
              <a:rPr lang="en-US" sz="1800" dirty="0"/>
              <a:t>cognitive/behavioral </a:t>
            </a:r>
            <a:r>
              <a:rPr lang="en-US" sz="1800" dirty="0" smtClean="0"/>
              <a:t>and </a:t>
            </a:r>
            <a:r>
              <a:rPr lang="en-US" sz="1800" dirty="0"/>
              <a:t>emotional </a:t>
            </a:r>
            <a:r>
              <a:rPr lang="en-US" sz="1800" dirty="0" smtClean="0"/>
              <a:t>engagement in school and school tasks.)</a:t>
            </a:r>
          </a:p>
          <a:p>
            <a:pPr marL="857250" lvl="1" indent="-457200">
              <a:buFont typeface="+mj-lt"/>
              <a:buAutoNum type="arabicPeriod"/>
            </a:pPr>
            <a:r>
              <a:rPr lang="en-US" sz="2100" b="1" dirty="0" smtClean="0"/>
              <a:t>Social and Emotional Competencies </a:t>
            </a:r>
            <a:r>
              <a:rPr lang="en-US" sz="1800" dirty="0" smtClean="0"/>
              <a:t>(Students share to what extent they demonstrate social emotional competency skills.)</a:t>
            </a:r>
            <a:endParaRPr lang="en-US" sz="1800" b="1" dirty="0" smtClean="0"/>
          </a:p>
          <a:p>
            <a:pPr marL="857250" lvl="1" indent="-457200">
              <a:buFont typeface="+mj-lt"/>
              <a:buAutoNum type="arabicPeriod"/>
            </a:pPr>
            <a:endParaRPr lang="en-US" sz="900" dirty="0" smtClean="0"/>
          </a:p>
        </p:txBody>
      </p:sp>
    </p:spTree>
    <p:extLst>
      <p:ext uri="{BB962C8B-B14F-4D97-AF65-F5344CB8AC3E}">
        <p14:creationId xmlns:p14="http://schemas.microsoft.com/office/powerpoint/2010/main" val="302129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65741" cy="63533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56370" y="76200"/>
            <a:ext cx="5867400" cy="830997"/>
          </a:xfrm>
          <a:prstGeom prst="rect">
            <a:avLst/>
          </a:prstGeom>
          <a:solidFill>
            <a:schemeClr val="bg1"/>
          </a:solidFill>
          <a:ln w="38100">
            <a:solidFill>
              <a:schemeClr val="tx1"/>
            </a:solidFill>
          </a:ln>
        </p:spPr>
        <p:txBody>
          <a:bodyPr wrap="square" rtlCol="0">
            <a:spAutoFit/>
          </a:bodyPr>
          <a:lstStyle/>
          <a:p>
            <a:pPr algn="ctr"/>
            <a:r>
              <a:rPr lang="en-US" b="1" dirty="0" smtClean="0">
                <a:solidFill>
                  <a:srgbClr val="2255FA"/>
                </a:solidFill>
              </a:rPr>
              <a:t>Delaware School Surveys Subscales: Part 1</a:t>
            </a:r>
            <a:endParaRPr lang="en-US" b="1" dirty="0">
              <a:solidFill>
                <a:srgbClr val="2255F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16509</TotalTime>
  <Words>5506</Words>
  <Application>Microsoft Office PowerPoint</Application>
  <PresentationFormat>On-screen Show (4:3)</PresentationFormat>
  <Paragraphs>660</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Bradley Hand ITC</vt:lpstr>
      <vt:lpstr>Calibri</vt:lpstr>
      <vt:lpstr>Century Gothic</vt:lpstr>
      <vt:lpstr>Geneva</vt:lpstr>
      <vt:lpstr>MS Mincho</vt:lpstr>
      <vt:lpstr>Times New Roman</vt:lpstr>
      <vt:lpstr>Tw Cen MT</vt:lpstr>
      <vt:lpstr>Wingdings</vt:lpstr>
      <vt:lpstr>1_Office Theme</vt:lpstr>
      <vt:lpstr>Sharing Your 17-18 School Climate Data with STAFF</vt:lpstr>
      <vt:lpstr>PowerPoint Presentation</vt:lpstr>
      <vt:lpstr>PowerPoint Presentation</vt:lpstr>
      <vt:lpstr>PowerPoint Presentation</vt:lpstr>
      <vt:lpstr>The Delaware School Climate Survey</vt:lpstr>
      <vt:lpstr>PowerPoint Presentation</vt:lpstr>
      <vt:lpstr>PowerPoint Presentation</vt:lpstr>
      <vt:lpstr>The Delaware School Surveys</vt:lpstr>
      <vt:lpstr>PowerPoint Presentation</vt:lpstr>
      <vt:lpstr>PowerPoint Presentation</vt:lpstr>
      <vt:lpstr>Response Codes</vt:lpstr>
      <vt:lpstr>The Final Report</vt:lpstr>
      <vt:lpstr>The Final Report</vt:lpstr>
      <vt:lpstr>The Final Report</vt:lpstr>
      <vt:lpstr>PowerPoint Presentation</vt:lpstr>
      <vt:lpstr>Our Results</vt:lpstr>
      <vt:lpstr>PowerPoint Presentation</vt:lpstr>
      <vt:lpstr>PowerPoint Presentation</vt:lpstr>
      <vt:lpstr>PowerPoint Presentation</vt:lpstr>
      <vt:lpstr>PowerPoint Presentation</vt:lpstr>
      <vt:lpstr>PowerPoint Presentation</vt:lpstr>
      <vt:lpstr>PowerPoint Presentation</vt:lpstr>
      <vt:lpstr>Our Results</vt:lpstr>
      <vt:lpstr>PowerPoint Presentation</vt:lpstr>
      <vt:lpstr>PowerPoint Presentation</vt:lpstr>
      <vt:lpstr>Our Results</vt:lpstr>
      <vt:lpstr>PowerPoint Presentation</vt:lpstr>
      <vt:lpstr>PowerPoint Presentation</vt:lpstr>
      <vt:lpstr>Our Results</vt:lpstr>
      <vt:lpstr>PowerPoint Presentation</vt:lpstr>
      <vt:lpstr>PowerPoint Presentation</vt:lpstr>
      <vt:lpstr>Our Results</vt:lpstr>
      <vt:lpstr>PowerPoint Presentation</vt:lpstr>
      <vt:lpstr>PowerPoint Presentation</vt:lpstr>
      <vt:lpstr>PowerPoint Presentation</vt:lpstr>
      <vt:lpstr>PowerPoint Presentation</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Hearn, Sarah</cp:lastModifiedBy>
  <cp:revision>1145</cp:revision>
  <cp:lastPrinted>2012-05-15T15:37:28Z</cp:lastPrinted>
  <dcterms:created xsi:type="dcterms:W3CDTF">2011-05-17T19:55:06Z</dcterms:created>
  <dcterms:modified xsi:type="dcterms:W3CDTF">2018-05-08T16:12:25Z</dcterms:modified>
</cp:coreProperties>
</file>