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0" r:id="rId2"/>
    <p:sldId id="296" r:id="rId3"/>
    <p:sldId id="276" r:id="rId4"/>
    <p:sldId id="266" r:id="rId5"/>
    <p:sldId id="267" r:id="rId6"/>
    <p:sldId id="268" r:id="rId7"/>
    <p:sldId id="291" r:id="rId8"/>
    <p:sldId id="269" r:id="rId9"/>
    <p:sldId id="270" r:id="rId10"/>
    <p:sldId id="271" r:id="rId11"/>
    <p:sldId id="272" r:id="rId12"/>
    <p:sldId id="273" r:id="rId13"/>
    <p:sldId id="297" r:id="rId14"/>
    <p:sldId id="274" r:id="rId15"/>
    <p:sldId id="290" r:id="rId16"/>
    <p:sldId id="275" r:id="rId17"/>
    <p:sldId id="264" r:id="rId18"/>
    <p:sldId id="265" r:id="rId19"/>
    <p:sldId id="282" r:id="rId20"/>
    <p:sldId id="261" r:id="rId21"/>
    <p:sldId id="262" r:id="rId22"/>
    <p:sldId id="263" r:id="rId23"/>
    <p:sldId id="278" r:id="rId24"/>
    <p:sldId id="283" r:id="rId25"/>
    <p:sldId id="258" r:id="rId26"/>
    <p:sldId id="277" r:id="rId27"/>
    <p:sldId id="285" r:id="rId28"/>
    <p:sldId id="292" r:id="rId29"/>
    <p:sldId id="286" r:id="rId30"/>
    <p:sldId id="284" r:id="rId31"/>
    <p:sldId id="287" r:id="rId32"/>
    <p:sldId id="293" r:id="rId33"/>
    <p:sldId id="294" r:id="rId34"/>
    <p:sldId id="295" r:id="rId35"/>
    <p:sldId id="288" r:id="rId36"/>
    <p:sldId id="298" r:id="rId37"/>
    <p:sldId id="289" r:id="rId3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E9E9E9"/>
    <a:srgbClr val="F9F9F9"/>
    <a:srgbClr val="FCFCFC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1" autoAdjust="0"/>
    <p:restoredTop sz="76294" autoAdjust="0"/>
  </p:normalViewPr>
  <p:slideViewPr>
    <p:cSldViewPr snapToGrid="0">
      <p:cViewPr>
        <p:scale>
          <a:sx n="90" d="100"/>
          <a:sy n="90" d="100"/>
        </p:scale>
        <p:origin x="-18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B9C64-2C33-4A51-A0E1-62856EF4E3E8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4862-7073-4199-8228-F03A5BFF3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2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446FE-CF67-42D2-BAED-339C8A7730CD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B110A-5034-42ED-B376-D5D860DB07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8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3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2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71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4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8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60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0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8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39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03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38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00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6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30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59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91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50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7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71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81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0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04458-C367-472F-8898-1E85067F5E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78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04458-C367-472F-8898-1E85067F5E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8814" indent="-288005" defTabSz="9392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2021" indent="-230404" defTabSz="9392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2830" indent="-230404" defTabSz="9392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3639" indent="-230404" defTabSz="9392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4448" indent="-230404" defTabSz="939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5256" indent="-230404" defTabSz="939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56065" indent="-230404" defTabSz="939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16873" indent="-230404" defTabSz="939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753419-2B13-6445-930D-E9AA742E37A2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12" tIns="46957" rIns="93912" bIns="46957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6523664-9ED7-5D44-A301-AB52A448B891}" type="slidenum">
              <a:rPr lang="en-US" sz="1200"/>
              <a:pPr algn="r" eaLnBrk="1" hangingPunct="1"/>
              <a:t>34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83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1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0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9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1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2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2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0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110A-5034-42ED-B376-D5D860DB07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7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C-Wyy_lP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oet.udel.edu/pbs/program-development-and-evaluatio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1fLgxW4E7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4217"/>
            <a:ext cx="9601196" cy="795868"/>
          </a:xfrm>
        </p:spPr>
        <p:txBody>
          <a:bodyPr>
            <a:noAutofit/>
          </a:bodyPr>
          <a:lstStyle/>
          <a:p>
            <a:r>
              <a:rPr lang="en-US" sz="8800" dirty="0" smtClean="0"/>
              <a:t>Welcome!</a:t>
            </a:r>
            <a:endParaRPr lang="en-US" sz="8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2" y="1456086"/>
            <a:ext cx="9601196" cy="7958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Secondary Forum - DE-PBS Project</a:t>
            </a:r>
          </a:p>
          <a:p>
            <a:r>
              <a:rPr lang="en-US" sz="1800" dirty="0" smtClean="0"/>
              <a:t>2/23/16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52" y="3357894"/>
            <a:ext cx="7417709" cy="323373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12018" y="2280676"/>
            <a:ext cx="865717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Please complete 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BEFORE items on your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evaluation form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in your folder (yes, the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pink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one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Tardy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random call into a class to see if everyone is on-time  </a:t>
            </a:r>
          </a:p>
          <a:p>
            <a:r>
              <a:rPr lang="en-US" sz="2800" dirty="0" smtClean="0"/>
              <a:t>If the teacher reports that 100% of students are on-time that classroom gets reinforcement  </a:t>
            </a:r>
          </a:p>
          <a:p>
            <a:r>
              <a:rPr lang="en-US" sz="2800" dirty="0" smtClean="0"/>
              <a:t>Use your data to pick what time of day to make the call in (i.e.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period, etc.)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34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9614"/>
            <a:ext cx="9601196" cy="1303867"/>
          </a:xfrm>
        </p:spPr>
        <p:txBody>
          <a:bodyPr/>
          <a:lstStyle/>
          <a:p>
            <a:r>
              <a:rPr lang="en-US" dirty="0" smtClean="0"/>
              <a:t>Have a monthly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660" y="1728383"/>
            <a:ext cx="7264938" cy="4224945"/>
          </a:xfrm>
          <a:solidFill>
            <a:srgbClr val="FAFAFA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Pay it forward</a:t>
            </a:r>
          </a:p>
          <a:p>
            <a:r>
              <a:rPr lang="en-US" sz="2800" dirty="0" smtClean="0"/>
              <a:t>Millions acts of kindness</a:t>
            </a:r>
          </a:p>
          <a:p>
            <a:r>
              <a:rPr lang="en-US" sz="2800" dirty="0" smtClean="0"/>
              <a:t>Sweet tweets</a:t>
            </a:r>
          </a:p>
          <a:p>
            <a:r>
              <a:rPr lang="en-US" sz="2800" dirty="0" smtClean="0"/>
              <a:t>Community service (food drive, sock drive, penny wars) </a:t>
            </a:r>
          </a:p>
          <a:p>
            <a:r>
              <a:rPr lang="en-US" sz="2800" dirty="0" smtClean="0"/>
              <a:t>Homeroom discussions on respecting diversity</a:t>
            </a:r>
          </a:p>
          <a:p>
            <a:r>
              <a:rPr lang="en-US" sz="2800" dirty="0" smtClean="0"/>
              <a:t>Class-wide reading of a book (one book, one school) </a:t>
            </a:r>
            <a:endParaRPr lang="en-US" sz="2800" dirty="0"/>
          </a:p>
        </p:txBody>
      </p:sp>
      <p:pic>
        <p:nvPicPr>
          <p:cNvPr id="4" name="Picture 2" descr="http://www.cowboysandcadillacsblog.com/wp-content/uploads/2011/11/il_570xN.265821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98" y="1562847"/>
            <a:ext cx="3224411" cy="317915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2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1391"/>
            <a:ext cx="9601196" cy="1303867"/>
          </a:xfrm>
        </p:spPr>
        <p:txBody>
          <a:bodyPr/>
          <a:lstStyle/>
          <a:p>
            <a:r>
              <a:rPr lang="en-US" dirty="0" smtClean="0"/>
              <a:t>Positive Behavior 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55258"/>
            <a:ext cx="9601196" cy="3706239"/>
          </a:xfrm>
          <a:solidFill>
            <a:srgbClr val="FBFBFB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Think about how you could easily implement positive behavior referrals</a:t>
            </a:r>
          </a:p>
          <a:p>
            <a:pPr lvl="1"/>
            <a:r>
              <a:rPr lang="en-US" sz="2800" dirty="0" smtClean="0"/>
              <a:t>Could be student designed </a:t>
            </a:r>
          </a:p>
          <a:p>
            <a:pPr lvl="1"/>
            <a:r>
              <a:rPr lang="en-US" sz="2800" dirty="0" smtClean="0"/>
              <a:t>Challenge staff to have a certain amount of positive referrals completed versus true behavioral referrals</a:t>
            </a:r>
          </a:p>
          <a:p>
            <a:pPr lvl="1"/>
            <a:r>
              <a:rPr lang="en-US" sz="2800" dirty="0" smtClean="0"/>
              <a:t>Encourage the school population with a goal and a level of reinforcement when that goal is reached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115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438" y="750120"/>
            <a:ext cx="9636455" cy="23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Milford High Example on delawarepbs.org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69" y="1157875"/>
            <a:ext cx="9348581" cy="55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5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46" y="639834"/>
            <a:ext cx="9601196" cy="1303867"/>
          </a:xfrm>
        </p:spPr>
        <p:txBody>
          <a:bodyPr/>
          <a:lstStyle/>
          <a:p>
            <a:r>
              <a:rPr lang="en-US" dirty="0" smtClean="0"/>
              <a:t>Get the students “plugged 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03" y="1943701"/>
            <a:ext cx="7342760" cy="3318936"/>
          </a:xfrm>
          <a:solidFill>
            <a:srgbClr val="FCFCFC"/>
          </a:solidFill>
          <a:ln>
            <a:solidFill>
              <a:srgbClr val="F9F9F9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Have a student run PBS component of your team </a:t>
            </a:r>
          </a:p>
          <a:p>
            <a:r>
              <a:rPr lang="en-US" sz="2800" dirty="0" smtClean="0"/>
              <a:t>Have the students survey the other students to see what is working what could work better</a:t>
            </a:r>
          </a:p>
          <a:p>
            <a:r>
              <a:rPr lang="en-US" sz="2800" dirty="0" smtClean="0"/>
              <a:t>Gather ideas for reinforcement</a:t>
            </a:r>
          </a:p>
          <a:p>
            <a:r>
              <a:rPr lang="en-US" sz="2800" dirty="0" smtClean="0"/>
              <a:t>Gather concrete ideas from the students           for building a more positive school climate </a:t>
            </a:r>
          </a:p>
          <a:p>
            <a:r>
              <a:rPr lang="en-US" sz="2800" dirty="0" smtClean="0"/>
              <a:t>Let the students run the meetings! </a:t>
            </a:r>
            <a:endParaRPr lang="en-US" sz="2800" dirty="0"/>
          </a:p>
        </p:txBody>
      </p:sp>
      <p:pic>
        <p:nvPicPr>
          <p:cNvPr id="4" name="Picture 2" descr="http://www.montgomeryschoolsmd.org/uploadedImages/students/middle-school-students-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63" y="2440816"/>
            <a:ext cx="3475473" cy="232470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9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842" y="5269652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www.youtube.com/watch?v=5C-Wyy_lPNk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60" y="1573952"/>
            <a:ext cx="5638800" cy="3695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3066" y="43264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Students Sharing Positive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4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15205"/>
            <a:ext cx="9601196" cy="1303867"/>
          </a:xfrm>
        </p:spPr>
        <p:txBody>
          <a:bodyPr/>
          <a:lstStyle/>
          <a:p>
            <a:r>
              <a:rPr lang="en-US" dirty="0" smtClean="0"/>
              <a:t>Growth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603621"/>
            <a:ext cx="9601196" cy="4271884"/>
          </a:xfrm>
          <a:solidFill>
            <a:srgbClr val="F9F9F9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How can you imped “growth mindset” ideals within your school wide culture – </a:t>
            </a:r>
          </a:p>
          <a:p>
            <a:pPr lvl="1"/>
            <a:r>
              <a:rPr lang="en-US" sz="2800" dirty="0" smtClean="0"/>
              <a:t>Trying again</a:t>
            </a:r>
          </a:p>
          <a:p>
            <a:pPr lvl="1"/>
            <a:r>
              <a:rPr lang="en-US" sz="2800" dirty="0" smtClean="0"/>
              <a:t>Making a mistake </a:t>
            </a:r>
          </a:p>
          <a:p>
            <a:pPr lvl="1"/>
            <a:r>
              <a:rPr lang="en-US" sz="2800" dirty="0" smtClean="0"/>
              <a:t>Asking for help </a:t>
            </a:r>
          </a:p>
          <a:p>
            <a:pPr lvl="1"/>
            <a:r>
              <a:rPr lang="en-US" sz="2800" dirty="0" smtClean="0"/>
              <a:t>Rising to a challenge </a:t>
            </a:r>
          </a:p>
          <a:p>
            <a:pPr lvl="1"/>
            <a:r>
              <a:rPr lang="en-US" sz="2800" dirty="0" smtClean="0"/>
              <a:t>Taking risks academically 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**essay contest, poster contest, schoolwide themes</a:t>
            </a:r>
          </a:p>
        </p:txBody>
      </p:sp>
    </p:spTree>
    <p:extLst>
      <p:ext uri="{BB962C8B-B14F-4D97-AF65-F5344CB8AC3E}">
        <p14:creationId xmlns:p14="http://schemas.microsoft.com/office/powerpoint/2010/main" val="21342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864" y="1047807"/>
            <a:ext cx="9890250" cy="3318936"/>
          </a:xfrm>
          <a:solidFill>
            <a:srgbClr val="F9F9F9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smtClean="0"/>
              <a:t>Your Tips </a:t>
            </a:r>
            <a:r>
              <a:rPr lang="en-US" sz="6000" dirty="0"/>
              <a:t>for </a:t>
            </a:r>
            <a:endParaRPr lang="en-US" sz="6000" dirty="0" smtClean="0"/>
          </a:p>
          <a:p>
            <a:pPr marL="0" indent="0" algn="ctr">
              <a:buNone/>
            </a:pPr>
            <a:r>
              <a:rPr lang="en-US" sz="6000" dirty="0"/>
              <a:t>R</a:t>
            </a:r>
            <a:r>
              <a:rPr lang="en-US" sz="6000" dirty="0" smtClean="0"/>
              <a:t>estarting &amp; Re-Energizing </a:t>
            </a:r>
          </a:p>
          <a:p>
            <a:pPr marL="0" indent="0" algn="ctr">
              <a:buNone/>
            </a:pPr>
            <a:r>
              <a:rPr lang="en-US" sz="6000" dirty="0"/>
              <a:t>Y</a:t>
            </a:r>
            <a:r>
              <a:rPr lang="en-US" sz="6000" dirty="0" smtClean="0"/>
              <a:t>our </a:t>
            </a:r>
            <a:r>
              <a:rPr lang="en-US" sz="6000" dirty="0"/>
              <a:t>School’s Positive Culture</a:t>
            </a:r>
          </a:p>
        </p:txBody>
      </p:sp>
      <p:pic>
        <p:nvPicPr>
          <p:cNvPr id="1026" name="Picture 2" descr="http://www.publicdomainpictures.net/pictures/40000/nahled/question-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84" y="4153609"/>
            <a:ext cx="2042809" cy="20428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REBOOTING THE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845628" cy="3318936"/>
          </a:xfrm>
        </p:spPr>
        <p:txBody>
          <a:bodyPr>
            <a:normAutofit/>
          </a:bodyPr>
          <a:lstStyle/>
          <a:p>
            <a:r>
              <a:rPr lang="en-US" sz="4000" dirty="0"/>
              <a:t>Start small </a:t>
            </a:r>
          </a:p>
          <a:p>
            <a:pPr lvl="1"/>
            <a:r>
              <a:rPr lang="en-US" sz="3600" dirty="0"/>
              <a:t>What is one thing you can do for the rest of this year to improve your school climate?  </a:t>
            </a:r>
          </a:p>
        </p:txBody>
      </p:sp>
      <p:sp>
        <p:nvSpPr>
          <p:cNvPr id="5" name="TextBox 4"/>
          <p:cNvSpPr txBox="1"/>
          <p:nvPr/>
        </p:nvSpPr>
        <p:spPr>
          <a:xfrm rot="20211251">
            <a:off x="7371567" y="3924011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Note to self…</a:t>
            </a:r>
            <a:endParaRPr lang="en-US" sz="32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259" y="1631576"/>
            <a:ext cx="7253519" cy="3603812"/>
          </a:xfrm>
          <a:solidFill>
            <a:srgbClr val="E9E9E9"/>
          </a:solidFill>
        </p:spPr>
        <p:txBody>
          <a:bodyPr anchor="t"/>
          <a:lstStyle/>
          <a:p>
            <a:r>
              <a:rPr lang="en-US" b="1" dirty="0"/>
              <a:t>Demystifying </a:t>
            </a:r>
            <a:br>
              <a:rPr lang="en-US" b="1" dirty="0"/>
            </a:br>
            <a:r>
              <a:rPr lang="en-US" b="1" dirty="0"/>
              <a:t>the DE Key Feature </a:t>
            </a:r>
            <a:r>
              <a:rPr lang="en-US" b="1" dirty="0" smtClean="0"/>
              <a:t>Evaluation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66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5868"/>
          </a:xfrm>
        </p:spPr>
        <p:txBody>
          <a:bodyPr>
            <a:noAutofit/>
          </a:bodyPr>
          <a:lstStyle/>
          <a:p>
            <a:r>
              <a:rPr lang="en-US" sz="8800" dirty="0" smtClean="0"/>
              <a:t>Welcome!</a:t>
            </a:r>
            <a:endParaRPr lang="en-US" sz="8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7785" y="2160407"/>
            <a:ext cx="6024347" cy="3790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Your Name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School Name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Please share with the group: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1 PBS-Related Challenge/Question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 PBS-Related </a:t>
            </a:r>
            <a:r>
              <a:rPr lang="en-US" sz="2800" dirty="0" smtClean="0"/>
              <a:t>Success/Tip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303908"/>
            <a:ext cx="3236104" cy="141077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08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156" y="57354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KFE: </a:t>
            </a:r>
            <a:r>
              <a:rPr lang="en-US" b="1" dirty="0"/>
              <a:t>What is </a:t>
            </a:r>
            <a:r>
              <a:rPr lang="en-US" b="1" dirty="0" smtClean="0"/>
              <a:t>it</a:t>
            </a:r>
            <a:r>
              <a:rPr lang="en-US" b="1" dirty="0"/>
              <a:t>?</a:t>
            </a:r>
            <a:br>
              <a:rPr lang="en-US" b="1" dirty="0"/>
            </a:br>
            <a:r>
              <a:rPr lang="en-US" b="1" dirty="0"/>
              <a:t>A </a:t>
            </a:r>
            <a:r>
              <a:rPr lang="en-US" b="1" dirty="0" smtClean="0"/>
              <a:t>tool…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668" y="1877407"/>
            <a:ext cx="9229927" cy="4309384"/>
          </a:xfrm>
          <a:solidFill>
            <a:srgbClr val="F9F9F9"/>
          </a:solidFill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for DE PBS schools to use to measure the fidelity and comprehensiveness of your SWPBS program and implementation.</a:t>
            </a:r>
          </a:p>
          <a:p>
            <a:r>
              <a:rPr lang="en-US" sz="2800" dirty="0" smtClean="0"/>
              <a:t>to help your SWPBS team to action plan around improving or expanding specific areas of your SWPBS programming.</a:t>
            </a:r>
          </a:p>
          <a:p>
            <a:r>
              <a:rPr lang="en-US" sz="2800" dirty="0" smtClean="0"/>
              <a:t>to help your school and district to understand and acknowledge your PBS efforts.</a:t>
            </a:r>
          </a:p>
          <a:p>
            <a:r>
              <a:rPr lang="en-US" sz="2800" dirty="0" smtClean="0"/>
              <a:t>to help the DE-PBS Project more responsive to your SWPBS needs and those of schools throughout 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677332"/>
            <a:ext cx="5206998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KFE</a:t>
            </a:r>
            <a:r>
              <a:rPr lang="en-US" b="1" dirty="0" smtClean="0"/>
              <a:t>: </a:t>
            </a:r>
            <a:r>
              <a:rPr lang="en-US" b="1" dirty="0"/>
              <a:t>How </a:t>
            </a:r>
            <a:r>
              <a:rPr lang="en-US" b="1" dirty="0" smtClean="0"/>
              <a:t>Do You </a:t>
            </a:r>
            <a:r>
              <a:rPr lang="en-US" b="1" dirty="0"/>
              <a:t>Prepare for </a:t>
            </a:r>
            <a:r>
              <a:rPr lang="en-US" b="1" dirty="0" smtClean="0"/>
              <a:t>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981199"/>
            <a:ext cx="5537200" cy="4166682"/>
          </a:xfrm>
          <a:solidFill>
            <a:srgbClr val="F9F9F9"/>
          </a:solidFill>
        </p:spPr>
        <p:txBody>
          <a:bodyPr>
            <a:noAutofit/>
          </a:bodyPr>
          <a:lstStyle/>
          <a:p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http://wordpress.oet.udel.edu/pbs/program-development-and-evaluation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/</a:t>
            </a:r>
            <a:endParaRPr lang="en-US" sz="2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200" dirty="0" smtClean="0"/>
              <a:t>Self-study on the four components of SWPBS:</a:t>
            </a:r>
          </a:p>
          <a:p>
            <a:pPr lvl="1"/>
            <a:r>
              <a:rPr lang="en-US" sz="2200" dirty="0"/>
              <a:t>Tier 1: Program Development and </a:t>
            </a:r>
            <a:r>
              <a:rPr lang="en-US" sz="2200" dirty="0" smtClean="0"/>
              <a:t>Evaluation</a:t>
            </a:r>
          </a:p>
          <a:p>
            <a:pPr lvl="1"/>
            <a:r>
              <a:rPr lang="en-US" sz="2200" dirty="0"/>
              <a:t>Prevention: Implementing Schoolwide &amp; Classroom </a:t>
            </a:r>
            <a:r>
              <a:rPr lang="en-US" sz="2200" dirty="0" smtClean="0"/>
              <a:t>Systems</a:t>
            </a:r>
          </a:p>
          <a:p>
            <a:pPr lvl="1"/>
            <a:r>
              <a:rPr lang="en-US" sz="2200" dirty="0"/>
              <a:t>Correcting Behavior </a:t>
            </a:r>
            <a:r>
              <a:rPr lang="en-US" sz="2200" dirty="0" smtClean="0"/>
              <a:t>Problems</a:t>
            </a:r>
          </a:p>
          <a:p>
            <a:pPr lvl="1"/>
            <a:r>
              <a:rPr lang="en-US" sz="2200" dirty="0"/>
              <a:t>Developing Self-Discipline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118534"/>
            <a:ext cx="4924838" cy="65590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1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919868" cy="1303867"/>
          </a:xfrm>
        </p:spPr>
        <p:txBody>
          <a:bodyPr/>
          <a:lstStyle/>
          <a:p>
            <a:r>
              <a:rPr lang="en-US" b="1" dirty="0" smtClean="0"/>
              <a:t>The KFE: FAQ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919869" cy="3318936"/>
          </a:xfrm>
        </p:spPr>
        <p:txBody>
          <a:bodyPr/>
          <a:lstStyle/>
          <a:p>
            <a:r>
              <a:rPr lang="en-US" dirty="0"/>
              <a:t>http://wordpress.oet.udel.edu/pbs/wp-content/uploads/2013/01/KFE-QA.pdf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52" y="257815"/>
            <a:ext cx="4980333" cy="64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1" y="764418"/>
            <a:ext cx="5243710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KFE: The Day Of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764485" cy="3318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Team leader interview</a:t>
            </a:r>
          </a:p>
          <a:p>
            <a:r>
              <a:rPr lang="en-US" sz="2800" dirty="0" smtClean="0"/>
              <a:t>Administrator interview</a:t>
            </a:r>
          </a:p>
          <a:p>
            <a:r>
              <a:rPr lang="en-US" sz="2800" dirty="0" smtClean="0"/>
              <a:t>Brief </a:t>
            </a:r>
            <a:r>
              <a:rPr lang="en-US" sz="2800" dirty="0"/>
              <a:t>student interviews </a:t>
            </a:r>
          </a:p>
          <a:p>
            <a:r>
              <a:rPr lang="en-US" sz="2800" dirty="0" smtClean="0"/>
              <a:t>Brief staff interviews</a:t>
            </a:r>
          </a:p>
          <a:p>
            <a:r>
              <a:rPr lang="en-US" sz="2800" dirty="0" smtClean="0"/>
              <a:t>Product review 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509657" y="982132"/>
            <a:ext cx="4550229" cy="4460724"/>
          </a:xfrm>
          <a:prstGeom prst="wedgeRoundRectCallout">
            <a:avLst>
              <a:gd name="adj1" fmla="val -83665"/>
              <a:gd name="adj2" fmla="val 15951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 staff and students. This is a reminder that we have visitors in the building today who may ask you some questions. They thank everyone in advance for your time and cooperation!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30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3554" y="1739153"/>
            <a:ext cx="6956114" cy="3476311"/>
          </a:xfrm>
          <a:solidFill>
            <a:schemeClr val="bg1"/>
          </a:solidFill>
        </p:spPr>
        <p:txBody>
          <a:bodyPr anchor="ctr"/>
          <a:lstStyle/>
          <a:p>
            <a:r>
              <a:rPr lang="en-US" i="1" dirty="0" smtClean="0"/>
              <a:t>Multi-Tiered Systems of Support (MTSS)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Tier 2 Interventions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85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09758"/>
            <a:ext cx="9601196" cy="1303867"/>
          </a:xfrm>
          <a:solidFill>
            <a:srgbClr val="F9F9F9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What Tier 2 Interventions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/>
              <a:t>Resources are Out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77437"/>
            <a:ext cx="9813586" cy="4153711"/>
          </a:xfrm>
          <a:solidFill>
            <a:srgbClr val="F9F9F9"/>
          </a:solidFill>
        </p:spPr>
        <p:txBody>
          <a:bodyPr>
            <a:noAutofit/>
          </a:bodyPr>
          <a:lstStyle/>
          <a:p>
            <a:r>
              <a:rPr lang="en-US" dirty="0" smtClean="0"/>
              <a:t>CICO</a:t>
            </a:r>
          </a:p>
          <a:p>
            <a:r>
              <a:rPr lang="en-US" dirty="0" smtClean="0"/>
              <a:t>Achievement Mentoring</a:t>
            </a:r>
          </a:p>
          <a:p>
            <a:r>
              <a:rPr lang="en-US" dirty="0" smtClean="0"/>
              <a:t>Twilight/Daylight Programming</a:t>
            </a:r>
          </a:p>
          <a:p>
            <a:r>
              <a:rPr lang="en-US" dirty="0" smtClean="0"/>
              <a:t>Why Try?</a:t>
            </a:r>
          </a:p>
          <a:p>
            <a:r>
              <a:rPr lang="en-US" dirty="0" smtClean="0"/>
              <a:t>Social Groups</a:t>
            </a:r>
          </a:p>
          <a:p>
            <a:r>
              <a:rPr lang="en-US" dirty="0" smtClean="0"/>
              <a:t>Attendance intervention</a:t>
            </a:r>
          </a:p>
          <a:p>
            <a:r>
              <a:rPr lang="en-US" dirty="0" smtClean="0"/>
              <a:t>Mental health/life event groups</a:t>
            </a:r>
          </a:p>
          <a:p>
            <a:r>
              <a:rPr lang="en-US" dirty="0" smtClean="0"/>
              <a:t>PEERS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400800" y="2895600"/>
            <a:ext cx="4049486" cy="2786743"/>
          </a:xfrm>
          <a:prstGeom prst="cloudCallout">
            <a:avLst>
              <a:gd name="adj1" fmla="val -41904"/>
              <a:gd name="adj2" fmla="val -7865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Skill building or relationship building?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2921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Structuring your Tier </a:t>
            </a:r>
            <a:r>
              <a:rPr lang="en-US" b="1" dirty="0"/>
              <a:t>2 </a:t>
            </a:r>
            <a:r>
              <a:rPr lang="en-US" b="1" dirty="0" smtClean="0"/>
              <a:t>Team Discussions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169267"/>
            <a:ext cx="9601196" cy="3318936"/>
          </a:xfrm>
          <a:solidFill>
            <a:srgbClr val="F9F9F9"/>
          </a:solidFill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Systems AND Problem-Solving Discussions</a:t>
            </a:r>
          </a:p>
          <a:p>
            <a:r>
              <a:rPr lang="en-US" sz="2800" dirty="0" smtClean="0"/>
              <a:t>Data Collection – baseline, during intervention, after intervention</a:t>
            </a:r>
          </a:p>
          <a:p>
            <a:pPr lvl="1"/>
            <a:r>
              <a:rPr lang="en-US" sz="2800" dirty="0" smtClean="0"/>
              <a:t>Tracker at delawarepbs.org</a:t>
            </a:r>
          </a:p>
          <a:p>
            <a:r>
              <a:rPr lang="en-US" sz="2800" dirty="0" smtClean="0"/>
              <a:t>Tiered Fidelity Inventory</a:t>
            </a:r>
          </a:p>
          <a:p>
            <a:pPr lvl="1"/>
            <a:r>
              <a:rPr lang="en-US" sz="2800" dirty="0" smtClean="0"/>
              <a:t>National database of Tier 2 implementation</a:t>
            </a:r>
          </a:p>
          <a:p>
            <a:pPr lvl="1"/>
            <a:r>
              <a:rPr lang="en-US" sz="2800" dirty="0" smtClean="0"/>
              <a:t>Contact Project for log-in information for data entry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93" y="1577788"/>
            <a:ext cx="4693022" cy="3284071"/>
          </a:xfrm>
          <a:solidFill>
            <a:srgbClr val="FAFAFA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Your Team,</a:t>
            </a:r>
            <a:br>
              <a:rPr lang="en-US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Your Interventions,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Your Tools</a:t>
            </a:r>
            <a:endParaRPr lang="en-US" b="1" dirty="0"/>
          </a:p>
        </p:txBody>
      </p:sp>
      <p:pic>
        <p:nvPicPr>
          <p:cNvPr id="3" name="Picture 2" descr="http://www.riohondo.edu/behavioral-and-social-sciences/wp-content/uploads/sites/39/2014/02/Human-Services-ClipArt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95" y="1410183"/>
            <a:ext cx="5214398" cy="4076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46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3372" y="2033080"/>
            <a:ext cx="9823226" cy="2323652"/>
          </a:xfrm>
          <a:prstGeom prst="rect">
            <a:avLst/>
          </a:prstGeom>
          <a:solidFill>
            <a:srgbClr val="FAFAFA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29213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 smtClean="0"/>
              <a:t>Check-In/Check-Out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627" y="2794633"/>
            <a:ext cx="4154805" cy="3124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74959" y="233101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Midwest PBIS Webinar (2hr)</a:t>
            </a:r>
          </a:p>
          <a:p>
            <a:pPr lvl="2"/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Ali Hearn, Midwest PBIS Network 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https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://midwestpbis.adobeconnect.com/p2e6kstk7hn/?launcher=false&amp;fcsContent=true&amp;pbMode=normal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00" y="2033080"/>
            <a:ext cx="1814889" cy="14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4098" y="519986"/>
            <a:ext cx="7167280" cy="1511963"/>
          </a:xfrm>
        </p:spPr>
        <p:txBody>
          <a:bodyPr>
            <a:normAutofit/>
          </a:bodyPr>
          <a:lstStyle/>
          <a:p>
            <a:r>
              <a:rPr lang="en-US" b="1" dirty="0" smtClean="0"/>
              <a:t>Tiered Fidelity Inventory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60072"/>
              </p:ext>
            </p:extLst>
          </p:nvPr>
        </p:nvGraphicFramePr>
        <p:xfrm>
          <a:off x="1320417" y="1867711"/>
          <a:ext cx="9867536" cy="3988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768"/>
                <a:gridCol w="4933768"/>
              </a:tblGrid>
              <a:tr h="3988035">
                <a:tc>
                  <a:txBody>
                    <a:bodyPr/>
                    <a:lstStyle/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 Team Composition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 Team Operating Procedures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 Screening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 Request for Assistance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 Options for Tier II Interventions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Tier II Critical Features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 Practice Matched to Student Need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 Access to Tier 1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Supports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 Professional Development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 Level of Use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 Student Performance 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Data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 Fidelity Data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 Annual </a:t>
                      </a:r>
                    </a:p>
                    <a:p>
                      <a:pPr lvl="0"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Evaluation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377" y="2629427"/>
            <a:ext cx="3191891" cy="4043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71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3998" y="3699931"/>
            <a:ext cx="6815669" cy="1515533"/>
          </a:xfrm>
        </p:spPr>
        <p:txBody>
          <a:bodyPr/>
          <a:lstStyle/>
          <a:p>
            <a:r>
              <a:rPr lang="en-US" dirty="0"/>
              <a:t>"Top 10 Ideas for Rebooting " </a:t>
            </a:r>
            <a:r>
              <a:rPr lang="en-US" dirty="0" smtClean="0"/>
              <a:t> </a:t>
            </a:r>
            <a:r>
              <a:rPr lang="en-US" i="1" dirty="0"/>
              <a:t>Reinvigorating PBS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at </a:t>
            </a:r>
            <a:r>
              <a:rPr lang="en-US" i="1" dirty="0"/>
              <a:t>the Secondary  Level</a:t>
            </a:r>
          </a:p>
        </p:txBody>
      </p:sp>
    </p:spTree>
    <p:extLst>
      <p:ext uri="{BB962C8B-B14F-4D97-AF65-F5344CB8AC3E}">
        <p14:creationId xmlns:p14="http://schemas.microsoft.com/office/powerpoint/2010/main" val="41302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3554" y="1739153"/>
            <a:ext cx="6956114" cy="3476311"/>
          </a:xfrm>
          <a:solidFill>
            <a:schemeClr val="bg1"/>
          </a:solidFill>
        </p:spPr>
        <p:txBody>
          <a:bodyPr anchor="ctr"/>
          <a:lstStyle/>
          <a:p>
            <a:r>
              <a:rPr lang="en-US" b="1" dirty="0"/>
              <a:t>Supporting Positive and Trauma-Sensitive School Community Conversations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45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dirty="0" smtClean="0"/>
              <a:t>The ACES Study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62505" y="1828801"/>
            <a:ext cx="8866989" cy="40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80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67420"/>
            <a:ext cx="7620000" cy="1981200"/>
          </a:xfrm>
        </p:spPr>
        <p:txBody>
          <a:bodyPr/>
          <a:lstStyle/>
          <a:p>
            <a:pPr algn="ctr"/>
            <a:r>
              <a:rPr lang="en-US" sz="2800" b="1" dirty="0" smtClean="0"/>
              <a:t>MTSS: Helping </a:t>
            </a:r>
            <a:r>
              <a:rPr lang="en-US" sz="2800" b="1" dirty="0"/>
              <a:t>to Build Student Resilience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12241"/>
            <a:ext cx="7315200" cy="5251191"/>
          </a:xfrm>
          <a:prstGeom prst="rect">
            <a:avLst/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38884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783840"/>
            <a:ext cx="7848600" cy="3352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Schools </a:t>
            </a:r>
            <a:r>
              <a:rPr lang="en-US" sz="2800" b="1" u="sng" dirty="0">
                <a:solidFill>
                  <a:srgbClr val="00B050"/>
                </a:solidFill>
              </a:rPr>
              <a:t>can be a protective factor </a:t>
            </a:r>
            <a:br>
              <a:rPr lang="en-US" sz="2800" b="1" u="sng" dirty="0">
                <a:solidFill>
                  <a:srgbClr val="00B050"/>
                </a:solidFill>
              </a:rPr>
            </a:br>
            <a:r>
              <a:rPr lang="en-US" sz="2800" b="1" u="sng" dirty="0">
                <a:solidFill>
                  <a:srgbClr val="00B050"/>
                </a:solidFill>
              </a:rPr>
              <a:t>for students </a:t>
            </a:r>
            <a:r>
              <a:rPr lang="en-US" sz="2800" b="1" dirty="0"/>
              <a:t>who have experienced </a:t>
            </a:r>
            <a:r>
              <a:rPr lang="en-US" sz="2800" b="1" dirty="0" smtClean="0"/>
              <a:t>trauma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and can help these students </a:t>
            </a:r>
            <a:br>
              <a:rPr lang="en-US" sz="2800" b="1" dirty="0"/>
            </a:br>
            <a:r>
              <a:rPr lang="en-US" sz="2800" b="1" dirty="0"/>
              <a:t>to become more resilient</a:t>
            </a:r>
            <a:r>
              <a:rPr lang="en-US" sz="2800" b="1" dirty="0" smtClean="0"/>
              <a:t>. </a:t>
            </a:r>
            <a:r>
              <a:rPr lang="en-US" sz="2800" b="1" u="sng" dirty="0" smtClean="0">
                <a:solidFill>
                  <a:srgbClr val="00B050"/>
                </a:solidFill>
              </a:rPr>
              <a:t>Staff need support, too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1" y="233680"/>
            <a:ext cx="5052777" cy="3627119"/>
          </a:xfrm>
          <a:prstGeom prst="rect">
            <a:avLst/>
          </a:prstGeom>
          <a:solidFill>
            <a:schemeClr val="tx1"/>
          </a:solidFill>
          <a:ln w="38100">
            <a:solidFill>
              <a:srgbClr val="0099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4033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7"/>
          <p:cNvSpPr txBox="1">
            <a:spLocks noChangeArrowheads="1"/>
          </p:cNvSpPr>
          <p:nvPr/>
        </p:nvSpPr>
        <p:spPr bwMode="auto">
          <a:xfrm>
            <a:off x="6363270" y="3960572"/>
            <a:ext cx="5556639" cy="2816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900" b="1" dirty="0">
              <a:latin typeface="Calibri" panose="020F0502020204030204" pitchFamily="34" charset="0"/>
              <a:cs typeface="Arial" charset="0"/>
            </a:endParaRPr>
          </a:p>
          <a:p>
            <a:pPr algn="ctr"/>
            <a:r>
              <a:rPr lang="en-US" b="1" dirty="0">
                <a:solidFill>
                  <a:srgbClr val="009900"/>
                </a:solidFill>
                <a:latin typeface="Calibri" panose="020F0502020204030204" pitchFamily="34" charset="0"/>
                <a:cs typeface="Arial" charset="0"/>
              </a:rPr>
              <a:t>But both help </a:t>
            </a:r>
            <a:r>
              <a:rPr lang="en-US" b="1" dirty="0" smtClean="0">
                <a:solidFill>
                  <a:srgbClr val="009900"/>
                </a:solidFill>
                <a:latin typeface="Calibri" panose="020F0502020204030204" pitchFamily="34" charset="0"/>
                <a:cs typeface="Arial" charset="0"/>
              </a:rPr>
              <a:t>schools </a:t>
            </a:r>
            <a:endParaRPr lang="en-US" b="1" dirty="0">
              <a:solidFill>
                <a:srgbClr val="009900"/>
              </a:solidFill>
              <a:latin typeface="Calibri" panose="020F0502020204030204" pitchFamily="34" charset="0"/>
              <a:cs typeface="Arial" charset="0"/>
            </a:endParaRPr>
          </a:p>
          <a:p>
            <a:pPr algn="ctr"/>
            <a:r>
              <a:rPr lang="en-US" b="1" dirty="0">
                <a:solidFill>
                  <a:srgbClr val="009900"/>
                </a:solidFill>
                <a:latin typeface="Calibri" panose="020F0502020204030204" pitchFamily="34" charset="0"/>
                <a:cs typeface="Arial" charset="0"/>
              </a:rPr>
              <a:t>to develop MTSS that are: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Consistent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Inclusive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Culturally Relevant &amp; Responsive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Building Positive Relationships</a:t>
            </a:r>
          </a:p>
          <a:p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1367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117501" y="448196"/>
            <a:ext cx="7467600" cy="83820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/>
              <a:t>PBS and Trauma-Informed Practices </a:t>
            </a:r>
            <a:br>
              <a:rPr lang="en-US" sz="2800" b="1" dirty="0"/>
            </a:br>
            <a:r>
              <a:rPr lang="en-US" sz="2800" b="1" dirty="0"/>
              <a:t>Compliment Each Other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659973" y="6431113"/>
            <a:ext cx="554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 Narrow" panose="020B0606020202030204" pitchFamily="34" charset="0"/>
              </a:rPr>
              <a:t>www.delawarepbs.org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0946" y="1450403"/>
            <a:ext cx="7613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Trauma-informed practices</a:t>
            </a:r>
            <a:r>
              <a:rPr lang="en-US" sz="2400" b="1" dirty="0"/>
              <a:t> </a:t>
            </a:r>
            <a:r>
              <a:rPr lang="en-US" sz="2400" b="1" dirty="0" smtClean="0"/>
              <a:t>bring </a:t>
            </a:r>
            <a:r>
              <a:rPr lang="en-US" sz="2400" b="1" dirty="0"/>
              <a:t>these additional attributes to PBS schools: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the incorporation of </a:t>
            </a: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</a:rPr>
              <a:t>mindfulness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in schools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the promotion of </a:t>
            </a: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</a:rPr>
              <a:t>resilience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among all community members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mindfulness in </a:t>
            </a: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</a:rPr>
              <a:t>avoiding re-traumatization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of students.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52" y="1712057"/>
            <a:ext cx="2642648" cy="4421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4791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1394" y="1900518"/>
            <a:ext cx="10070700" cy="1093694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20" y="1294490"/>
            <a:ext cx="8677072" cy="553020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394" y="506190"/>
            <a:ext cx="9601196" cy="846668"/>
          </a:xfrm>
        </p:spPr>
        <p:txBody>
          <a:bodyPr/>
          <a:lstStyle/>
          <a:p>
            <a:r>
              <a:rPr lang="en-US" dirty="0"/>
              <a:t>Resilience and Growth Mindset</a:t>
            </a:r>
          </a:p>
        </p:txBody>
      </p:sp>
    </p:spTree>
    <p:extLst>
      <p:ext uri="{BB962C8B-B14F-4D97-AF65-F5344CB8AC3E}">
        <p14:creationId xmlns:p14="http://schemas.microsoft.com/office/powerpoint/2010/main" val="1819984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429" y="1138143"/>
            <a:ext cx="9601196" cy="3351969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 smtClean="0"/>
              <a:t>Debrief/Sharing Time:</a:t>
            </a:r>
            <a:br>
              <a:rPr lang="en-US" sz="6700" b="1" dirty="0" smtClean="0"/>
            </a:br>
            <a:r>
              <a:rPr lang="en-US" sz="4000" b="1" dirty="0" smtClean="0"/>
              <a:t>Additional thoughts/recommendations about…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5" name="Picture 2" descr="http://www.stitch.net/wp-content/uploads/2014/06/if-you-meet-20-people-while-speed-dating-chances-are-youll-have-sex-with-one-of-t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22" y="3478529"/>
            <a:ext cx="4042337" cy="2966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6" y="89248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Thank You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your attendance!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7286" y="2768845"/>
            <a:ext cx="54998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Please use this time to: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Network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Complete Your 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Action Plan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01" y="2932356"/>
            <a:ext cx="5039003" cy="219674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12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Reboot </a:t>
            </a:r>
            <a:r>
              <a:rPr lang="en-US" b="1" dirty="0" smtClean="0"/>
              <a:t>your team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51485"/>
            <a:ext cx="6868885" cy="3318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Have co-leaders for your PBS team </a:t>
            </a:r>
          </a:p>
          <a:p>
            <a:r>
              <a:rPr lang="en-US" sz="2800" dirty="0" smtClean="0"/>
              <a:t>Do a +/delta with your team to see what has worked in the past and what areas could use some strengthening </a:t>
            </a:r>
          </a:p>
          <a:p>
            <a:r>
              <a:rPr lang="en-US" sz="2800" dirty="0" smtClean="0"/>
              <a:t>Form committees for your teams to even the workload </a:t>
            </a:r>
            <a:endParaRPr lang="en-US" sz="2800" dirty="0"/>
          </a:p>
        </p:txBody>
      </p:sp>
      <p:pic>
        <p:nvPicPr>
          <p:cNvPr id="4" name="Picture 2" descr="https://i.ytimg.com/vi/fi178Gy7eP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36" y="976311"/>
            <a:ext cx="2708466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79" y="2285999"/>
            <a:ext cx="3186535" cy="3079296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32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this “rebooting” time to check in with your staff</a:t>
            </a:r>
          </a:p>
          <a:p>
            <a:pPr lvl="1"/>
            <a:r>
              <a:rPr lang="en-US" sz="2800" dirty="0" smtClean="0"/>
              <a:t>Try the Delaware Assessment of Strengths and Needs  </a:t>
            </a:r>
          </a:p>
          <a:p>
            <a:pPr lvl="1"/>
            <a:r>
              <a:rPr lang="en-US" sz="2800" dirty="0" smtClean="0"/>
              <a:t>Have you had a Key Feature evaluation recently done?</a:t>
            </a:r>
          </a:p>
          <a:p>
            <a:pPr lvl="1"/>
            <a:r>
              <a:rPr lang="en-US" sz="2800" dirty="0" smtClean="0"/>
              <a:t>Try a Key Feature Status Tracker to check in to where your PBS team 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99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346" y="372533"/>
            <a:ext cx="9601196" cy="1303867"/>
          </a:xfrm>
        </p:spPr>
        <p:txBody>
          <a:bodyPr/>
          <a:lstStyle/>
          <a:p>
            <a:r>
              <a:rPr lang="en-US" dirty="0" smtClean="0"/>
              <a:t>Start with Staff!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86" y="1676400"/>
            <a:ext cx="7060497" cy="41994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Begin a staff reinforcement system (keep it simple)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Ideas:</a:t>
            </a:r>
          </a:p>
          <a:p>
            <a:pPr lvl="2"/>
            <a:r>
              <a:rPr lang="en-US" sz="2400" dirty="0" smtClean="0"/>
              <a:t>Staff journal that is passed around with compliments</a:t>
            </a:r>
          </a:p>
          <a:p>
            <a:pPr lvl="2"/>
            <a:r>
              <a:rPr lang="en-US" sz="2400" dirty="0" smtClean="0"/>
              <a:t>Pay it forward </a:t>
            </a:r>
          </a:p>
          <a:p>
            <a:pPr lvl="2"/>
            <a:r>
              <a:rPr lang="en-US" sz="2400" dirty="0" smtClean="0"/>
              <a:t>Sub for a sub</a:t>
            </a:r>
          </a:p>
          <a:p>
            <a:pPr lvl="2"/>
            <a:r>
              <a:rPr lang="en-US" sz="2400" dirty="0" smtClean="0"/>
              <a:t>Caught you being good </a:t>
            </a:r>
          </a:p>
          <a:p>
            <a:pPr lvl="2"/>
            <a:r>
              <a:rPr lang="en-US" sz="2400" dirty="0" smtClean="0"/>
              <a:t>Parking spot</a:t>
            </a:r>
          </a:p>
          <a:p>
            <a:pPr lvl="2"/>
            <a:r>
              <a:rPr lang="en-US" sz="2400" dirty="0" smtClean="0"/>
              <a:t>Make data relevant to staff 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2" descr="http://static1.squarespace.com/static/543bf6d7e4b0747aca3078f2/545ba3ace4b0d913dec7841b/545ba3ade4b0d913dec78478/1415291834450/Screen+Shot+2013-09-17+at+6.35.26+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044824"/>
            <a:ext cx="4267200" cy="2343151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7055530" y="2373086"/>
            <a:ext cx="4488089" cy="3569304"/>
          </a:xfrm>
          <a:prstGeom prst="noSmoking">
            <a:avLst>
              <a:gd name="adj" fmla="val 375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1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121" y="853438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/>
              <a:t>Active </a:t>
            </a:r>
            <a:r>
              <a:rPr lang="en-US" sz="3200" dirty="0" err="1"/>
              <a:t>SUPERvision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4" y="5320452"/>
            <a:ext cx="9601196" cy="331893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https://www.youtube.com/watch?v=u1fLgxW4E7c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482" y="1628988"/>
            <a:ext cx="6086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Toward Check in – Check 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 your next faculty meeting, list all the students of the building and give each teacher a sheet of dot stickers. </a:t>
            </a:r>
          </a:p>
          <a:p>
            <a:r>
              <a:rPr lang="en-US" sz="2800" dirty="0" smtClean="0"/>
              <a:t>Ask each teacher to put a dot next to each student’s name that they consider themselves to have a connection with (i.e. talks to them in the hallway, on a team, homeroom, advisory, case manager, etc.).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77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Nominate a classroom of the week/month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042" y="2479111"/>
            <a:ext cx="7166529" cy="3318936"/>
          </a:xfrm>
        </p:spPr>
        <p:txBody>
          <a:bodyPr>
            <a:noAutofit/>
          </a:bodyPr>
          <a:lstStyle/>
          <a:p>
            <a:r>
              <a:rPr lang="en-US" sz="2800" dirty="0" smtClean="0"/>
              <a:t>Have teachers simply nominate a class of the week or month to the PBS team </a:t>
            </a:r>
          </a:p>
          <a:p>
            <a:r>
              <a:rPr lang="en-US" sz="2800" dirty="0" smtClean="0"/>
              <a:t>The PBS team then selects the winning class and reads why they have won on the announcements </a:t>
            </a:r>
          </a:p>
          <a:p>
            <a:r>
              <a:rPr lang="en-US" sz="2800" dirty="0" smtClean="0"/>
              <a:t>The winning class receives a class-wide prize (i.e. Surf Bagel party, music, free HW pass)</a:t>
            </a:r>
          </a:p>
          <a:p>
            <a:r>
              <a:rPr lang="en-US" sz="2800" dirty="0" smtClean="0"/>
              <a:t>This begins a culture of positivity </a:t>
            </a:r>
            <a:endParaRPr lang="en-US" sz="2800" dirty="0"/>
          </a:p>
        </p:txBody>
      </p:sp>
      <p:pic>
        <p:nvPicPr>
          <p:cNvPr id="4" name="Picture 2" descr="http://cdn1.theodysseyonline.com/files/2015/12/19/635861372877142619-441781750_pizza-part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85" y="2140085"/>
            <a:ext cx="3206789" cy="214008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51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854</TotalTime>
  <Words>1081</Words>
  <Application>Microsoft Office PowerPoint</Application>
  <PresentationFormat>Custom</PresentationFormat>
  <Paragraphs>209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Organic</vt:lpstr>
      <vt:lpstr>Welcome!</vt:lpstr>
      <vt:lpstr>Welcome!</vt:lpstr>
      <vt:lpstr>"Top 10 Ideas for Rebooting "  Reinvigorating PBS  at the Secondary  Level</vt:lpstr>
      <vt:lpstr>Reboot your team!</vt:lpstr>
      <vt:lpstr>Use your data </vt:lpstr>
      <vt:lpstr>Start with Staff!</vt:lpstr>
      <vt:lpstr>Active SUPERvision </vt:lpstr>
      <vt:lpstr>Steps Toward Check in – Check out </vt:lpstr>
      <vt:lpstr>Nominate a classroom of the week/month</vt:lpstr>
      <vt:lpstr>Tardy intervention</vt:lpstr>
      <vt:lpstr>Have a monthly theme</vt:lpstr>
      <vt:lpstr>Positive Behavior Referrals</vt:lpstr>
      <vt:lpstr>Milford High Example on delawarepbs.org</vt:lpstr>
      <vt:lpstr>Get the students “plugged in”</vt:lpstr>
      <vt:lpstr>https://www.youtube.com/watch?v=5C-Wyy_lPNk </vt:lpstr>
      <vt:lpstr>Growth Mindset</vt:lpstr>
      <vt:lpstr>PowerPoint Presentation</vt:lpstr>
      <vt:lpstr>REBOOTING THE SYSTEM</vt:lpstr>
      <vt:lpstr>Demystifying  the DE Key Feature Evaluation</vt:lpstr>
      <vt:lpstr>The KFE: What is it? A tool…</vt:lpstr>
      <vt:lpstr>The KFE: How Do You Prepare for It?</vt:lpstr>
      <vt:lpstr>The KFE: FAQ</vt:lpstr>
      <vt:lpstr>The KFE: The Day Of</vt:lpstr>
      <vt:lpstr>Multi-Tiered Systems of Support (MTSS)  Tier 2 Interventions</vt:lpstr>
      <vt:lpstr>What Tier 2 Interventions  and Resources are Out There?</vt:lpstr>
      <vt:lpstr>Structuring your Tier 2 Team Discussions</vt:lpstr>
      <vt:lpstr>Your Team,   Your Interventions,   Your Tools</vt:lpstr>
      <vt:lpstr>Check-In/Check-Out</vt:lpstr>
      <vt:lpstr>Tiered Fidelity Inventory</vt:lpstr>
      <vt:lpstr>Supporting Positive and Trauma-Sensitive School Community Conversations</vt:lpstr>
      <vt:lpstr>The ACES Study</vt:lpstr>
      <vt:lpstr>MTSS: Helping to Build Student Resilience    </vt:lpstr>
      <vt:lpstr>  Schools can be a protective factor  for students who have experienced trauma and can help these students  to become more resilient. Staff need support, too!</vt:lpstr>
      <vt:lpstr>PBS and Trauma-Informed Practices  Compliment Each Other</vt:lpstr>
      <vt:lpstr>Resilience and Growth Mindset</vt:lpstr>
      <vt:lpstr>Debrief/Sharing Time: Additional thoughts/recommendations about…  </vt:lpstr>
      <vt:lpstr>Thank You  for your attendance!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Pell</dc:creator>
  <cp:lastModifiedBy>Angela Harris</cp:lastModifiedBy>
  <cp:revision>42</cp:revision>
  <cp:lastPrinted>2016-02-22T22:09:13Z</cp:lastPrinted>
  <dcterms:created xsi:type="dcterms:W3CDTF">2016-02-08T17:17:21Z</dcterms:created>
  <dcterms:modified xsi:type="dcterms:W3CDTF">2016-04-08T15:14:53Z</dcterms:modified>
</cp:coreProperties>
</file>