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handoutMasterIdLst>
    <p:handoutMasterId r:id="rId63"/>
  </p:handoutMasterIdLst>
  <p:sldIdLst>
    <p:sldId id="256" r:id="rId2"/>
    <p:sldId id="366" r:id="rId3"/>
    <p:sldId id="267" r:id="rId4"/>
    <p:sldId id="259" r:id="rId5"/>
    <p:sldId id="292" r:id="rId6"/>
    <p:sldId id="293" r:id="rId7"/>
    <p:sldId id="294" r:id="rId8"/>
    <p:sldId id="325" r:id="rId9"/>
    <p:sldId id="316" r:id="rId10"/>
    <p:sldId id="317" r:id="rId11"/>
    <p:sldId id="318" r:id="rId12"/>
    <p:sldId id="319" r:id="rId13"/>
    <p:sldId id="320" r:id="rId14"/>
    <p:sldId id="321" r:id="rId15"/>
    <p:sldId id="322" r:id="rId16"/>
    <p:sldId id="323" r:id="rId17"/>
    <p:sldId id="324" r:id="rId18"/>
    <p:sldId id="315" r:id="rId19"/>
    <p:sldId id="326" r:id="rId20"/>
    <p:sldId id="277" r:id="rId21"/>
    <p:sldId id="288" r:id="rId22"/>
    <p:sldId id="289" r:id="rId23"/>
    <p:sldId id="291" r:id="rId24"/>
    <p:sldId id="282" r:id="rId25"/>
    <p:sldId id="285" r:id="rId26"/>
    <p:sldId id="280" r:id="rId27"/>
    <p:sldId id="278" r:id="rId28"/>
    <p:sldId id="297" r:id="rId29"/>
    <p:sldId id="364" r:id="rId30"/>
    <p:sldId id="300" r:id="rId31"/>
    <p:sldId id="301" r:id="rId32"/>
    <p:sldId id="302" r:id="rId33"/>
    <p:sldId id="303" r:id="rId34"/>
    <p:sldId id="305" r:id="rId35"/>
    <p:sldId id="306" r:id="rId36"/>
    <p:sldId id="307" r:id="rId37"/>
    <p:sldId id="308" r:id="rId38"/>
    <p:sldId id="310" r:id="rId39"/>
    <p:sldId id="311" r:id="rId40"/>
    <p:sldId id="312" r:id="rId41"/>
    <p:sldId id="313" r:id="rId42"/>
    <p:sldId id="314" r:id="rId43"/>
    <p:sldId id="362" r:id="rId44"/>
    <p:sldId id="365" r:id="rId45"/>
    <p:sldId id="332" r:id="rId46"/>
    <p:sldId id="331" r:id="rId47"/>
    <p:sldId id="329" r:id="rId48"/>
    <p:sldId id="330" r:id="rId49"/>
    <p:sldId id="348" r:id="rId50"/>
    <p:sldId id="349" r:id="rId51"/>
    <p:sldId id="350" r:id="rId52"/>
    <p:sldId id="351" r:id="rId53"/>
    <p:sldId id="355" r:id="rId54"/>
    <p:sldId id="356" r:id="rId55"/>
    <p:sldId id="335" r:id="rId56"/>
    <p:sldId id="336" r:id="rId57"/>
    <p:sldId id="337" r:id="rId58"/>
    <p:sldId id="264" r:id="rId59"/>
    <p:sldId id="271" r:id="rId60"/>
    <p:sldId id="358"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600"/>
    <a:srgbClr val="0F21CB"/>
    <a:srgbClr val="0C1AA2"/>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29" autoAdjust="0"/>
  </p:normalViewPr>
  <p:slideViewPr>
    <p:cSldViewPr>
      <p:cViewPr>
        <p:scale>
          <a:sx n="57" d="100"/>
          <a:sy n="57" d="100"/>
        </p:scale>
        <p:origin x="-1524"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3C06D7C-3215-40FE-BFA1-EBC6BA0DF278}" type="datetimeFigureOut">
              <a:rPr lang="en-US" smtClean="0"/>
              <a:t>4/8/2015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C8FDC4-6FE7-4396-9235-814BE3E82E87}" type="slidenum">
              <a:rPr lang="en-US" smtClean="0"/>
              <a:t>‹#›</a:t>
            </a:fld>
            <a:endParaRPr lang="en-US"/>
          </a:p>
        </p:txBody>
      </p:sp>
    </p:spTree>
    <p:extLst>
      <p:ext uri="{BB962C8B-B14F-4D97-AF65-F5344CB8AC3E}">
        <p14:creationId xmlns:p14="http://schemas.microsoft.com/office/powerpoint/2010/main" val="112531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5D0055-4719-47F0-B40C-5EACE9D49447}" type="datetimeFigureOut">
              <a:rPr lang="en-US" smtClean="0"/>
              <a:t>4/8/2015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CE2502-8523-455A-9E54-35EFE45CDCDA}" type="slidenum">
              <a:rPr lang="en-US" smtClean="0"/>
              <a:t>‹#›</a:t>
            </a:fld>
            <a:endParaRPr lang="en-US"/>
          </a:p>
        </p:txBody>
      </p:sp>
    </p:spTree>
    <p:extLst>
      <p:ext uri="{BB962C8B-B14F-4D97-AF65-F5344CB8AC3E}">
        <p14:creationId xmlns:p14="http://schemas.microsoft.com/office/powerpoint/2010/main" val="282605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1</a:t>
            </a:fld>
            <a:endParaRPr lang="en-US"/>
          </a:p>
        </p:txBody>
      </p:sp>
    </p:spTree>
    <p:extLst>
      <p:ext uri="{BB962C8B-B14F-4D97-AF65-F5344CB8AC3E}">
        <p14:creationId xmlns:p14="http://schemas.microsoft.com/office/powerpoint/2010/main" val="188148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7. MS =13.2</a:t>
            </a:r>
          </a:p>
          <a:p>
            <a:pPr marL="0" indent="0">
              <a:buNone/>
            </a:pPr>
            <a:r>
              <a:rPr lang="en-US" dirty="0" smtClean="0"/>
              <a:t>HS =9.4</a:t>
            </a:r>
          </a:p>
          <a:p>
            <a:pPr marL="0" indent="0">
              <a:buNone/>
            </a:pPr>
            <a:endParaRPr lang="en-US" dirty="0" smtClean="0"/>
          </a:p>
          <a:p>
            <a:pPr marL="0" indent="0">
              <a:buNone/>
            </a:pPr>
            <a:r>
              <a:rPr lang="en-US" dirty="0" smtClean="0"/>
              <a:t>10. MS =9.8</a:t>
            </a:r>
          </a:p>
          <a:p>
            <a:pPr marL="0" indent="0">
              <a:buNone/>
            </a:pPr>
            <a:r>
              <a:rPr lang="en-US" dirty="0" smtClean="0"/>
              <a:t>HS =7.2</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10</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2. MS =8.6</a:t>
            </a:r>
          </a:p>
          <a:p>
            <a:pPr marL="0" indent="0">
              <a:buNone/>
            </a:pPr>
            <a:r>
              <a:rPr lang="en-US" dirty="0" smtClean="0"/>
              <a:t>HS =6.9</a:t>
            </a:r>
          </a:p>
          <a:p>
            <a:pPr marL="0" indent="0">
              <a:buNone/>
            </a:pPr>
            <a:endParaRPr lang="en-US" dirty="0" smtClean="0"/>
          </a:p>
          <a:p>
            <a:pPr marL="0" indent="0">
              <a:buNone/>
            </a:pPr>
            <a:r>
              <a:rPr lang="en-US" dirty="0" smtClean="0"/>
              <a:t>5. MS =5.9</a:t>
            </a:r>
          </a:p>
          <a:p>
            <a:pPr marL="0" indent="0">
              <a:buNone/>
            </a:pPr>
            <a:r>
              <a:rPr lang="en-US" dirty="0" smtClean="0"/>
              <a:t>HS =4.9</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11</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8. MS =6</a:t>
            </a:r>
          </a:p>
          <a:p>
            <a:pPr marL="0" indent="0">
              <a:buNone/>
            </a:pPr>
            <a:r>
              <a:rPr lang="en-US" dirty="0" smtClean="0"/>
              <a:t>HS =4.8</a:t>
            </a:r>
          </a:p>
          <a:p>
            <a:pPr marL="0" indent="0">
              <a:buNone/>
            </a:pPr>
            <a:endParaRPr lang="en-US" dirty="0" smtClean="0"/>
          </a:p>
          <a:p>
            <a:pPr marL="0" indent="0">
              <a:buNone/>
            </a:pPr>
            <a:r>
              <a:rPr lang="en-US" dirty="0" smtClean="0"/>
              <a:t>11. MS =6.4</a:t>
            </a:r>
          </a:p>
          <a:p>
            <a:pPr marL="0" indent="0">
              <a:buNone/>
            </a:pPr>
            <a:r>
              <a:rPr lang="en-US" dirty="0" smtClean="0"/>
              <a:t>HS =5.7</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12</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3. MS =14.2</a:t>
            </a:r>
          </a:p>
          <a:p>
            <a:pPr marL="0" indent="0">
              <a:buNone/>
            </a:pPr>
            <a:r>
              <a:rPr lang="en-US" dirty="0" smtClean="0"/>
              <a:t>HS =6.6</a:t>
            </a:r>
          </a:p>
          <a:p>
            <a:pPr marL="0" indent="0">
              <a:buNone/>
            </a:pPr>
            <a:endParaRPr lang="en-US" dirty="0" smtClean="0"/>
          </a:p>
          <a:p>
            <a:pPr marL="0" indent="0">
              <a:buNone/>
            </a:pPr>
            <a:r>
              <a:rPr lang="en-US" dirty="0" smtClean="0"/>
              <a:t>6. MS =8.8</a:t>
            </a:r>
          </a:p>
          <a:p>
            <a:pPr marL="0" indent="0">
              <a:buNone/>
            </a:pPr>
            <a:r>
              <a:rPr lang="en-US" dirty="0" smtClean="0"/>
              <a:t>HS =7.2</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13</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9. MS =8.6</a:t>
            </a:r>
          </a:p>
          <a:p>
            <a:pPr marL="0" indent="0">
              <a:buNone/>
            </a:pPr>
            <a:r>
              <a:rPr lang="en-US" dirty="0" smtClean="0"/>
              <a:t>HS =6.2</a:t>
            </a:r>
          </a:p>
          <a:p>
            <a:pPr marL="0" indent="0">
              <a:buNone/>
            </a:pPr>
            <a:endParaRPr lang="en-US" dirty="0" smtClean="0"/>
          </a:p>
          <a:p>
            <a:pPr marL="0" indent="0">
              <a:buNone/>
            </a:pPr>
            <a:r>
              <a:rPr lang="en-US" dirty="0" smtClean="0"/>
              <a:t>12. MS =7.8</a:t>
            </a:r>
          </a:p>
          <a:p>
            <a:pPr marL="0" indent="0">
              <a:buNone/>
            </a:pPr>
            <a:r>
              <a:rPr lang="en-US" dirty="0" smtClean="0"/>
              <a:t>HS =6.7</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14</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14. MS =3.3</a:t>
            </a:r>
          </a:p>
          <a:p>
            <a:pPr marL="0" indent="0">
              <a:buNone/>
            </a:pPr>
            <a:r>
              <a:rPr lang="en-US" dirty="0" smtClean="0"/>
              <a:t>HS =4.3</a:t>
            </a:r>
          </a:p>
          <a:p>
            <a:pPr marL="0" indent="0">
              <a:buNone/>
            </a:pPr>
            <a:endParaRPr lang="en-US" dirty="0" smtClean="0"/>
          </a:p>
          <a:p>
            <a:pPr marL="0" indent="0">
              <a:buNone/>
            </a:pPr>
            <a:r>
              <a:rPr lang="en-US" dirty="0" smtClean="0"/>
              <a:t>15. MS =4.2</a:t>
            </a:r>
          </a:p>
          <a:p>
            <a:pPr marL="0" indent="0">
              <a:buNone/>
            </a:pPr>
            <a:r>
              <a:rPr lang="en-US" dirty="0" smtClean="0"/>
              <a:t>HS =5.2</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15</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16. MS =3.3</a:t>
            </a:r>
          </a:p>
          <a:p>
            <a:pPr marL="0" indent="0">
              <a:buNone/>
            </a:pPr>
            <a:r>
              <a:rPr lang="en-US" dirty="0" smtClean="0"/>
              <a:t>HS =4.7</a:t>
            </a:r>
          </a:p>
          <a:p>
            <a:pPr marL="0" indent="0">
              <a:buNone/>
            </a:pPr>
            <a:endParaRPr lang="en-US" dirty="0" smtClean="0"/>
          </a:p>
          <a:p>
            <a:pPr marL="0" indent="0">
              <a:buNone/>
            </a:pPr>
            <a:r>
              <a:rPr lang="en-US" dirty="0" smtClean="0"/>
              <a:t>17. MS =2.7</a:t>
            </a:r>
          </a:p>
          <a:p>
            <a:pPr marL="0" indent="0">
              <a:buNone/>
            </a:pPr>
            <a:r>
              <a:rPr lang="en-US" dirty="0" smtClean="0"/>
              <a:t>HS =3.7</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16</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indent="0">
              <a:buNone/>
            </a:pPr>
            <a:r>
              <a:rPr lang="en-US" dirty="0" smtClean="0"/>
              <a:t>18. MS =4.3</a:t>
            </a:r>
          </a:p>
          <a:p>
            <a:pPr marL="0" indent="0">
              <a:buNone/>
            </a:pPr>
            <a:r>
              <a:rPr lang="en-US" dirty="0" smtClean="0"/>
              <a:t>HS =5.5</a:t>
            </a: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17</a:t>
            </a:fld>
            <a:endParaRPr lang="en-US"/>
          </a:p>
        </p:txBody>
      </p:sp>
    </p:spTree>
    <p:extLst>
      <p:ext uri="{BB962C8B-B14F-4D97-AF65-F5344CB8AC3E}">
        <p14:creationId xmlns:p14="http://schemas.microsoft.com/office/powerpoint/2010/main" val="298375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lvl="0"/>
            <a:r>
              <a:rPr lang="en-US" sz="1200" b="0" kern="1200" dirty="0" smtClean="0">
                <a:solidFill>
                  <a:schemeClr val="tx1"/>
                </a:solidFill>
                <a:effectLst/>
                <a:latin typeface="+mn-lt"/>
                <a:ea typeface="+mn-ea"/>
                <a:cs typeface="+mn-cs"/>
              </a:rPr>
              <a:t>Questions on the sheet: When you look at your DSCS what are your students’ and families’ biggest concerns regarding bullying?  It is a type of bullying? Is it a certain bullying action under a particular type of bullying?</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 How is your school addressing these concerns at this time? If it isn’t, how could it address these concerns? Brainstorm and/or ask others at your table.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 Looking more carefully at your data, are their particular groups of students (by grade, gender, race) who are especially concerned about particular types of bullying? </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How is your school addressing these concerns at this time? If it isn’t, how could it address these concerns? Brainstorm and/or ask others at your table. </a:t>
            </a:r>
          </a:p>
          <a:p>
            <a:pPr lvl="0"/>
            <a:endParaRPr lang="en-US" sz="1200" kern="1200" dirty="0" smtClean="0">
              <a:solidFill>
                <a:schemeClr val="tx1"/>
              </a:solidFill>
              <a:effectLst/>
              <a:latin typeface="+mn-lt"/>
              <a:ea typeface="+mn-ea"/>
              <a:cs typeface="+mn-cs"/>
            </a:endParaRPr>
          </a:p>
          <a:p>
            <a:pPr lvl="0"/>
            <a:r>
              <a:rPr lang="en-US" b="1" dirty="0" smtClean="0"/>
              <a:t>Example items [taken from 13-14 DSCS Workshop] </a:t>
            </a:r>
          </a:p>
          <a:p>
            <a:pPr>
              <a:buClr>
                <a:schemeClr val="accent4"/>
              </a:buClr>
              <a:buSzPct val="100000"/>
            </a:pPr>
            <a:r>
              <a:rPr lang="en-US" i="1" dirty="0" smtClean="0">
                <a:latin typeface="Tw Cen MT" panose="020B0602020104020603" pitchFamily="34" charset="0"/>
                <a:cs typeface="Times New Roman" pitchFamily="18" charset="0"/>
              </a:rPr>
              <a:t>Verbal Bullying</a:t>
            </a:r>
          </a:p>
          <a:p>
            <a:pPr lvl="1">
              <a:spcAft>
                <a:spcPts val="1223"/>
              </a:spcAft>
              <a:buClr>
                <a:schemeClr val="accent4"/>
              </a:buClr>
              <a:buSzPct val="100000"/>
              <a:buFont typeface="Arial" charset="0"/>
              <a:buChar char="•"/>
            </a:pPr>
            <a:r>
              <a:rPr lang="en-US" dirty="0" smtClean="0">
                <a:latin typeface="Tw Cen MT" panose="020B0602020104020603" pitchFamily="34" charset="0"/>
                <a:cs typeface="Times New Roman" pitchFamily="18" charset="0"/>
              </a:rPr>
              <a:t>“A student said mean things to me.”</a:t>
            </a:r>
          </a:p>
          <a:p>
            <a:pPr>
              <a:buClr>
                <a:schemeClr val="accent4"/>
              </a:buClr>
              <a:buSzPct val="100000"/>
            </a:pPr>
            <a:r>
              <a:rPr lang="en-US" i="1" dirty="0" smtClean="0">
                <a:latin typeface="Tw Cen MT" panose="020B0602020104020603" pitchFamily="34" charset="0"/>
                <a:cs typeface="Times New Roman" pitchFamily="18" charset="0"/>
              </a:rPr>
              <a:t>Physical Bullying</a:t>
            </a:r>
          </a:p>
          <a:p>
            <a:pPr lvl="1">
              <a:spcAft>
                <a:spcPts val="1223"/>
              </a:spcAft>
              <a:buClr>
                <a:schemeClr val="accent4"/>
              </a:buClr>
              <a:buSzPct val="100000"/>
              <a:buFont typeface="Arial" charset="0"/>
              <a:buChar char="•"/>
            </a:pPr>
            <a:r>
              <a:rPr lang="en-US" dirty="0" smtClean="0">
                <a:latin typeface="Tw Cen MT" panose="020B0602020104020603" pitchFamily="34" charset="0"/>
                <a:cs typeface="Times New Roman" pitchFamily="18" charset="0"/>
              </a:rPr>
              <a:t>“I was pushed or shoved on purpose.”</a:t>
            </a:r>
          </a:p>
          <a:p>
            <a:pPr>
              <a:buClr>
                <a:schemeClr val="accent4"/>
              </a:buClr>
              <a:buSzPct val="100000"/>
            </a:pPr>
            <a:r>
              <a:rPr lang="en-US" i="1" dirty="0" smtClean="0">
                <a:latin typeface="Tw Cen MT" panose="020B0602020104020603" pitchFamily="34" charset="0"/>
                <a:cs typeface="Times New Roman" pitchFamily="18" charset="0"/>
              </a:rPr>
              <a:t>Social/Relational Bullying</a:t>
            </a:r>
          </a:p>
          <a:p>
            <a:pPr lvl="1">
              <a:spcAft>
                <a:spcPts val="1223"/>
              </a:spcAft>
              <a:buClr>
                <a:schemeClr val="accent4"/>
              </a:buClr>
              <a:buSzPct val="100000"/>
              <a:buFont typeface="Arial" charset="0"/>
              <a:buChar char="•"/>
            </a:pPr>
            <a:r>
              <a:rPr lang="en-US" dirty="0" smtClean="0">
                <a:latin typeface="Tw Cen MT" panose="020B0602020104020603" pitchFamily="34" charset="0"/>
                <a:cs typeface="Times New Roman" pitchFamily="18" charset="0"/>
              </a:rPr>
              <a:t>“A student told or got others to not like me.”</a:t>
            </a:r>
          </a:p>
          <a:p>
            <a:pPr>
              <a:buClr>
                <a:schemeClr val="accent4"/>
              </a:buClr>
              <a:buSzPct val="100000"/>
            </a:pPr>
            <a:r>
              <a:rPr lang="en-US" i="1" dirty="0" smtClean="0">
                <a:latin typeface="Tw Cen MT" panose="020B0602020104020603" pitchFamily="34" charset="0"/>
                <a:cs typeface="Times New Roman" pitchFamily="18" charset="0"/>
              </a:rPr>
              <a:t>Cyberbullying (grades 6-12)</a:t>
            </a:r>
          </a:p>
          <a:p>
            <a:pPr lvl="1">
              <a:buClr>
                <a:schemeClr val="accent4"/>
              </a:buClr>
              <a:buSzPct val="100000"/>
              <a:buFont typeface="Arial" charset="0"/>
              <a:buChar char="•"/>
            </a:pPr>
            <a:r>
              <a:rPr lang="en-US" dirty="0" smtClean="0">
                <a:latin typeface="Tw Cen MT" panose="020B0602020104020603" pitchFamily="34" charset="0"/>
                <a:cs typeface="Times New Roman" pitchFamily="18" charset="0"/>
              </a:rPr>
              <a:t>“A student </a:t>
            </a:r>
            <a:r>
              <a:rPr lang="en-US" i="1" dirty="0" smtClean="0">
                <a:latin typeface="Tw Cen MT" panose="020B0602020104020603" pitchFamily="34" charset="0"/>
                <a:cs typeface="Times New Roman" pitchFamily="18" charset="0"/>
              </a:rPr>
              <a:t>sent</a:t>
            </a:r>
            <a:r>
              <a:rPr lang="en-US" dirty="0" smtClean="0">
                <a:latin typeface="Tw Cen MT" panose="020B0602020104020603" pitchFamily="34" charset="0"/>
                <a:cs typeface="Times New Roman" pitchFamily="18" charset="0"/>
              </a:rPr>
              <a:t> </a:t>
            </a:r>
            <a:r>
              <a:rPr lang="en-US" i="1" dirty="0" smtClean="0">
                <a:latin typeface="Tw Cen MT" panose="020B0602020104020603" pitchFamily="34" charset="0"/>
                <a:cs typeface="Times New Roman" pitchFamily="18" charset="0"/>
              </a:rPr>
              <a:t>me</a:t>
            </a:r>
            <a:r>
              <a:rPr lang="en-US" dirty="0" smtClean="0">
                <a:latin typeface="Tw Cen MT" panose="020B0602020104020603" pitchFamily="34" charset="0"/>
                <a:cs typeface="Times New Roman" pitchFamily="18" charset="0"/>
              </a:rPr>
              <a:t> a mean or hurtful message about me using email, text messaging, instant messaging, or similar electronic messaging.”</a:t>
            </a:r>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18</a:t>
            </a:fld>
            <a:endParaRPr lang="en-US"/>
          </a:p>
        </p:txBody>
      </p:sp>
    </p:spTree>
    <p:extLst>
      <p:ext uri="{BB962C8B-B14F-4D97-AF65-F5344CB8AC3E}">
        <p14:creationId xmlns:p14="http://schemas.microsoft.com/office/powerpoint/2010/main" val="2831730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lvl="0"/>
            <a:r>
              <a:rPr lang="en-US" sz="1200" b="0" kern="1200" dirty="0" smtClean="0">
                <a:solidFill>
                  <a:schemeClr val="tx1"/>
                </a:solidFill>
                <a:effectLst/>
                <a:latin typeface="+mn-lt"/>
                <a:ea typeface="+mn-ea"/>
                <a:cs typeface="+mn-cs"/>
              </a:rPr>
              <a:t>Questions on the sheet: When you look at your DSCS what are your students’ and families’ biggest concerns regarding bullying?  It is a type of bullying? Is it a certain bullying action under a particular type of bullying?</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 How is your school addressing these concerns at this time? If it isn’t, how could it address these concerns? Brainstorm and/or ask others at your table.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 Looking more carefully at your data, are their particular groups of students (by grade, gender, race) who are especially concerned about particular types of bullying? </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How is your school addressing these concerns at this time? If it isn’t, how could it address these concerns? Brainstorm and/or ask others at your table. </a:t>
            </a:r>
          </a:p>
          <a:p>
            <a:pPr lvl="0"/>
            <a:endParaRPr lang="en-US" sz="1200" kern="1200" dirty="0" smtClean="0">
              <a:solidFill>
                <a:schemeClr val="tx1"/>
              </a:solidFill>
              <a:effectLst/>
              <a:latin typeface="+mn-lt"/>
              <a:ea typeface="+mn-ea"/>
              <a:cs typeface="+mn-cs"/>
            </a:endParaRPr>
          </a:p>
          <a:p>
            <a:pPr lvl="0"/>
            <a:r>
              <a:rPr lang="en-US" b="1" dirty="0" smtClean="0"/>
              <a:t>Example items [taken from 13-14 DSCS Workshop] </a:t>
            </a:r>
          </a:p>
          <a:p>
            <a:pPr>
              <a:buClr>
                <a:schemeClr val="accent4"/>
              </a:buClr>
              <a:buSzPct val="100000"/>
            </a:pPr>
            <a:r>
              <a:rPr lang="en-US" i="1" dirty="0" smtClean="0">
                <a:latin typeface="Tw Cen MT" panose="020B0602020104020603" pitchFamily="34" charset="0"/>
                <a:cs typeface="Times New Roman" pitchFamily="18" charset="0"/>
              </a:rPr>
              <a:t>Verbal Bullying</a:t>
            </a:r>
          </a:p>
          <a:p>
            <a:pPr lvl="1">
              <a:spcAft>
                <a:spcPts val="1223"/>
              </a:spcAft>
              <a:buClr>
                <a:schemeClr val="accent4"/>
              </a:buClr>
              <a:buSzPct val="100000"/>
              <a:buFont typeface="Arial" charset="0"/>
              <a:buChar char="•"/>
            </a:pPr>
            <a:r>
              <a:rPr lang="en-US" dirty="0" smtClean="0">
                <a:latin typeface="Tw Cen MT" panose="020B0602020104020603" pitchFamily="34" charset="0"/>
                <a:cs typeface="Times New Roman" pitchFamily="18" charset="0"/>
              </a:rPr>
              <a:t>“A student said mean things to me.”</a:t>
            </a:r>
          </a:p>
          <a:p>
            <a:pPr>
              <a:buClr>
                <a:schemeClr val="accent4"/>
              </a:buClr>
              <a:buSzPct val="100000"/>
            </a:pPr>
            <a:r>
              <a:rPr lang="en-US" i="1" dirty="0" smtClean="0">
                <a:latin typeface="Tw Cen MT" panose="020B0602020104020603" pitchFamily="34" charset="0"/>
                <a:cs typeface="Times New Roman" pitchFamily="18" charset="0"/>
              </a:rPr>
              <a:t>Physical Bullying</a:t>
            </a:r>
          </a:p>
          <a:p>
            <a:pPr lvl="1">
              <a:spcAft>
                <a:spcPts val="1223"/>
              </a:spcAft>
              <a:buClr>
                <a:schemeClr val="accent4"/>
              </a:buClr>
              <a:buSzPct val="100000"/>
              <a:buFont typeface="Arial" charset="0"/>
              <a:buChar char="•"/>
            </a:pPr>
            <a:r>
              <a:rPr lang="en-US" dirty="0" smtClean="0">
                <a:latin typeface="Tw Cen MT" panose="020B0602020104020603" pitchFamily="34" charset="0"/>
                <a:cs typeface="Times New Roman" pitchFamily="18" charset="0"/>
              </a:rPr>
              <a:t>“I was pushed or shoved on purpose.”</a:t>
            </a:r>
          </a:p>
          <a:p>
            <a:pPr>
              <a:buClr>
                <a:schemeClr val="accent4"/>
              </a:buClr>
              <a:buSzPct val="100000"/>
            </a:pPr>
            <a:r>
              <a:rPr lang="en-US" i="1" dirty="0" smtClean="0">
                <a:latin typeface="Tw Cen MT" panose="020B0602020104020603" pitchFamily="34" charset="0"/>
                <a:cs typeface="Times New Roman" pitchFamily="18" charset="0"/>
              </a:rPr>
              <a:t>Social/Relational Bullying</a:t>
            </a:r>
          </a:p>
          <a:p>
            <a:pPr lvl="1">
              <a:spcAft>
                <a:spcPts val="1223"/>
              </a:spcAft>
              <a:buClr>
                <a:schemeClr val="accent4"/>
              </a:buClr>
              <a:buSzPct val="100000"/>
              <a:buFont typeface="Arial" charset="0"/>
              <a:buChar char="•"/>
            </a:pPr>
            <a:r>
              <a:rPr lang="en-US" dirty="0" smtClean="0">
                <a:latin typeface="Tw Cen MT" panose="020B0602020104020603" pitchFamily="34" charset="0"/>
                <a:cs typeface="Times New Roman" pitchFamily="18" charset="0"/>
              </a:rPr>
              <a:t>“A student told or got others to not like me.”</a:t>
            </a:r>
          </a:p>
          <a:p>
            <a:pPr>
              <a:buClr>
                <a:schemeClr val="accent4"/>
              </a:buClr>
              <a:buSzPct val="100000"/>
            </a:pPr>
            <a:r>
              <a:rPr lang="en-US" i="1" dirty="0" smtClean="0">
                <a:latin typeface="Tw Cen MT" panose="020B0602020104020603" pitchFamily="34" charset="0"/>
                <a:cs typeface="Times New Roman" pitchFamily="18" charset="0"/>
              </a:rPr>
              <a:t>Cyberbullying (grades 6-12)</a:t>
            </a:r>
          </a:p>
          <a:p>
            <a:pPr lvl="1">
              <a:buClr>
                <a:schemeClr val="accent4"/>
              </a:buClr>
              <a:buSzPct val="100000"/>
              <a:buFont typeface="Arial" charset="0"/>
              <a:buChar char="•"/>
            </a:pPr>
            <a:r>
              <a:rPr lang="en-US" dirty="0" smtClean="0">
                <a:latin typeface="Tw Cen MT" panose="020B0602020104020603" pitchFamily="34" charset="0"/>
                <a:cs typeface="Times New Roman" pitchFamily="18" charset="0"/>
              </a:rPr>
              <a:t>“A student </a:t>
            </a:r>
            <a:r>
              <a:rPr lang="en-US" i="1" dirty="0" smtClean="0">
                <a:latin typeface="Tw Cen MT" panose="020B0602020104020603" pitchFamily="34" charset="0"/>
                <a:cs typeface="Times New Roman" pitchFamily="18" charset="0"/>
              </a:rPr>
              <a:t>sent</a:t>
            </a:r>
            <a:r>
              <a:rPr lang="en-US" dirty="0" smtClean="0">
                <a:latin typeface="Tw Cen MT" panose="020B0602020104020603" pitchFamily="34" charset="0"/>
                <a:cs typeface="Times New Roman" pitchFamily="18" charset="0"/>
              </a:rPr>
              <a:t> </a:t>
            </a:r>
            <a:r>
              <a:rPr lang="en-US" i="1" dirty="0" smtClean="0">
                <a:latin typeface="Tw Cen MT" panose="020B0602020104020603" pitchFamily="34" charset="0"/>
                <a:cs typeface="Times New Roman" pitchFamily="18" charset="0"/>
              </a:rPr>
              <a:t>me</a:t>
            </a:r>
            <a:r>
              <a:rPr lang="en-US" dirty="0" smtClean="0">
                <a:latin typeface="Tw Cen MT" panose="020B0602020104020603" pitchFamily="34" charset="0"/>
                <a:cs typeface="Times New Roman" pitchFamily="18" charset="0"/>
              </a:rPr>
              <a:t> a mean or hurtful message about me using email, text messaging, instant messaging, or similar electronic messaging.”</a:t>
            </a:r>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19</a:t>
            </a:fld>
            <a:endParaRPr lang="en-US"/>
          </a:p>
        </p:txBody>
      </p:sp>
    </p:spTree>
    <p:extLst>
      <p:ext uri="{BB962C8B-B14F-4D97-AF65-F5344CB8AC3E}">
        <p14:creationId xmlns:p14="http://schemas.microsoft.com/office/powerpoint/2010/main" val="283173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2</a:t>
            </a:fld>
            <a:endParaRPr lang="en-US"/>
          </a:p>
        </p:txBody>
      </p:sp>
    </p:spTree>
    <p:extLst>
      <p:ext uri="{BB962C8B-B14F-4D97-AF65-F5344CB8AC3E}">
        <p14:creationId xmlns:p14="http://schemas.microsoft.com/office/powerpoint/2010/main" val="2363092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r>
              <a:rPr lang="en-US" sz="1100" dirty="0" smtClean="0"/>
              <a:t>Updated</a:t>
            </a:r>
            <a:r>
              <a:rPr lang="en-US" sz="1100" baseline="0" dirty="0" smtClean="0"/>
              <a:t> 9.29.14</a:t>
            </a:r>
            <a:endParaRPr lang="en-US" sz="1100" dirty="0" smtClean="0"/>
          </a:p>
          <a:p>
            <a:pPr lvl="0"/>
            <a:endParaRPr lang="en-US" sz="1100" dirty="0" smtClean="0"/>
          </a:p>
          <a:p>
            <a:pPr lvl="0"/>
            <a:r>
              <a:rPr lang="en-US" sz="1100" b="1" dirty="0" smtClean="0"/>
              <a:t>TOPIC </a:t>
            </a:r>
            <a:r>
              <a:rPr lang="en-US" sz="1100" b="1" dirty="0"/>
              <a:t>1: Bullying (1 HOUR: 30 – Project, 20 – Sharing, 10 Planning) </a:t>
            </a:r>
            <a:endParaRPr lang="en-US" sz="1100" dirty="0"/>
          </a:p>
          <a:p>
            <a:pPr lvl="0"/>
            <a:endParaRPr lang="en-US" sz="1100" dirty="0"/>
          </a:p>
          <a:p>
            <a:pPr lvl="0"/>
            <a:r>
              <a:rPr lang="en-US" sz="1100" dirty="0"/>
              <a:t>“Our voices” (Debby’s Book)</a:t>
            </a:r>
          </a:p>
          <a:p>
            <a:r>
              <a:rPr lang="en-US" dirty="0" smtClean="0"/>
              <a:t>31 schools in 12 states in the USA, 13,177 students</a:t>
            </a:r>
          </a:p>
          <a:p>
            <a:r>
              <a:rPr lang="en-US" dirty="0" smtClean="0"/>
              <a:t>45 minute online questionnaires, 45 questions, 33 multiple choice, 12 open-ended</a:t>
            </a:r>
          </a:p>
          <a:p>
            <a:endParaRPr lang="en-US" dirty="0" smtClean="0"/>
          </a:p>
          <a:p>
            <a:r>
              <a:rPr lang="en-US" dirty="0" smtClean="0"/>
              <a:t>* These are the topics that we’ll discuss in more detail.</a:t>
            </a:r>
          </a:p>
          <a:p>
            <a:pPr marL="174708" indent="-174708">
              <a:buFont typeface="Arial" charset="0"/>
              <a:buChar char="•"/>
            </a:pPr>
            <a:endParaRPr lang="en-US" dirty="0" smtClean="0"/>
          </a:p>
          <a:p>
            <a:pPr defTabSz="931774">
              <a:defRPr/>
            </a:pPr>
            <a:r>
              <a:rPr lang="en-US" dirty="0" smtClean="0"/>
              <a:t>In terms of results,</a:t>
            </a:r>
            <a:r>
              <a:rPr lang="en-US" baseline="0" dirty="0" smtClean="0"/>
              <a:t> the a</a:t>
            </a:r>
            <a:r>
              <a:rPr lang="en-US" dirty="0" smtClean="0"/>
              <a:t>uthors explain</a:t>
            </a:r>
            <a:r>
              <a:rPr lang="en-US" baseline="0" dirty="0" smtClean="0"/>
              <a:t> “O</a:t>
            </a:r>
            <a:r>
              <a:rPr lang="en-US" dirty="0" smtClean="0"/>
              <a:t>ur survey results are both encouraging and disturbing” (p.1).”</a:t>
            </a:r>
          </a:p>
          <a:p>
            <a:pPr marL="174708" indent="-174708">
              <a:buFont typeface="Arial" charset="0"/>
              <a:buChar char="•"/>
            </a:pPr>
            <a:endParaRPr lang="en-US" dirty="0" smtClean="0"/>
          </a:p>
          <a:p>
            <a:pPr marL="174708" indent="-174708">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18CE2502-8523-455A-9E54-35EFE45CDCDA}" type="slidenum">
              <a:rPr lang="en-US" smtClean="0"/>
              <a:t>20</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a:t>TOPIC 1: Bullying (1 HOUR: 30 – Project, 20 – Sharing, 10 Planning) </a:t>
            </a:r>
            <a:endParaRPr lang="en-US" sz="1100" dirty="0"/>
          </a:p>
          <a:p>
            <a:pPr lvl="0"/>
            <a:endParaRPr lang="en-US" sz="1100" dirty="0"/>
          </a:p>
          <a:p>
            <a:pPr lvl="0"/>
            <a:r>
              <a:rPr lang="en-US" sz="1100" dirty="0"/>
              <a:t>“Our voices” (Debby’s Book)</a:t>
            </a:r>
          </a:p>
          <a:p>
            <a:r>
              <a:rPr lang="en-US" sz="1100" dirty="0"/>
              <a:t>31 schools in 12 states in the USA, 13,177 students</a:t>
            </a:r>
          </a:p>
          <a:p>
            <a:r>
              <a:rPr lang="en-US" sz="1100" dirty="0"/>
              <a:t>45 minute online questionnaires, 45 questions, 33 multiple choice, 12 open-ended</a:t>
            </a:r>
          </a:p>
          <a:p>
            <a:endParaRPr lang="en-US" sz="1100" dirty="0"/>
          </a:p>
          <a:p>
            <a:pPr marL="768713" lvl="1" indent="-349415">
              <a:buFont typeface="+mj-lt"/>
              <a:buAutoNum type="arabicPeriod"/>
            </a:pPr>
            <a:r>
              <a:rPr lang="en-US" sz="1100" b="1" dirty="0"/>
              <a:t>Greeting and Welcoming Youth (p.26-27)</a:t>
            </a:r>
          </a:p>
          <a:p>
            <a:pPr lvl="2"/>
            <a:r>
              <a:rPr lang="en-US" sz="1100" dirty="0"/>
              <a:t> youth and make them feel welcomed daily (see pg.26,  research by </a:t>
            </a:r>
            <a:r>
              <a:rPr lang="en-US" sz="1100" dirty="0" err="1"/>
              <a:t>Lieber</a:t>
            </a:r>
            <a:r>
              <a:rPr lang="en-US" sz="1100" dirty="0"/>
              <a:t> (2002) and </a:t>
            </a:r>
            <a:r>
              <a:rPr lang="en-US" sz="1100" dirty="0" err="1"/>
              <a:t>Allday</a:t>
            </a:r>
            <a:r>
              <a:rPr lang="en-US" sz="1100" dirty="0"/>
              <a:t> &amp; </a:t>
            </a:r>
            <a:r>
              <a:rPr lang="en-US" sz="1100" dirty="0" err="1"/>
              <a:t>Pakurar</a:t>
            </a:r>
            <a:r>
              <a:rPr lang="en-US" sz="1100" dirty="0"/>
              <a:t> (2007) for more information about how to greet  and the impact teacher greetings </a:t>
            </a:r>
            <a:r>
              <a:rPr lang="en-US" sz="1100" dirty="0" err="1"/>
              <a:t>cn</a:t>
            </a:r>
            <a:r>
              <a:rPr lang="en-US" sz="1100" dirty="0"/>
              <a:t> have on student on-task behavior at the secondary level)</a:t>
            </a:r>
          </a:p>
          <a:p>
            <a:pPr marL="768713" lvl="1" indent="-349415">
              <a:buFont typeface="+mj-lt"/>
              <a:buAutoNum type="arabicPeriod"/>
            </a:pPr>
            <a:r>
              <a:rPr lang="en-US" sz="1100" b="1" dirty="0"/>
              <a:t>Listening to, Getting to Know, and Sharing Oneself with Students (p.27)</a:t>
            </a:r>
          </a:p>
          <a:p>
            <a:pPr lvl="2"/>
            <a:r>
              <a:rPr lang="en-US" sz="1100" dirty="0"/>
              <a:t>“Model persistence in the face of frustration and disappointment” (p.27)</a:t>
            </a:r>
          </a:p>
          <a:p>
            <a:pPr lvl="2"/>
            <a:r>
              <a:rPr lang="en-US" sz="1100" dirty="0"/>
              <a:t>“Students are more likely to become passionate learners when the see adults they respect voluntarily </a:t>
            </a:r>
            <a:r>
              <a:rPr lang="en-US" sz="1100" dirty="0" err="1"/>
              <a:t>fousing</a:t>
            </a:r>
            <a:r>
              <a:rPr lang="en-US" sz="1100" dirty="0"/>
              <a:t> time and energy on learning.” (p.27)</a:t>
            </a:r>
          </a:p>
          <a:p>
            <a:pPr lvl="2"/>
            <a:r>
              <a:rPr lang="en-US" sz="1100" dirty="0"/>
              <a:t>“…we caution adults to limit some types of sharing” (p.27)</a:t>
            </a:r>
          </a:p>
          <a:p>
            <a:pPr marL="768713" lvl="1" indent="-349415">
              <a:buFont typeface="+mj-lt"/>
              <a:buAutoNum type="arabicPeriod"/>
            </a:pPr>
            <a:r>
              <a:rPr lang="en-US" sz="1100" b="1" dirty="0"/>
              <a:t>A Collaborative Approach (p.27-28) </a:t>
            </a:r>
          </a:p>
          <a:p>
            <a:pPr lvl="2"/>
            <a:r>
              <a:rPr lang="en-US" sz="1100" dirty="0"/>
              <a:t>See Whitlock (2006) research regarding “how we might enhance students’ feelings of school connectedness” (p.27)</a:t>
            </a:r>
          </a:p>
          <a:p>
            <a:pPr lvl="2"/>
            <a:r>
              <a:rPr lang="en-US" sz="1100" dirty="0"/>
              <a:t>SW approaches to communication is stressed, “[SW] community building brings students, parents, and school staff together to create new school traditions” (p.28)</a:t>
            </a:r>
          </a:p>
          <a:p>
            <a:r>
              <a:rPr lang="en-US" dirty="0" smtClean="0"/>
              <a:t>[Add</a:t>
            </a:r>
            <a:r>
              <a:rPr lang="en-US" baseline="0" dirty="0" smtClean="0"/>
              <a:t> surprising findings if there is time….]</a:t>
            </a:r>
            <a:endParaRPr lang="en-US" dirty="0" smtClean="0"/>
          </a:p>
        </p:txBody>
      </p:sp>
      <p:sp>
        <p:nvSpPr>
          <p:cNvPr id="4" name="Slide Number Placeholder 3"/>
          <p:cNvSpPr>
            <a:spLocks noGrp="1"/>
          </p:cNvSpPr>
          <p:nvPr>
            <p:ph type="sldNum" sz="quarter" idx="10"/>
          </p:nvPr>
        </p:nvSpPr>
        <p:spPr/>
        <p:txBody>
          <a:bodyPr/>
          <a:lstStyle/>
          <a:p>
            <a:fld id="{18CE2502-8523-455A-9E54-35EFE45CDCDA}" type="slidenum">
              <a:rPr lang="en-US" smtClean="0"/>
              <a:t>21</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r>
              <a:rPr lang="en-US" sz="1100" dirty="0" smtClean="0"/>
              <a:t>Updated</a:t>
            </a:r>
            <a:r>
              <a:rPr lang="en-US" sz="1100" baseline="0" dirty="0" smtClean="0"/>
              <a:t> 9.29.14</a:t>
            </a:r>
            <a:endParaRPr lang="en-US" sz="1100" dirty="0" smtClean="0"/>
          </a:p>
          <a:p>
            <a:pPr lvl="0"/>
            <a:endParaRPr lang="en-US" sz="1100" dirty="0" smtClean="0"/>
          </a:p>
          <a:p>
            <a:pPr lvl="0"/>
            <a:r>
              <a:rPr lang="en-US" sz="1100" b="1" dirty="0" smtClean="0"/>
              <a:t>TOPIC </a:t>
            </a:r>
            <a:r>
              <a:rPr lang="en-US" sz="1100" b="1" dirty="0"/>
              <a:t>1: Bullying (1 HOUR: 30 – Project, 20 – Sharing, 10 Planning) </a:t>
            </a:r>
            <a:endParaRPr lang="en-US" sz="1100" dirty="0"/>
          </a:p>
          <a:p>
            <a:pPr lvl="0"/>
            <a:endParaRPr lang="en-US" sz="1100" dirty="0"/>
          </a:p>
          <a:p>
            <a:pPr lvl="0"/>
            <a:r>
              <a:rPr lang="en-US" sz="1100" dirty="0"/>
              <a:t>“Our voices” (Debby’s Book)</a:t>
            </a:r>
          </a:p>
          <a:p>
            <a:r>
              <a:rPr lang="en-US" sz="1100" dirty="0"/>
              <a:t>31 schools in 12 states in the USA, 13,177 students</a:t>
            </a:r>
          </a:p>
          <a:p>
            <a:r>
              <a:rPr lang="en-US" sz="1100" dirty="0"/>
              <a:t>45 minute online questionnaires, 45 questions, 33 multiple choice, 12 open-ended</a:t>
            </a:r>
          </a:p>
          <a:p>
            <a:endParaRPr lang="en-US" sz="1100" dirty="0"/>
          </a:p>
          <a:p>
            <a:pPr marL="885185" lvl="1" indent="-465887">
              <a:buFont typeface="+mj-lt"/>
              <a:buAutoNum type="arabicPeriod" startAt="2"/>
            </a:pPr>
            <a:r>
              <a:rPr lang="en-US" b="1" dirty="0" smtClean="0"/>
              <a:t>Self-actions</a:t>
            </a:r>
          </a:p>
          <a:p>
            <a:pPr lvl="2"/>
            <a:r>
              <a:rPr lang="en-US" dirty="0" smtClean="0"/>
              <a:t>See tables</a:t>
            </a:r>
          </a:p>
          <a:p>
            <a:pPr lvl="2"/>
            <a:r>
              <a:rPr lang="en-US" dirty="0" smtClean="0"/>
              <a:t>Help students develop resiliency through:</a:t>
            </a:r>
          </a:p>
          <a:p>
            <a:pPr lvl="3"/>
            <a:r>
              <a:rPr lang="en-US" dirty="0" smtClean="0"/>
              <a:t>1. Self-efficacy</a:t>
            </a:r>
          </a:p>
          <a:p>
            <a:pPr lvl="3"/>
            <a:r>
              <a:rPr lang="en-US" dirty="0" smtClean="0"/>
              <a:t>2. Building positive narratives</a:t>
            </a:r>
          </a:p>
          <a:p>
            <a:pPr lvl="3"/>
            <a:r>
              <a:rPr lang="en-US" dirty="0" smtClean="0"/>
              <a:t>3. Cognitive restructuring (with filtering destructive criticism)</a:t>
            </a:r>
          </a:p>
          <a:p>
            <a:pPr lvl="3"/>
            <a:r>
              <a:rPr lang="en-US" dirty="0" smtClean="0"/>
              <a:t>4. Teaching young people to solve problems </a:t>
            </a:r>
          </a:p>
          <a:p>
            <a:pPr lvl="4"/>
            <a:r>
              <a:rPr lang="en-US" dirty="0" smtClean="0"/>
              <a:t>(p.55, akin to ICPS curriculum (Shure) and Second Step</a:t>
            </a:r>
          </a:p>
          <a:p>
            <a:pPr lvl="4"/>
            <a:r>
              <a:rPr lang="en-US" dirty="0" smtClean="0"/>
              <a:t>Means-end thinking</a:t>
            </a:r>
          </a:p>
          <a:p>
            <a:pPr lvl="4"/>
            <a:r>
              <a:rPr lang="en-US" dirty="0" smtClean="0"/>
              <a:t>Weighing pros/cons</a:t>
            </a:r>
          </a:p>
          <a:p>
            <a:pPr lvl="4"/>
            <a:r>
              <a:rPr lang="en-US" dirty="0" smtClean="0"/>
              <a:t>Alternative solution thinking </a:t>
            </a:r>
          </a:p>
          <a:p>
            <a:pPr lvl="3"/>
            <a:r>
              <a:rPr lang="en-US" dirty="0" smtClean="0"/>
              <a:t>5. Giving feedback that emphasizes effort over ability (growth mindset)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a:t>
            </a:r>
            <a:r>
              <a:rPr lang="en-US" baseline="0" dirty="0" smtClean="0"/>
              <a:t> surprising findings if there is time….]</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18CE2502-8523-455A-9E54-35EFE45CDCDA}" type="slidenum">
              <a:rPr lang="en-US" smtClean="0"/>
              <a:t>22</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r>
              <a:rPr lang="en-US" sz="1100" dirty="0" smtClean="0"/>
              <a:t>Updated</a:t>
            </a:r>
            <a:r>
              <a:rPr lang="en-US" sz="1100" baseline="0" dirty="0" smtClean="0"/>
              <a:t> 9.29.14</a:t>
            </a:r>
            <a:endParaRPr lang="en-US" sz="1100" dirty="0" smtClean="0"/>
          </a:p>
          <a:p>
            <a:pPr lvl="0"/>
            <a:endParaRPr lang="en-US" sz="1100" dirty="0" smtClean="0"/>
          </a:p>
          <a:p>
            <a:pPr lvl="0"/>
            <a:r>
              <a:rPr lang="en-US" sz="1100" b="1" dirty="0" smtClean="0"/>
              <a:t>TOPIC </a:t>
            </a:r>
            <a:r>
              <a:rPr lang="en-US" sz="1100" b="1" dirty="0"/>
              <a:t>1: Bullying (1 HOUR: 30 – Project, 20 – Sharing, 10 Planning) </a:t>
            </a:r>
            <a:endParaRPr lang="en-US" sz="1100" dirty="0"/>
          </a:p>
          <a:p>
            <a:pPr lvl="0"/>
            <a:endParaRPr lang="en-US" sz="1100" dirty="0"/>
          </a:p>
          <a:p>
            <a:pPr lvl="0"/>
            <a:r>
              <a:rPr lang="en-US" sz="1100" dirty="0"/>
              <a:t>“Our voices” (Debby’s Book)</a:t>
            </a:r>
          </a:p>
          <a:p>
            <a:r>
              <a:rPr lang="en-US" sz="1100" dirty="0"/>
              <a:t>31 schools in 12 states in the USA, 13,177 students</a:t>
            </a:r>
          </a:p>
          <a:p>
            <a:r>
              <a:rPr lang="en-US" sz="1100" dirty="0"/>
              <a:t>45 minute online questionnaires, 45 questions, 33 multiple choice, 12 open-ended</a:t>
            </a:r>
          </a:p>
          <a:p>
            <a:endParaRPr lang="en-US" sz="1100" dirty="0"/>
          </a:p>
          <a:p>
            <a:endParaRPr lang="en-US" dirty="0" smtClean="0"/>
          </a:p>
          <a:p>
            <a:pPr marL="885185" lvl="1" indent="-465887">
              <a:buFont typeface="+mj-lt"/>
              <a:buAutoNum type="arabicPeriod"/>
            </a:pPr>
            <a:r>
              <a:rPr lang="en-US" b="1" dirty="0" smtClean="0"/>
              <a:t>Adult actions</a:t>
            </a:r>
          </a:p>
          <a:p>
            <a:pPr lvl="2"/>
            <a:r>
              <a:rPr lang="en-US" dirty="0" smtClean="0"/>
              <a:t>“When adults at school listened to them, they reported less trauma related to their peer mistreatment” (p.96, regardless of school level or gender).</a:t>
            </a:r>
          </a:p>
          <a:p>
            <a:pPr lvl="2"/>
            <a:endParaRPr lang="en-US" dirty="0" smtClean="0"/>
          </a:p>
          <a:p>
            <a:pPr lvl="2"/>
            <a:r>
              <a:rPr lang="en-US" dirty="0" smtClean="0"/>
              <a:t>“Our listening breaks down the loneliness of social isolation and gives youth a sense of belonging, value, and hope” (p.98)</a:t>
            </a:r>
          </a:p>
          <a:p>
            <a:pPr lvl="3"/>
            <a:r>
              <a:rPr lang="en-US" dirty="0" smtClean="0"/>
              <a:t>“It is often helpful to summarize what young people have told us to show them that we have heard and understand them.” (p.98).</a:t>
            </a:r>
          </a:p>
          <a:p>
            <a:pPr lvl="3"/>
            <a:r>
              <a:rPr lang="en-US" dirty="0" smtClean="0"/>
              <a:t>“It is also important to express </a:t>
            </a:r>
            <a:r>
              <a:rPr lang="en-US" dirty="0" err="1" smtClean="0"/>
              <a:t>graittude</a:t>
            </a:r>
            <a:r>
              <a:rPr lang="en-US" dirty="0" smtClean="0"/>
              <a:t> when </a:t>
            </a:r>
            <a:r>
              <a:rPr lang="en-US" dirty="0" err="1" smtClean="0"/>
              <a:t>yhoung</a:t>
            </a:r>
            <a:r>
              <a:rPr lang="en-US" dirty="0" smtClean="0"/>
              <a:t> people choose to bring their concerns to us” (p.98).</a:t>
            </a:r>
          </a:p>
          <a:p>
            <a:pPr lvl="3"/>
            <a:r>
              <a:rPr lang="en-US" dirty="0" smtClean="0"/>
              <a:t>“It is a good idea to maintain a ‘notes of concern’ box in the classroom or in the </a:t>
            </a:r>
            <a:r>
              <a:rPr lang="en-US" dirty="0" err="1" smtClean="0"/>
              <a:t>schoo</a:t>
            </a:r>
            <a:r>
              <a:rPr lang="en-US" dirty="0" smtClean="0"/>
              <a:t>” (p.98).</a:t>
            </a:r>
          </a:p>
          <a:p>
            <a:pPr lvl="3"/>
            <a:r>
              <a:rPr lang="en-US" dirty="0" smtClean="0"/>
              <a:t>“When young people talk with us about negative events, we can help support their autonomy by using open-ended questions such as…” (p.99)</a:t>
            </a:r>
          </a:p>
          <a:p>
            <a:pPr lvl="2"/>
            <a:r>
              <a:rPr lang="en-US" dirty="0" smtClean="0"/>
              <a:t>Stop telling students to “Stop Tattling”</a:t>
            </a:r>
          </a:p>
          <a:p>
            <a:pPr lvl="3"/>
            <a:r>
              <a:rPr lang="en-US" dirty="0" smtClean="0"/>
              <a:t>Disproportion advice</a:t>
            </a:r>
          </a:p>
          <a:p>
            <a:pPr lvl="3"/>
            <a:r>
              <a:rPr lang="en-US" dirty="0" smtClean="0"/>
              <a:t>Shuts down potentially important information from students (sense of traumatization, potential violence)</a:t>
            </a:r>
          </a:p>
          <a:p>
            <a:pPr lvl="3"/>
            <a:r>
              <a:rPr lang="en-US" dirty="0" smtClean="0"/>
              <a:t>Idea: “Blue Dot” campaign (p.101)</a:t>
            </a:r>
          </a:p>
          <a:p>
            <a:pPr lvl="3"/>
            <a:r>
              <a:rPr lang="en-US" dirty="0" smtClean="0"/>
              <a:t>Find other ways to address concerns that are often associated with the use of “tattling” language (p.103)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[Add</a:t>
            </a:r>
            <a:r>
              <a:rPr lang="en-US" sz="1100" baseline="0" dirty="0" smtClean="0"/>
              <a:t> surprising findings if there is time….]</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18CE2502-8523-455A-9E54-35EFE45CDCDA}" type="slidenum">
              <a:rPr lang="en-US" smtClean="0"/>
              <a:t>23</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r>
              <a:rPr lang="en-US" sz="1100" dirty="0" smtClean="0"/>
              <a:t>Updated</a:t>
            </a:r>
            <a:r>
              <a:rPr lang="en-US" sz="1100" baseline="0" dirty="0" smtClean="0"/>
              <a:t> 9.29.14</a:t>
            </a:r>
            <a:endParaRPr lang="en-US" sz="1100" dirty="0" smtClean="0"/>
          </a:p>
          <a:p>
            <a:pPr lvl="0"/>
            <a:endParaRPr lang="en-US" sz="1100" dirty="0" smtClean="0"/>
          </a:p>
          <a:p>
            <a:pPr lvl="0"/>
            <a:r>
              <a:rPr lang="en-US" sz="1100" b="1" dirty="0" smtClean="0"/>
              <a:t>TOPIC </a:t>
            </a:r>
            <a:r>
              <a:rPr lang="en-US" sz="1100" b="1" dirty="0"/>
              <a:t>1: Bullying (1 HOUR: 30 – Project, 20 – Sharing, 10 Planning) </a:t>
            </a:r>
          </a:p>
          <a:p>
            <a:pPr lvl="0"/>
            <a:endParaRPr lang="en-US" sz="1100" dirty="0"/>
          </a:p>
          <a:p>
            <a:pPr marL="768713" lvl="1" indent="-349415">
              <a:buClr>
                <a:schemeClr val="tx1"/>
              </a:buClr>
              <a:buFont typeface="+mj-lt"/>
              <a:buAutoNum type="arabicPeriod"/>
            </a:pPr>
            <a:r>
              <a:rPr lang="en-US" sz="1800" dirty="0"/>
              <a:t>“In fact, not only is confrontation likely to be unsafe for bystanders, it is also not the most effective way to help mistreated youth” (p.72).</a:t>
            </a:r>
          </a:p>
          <a:p>
            <a:pPr marL="768713" lvl="1" indent="-349415">
              <a:buClr>
                <a:schemeClr val="tx1"/>
              </a:buClr>
              <a:buFont typeface="+mj-lt"/>
              <a:buAutoNum type="arabicPeriod"/>
            </a:pPr>
            <a:r>
              <a:rPr lang="en-US" sz="1800" dirty="0"/>
              <a:t>Use instead:</a:t>
            </a:r>
          </a:p>
          <a:p>
            <a:pPr marL="1141423" lvl="2" indent="-349415">
              <a:buClr>
                <a:schemeClr val="tx1"/>
              </a:buClr>
              <a:buFont typeface="+mj-lt"/>
              <a:buAutoNum type="arabicPeriod"/>
            </a:pPr>
            <a:r>
              <a:rPr lang="en-US" dirty="0" smtClean="0"/>
              <a:t>Social norms approach (Perkins &amp; Berkowitz, 1996)</a:t>
            </a:r>
          </a:p>
          <a:p>
            <a:pPr marL="1467543" lvl="3" indent="-349415">
              <a:buClr>
                <a:schemeClr val="tx1"/>
              </a:buClr>
              <a:buFont typeface="+mj-lt"/>
              <a:buAutoNum type="arabicPeriod"/>
            </a:pPr>
            <a:r>
              <a:rPr lang="en-US" sz="1800" dirty="0"/>
              <a:t>“Successful social norms interventions rely on a set of core elements. These elements include collecting </a:t>
            </a:r>
            <a:r>
              <a:rPr lang="en-US" sz="1800" dirty="0" err="1"/>
              <a:t>nad</a:t>
            </a:r>
            <a:r>
              <a:rPr lang="en-US" sz="1800" dirty="0"/>
              <a:t> presenting valid, reliable, and relevant data; avoiding  negative messages that contradict positive youth norms; and using both quantitative and qualitative data” (p.75).</a:t>
            </a:r>
          </a:p>
          <a:p>
            <a:pPr marL="1747076" lvl="4" indent="-349415">
              <a:buClr>
                <a:schemeClr val="tx1"/>
              </a:buClr>
              <a:buFont typeface="+mj-lt"/>
              <a:buAutoNum type="arabicPeriod"/>
            </a:pPr>
            <a:r>
              <a:rPr lang="en-US" sz="1800" dirty="0"/>
              <a:t>PR campaign using student narratives</a:t>
            </a:r>
          </a:p>
          <a:p>
            <a:pPr marL="1747076" lvl="4" indent="-349415">
              <a:buClr>
                <a:schemeClr val="tx1"/>
              </a:buClr>
              <a:buFont typeface="+mj-lt"/>
              <a:buAutoNum type="arabicPeriod"/>
            </a:pPr>
            <a:r>
              <a:rPr lang="en-US" sz="1800" dirty="0"/>
              <a:t>“avoid scare tactics” (p.76)</a:t>
            </a:r>
          </a:p>
          <a:p>
            <a:pPr marL="1747076" lvl="4" indent="-349415">
              <a:buClr>
                <a:schemeClr val="tx1"/>
              </a:buClr>
              <a:buFont typeface="+mj-lt"/>
              <a:buAutoNum type="arabicPeriod"/>
            </a:pPr>
            <a:r>
              <a:rPr lang="en-US" sz="1800" dirty="0"/>
              <a:t>Think about “Going Good Does Good” (p.76)</a:t>
            </a:r>
          </a:p>
          <a:p>
            <a:pPr marL="1141423" lvl="2" indent="-349415">
              <a:buClr>
                <a:schemeClr val="tx1"/>
              </a:buClr>
              <a:buFont typeface="+mj-lt"/>
              <a:buAutoNum type="arabicPeriod"/>
            </a:pPr>
            <a:r>
              <a:rPr lang="en-US" dirty="0" smtClean="0"/>
              <a:t>Using theater and student-created video to model positive peer actions </a:t>
            </a:r>
          </a:p>
          <a:p>
            <a:pPr marL="1141423" lvl="2" indent="-349415">
              <a:buClr>
                <a:schemeClr val="tx1"/>
              </a:buClr>
              <a:buFont typeface="+mj-lt"/>
              <a:buAutoNum type="arabicPeriod"/>
            </a:pPr>
            <a:r>
              <a:rPr lang="en-US" dirty="0" smtClean="0"/>
              <a:t>Using observational feedback to encourage kind and inclusive behavior</a:t>
            </a:r>
          </a:p>
          <a:p>
            <a:pPr marL="1607309" lvl="3" indent="-349415">
              <a:buClr>
                <a:schemeClr val="tx1"/>
              </a:buClr>
              <a:buFont typeface="+mj-lt"/>
              <a:buAutoNum type="arabicPeriod"/>
            </a:pPr>
            <a:r>
              <a:rPr lang="en-US" dirty="0" smtClean="0"/>
              <a:t>See “Empowerment</a:t>
            </a:r>
            <a:r>
              <a:rPr lang="en-US" baseline="0" dirty="0" smtClean="0"/>
              <a:t> Triangle” (p.78)</a:t>
            </a:r>
            <a:endParaRPr lang="en-US" dirty="0" smtClean="0"/>
          </a:p>
          <a:p>
            <a:pPr marL="1141423" lvl="2" indent="-349415">
              <a:buClr>
                <a:schemeClr val="tx1"/>
              </a:buClr>
              <a:buFont typeface="+mj-lt"/>
              <a:buAutoNum type="arabicPeriod"/>
            </a:pPr>
            <a:r>
              <a:rPr lang="en-US" dirty="0" smtClean="0"/>
              <a:t>Student leadership programs</a:t>
            </a:r>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dirty="0" smtClean="0"/>
              <a:t>[Add</a:t>
            </a:r>
            <a:r>
              <a:rPr lang="en-US" baseline="0" dirty="0" smtClean="0"/>
              <a:t> surprising findings if there is time….]</a:t>
            </a:r>
            <a:endParaRPr lang="en-US" dirty="0" smtClean="0"/>
          </a:p>
          <a:p>
            <a:pPr marL="0" lvl="0" indent="0">
              <a:buClr>
                <a:schemeClr val="tx1"/>
              </a:buCl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24</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r>
              <a:rPr lang="en-US" sz="1100" dirty="0" smtClean="0"/>
              <a:t>Updated</a:t>
            </a:r>
            <a:r>
              <a:rPr lang="en-US" sz="1100" baseline="0" dirty="0" smtClean="0"/>
              <a:t> 9.29.14</a:t>
            </a:r>
            <a:endParaRPr lang="en-US" sz="1100" dirty="0" smtClean="0"/>
          </a:p>
          <a:p>
            <a:pPr lvl="0"/>
            <a:endParaRPr lang="en-US" sz="1100" dirty="0" smtClean="0"/>
          </a:p>
          <a:p>
            <a:pPr lvl="0"/>
            <a:r>
              <a:rPr lang="en-US" sz="1100" b="1" dirty="0" smtClean="0"/>
              <a:t>TOPIC 1: Bullying (1 HOUR: 30 – Project, 20 – Sharing, 10 Planning) </a:t>
            </a:r>
          </a:p>
          <a:p>
            <a:pPr lvl="0"/>
            <a:endParaRPr lang="en-US" sz="1100" dirty="0" smtClean="0"/>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dirty="0" smtClean="0"/>
              <a:t>[Add</a:t>
            </a:r>
            <a:r>
              <a:rPr lang="en-US" baseline="0" dirty="0" smtClean="0"/>
              <a:t> surprising findings if there is time….]</a:t>
            </a:r>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baseline="0" dirty="0" smtClean="0"/>
              <a:t>[Bring up also these global recommendations: </a:t>
            </a:r>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200" b="1" dirty="0" smtClean="0"/>
              <a:t>First, </a:t>
            </a:r>
            <a:r>
              <a:rPr lang="en-US" sz="1200" dirty="0" smtClean="0"/>
              <a:t>we should strive to </a:t>
            </a:r>
            <a:r>
              <a:rPr lang="en-US" sz="1200" dirty="0" smtClean="0">
                <a:solidFill>
                  <a:srgbClr val="C00000"/>
                </a:solidFill>
              </a:rPr>
              <a:t>reduce the frequency of thoughtless, mean actions </a:t>
            </a:r>
            <a:r>
              <a:rPr lang="en-US" sz="1200" dirty="0" smtClean="0"/>
              <a:t>carried out by youth who do not intent to harm others</a:t>
            </a:r>
            <a:r>
              <a:rPr lang="en-US" sz="1200" dirty="0" smtClean="0">
                <a:solidFill>
                  <a:schemeClr val="bg1"/>
                </a:solidFill>
              </a:rPr>
              <a:t>.</a:t>
            </a:r>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r>
              <a:rPr lang="en-US" sz="1200" b="1" dirty="0" smtClean="0"/>
              <a:t>Third, </a:t>
            </a:r>
            <a:r>
              <a:rPr lang="en-US" sz="1200" dirty="0" smtClean="0"/>
              <a:t>we should reduce the frequency of mean behavior by </a:t>
            </a:r>
            <a:r>
              <a:rPr lang="en-US" sz="1200" dirty="0" smtClean="0">
                <a:solidFill>
                  <a:srgbClr val="C00000"/>
                </a:solidFill>
              </a:rPr>
              <a:t>a very small group of young people </a:t>
            </a:r>
            <a:r>
              <a:rPr lang="en-US" sz="1200" dirty="0" smtClean="0"/>
              <a:t>who truly enjoy hurting others.</a:t>
            </a:r>
          </a:p>
          <a:p>
            <a:pPr marL="0" marR="0" lvl="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a:pPr>
            <a:endParaRPr lang="en-US" dirty="0" smtClean="0"/>
          </a:p>
          <a:p>
            <a:pPr marL="0" lvl="0" indent="0">
              <a:buClr>
                <a:schemeClr val="tx1"/>
              </a:buClr>
              <a:buFont typeface="Arial" panose="020B0604020202020204" pitchFamily="34" charset="0"/>
              <a:buNone/>
            </a:pPr>
            <a:endParaRPr lang="en-US" dirty="0" smtClean="0"/>
          </a:p>
          <a:p>
            <a:pPr lvl="0"/>
            <a:endParaRPr lang="en-US" sz="1100" dirty="0"/>
          </a:p>
        </p:txBody>
      </p:sp>
      <p:sp>
        <p:nvSpPr>
          <p:cNvPr id="4" name="Slide Number Placeholder 3"/>
          <p:cNvSpPr>
            <a:spLocks noGrp="1"/>
          </p:cNvSpPr>
          <p:nvPr>
            <p:ph type="sldNum" sz="quarter" idx="10"/>
          </p:nvPr>
        </p:nvSpPr>
        <p:spPr/>
        <p:txBody>
          <a:bodyPr/>
          <a:lstStyle/>
          <a:p>
            <a:fld id="{18CE2502-8523-455A-9E54-35EFE45CDCDA}" type="slidenum">
              <a:rPr lang="en-US" smtClean="0"/>
              <a:t>25</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r>
              <a:rPr lang="en-US" sz="1100" dirty="0" smtClean="0"/>
              <a:t>Updated</a:t>
            </a:r>
            <a:r>
              <a:rPr lang="en-US" sz="1100" baseline="0" dirty="0" smtClean="0"/>
              <a:t> 10.14</a:t>
            </a:r>
          </a:p>
          <a:p>
            <a:pPr defTabSz="931774">
              <a:defRPr/>
            </a:pPr>
            <a:endParaRPr lang="en-US" sz="1100" baseline="0" dirty="0" smtClean="0"/>
          </a:p>
          <a:p>
            <a:pPr defTabSz="931774">
              <a:defRPr/>
            </a:pPr>
            <a:r>
              <a:rPr lang="en-US" sz="1100" baseline="0" dirty="0" smtClean="0"/>
              <a:t>At end, ask them about their impressions of the book.</a:t>
            </a:r>
            <a:endParaRPr lang="en-US" sz="1100" dirty="0" smtClean="0"/>
          </a:p>
          <a:p>
            <a:pPr lvl="0"/>
            <a:endParaRPr lang="en-US" sz="1100" dirty="0" smtClean="0"/>
          </a:p>
          <a:p>
            <a:pPr lvl="0"/>
            <a:endParaRPr lang="en-US" sz="1100" b="1" dirty="0"/>
          </a:p>
          <a:p>
            <a:r>
              <a:rPr lang="en-US" dirty="0" smtClean="0"/>
              <a:t>Focus should be a “shift toward a focus on school culture” (p.2).</a:t>
            </a:r>
          </a:p>
          <a:p>
            <a:r>
              <a:rPr lang="en-US" dirty="0" smtClean="0"/>
              <a:t>What Doesn’t Work</a:t>
            </a:r>
          </a:p>
          <a:p>
            <a:pPr lvl="1"/>
            <a:r>
              <a:rPr lang="en-US" dirty="0" smtClean="0"/>
              <a:t>“First, we see significant evidence from our experience and research that the common practice of teaching youth the difference between “tattling” and “telling” has long-lasting negative results.</a:t>
            </a:r>
          </a:p>
          <a:p>
            <a:pPr lvl="1"/>
            <a:endParaRPr lang="en-US" dirty="0" smtClean="0"/>
          </a:p>
          <a:p>
            <a:pPr lvl="1"/>
            <a:r>
              <a:rPr lang="en-US" dirty="0" smtClean="0"/>
              <a:t>“Second, our research and professional experience over the past decades convince us that it is time to abandon the idea that mistreated youth have somehow caused their mistreatment by their lack of assertion or annoying behavior. </a:t>
            </a:r>
          </a:p>
          <a:p>
            <a:pPr lvl="0"/>
            <a:endParaRPr lang="en-US" sz="1100" dirty="0" smtClean="0"/>
          </a:p>
          <a:p>
            <a:pPr marL="114300" indent="0" algn="ctr">
              <a:buNone/>
            </a:pPr>
            <a:r>
              <a:rPr lang="en-US" sz="1100" dirty="0" smtClean="0"/>
              <a:t>From old [now deleted slide]: </a:t>
            </a:r>
            <a:r>
              <a:rPr lang="en-US" b="1" dirty="0" smtClean="0"/>
              <a:t>Primary Goals for Schools (Adapted from authors, p.3):</a:t>
            </a:r>
          </a:p>
          <a:p>
            <a:endParaRPr lang="en-US" sz="800" b="1" dirty="0" smtClean="0"/>
          </a:p>
          <a:p>
            <a:pPr lvl="1">
              <a:spcBef>
                <a:spcPts val="600"/>
              </a:spcBef>
              <a:spcAft>
                <a:spcPts val="600"/>
              </a:spcAft>
            </a:pPr>
            <a:r>
              <a:rPr lang="en-US" sz="1800" b="1" dirty="0" smtClean="0"/>
              <a:t>First, </a:t>
            </a:r>
            <a:r>
              <a:rPr lang="en-US" sz="1800" dirty="0" smtClean="0"/>
              <a:t>we should strive to </a:t>
            </a:r>
            <a:r>
              <a:rPr lang="en-US" sz="1800" dirty="0" smtClean="0">
                <a:solidFill>
                  <a:srgbClr val="C00000"/>
                </a:solidFill>
              </a:rPr>
              <a:t>reduce the frequency of thoughtless, mean actions </a:t>
            </a:r>
            <a:r>
              <a:rPr lang="en-US" sz="1800" dirty="0" smtClean="0"/>
              <a:t>carried out by youth who do not intent to harm others</a:t>
            </a:r>
            <a:r>
              <a:rPr lang="en-US" sz="1800" dirty="0" smtClean="0">
                <a:solidFill>
                  <a:schemeClr val="bg1"/>
                </a:solidFill>
              </a:rPr>
              <a:t>.</a:t>
            </a:r>
          </a:p>
          <a:p>
            <a:pPr lvl="1">
              <a:spcBef>
                <a:spcPts val="600"/>
              </a:spcBef>
              <a:spcAft>
                <a:spcPts val="600"/>
              </a:spcAft>
            </a:pPr>
            <a:r>
              <a:rPr lang="en-US" sz="1800" b="1" dirty="0" smtClean="0"/>
              <a:t>Second, </a:t>
            </a:r>
            <a:r>
              <a:rPr lang="en-US" sz="1800" dirty="0" smtClean="0"/>
              <a:t>we should seek to reduce the frequency of mean actions committed by youth who have </a:t>
            </a:r>
            <a:r>
              <a:rPr lang="en-US" sz="1800" dirty="0" smtClean="0">
                <a:solidFill>
                  <a:srgbClr val="C00000"/>
                </a:solidFill>
              </a:rPr>
              <a:t>deficits in conscience, self-control, or empathy</a:t>
            </a:r>
            <a:r>
              <a:rPr lang="en-US" sz="1800" dirty="0" smtClean="0"/>
              <a:t>. </a:t>
            </a:r>
            <a:r>
              <a:rPr lang="en-US" sz="1800" dirty="0" smtClean="0">
                <a:solidFill>
                  <a:schemeClr val="bg1"/>
                </a:solidFill>
              </a:rPr>
              <a:t>[</a:t>
            </a:r>
          </a:p>
          <a:p>
            <a:pPr lvl="1">
              <a:spcBef>
                <a:spcPts val="600"/>
              </a:spcBef>
              <a:spcAft>
                <a:spcPts val="600"/>
              </a:spcAft>
            </a:pPr>
            <a:r>
              <a:rPr lang="en-US" sz="1800" b="1" dirty="0" smtClean="0"/>
              <a:t>Third, </a:t>
            </a:r>
            <a:r>
              <a:rPr lang="en-US" sz="1800" dirty="0" smtClean="0"/>
              <a:t>we should reduce the frequency of mean behavior by </a:t>
            </a:r>
            <a:r>
              <a:rPr lang="en-US" sz="1800" dirty="0" smtClean="0">
                <a:solidFill>
                  <a:srgbClr val="C00000"/>
                </a:solidFill>
              </a:rPr>
              <a:t>a very small group of young people </a:t>
            </a:r>
            <a:r>
              <a:rPr lang="en-US" sz="1800" dirty="0" smtClean="0"/>
              <a:t>who truly enjoy hurting others.</a:t>
            </a:r>
          </a:p>
          <a:p>
            <a:pPr lvl="1">
              <a:spcBef>
                <a:spcPts val="600"/>
              </a:spcBef>
              <a:spcAft>
                <a:spcPts val="600"/>
              </a:spcAft>
            </a:pPr>
            <a:r>
              <a:rPr lang="en-US" sz="1800" b="1" dirty="0" smtClean="0"/>
              <a:t>Fourth</a:t>
            </a:r>
            <a:r>
              <a:rPr lang="en-US" sz="1800" dirty="0" smtClean="0"/>
              <a:t>, we should </a:t>
            </a:r>
            <a:r>
              <a:rPr lang="en-US" sz="1800" dirty="0" smtClean="0">
                <a:solidFill>
                  <a:srgbClr val="C00000"/>
                </a:solidFill>
              </a:rPr>
              <a:t>build cognitive and emotional resiliency in all youth </a:t>
            </a:r>
            <a:r>
              <a:rPr lang="en-US" sz="1800" dirty="0" smtClean="0"/>
              <a:t>to prepare them to cope with others’ negative actions and with the inevitable losses…</a:t>
            </a:r>
            <a:endParaRPr lang="en-US" sz="1800" dirty="0" smtClean="0">
              <a:solidFill>
                <a:schemeClr val="bg1"/>
              </a:solidFill>
            </a:endParaRPr>
          </a:p>
          <a:p>
            <a:pPr lvl="1">
              <a:spcBef>
                <a:spcPts val="600"/>
              </a:spcBef>
              <a:spcAft>
                <a:spcPts val="600"/>
              </a:spcAft>
            </a:pPr>
            <a:r>
              <a:rPr lang="en-US" sz="1800" b="1" dirty="0" smtClean="0"/>
              <a:t>Fifth, </a:t>
            </a:r>
            <a:r>
              <a:rPr lang="en-US" sz="1800" dirty="0" smtClean="0"/>
              <a:t>we should </a:t>
            </a:r>
            <a:r>
              <a:rPr lang="en-US" sz="1800" dirty="0" smtClean="0">
                <a:solidFill>
                  <a:srgbClr val="C00000"/>
                </a:solidFill>
              </a:rPr>
              <a:t>build connectedness and relationships </a:t>
            </a:r>
            <a:r>
              <a:rPr lang="en-US" sz="1800" dirty="0" smtClean="0"/>
              <a:t>for all within the school community…</a:t>
            </a:r>
            <a:endParaRPr lang="en-US" sz="1800" dirty="0" smtClean="0">
              <a:solidFill>
                <a:schemeClr val="bg1"/>
              </a:solidFill>
            </a:endParaRPr>
          </a:p>
          <a:p>
            <a:pPr lvl="1">
              <a:spcBef>
                <a:spcPts val="600"/>
              </a:spcBef>
              <a:spcAft>
                <a:spcPts val="600"/>
              </a:spcAft>
            </a:pPr>
            <a:r>
              <a:rPr lang="en-US" sz="1800" b="1" dirty="0" smtClean="0"/>
              <a:t>Sixth, </a:t>
            </a:r>
            <a:r>
              <a:rPr lang="en-US" sz="1800" dirty="0" smtClean="0"/>
              <a:t>we should </a:t>
            </a:r>
            <a:r>
              <a:rPr lang="en-US" sz="1800" dirty="0" smtClean="0">
                <a:solidFill>
                  <a:srgbClr val="C00000"/>
                </a:solidFill>
              </a:rPr>
              <a:t>strengthen our community’s responses to mistreatment and trauma…</a:t>
            </a:r>
            <a:endParaRPr lang="en-US" sz="1800" dirty="0" smtClean="0">
              <a:solidFill>
                <a:schemeClr val="bg1"/>
              </a:solidFill>
            </a:endParaRPr>
          </a:p>
          <a:p>
            <a:pPr lvl="0"/>
            <a:endParaRPr lang="en-US" sz="1100" dirty="0"/>
          </a:p>
        </p:txBody>
      </p:sp>
      <p:sp>
        <p:nvSpPr>
          <p:cNvPr id="4" name="Slide Number Placeholder 3"/>
          <p:cNvSpPr>
            <a:spLocks noGrp="1"/>
          </p:cNvSpPr>
          <p:nvPr>
            <p:ph type="sldNum" sz="quarter" idx="10"/>
          </p:nvPr>
        </p:nvSpPr>
        <p:spPr/>
        <p:txBody>
          <a:bodyPr/>
          <a:lstStyle/>
          <a:p>
            <a:fld id="{18CE2502-8523-455A-9E54-35EFE45CDCDA}" type="slidenum">
              <a:rPr lang="en-US" smtClean="0"/>
              <a:t>26</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smtClean="0"/>
              <a:t>MEGAN</a:t>
            </a:r>
          </a:p>
          <a:p>
            <a:pPr defTabSz="931774">
              <a:defRPr/>
            </a:pPr>
            <a:r>
              <a:rPr lang="en-US" sz="1000" dirty="0" smtClean="0"/>
              <a:t>Updated</a:t>
            </a:r>
            <a:r>
              <a:rPr lang="en-US" sz="1000" baseline="0" dirty="0" smtClean="0"/>
              <a:t> 9.29.14</a:t>
            </a:r>
            <a:endParaRPr lang="en-US" sz="1000" dirty="0" smtClean="0"/>
          </a:p>
          <a:p>
            <a:pPr lvl="0"/>
            <a:endParaRPr lang="en-US" sz="1000" dirty="0" smtClean="0"/>
          </a:p>
          <a:p>
            <a:r>
              <a:rPr lang="en-US" sz="1000" b="0" dirty="0" smtClean="0"/>
              <a:t>[Ask them to flip</a:t>
            </a:r>
            <a:r>
              <a:rPr lang="en-US" sz="1000" b="0" baseline="0" dirty="0" smtClean="0"/>
              <a:t> over their worksheet with the DSCS information]</a:t>
            </a:r>
          </a:p>
          <a:p>
            <a:endParaRPr lang="en-US" sz="1000" b="0" dirty="0" smtClean="0"/>
          </a:p>
          <a:p>
            <a:r>
              <a:rPr lang="en-US" sz="1000" b="0" dirty="0" smtClean="0"/>
              <a:t>Text </a:t>
            </a:r>
            <a:r>
              <a:rPr lang="en-US" sz="1000" b="0" dirty="0"/>
              <a:t>from </a:t>
            </a:r>
            <a:r>
              <a:rPr lang="en-US" sz="1000" b="0" dirty="0" err="1"/>
              <a:t>Shearn</a:t>
            </a:r>
            <a:r>
              <a:rPr lang="en-US" sz="1000" b="0" dirty="0"/>
              <a:t> Sept 2014: PS DuPont Middle School – Initial Steps for DE-PBS Bully Prevention and Intervention Action Plan</a:t>
            </a:r>
          </a:p>
          <a:p>
            <a:endParaRPr lang="en-US" sz="1000" b="1" u="sng" dirty="0" smtClean="0"/>
          </a:p>
          <a:p>
            <a:r>
              <a:rPr lang="en-US" sz="1000" b="1" u="sng" dirty="0" smtClean="0"/>
              <a:t>Step </a:t>
            </a:r>
            <a:r>
              <a:rPr lang="en-US" sz="1000" b="1" u="sng" dirty="0"/>
              <a:t>1</a:t>
            </a:r>
            <a:r>
              <a:rPr lang="en-US" sz="1000" b="1" dirty="0"/>
              <a:t>: Define “bullying” for PS DuPont Middle (reflecting on BSD district policy)</a:t>
            </a:r>
            <a:endParaRPr lang="en-US" sz="1000" dirty="0"/>
          </a:p>
          <a:p>
            <a:r>
              <a:rPr lang="en-US" sz="1000" b="1" dirty="0"/>
              <a:t>Goal</a:t>
            </a:r>
            <a:r>
              <a:rPr lang="en-US" sz="1000" dirty="0"/>
              <a:t> is to thoroughly and clearly define what bullying is so that all students, staff, and families are on the same page.  This will support the school’s preventative and response procedures.  </a:t>
            </a:r>
          </a:p>
          <a:p>
            <a:r>
              <a:rPr lang="en-US" sz="1000" b="1" dirty="0"/>
              <a:t>Consider </a:t>
            </a:r>
            <a:r>
              <a:rPr lang="en-US" sz="1000" dirty="0"/>
              <a:t>4 components of bullying in developing the definition. </a:t>
            </a:r>
          </a:p>
          <a:p>
            <a:pPr lvl="0"/>
            <a:r>
              <a:rPr lang="en-US" sz="1000" dirty="0"/>
              <a:t>Imbalance of physical or emotional power</a:t>
            </a:r>
          </a:p>
          <a:p>
            <a:pPr lvl="0"/>
            <a:r>
              <a:rPr lang="en-US" sz="1000" dirty="0"/>
              <a:t>Repeated across time or individuals/victims</a:t>
            </a:r>
          </a:p>
          <a:p>
            <a:pPr lvl="0"/>
            <a:r>
              <a:rPr lang="en-US" sz="1000" dirty="0"/>
              <a:t>Intent to cause physical or emotional harm </a:t>
            </a:r>
          </a:p>
          <a:p>
            <a:pPr lvl="0"/>
            <a:r>
              <a:rPr lang="en-US" sz="1000" dirty="0"/>
              <a:t>Unequal levels of affect</a:t>
            </a:r>
          </a:p>
          <a:p>
            <a:r>
              <a:rPr lang="en-US" sz="1000" dirty="0"/>
              <a:t>Example standard definition: </a:t>
            </a:r>
          </a:p>
          <a:p>
            <a:r>
              <a:rPr lang="en-US" sz="1000" dirty="0"/>
              <a:t> “A negative and often aggressive or manipulative act or series of acts by one or more people against another person or people usually over a period of time.  It is abusive and is based on an imbalance of power.”  Sullivan, Cleary, and Sullivan (1998)  (pp. 4-­‐5)</a:t>
            </a:r>
          </a:p>
          <a:p>
            <a:r>
              <a:rPr lang="en-US" sz="1000" dirty="0"/>
              <a:t> </a:t>
            </a:r>
          </a:p>
          <a:p>
            <a:r>
              <a:rPr lang="en-US" sz="1000" b="1" u="sng" dirty="0"/>
              <a:t>Step 2</a:t>
            </a:r>
            <a:r>
              <a:rPr lang="en-US" sz="1000" b="1" dirty="0"/>
              <a:t>: Develop plan for teaching definition and establish clear protocol for reporting for school community (staff, students, families)</a:t>
            </a:r>
            <a:endParaRPr lang="en-US" sz="1000" dirty="0"/>
          </a:p>
          <a:p>
            <a:r>
              <a:rPr lang="en-US" sz="1000" b="1" dirty="0"/>
              <a:t>Goal</a:t>
            </a:r>
            <a:r>
              <a:rPr lang="en-US" sz="1000" dirty="0"/>
              <a:t> is to make a plan to share and teach PS </a:t>
            </a:r>
            <a:r>
              <a:rPr lang="en-US" sz="1000" dirty="0" err="1"/>
              <a:t>duPont’s</a:t>
            </a:r>
            <a:r>
              <a:rPr lang="en-US" sz="1000" dirty="0"/>
              <a:t> definition of bullying school-wide so that all students, staff, and parents are on the same page and able to identify and respond according to the plan when bullying is seen/experienced and reported.  </a:t>
            </a:r>
          </a:p>
          <a:p>
            <a:r>
              <a:rPr lang="en-US" sz="1000" dirty="0"/>
              <a:t>e.g., include procedure for use of BSD’s online “Bullying Anonymous Reporting Form” by students and parents</a:t>
            </a:r>
          </a:p>
          <a:p>
            <a:r>
              <a:rPr lang="en-US" sz="1000" b="1" dirty="0"/>
              <a:t>Consider</a:t>
            </a:r>
            <a:r>
              <a:rPr lang="en-US" sz="1000" dirty="0"/>
              <a:t>: 4 steps in establishing protocol </a:t>
            </a:r>
          </a:p>
          <a:p>
            <a:pPr lvl="0"/>
            <a:r>
              <a:rPr lang="en-US" sz="1000" dirty="0"/>
              <a:t>Create</a:t>
            </a:r>
          </a:p>
          <a:p>
            <a:pPr lvl="0"/>
            <a:r>
              <a:rPr lang="en-US" sz="1000" dirty="0"/>
              <a:t>Teach</a:t>
            </a:r>
          </a:p>
          <a:p>
            <a:pPr lvl="0"/>
            <a:r>
              <a:rPr lang="en-US" sz="1000" dirty="0"/>
              <a:t>Practice</a:t>
            </a:r>
          </a:p>
          <a:p>
            <a:pPr lvl="0"/>
            <a:r>
              <a:rPr lang="en-US" sz="1000" dirty="0"/>
              <a:t>Monitor</a:t>
            </a:r>
          </a:p>
          <a:p>
            <a:r>
              <a:rPr lang="en-US" sz="1000" b="1" dirty="0"/>
              <a:t> </a:t>
            </a:r>
            <a:endParaRPr lang="en-US" sz="1000" dirty="0"/>
          </a:p>
          <a:p>
            <a:r>
              <a:rPr lang="en-US" sz="1000" b="1" u="sng" dirty="0"/>
              <a:t>Step 3</a:t>
            </a:r>
            <a:r>
              <a:rPr lang="en-US" sz="1000" b="1" dirty="0"/>
              <a:t>: Establishing protocol for responding to bullying reports</a:t>
            </a:r>
            <a:endParaRPr lang="en-US" sz="1000" dirty="0"/>
          </a:p>
          <a:p>
            <a:r>
              <a:rPr lang="en-US" sz="1000" b="1" dirty="0"/>
              <a:t>Goal</a:t>
            </a:r>
            <a:r>
              <a:rPr lang="en-US" sz="1000" dirty="0"/>
              <a:t> is that when bullying is reporting, the staff responding will be able to compare the report to the school’s definition of bullying, and based on match will follow a well-defined response process (think crisis plan).  The students, staff, and parents are all aware of what the response protocol entails.  </a:t>
            </a:r>
            <a:r>
              <a:rPr lang="en-US" sz="1000" b="1" dirty="0"/>
              <a:t> </a:t>
            </a:r>
            <a:endParaRPr lang="en-US" sz="1000" dirty="0"/>
          </a:p>
          <a:p>
            <a:r>
              <a:rPr lang="en-US" sz="1000" b="1" dirty="0"/>
              <a:t>Consider </a:t>
            </a:r>
            <a:r>
              <a:rPr lang="en-US" sz="1000" dirty="0"/>
              <a:t>3 avenues included in response protocol</a:t>
            </a:r>
          </a:p>
          <a:p>
            <a:pPr lvl="0"/>
            <a:r>
              <a:rPr lang="en-US" sz="1000" dirty="0"/>
              <a:t>Bully - Beyond the punitive measures, plan for necessary conversations and skill building opportunities</a:t>
            </a:r>
          </a:p>
          <a:p>
            <a:pPr lvl="0"/>
            <a:r>
              <a:rPr lang="en-US" sz="1000" dirty="0"/>
              <a:t>Victim – Consider supports needed for victim, who will provide and monitor supports</a:t>
            </a:r>
          </a:p>
          <a:p>
            <a:pPr lvl="0"/>
            <a:r>
              <a:rPr lang="en-US" sz="1000" dirty="0"/>
              <a:t>Bystander – assurance that report was taken seriously, school is supporting bystander (esp. if reporter), communication that school will address  bullying situation by supporting the students involved</a:t>
            </a:r>
          </a:p>
        </p:txBody>
      </p:sp>
      <p:sp>
        <p:nvSpPr>
          <p:cNvPr id="4" name="Slide Number Placeholder 3"/>
          <p:cNvSpPr>
            <a:spLocks noGrp="1"/>
          </p:cNvSpPr>
          <p:nvPr>
            <p:ph type="sldNum" sz="quarter" idx="10"/>
          </p:nvPr>
        </p:nvSpPr>
        <p:spPr/>
        <p:txBody>
          <a:bodyPr/>
          <a:lstStyle/>
          <a:p>
            <a:fld id="{18CE2502-8523-455A-9E54-35EFE45CDCDA}" type="slidenum">
              <a:rPr lang="en-US" smtClean="0"/>
              <a:t>27</a:t>
            </a:fld>
            <a:endParaRPr lang="en-US"/>
          </a:p>
        </p:txBody>
      </p:sp>
    </p:spTree>
    <p:extLst>
      <p:ext uri="{BB962C8B-B14F-4D97-AF65-F5344CB8AC3E}">
        <p14:creationId xmlns:p14="http://schemas.microsoft.com/office/powerpoint/2010/main" val="300522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Eileen</a:t>
            </a:r>
          </a:p>
          <a:p>
            <a:pPr defTabSz="931774">
              <a:defRPr/>
            </a:pPr>
            <a:endParaRPr lang="en-US" sz="1100" dirty="0" smtClean="0"/>
          </a:p>
          <a:p>
            <a:pPr defTabSz="931774">
              <a:defRPr/>
            </a:pPr>
            <a:r>
              <a:rPr lang="en-US" sz="1100" dirty="0" smtClean="0"/>
              <a:t>Added</a:t>
            </a:r>
            <a:r>
              <a:rPr lang="en-US" sz="1100" baseline="0" dirty="0" smtClean="0"/>
              <a:t> by MP 10.06.14 so we can see all the topics to be discussed in this section.</a:t>
            </a:r>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29</a:t>
            </a:fld>
            <a:endParaRPr lang="en-US"/>
          </a:p>
        </p:txBody>
      </p:sp>
    </p:spTree>
    <p:extLst>
      <p:ext uri="{BB962C8B-B14F-4D97-AF65-F5344CB8AC3E}">
        <p14:creationId xmlns:p14="http://schemas.microsoft.com/office/powerpoint/2010/main" val="2644809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204B67-4E86-A84C-93C7-262E20AFD364}" type="slidenum">
              <a:rPr lang="en-US"/>
              <a:pPr>
                <a:defRPr/>
              </a:pPr>
              <a:t>30</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238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2" defTabSz="931774">
              <a:defRPr/>
            </a:pPr>
            <a:r>
              <a:rPr lang="en-US" dirty="0"/>
              <a:t>Updated 9.9.14</a:t>
            </a:r>
          </a:p>
          <a:p>
            <a:pPr marL="116472"/>
            <a:endParaRPr lang="en-US" b="1" dirty="0" smtClean="0"/>
          </a:p>
          <a:p>
            <a:pPr marL="640594" indent="-524123">
              <a:buFont typeface="+mj-lt"/>
              <a:buAutoNum type="romanUcPeriod"/>
            </a:pPr>
            <a:r>
              <a:rPr lang="en-US" b="1" dirty="0" smtClean="0"/>
              <a:t>Introductions</a:t>
            </a:r>
            <a:r>
              <a:rPr lang="en-US" dirty="0" smtClean="0"/>
              <a:t> </a:t>
            </a:r>
            <a:r>
              <a:rPr lang="en-US" dirty="0"/>
              <a:t>(20 min)</a:t>
            </a:r>
          </a:p>
          <a:p>
            <a:pPr marL="640594" indent="-524123">
              <a:buFont typeface="+mj-lt"/>
              <a:buAutoNum type="romanUcPeriod"/>
            </a:pPr>
            <a:endParaRPr lang="en-US" dirty="0"/>
          </a:p>
          <a:p>
            <a:pPr marL="640594" indent="-524123">
              <a:buFont typeface="+mj-lt"/>
              <a:buAutoNum type="romanUcPeriod"/>
            </a:pPr>
            <a:r>
              <a:rPr lang="en-US" b="1" dirty="0" smtClean="0"/>
              <a:t>Bullying </a:t>
            </a:r>
            <a:r>
              <a:rPr lang="en-US" dirty="0"/>
              <a:t>(1 </a:t>
            </a:r>
            <a:r>
              <a:rPr lang="en-US" dirty="0" err="1"/>
              <a:t>hr</a:t>
            </a:r>
            <a:r>
              <a:rPr lang="en-US" dirty="0"/>
              <a:t> with planning time, info-Megan) </a:t>
            </a:r>
          </a:p>
          <a:p>
            <a:pPr marL="640594" indent="-524123">
              <a:buFont typeface="+mj-lt"/>
              <a:buAutoNum type="romanUcPeriod"/>
            </a:pPr>
            <a:endParaRPr lang="en-US" dirty="0"/>
          </a:p>
          <a:p>
            <a:pPr marL="640594" indent="-524123">
              <a:buFont typeface="+mj-lt"/>
              <a:buAutoNum type="romanUcPeriod"/>
            </a:pPr>
            <a:r>
              <a:rPr lang="en-US" b="1" dirty="0" smtClean="0"/>
              <a:t>Minor vs. Major Behaviors </a:t>
            </a:r>
            <a:r>
              <a:rPr lang="en-US" dirty="0"/>
              <a:t>(1 </a:t>
            </a:r>
            <a:r>
              <a:rPr lang="en-US" dirty="0" err="1"/>
              <a:t>hr</a:t>
            </a:r>
            <a:r>
              <a:rPr lang="en-US" dirty="0"/>
              <a:t> with planning time, Info-Eileen))</a:t>
            </a:r>
          </a:p>
          <a:p>
            <a:endParaRPr lang="en-US" dirty="0"/>
          </a:p>
          <a:p>
            <a:r>
              <a:rPr lang="en-US" dirty="0" smtClean="0"/>
              <a:t>Break</a:t>
            </a:r>
            <a:r>
              <a:rPr lang="en-US" dirty="0"/>
              <a:t> (15 min)</a:t>
            </a:r>
          </a:p>
          <a:p>
            <a:endParaRPr lang="en-US" dirty="0"/>
          </a:p>
          <a:p>
            <a:pPr marL="640594" indent="-524123">
              <a:buFont typeface="+mj-lt"/>
              <a:buAutoNum type="romanUcPeriod"/>
            </a:pPr>
            <a:r>
              <a:rPr lang="en-US" b="1" dirty="0" smtClean="0"/>
              <a:t>Social Emotional Learning </a:t>
            </a:r>
            <a:r>
              <a:rPr lang="en-US" dirty="0"/>
              <a:t>(1 </a:t>
            </a:r>
            <a:r>
              <a:rPr lang="en-US" dirty="0" err="1"/>
              <a:t>hr</a:t>
            </a:r>
            <a:r>
              <a:rPr lang="en-US" dirty="0"/>
              <a:t> with planning time, info-Megan) </a:t>
            </a:r>
          </a:p>
          <a:p>
            <a:pPr marL="640594" indent="-524123">
              <a:buFont typeface="+mj-lt"/>
              <a:buAutoNum type="romanUcPeriod" startAt="4"/>
            </a:pPr>
            <a:endParaRPr lang="en-US" dirty="0"/>
          </a:p>
          <a:p>
            <a:pPr marL="640594" indent="-524123">
              <a:buFont typeface="+mj-lt"/>
              <a:buAutoNum type="romanUcPeriod" startAt="4"/>
            </a:pPr>
            <a:r>
              <a:rPr lang="en-US" b="1" dirty="0" smtClean="0"/>
              <a:t>Updates from the DEPBS Project and DEDOE </a:t>
            </a:r>
            <a:r>
              <a:rPr lang="en-US" dirty="0"/>
              <a:t>(15 min)</a:t>
            </a:r>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3</a:t>
            </a:fld>
            <a:endParaRPr lang="en-US"/>
          </a:p>
        </p:txBody>
      </p:sp>
    </p:spTree>
    <p:extLst>
      <p:ext uri="{BB962C8B-B14F-4D97-AF65-F5344CB8AC3E}">
        <p14:creationId xmlns:p14="http://schemas.microsoft.com/office/powerpoint/2010/main" val="105532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6F3908-F26D-1849-9829-D017786C56E2}" type="slidenum">
              <a:rPr lang="en-US"/>
              <a:pPr>
                <a:defRPr/>
              </a:pPr>
              <a:t>31</a:t>
            </a:fld>
            <a:endParaRPr lang="en-US"/>
          </a:p>
        </p:txBody>
      </p:sp>
      <p:sp>
        <p:nvSpPr>
          <p:cNvPr id="27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BF3876-86F6-824D-9E07-379F6C2FE602}" type="slidenum">
              <a:rPr lang="en-US"/>
              <a:pPr>
                <a:defRPr/>
              </a:pPr>
              <a:t>32</a:t>
            </a:fld>
            <a:endParaRPr lang="en-US"/>
          </a:p>
        </p:txBody>
      </p:sp>
      <p:sp>
        <p:nvSpPr>
          <p:cNvPr id="27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4435" name="Rectangle 3"/>
          <p:cNvSpPr>
            <a:spLocks noGrp="1" noChangeArrowheads="1"/>
          </p:cNvSpPr>
          <p:nvPr>
            <p:ph type="body" idx="1"/>
          </p:nvPr>
        </p:nvSpPr>
        <p:spPr/>
        <p:txBody>
          <a:bodyPr/>
          <a:lstStyle/>
          <a:p>
            <a:r>
              <a:rPr lang="en-US" dirty="0" smtClean="0"/>
              <a:t>EILEEN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DEE587-2888-9F46-A689-EE6DF4834203}" type="slidenum">
              <a:rPr lang="en-US"/>
              <a:pPr>
                <a:defRPr/>
              </a:pPr>
              <a:t>33</a:t>
            </a:fld>
            <a:endParaRPr lang="en-US"/>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r>
              <a:rPr lang="en-US" dirty="0" smtClean="0">
                <a:cs typeface="+mn-cs"/>
              </a:rPr>
              <a:t>Copy list for everyone</a:t>
            </a:r>
            <a:r>
              <a:rPr lang="en-US" baseline="0" dirty="0" smtClean="0">
                <a:cs typeface="+mn-cs"/>
              </a:rPr>
              <a:t> of SWIS definitions </a:t>
            </a:r>
            <a:endParaRPr lang="en-US" dirty="0"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0EC5D3-00E9-8144-99E7-7B187D599E12}" type="slidenum">
              <a:rPr lang="en-US"/>
              <a:pPr>
                <a:defRPr/>
              </a:pPr>
              <a:t>34</a:t>
            </a:fld>
            <a:endParaRPr lang="en-US"/>
          </a:p>
        </p:txBody>
      </p:sp>
      <p:sp>
        <p:nvSpPr>
          <p:cNvPr id="283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365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defRPr/>
            </a:pPr>
            <a:endParaRPr lang="en-US" dirty="0"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ED1CA0-D964-7C4D-BE37-8B659F093E61}" type="slidenum">
              <a:rPr lang="en-US"/>
              <a:pPr>
                <a:defRPr/>
              </a:pPr>
              <a:t>35</a:t>
            </a:fld>
            <a:endParaRPr lang="en-US"/>
          </a:p>
        </p:txBody>
      </p:sp>
      <p:sp>
        <p:nvSpPr>
          <p:cNvPr id="285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569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E8C8BC-4DFB-9044-A408-0FD3EC3DAD08}" type="slidenum">
              <a:rPr lang="en-US"/>
              <a:pPr>
                <a:defRPr/>
              </a:pPr>
              <a:t>36</a:t>
            </a:fld>
            <a:endParaRPr lang="en-US"/>
          </a:p>
        </p:txBody>
      </p:sp>
      <p:sp>
        <p:nvSpPr>
          <p:cNvPr id="28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77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B17C84-55A0-E94B-AC07-167277DC0F34}" type="slidenum">
              <a:rPr lang="en-US"/>
              <a:pPr>
                <a:defRPr/>
              </a:pPr>
              <a:t>37</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97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r>
              <a:rPr lang="en-US" dirty="0" smtClean="0">
                <a:cs typeface="+mn-cs"/>
              </a:rPr>
              <a:t>Ask Eileen about the </a:t>
            </a:r>
            <a:r>
              <a:rPr lang="en-US" dirty="0" err="1" smtClean="0">
                <a:cs typeface="+mn-cs"/>
              </a:rPr>
              <a:t>astrisks</a:t>
            </a:r>
            <a:r>
              <a:rPr lang="en-US" baseline="0" dirty="0" smtClean="0">
                <a:cs typeface="+mn-cs"/>
              </a:rPr>
              <a:t>.</a:t>
            </a:r>
            <a:endParaRPr lang="en-US" dirty="0"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FFD8C1-8EB7-C049-8832-11841AD9A870}" type="slidenum">
              <a:rPr lang="en-US"/>
              <a:pPr>
                <a:defRPr/>
              </a:pPr>
              <a:t>38</a:t>
            </a:fld>
            <a:endParaRPr lang="en-US"/>
          </a:p>
        </p:txBody>
      </p:sp>
      <p:sp>
        <p:nvSpPr>
          <p:cNvPr id="29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59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90D604-0C87-1F45-B0CB-4B8704AAF7CC}" type="slidenum">
              <a:rPr lang="en-US"/>
              <a:pPr>
                <a:defRPr/>
              </a:pPr>
              <a:t>39</a:t>
            </a:fld>
            <a:endParaRPr lang="en-US"/>
          </a:p>
        </p:txBody>
      </p:sp>
      <p:sp>
        <p:nvSpPr>
          <p:cNvPr id="30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003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ECD440-28AB-604A-9480-FD7CED455AC1}" type="slidenum">
              <a:rPr lang="en-US"/>
              <a:pPr>
                <a:defRPr/>
              </a:pPr>
              <a:t>40</a:t>
            </a:fld>
            <a:endParaRPr lang="en-US"/>
          </a:p>
        </p:txBody>
      </p:sp>
      <p:sp>
        <p:nvSpPr>
          <p:cNvPr id="30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208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lvl="0"/>
            <a:endParaRPr lang="en-US" sz="1100" b="1" dirty="0"/>
          </a:p>
          <a:p>
            <a:pPr defTabSz="931774">
              <a:defRPr/>
            </a:pPr>
            <a:r>
              <a:rPr lang="en-US" sz="1100" dirty="0" smtClean="0"/>
              <a:t>Added</a:t>
            </a:r>
            <a:r>
              <a:rPr lang="en-US" sz="1100" baseline="0" dirty="0" smtClean="0"/>
              <a:t> by MP 10.06.14 so we can see all the topics to be discussed in this section.</a:t>
            </a:r>
            <a:endParaRPr lang="en-US" sz="1100" dirty="0"/>
          </a:p>
        </p:txBody>
      </p:sp>
      <p:sp>
        <p:nvSpPr>
          <p:cNvPr id="4" name="Slide Number Placeholder 3"/>
          <p:cNvSpPr>
            <a:spLocks noGrp="1"/>
          </p:cNvSpPr>
          <p:nvPr>
            <p:ph type="sldNum" sz="quarter" idx="10"/>
          </p:nvPr>
        </p:nvSpPr>
        <p:spPr/>
        <p:txBody>
          <a:bodyPr/>
          <a:lstStyle/>
          <a:p>
            <a:fld id="{18CE2502-8523-455A-9E54-35EFE45CDCDA}" type="slidenum">
              <a:rPr lang="en-US" smtClean="0"/>
              <a:t>4</a:t>
            </a:fld>
            <a:endParaRPr lang="en-US"/>
          </a:p>
        </p:txBody>
      </p:sp>
    </p:spTree>
    <p:extLst>
      <p:ext uri="{BB962C8B-B14F-4D97-AF65-F5344CB8AC3E}">
        <p14:creationId xmlns:p14="http://schemas.microsoft.com/office/powerpoint/2010/main" val="2644809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F268B3-0332-FE42-8AED-EE6D6ACC3108}" type="slidenum">
              <a:rPr lang="en-US"/>
              <a:pPr>
                <a:defRPr/>
              </a:pPr>
              <a:t>41</a:t>
            </a:fld>
            <a:endParaRPr lang="en-US"/>
          </a:p>
        </p:txBody>
      </p:sp>
      <p:sp>
        <p:nvSpPr>
          <p:cNvPr id="30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822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F539D9-7837-574F-B099-AE6F5AD26F7D}" type="slidenum">
              <a:rPr lang="en-US"/>
              <a:pPr>
                <a:defRPr/>
              </a:pPr>
              <a:t>42</a:t>
            </a:fld>
            <a:endParaRPr lang="en-US"/>
          </a:p>
        </p:txBody>
      </p:sp>
      <p:sp>
        <p:nvSpPr>
          <p:cNvPr id="310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027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EDA48E-37EC-F24D-96F0-284881718B53}" type="slidenum">
              <a:rPr lang="en-US"/>
              <a:pPr>
                <a:defRPr/>
              </a:pPr>
              <a:t>43</a:t>
            </a:fld>
            <a:endParaRPr lang="en-US"/>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955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EILEEN</a:t>
            </a:r>
          </a:p>
          <a:p>
            <a:pPr eaLnBrk="1" hangingPunct="1">
              <a:defRPr/>
            </a:pPr>
            <a:endParaRPr lang="en-US" dirty="0"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smtClean="0"/>
              <a:t>Megan</a:t>
            </a:r>
          </a:p>
          <a:p>
            <a:pPr defTabSz="931774">
              <a:defRPr/>
            </a:pPr>
            <a:endParaRPr lang="en-US" sz="1100" dirty="0" smtClean="0"/>
          </a:p>
          <a:p>
            <a:pPr defTabSz="931774">
              <a:defRPr/>
            </a:pPr>
            <a:r>
              <a:rPr lang="en-US" sz="1100" dirty="0" smtClean="0"/>
              <a:t>Added</a:t>
            </a:r>
            <a:r>
              <a:rPr lang="en-US" sz="1100" baseline="0" dirty="0" smtClean="0"/>
              <a:t> by MP 10.06.14 so we can see all the topics to be discussed in this section.</a:t>
            </a:r>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44</a:t>
            </a:fld>
            <a:endParaRPr lang="en-US"/>
          </a:p>
        </p:txBody>
      </p:sp>
    </p:spTree>
    <p:extLst>
      <p:ext uri="{BB962C8B-B14F-4D97-AF65-F5344CB8AC3E}">
        <p14:creationId xmlns:p14="http://schemas.microsoft.com/office/powerpoint/2010/main" val="2644809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45</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46</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47</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48</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49</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50</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lvl="0"/>
            <a:endParaRPr lang="en-US" b="1" dirty="0"/>
          </a:p>
          <a:p>
            <a:pPr lvl="0"/>
            <a:r>
              <a:rPr lang="en-US" b="1" dirty="0"/>
              <a:t>Example items [taken from 13-14 DSCS </a:t>
            </a:r>
            <a:r>
              <a:rPr lang="en-US" b="1" dirty="0" smtClean="0"/>
              <a:t>Workshop] </a:t>
            </a:r>
            <a:endParaRPr lang="en-US" b="1" dirty="0"/>
          </a:p>
          <a:p>
            <a:pPr>
              <a:buClr>
                <a:schemeClr val="accent4"/>
              </a:buClr>
              <a:buSzPct val="100000"/>
            </a:pPr>
            <a:r>
              <a:rPr lang="en-US" i="1" dirty="0">
                <a:latin typeface="Tw Cen MT" panose="020B0602020104020603" pitchFamily="34" charset="0"/>
                <a:cs typeface="Times New Roman" pitchFamily="18" charset="0"/>
              </a:rPr>
              <a:t>Verbal Bullying</a:t>
            </a:r>
          </a:p>
          <a:p>
            <a:pPr lvl="1">
              <a:spcAft>
                <a:spcPts val="1223"/>
              </a:spcAft>
              <a:buClr>
                <a:schemeClr val="accent4"/>
              </a:buClr>
              <a:buSzPct val="100000"/>
              <a:buFont typeface="Arial" charset="0"/>
              <a:buChar char="•"/>
            </a:pPr>
            <a:r>
              <a:rPr lang="en-US" dirty="0">
                <a:latin typeface="Tw Cen MT" panose="020B0602020104020603" pitchFamily="34" charset="0"/>
                <a:cs typeface="Times New Roman" pitchFamily="18" charset="0"/>
              </a:rPr>
              <a:t>“A student said mean things to me.”</a:t>
            </a:r>
          </a:p>
          <a:p>
            <a:pPr>
              <a:buClr>
                <a:schemeClr val="accent4"/>
              </a:buClr>
              <a:buSzPct val="100000"/>
            </a:pPr>
            <a:r>
              <a:rPr lang="en-US" i="1" dirty="0">
                <a:latin typeface="Tw Cen MT" panose="020B0602020104020603" pitchFamily="34" charset="0"/>
                <a:cs typeface="Times New Roman" pitchFamily="18" charset="0"/>
              </a:rPr>
              <a:t>Physical Bullying</a:t>
            </a:r>
          </a:p>
          <a:p>
            <a:pPr lvl="1">
              <a:spcAft>
                <a:spcPts val="1223"/>
              </a:spcAft>
              <a:buClr>
                <a:schemeClr val="accent4"/>
              </a:buClr>
              <a:buSzPct val="100000"/>
              <a:buFont typeface="Arial" charset="0"/>
              <a:buChar char="•"/>
            </a:pPr>
            <a:r>
              <a:rPr lang="en-US" dirty="0">
                <a:latin typeface="Tw Cen MT" panose="020B0602020104020603" pitchFamily="34" charset="0"/>
                <a:cs typeface="Times New Roman" pitchFamily="18" charset="0"/>
              </a:rPr>
              <a:t>“I was pushed or shoved on purpose.”</a:t>
            </a:r>
          </a:p>
          <a:p>
            <a:pPr>
              <a:buClr>
                <a:schemeClr val="accent4"/>
              </a:buClr>
              <a:buSzPct val="100000"/>
            </a:pPr>
            <a:r>
              <a:rPr lang="en-US" i="1" dirty="0">
                <a:latin typeface="Tw Cen MT" panose="020B0602020104020603" pitchFamily="34" charset="0"/>
                <a:cs typeface="Times New Roman" pitchFamily="18" charset="0"/>
              </a:rPr>
              <a:t>Social/Relational Bullying</a:t>
            </a:r>
          </a:p>
          <a:p>
            <a:pPr lvl="1">
              <a:spcAft>
                <a:spcPts val="1223"/>
              </a:spcAft>
              <a:buClr>
                <a:schemeClr val="accent4"/>
              </a:buClr>
              <a:buSzPct val="100000"/>
              <a:buFont typeface="Arial" charset="0"/>
              <a:buChar char="•"/>
            </a:pPr>
            <a:r>
              <a:rPr lang="en-US" dirty="0">
                <a:latin typeface="Tw Cen MT" panose="020B0602020104020603" pitchFamily="34" charset="0"/>
                <a:cs typeface="Times New Roman" pitchFamily="18" charset="0"/>
              </a:rPr>
              <a:t>“A student told or got others to not like me.”</a:t>
            </a:r>
          </a:p>
          <a:p>
            <a:pPr>
              <a:buClr>
                <a:schemeClr val="accent4"/>
              </a:buClr>
              <a:buSzPct val="100000"/>
            </a:pPr>
            <a:r>
              <a:rPr lang="en-US" i="1" dirty="0">
                <a:latin typeface="Tw Cen MT" panose="020B0602020104020603" pitchFamily="34" charset="0"/>
                <a:cs typeface="Times New Roman" pitchFamily="18" charset="0"/>
              </a:rPr>
              <a:t>Cyberbullying (grades 6-12)</a:t>
            </a:r>
          </a:p>
          <a:p>
            <a:pPr lvl="1">
              <a:buClr>
                <a:schemeClr val="accent4"/>
              </a:buClr>
              <a:buSzPct val="100000"/>
              <a:buFont typeface="Arial" charset="0"/>
              <a:buChar char="•"/>
            </a:pPr>
            <a:r>
              <a:rPr lang="en-US" dirty="0">
                <a:latin typeface="Tw Cen MT" panose="020B0602020104020603" pitchFamily="34" charset="0"/>
                <a:cs typeface="Times New Roman" pitchFamily="18" charset="0"/>
              </a:rPr>
              <a:t>“A student </a:t>
            </a:r>
            <a:r>
              <a:rPr lang="en-US" i="1" dirty="0">
                <a:latin typeface="Tw Cen MT" panose="020B0602020104020603" pitchFamily="34" charset="0"/>
                <a:cs typeface="Times New Roman" pitchFamily="18" charset="0"/>
              </a:rPr>
              <a:t>sent</a:t>
            </a:r>
            <a:r>
              <a:rPr lang="en-US" dirty="0">
                <a:latin typeface="Tw Cen MT" panose="020B0602020104020603" pitchFamily="34" charset="0"/>
                <a:cs typeface="Times New Roman" pitchFamily="18" charset="0"/>
              </a:rPr>
              <a:t> </a:t>
            </a:r>
            <a:r>
              <a:rPr lang="en-US" i="1" dirty="0">
                <a:latin typeface="Tw Cen MT" panose="020B0602020104020603" pitchFamily="34" charset="0"/>
                <a:cs typeface="Times New Roman" pitchFamily="18" charset="0"/>
              </a:rPr>
              <a:t>me</a:t>
            </a:r>
            <a:r>
              <a:rPr lang="en-US" dirty="0">
                <a:latin typeface="Tw Cen MT" panose="020B0602020104020603" pitchFamily="34" charset="0"/>
                <a:cs typeface="Times New Roman" pitchFamily="18" charset="0"/>
              </a:rPr>
              <a:t> a mean or hurtful message about me using email, text messaging, instant messaging, or similar electronic messaging.”</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51</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52</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53</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54</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55</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eaLnBrk="1" hangingPunct="1">
              <a:spcBef>
                <a:spcPct val="0"/>
              </a:spcBef>
            </a:pPr>
            <a:r>
              <a:rPr lang="en-US" dirty="0" smtClean="0"/>
              <a:t>Updated 5.7.14</a:t>
            </a:r>
          </a:p>
          <a:p>
            <a:pPr eaLnBrk="1" hangingPunct="1">
              <a:spcBef>
                <a:spcPct val="0"/>
              </a:spcBef>
            </a:pPr>
            <a:endParaRPr lang="en-US" dirty="0" smtClean="0"/>
          </a:p>
          <a:p>
            <a:pPr eaLnBrk="1" hangingPunct="1">
              <a:spcBef>
                <a:spcPct val="0"/>
              </a:spcBef>
            </a:pPr>
            <a:r>
              <a:rPr lang="en-US" dirty="0" smtClean="0"/>
              <a:t>Crop in use of </a:t>
            </a:r>
            <a:r>
              <a:rPr lang="en-US" dirty="0" err="1" smtClean="0"/>
              <a:t>pos</a:t>
            </a:r>
            <a:r>
              <a:rPr lang="en-US" dirty="0" smtClean="0"/>
              <a:t> from </a:t>
            </a:r>
            <a:r>
              <a:rPr lang="en-US" dirty="0" err="1" smtClean="0"/>
              <a:t>es</a:t>
            </a:r>
            <a:r>
              <a:rPr lang="en-US" dirty="0" smtClean="0"/>
              <a:t> – to MS-HS</a:t>
            </a:r>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56</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5.6.14</a:t>
            </a:r>
          </a:p>
          <a:p>
            <a:endParaRPr lang="en-US" dirty="0" smtClean="0"/>
          </a:p>
          <a:p>
            <a:r>
              <a:rPr lang="en-US" dirty="0" smtClean="0"/>
              <a:t>Decline from ES to secondary</a:t>
            </a:r>
          </a:p>
          <a:p>
            <a:endParaRPr lang="en-US" dirty="0" smtClean="0"/>
          </a:p>
          <a:p>
            <a:r>
              <a:rPr lang="en-US" dirty="0" smtClean="0"/>
              <a:t>MS – HS – scores tend to be comparable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57</a:t>
            </a:fld>
            <a:endParaRPr lang="en-US"/>
          </a:p>
        </p:txBody>
      </p:sp>
    </p:spTree>
    <p:extLst>
      <p:ext uri="{BB962C8B-B14F-4D97-AF65-F5344CB8AC3E}">
        <p14:creationId xmlns:p14="http://schemas.microsoft.com/office/powerpoint/2010/main" val="2543228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4:01 YouTube</a:t>
            </a:r>
            <a:r>
              <a:rPr lang="en-US" baseline="0" dirty="0" smtClean="0"/>
              <a:t> video</a:t>
            </a:r>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59</a:t>
            </a:fld>
            <a:endParaRPr lang="en-US"/>
          </a:p>
        </p:txBody>
      </p:sp>
    </p:spTree>
    <p:extLst>
      <p:ext uri="{BB962C8B-B14F-4D97-AF65-F5344CB8AC3E}">
        <p14:creationId xmlns:p14="http://schemas.microsoft.com/office/powerpoint/2010/main" val="18269413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CE2502-8523-455A-9E54-35EFE45CDCDA}" type="slidenum">
              <a:rPr lang="en-US" smtClean="0"/>
              <a:t>60</a:t>
            </a:fld>
            <a:endParaRPr lang="en-US"/>
          </a:p>
        </p:txBody>
      </p:sp>
    </p:spTree>
    <p:extLst>
      <p:ext uri="{BB962C8B-B14F-4D97-AF65-F5344CB8AC3E}">
        <p14:creationId xmlns:p14="http://schemas.microsoft.com/office/powerpoint/2010/main" val="182694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lvl="0"/>
            <a:endParaRPr lang="en-US" b="1" dirty="0"/>
          </a:p>
          <a:p>
            <a:pPr lvl="0"/>
            <a:r>
              <a:rPr lang="en-US" b="1" dirty="0"/>
              <a:t>Example items [taken from 13-14 DSCS </a:t>
            </a:r>
            <a:r>
              <a:rPr lang="en-US" b="1" dirty="0" err="1"/>
              <a:t>Workshopt</a:t>
            </a:r>
            <a:r>
              <a:rPr lang="en-US" b="1" dirty="0"/>
              <a:t>] </a:t>
            </a:r>
          </a:p>
          <a:p>
            <a:pPr>
              <a:buClr>
                <a:schemeClr val="accent4"/>
              </a:buClr>
              <a:buSzPct val="100000"/>
            </a:pPr>
            <a:r>
              <a:rPr lang="en-US" i="1" dirty="0">
                <a:latin typeface="Tw Cen MT" panose="020B0602020104020603" pitchFamily="34" charset="0"/>
                <a:cs typeface="Times New Roman" pitchFamily="18" charset="0"/>
              </a:rPr>
              <a:t>Verbal Bullying</a:t>
            </a:r>
          </a:p>
          <a:p>
            <a:pPr lvl="1">
              <a:spcAft>
                <a:spcPts val="1223"/>
              </a:spcAft>
              <a:buClr>
                <a:schemeClr val="accent4"/>
              </a:buClr>
              <a:buSzPct val="100000"/>
              <a:buFont typeface="Arial" charset="0"/>
              <a:buChar char="•"/>
            </a:pPr>
            <a:r>
              <a:rPr lang="en-US" dirty="0">
                <a:latin typeface="Tw Cen MT" panose="020B0602020104020603" pitchFamily="34" charset="0"/>
                <a:cs typeface="Times New Roman" pitchFamily="18" charset="0"/>
              </a:rPr>
              <a:t>“A student said mean things to me.”</a:t>
            </a:r>
          </a:p>
          <a:p>
            <a:pPr>
              <a:buClr>
                <a:schemeClr val="accent4"/>
              </a:buClr>
              <a:buSzPct val="100000"/>
            </a:pPr>
            <a:r>
              <a:rPr lang="en-US" i="1" dirty="0">
                <a:latin typeface="Tw Cen MT" panose="020B0602020104020603" pitchFamily="34" charset="0"/>
                <a:cs typeface="Times New Roman" pitchFamily="18" charset="0"/>
              </a:rPr>
              <a:t>Physical Bullying</a:t>
            </a:r>
          </a:p>
          <a:p>
            <a:pPr lvl="1">
              <a:spcAft>
                <a:spcPts val="1223"/>
              </a:spcAft>
              <a:buClr>
                <a:schemeClr val="accent4"/>
              </a:buClr>
              <a:buSzPct val="100000"/>
              <a:buFont typeface="Arial" charset="0"/>
              <a:buChar char="•"/>
            </a:pPr>
            <a:r>
              <a:rPr lang="en-US" dirty="0">
                <a:latin typeface="Tw Cen MT" panose="020B0602020104020603" pitchFamily="34" charset="0"/>
                <a:cs typeface="Times New Roman" pitchFamily="18" charset="0"/>
              </a:rPr>
              <a:t>“I was pushed or shoved on purpose.”</a:t>
            </a:r>
          </a:p>
          <a:p>
            <a:pPr>
              <a:buClr>
                <a:schemeClr val="accent4"/>
              </a:buClr>
              <a:buSzPct val="100000"/>
            </a:pPr>
            <a:r>
              <a:rPr lang="en-US" i="1" dirty="0">
                <a:latin typeface="Tw Cen MT" panose="020B0602020104020603" pitchFamily="34" charset="0"/>
                <a:cs typeface="Times New Roman" pitchFamily="18" charset="0"/>
              </a:rPr>
              <a:t>Social/Relational Bullying</a:t>
            </a:r>
          </a:p>
          <a:p>
            <a:pPr lvl="1">
              <a:spcAft>
                <a:spcPts val="1223"/>
              </a:spcAft>
              <a:buClr>
                <a:schemeClr val="accent4"/>
              </a:buClr>
              <a:buSzPct val="100000"/>
              <a:buFont typeface="Arial" charset="0"/>
              <a:buChar char="•"/>
            </a:pPr>
            <a:r>
              <a:rPr lang="en-US" dirty="0">
                <a:latin typeface="Tw Cen MT" panose="020B0602020104020603" pitchFamily="34" charset="0"/>
                <a:cs typeface="Times New Roman" pitchFamily="18" charset="0"/>
              </a:rPr>
              <a:t>“A student told or got others to not like me.”</a:t>
            </a:r>
          </a:p>
          <a:p>
            <a:pPr>
              <a:buClr>
                <a:schemeClr val="accent4"/>
              </a:buClr>
              <a:buSzPct val="100000"/>
            </a:pPr>
            <a:r>
              <a:rPr lang="en-US" i="1" dirty="0">
                <a:latin typeface="Tw Cen MT" panose="020B0602020104020603" pitchFamily="34" charset="0"/>
                <a:cs typeface="Times New Roman" pitchFamily="18" charset="0"/>
              </a:rPr>
              <a:t>Cyberbullying (grades 6-12)</a:t>
            </a:r>
          </a:p>
          <a:p>
            <a:pPr lvl="1">
              <a:buClr>
                <a:schemeClr val="accent4"/>
              </a:buClr>
              <a:buSzPct val="100000"/>
              <a:buFont typeface="Arial" charset="0"/>
              <a:buChar char="•"/>
            </a:pPr>
            <a:r>
              <a:rPr lang="en-US" dirty="0">
                <a:latin typeface="Tw Cen MT" panose="020B0602020104020603" pitchFamily="34" charset="0"/>
                <a:cs typeface="Times New Roman" pitchFamily="18" charset="0"/>
              </a:rPr>
              <a:t>“A student </a:t>
            </a:r>
            <a:r>
              <a:rPr lang="en-US" i="1" dirty="0">
                <a:latin typeface="Tw Cen MT" panose="020B0602020104020603" pitchFamily="34" charset="0"/>
                <a:cs typeface="Times New Roman" pitchFamily="18" charset="0"/>
              </a:rPr>
              <a:t>sent</a:t>
            </a:r>
            <a:r>
              <a:rPr lang="en-US" dirty="0">
                <a:latin typeface="Tw Cen MT" panose="020B0602020104020603" pitchFamily="34" charset="0"/>
                <a:cs typeface="Times New Roman" pitchFamily="18" charset="0"/>
              </a:rPr>
              <a:t> </a:t>
            </a:r>
            <a:r>
              <a:rPr lang="en-US" i="1" dirty="0">
                <a:latin typeface="Tw Cen MT" panose="020B0602020104020603" pitchFamily="34" charset="0"/>
                <a:cs typeface="Times New Roman" pitchFamily="18" charset="0"/>
              </a:rPr>
              <a:t>me</a:t>
            </a:r>
            <a:r>
              <a:rPr lang="en-US" dirty="0">
                <a:latin typeface="Tw Cen MT" panose="020B0602020104020603" pitchFamily="34" charset="0"/>
                <a:cs typeface="Times New Roman" pitchFamily="18" charset="0"/>
              </a:rPr>
              <a:t> a mean or hurtful message about me using email, text messaging, instant messaging, or similar electronic messaging.”</a:t>
            </a:r>
            <a:endParaRPr lang="en-US" dirty="0"/>
          </a:p>
          <a:p>
            <a:pPr defTabSz="931754">
              <a:spcBef>
                <a:spcPct val="0"/>
              </a:spcBef>
              <a:defRPr/>
            </a:pPr>
            <a:endParaRPr lang="en-US" dirty="0" smtClean="0"/>
          </a:p>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eaLnBrk="1" hangingPunct="1">
              <a:spcBef>
                <a:spcPct val="0"/>
              </a:spcBef>
            </a:pPr>
            <a:r>
              <a:rPr lang="en-US" dirty="0" smtClean="0"/>
              <a:t>[see handout made by MP regarding particular subscales,</a:t>
            </a:r>
            <a:r>
              <a:rPr lang="en-US" baseline="0" dirty="0" smtClean="0"/>
              <a:t> made from slides #44-52 of DSCS workshop materials 13-14]</a:t>
            </a:r>
          </a:p>
          <a:p>
            <a:pPr eaLnBrk="1" hangingPunct="1">
              <a:spcBef>
                <a:spcPct val="0"/>
              </a:spcBef>
            </a:pPr>
            <a:endParaRPr lang="en-US" baseline="0" dirty="0" smtClean="0"/>
          </a:p>
          <a:p>
            <a:r>
              <a:rPr lang="en-US" baseline="0" dirty="0" smtClean="0"/>
              <a:t>Questions from Bullying SW subscale:</a:t>
            </a:r>
            <a:br>
              <a:rPr lang="en-US" baseline="0" dirty="0" smtClean="0"/>
            </a:br>
            <a:r>
              <a:rPr lang="en-US" sz="1200" kern="1200" dirty="0" smtClean="0">
                <a:solidFill>
                  <a:schemeClr val="tx1"/>
                </a:solidFill>
                <a:effectLst/>
                <a:latin typeface="+mn-lt"/>
                <a:ea typeface="+mn-ea"/>
                <a:cs typeface="+mn-cs"/>
              </a:rPr>
              <a:t>9.   Students threaten and bully others in this school.</a:t>
            </a:r>
          </a:p>
          <a:p>
            <a:r>
              <a:rPr lang="en-US" sz="1200" kern="1200" dirty="0" smtClean="0">
                <a:solidFill>
                  <a:schemeClr val="tx1"/>
                </a:solidFill>
                <a:effectLst/>
                <a:latin typeface="+mn-lt"/>
                <a:ea typeface="+mn-ea"/>
                <a:cs typeface="+mn-cs"/>
              </a:rPr>
              <a:t>14. Students worry about others bullying them in this school.</a:t>
            </a:r>
          </a:p>
          <a:p>
            <a:r>
              <a:rPr lang="en-US" sz="1200" kern="1200" dirty="0" smtClean="0">
                <a:solidFill>
                  <a:schemeClr val="tx1"/>
                </a:solidFill>
                <a:effectLst/>
                <a:latin typeface="+mn-lt"/>
                <a:ea typeface="+mn-ea"/>
                <a:cs typeface="+mn-cs"/>
              </a:rPr>
              <a:t>24. In this school, bullying is a problem.</a:t>
            </a:r>
          </a:p>
          <a:p>
            <a:r>
              <a:rPr lang="en-US" sz="1200" kern="1200" dirty="0" smtClean="0">
                <a:solidFill>
                  <a:schemeClr val="tx1"/>
                </a:solidFill>
                <a:effectLst/>
                <a:latin typeface="+mn-lt"/>
                <a:ea typeface="+mn-ea"/>
                <a:cs typeface="+mn-cs"/>
              </a:rPr>
              <a:t>35. Students bully one another in this school.</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eaLnBrk="1" hangingPunct="1">
              <a:spcBef>
                <a:spcPct val="0"/>
              </a:spcBef>
            </a:pPr>
            <a:r>
              <a:rPr lang="en-US" dirty="0" smtClean="0"/>
              <a:t>[see handout made by MP regarding particular subscales,</a:t>
            </a:r>
            <a:r>
              <a:rPr lang="en-US" baseline="0" dirty="0" smtClean="0"/>
              <a:t> made from slides #44-52 of DSCS workshop materials 13-14]</a:t>
            </a:r>
          </a:p>
          <a:p>
            <a:pPr eaLnBrk="1" hangingPunct="1">
              <a:spcBef>
                <a:spcPct val="0"/>
              </a:spcBef>
            </a:pPr>
            <a:endParaRPr lang="en-US" baseline="0" dirty="0" smtClean="0"/>
          </a:p>
          <a:p>
            <a:r>
              <a:rPr lang="en-US" baseline="0" dirty="0" smtClean="0"/>
              <a:t>Questions from Bullying SW subscale:</a:t>
            </a:r>
            <a:br>
              <a:rPr lang="en-US" baseline="0" dirty="0" smtClean="0"/>
            </a:br>
            <a:r>
              <a:rPr lang="en-US" sz="1200" kern="1200" dirty="0" smtClean="0">
                <a:solidFill>
                  <a:schemeClr val="tx1"/>
                </a:solidFill>
                <a:effectLst/>
                <a:latin typeface="+mn-lt"/>
                <a:ea typeface="+mn-ea"/>
                <a:cs typeface="+mn-cs"/>
              </a:rPr>
              <a:t>9.   Students threaten and bully others in this school.</a:t>
            </a:r>
          </a:p>
          <a:p>
            <a:r>
              <a:rPr lang="en-US" sz="1200" kern="1200" dirty="0" smtClean="0">
                <a:solidFill>
                  <a:schemeClr val="tx1"/>
                </a:solidFill>
                <a:effectLst/>
                <a:latin typeface="+mn-lt"/>
                <a:ea typeface="+mn-ea"/>
                <a:cs typeface="+mn-cs"/>
              </a:rPr>
              <a:t>14. Students worry about others bullying them in this school.</a:t>
            </a:r>
          </a:p>
          <a:p>
            <a:r>
              <a:rPr lang="en-US" sz="1200" kern="1200" dirty="0" smtClean="0">
                <a:solidFill>
                  <a:schemeClr val="tx1"/>
                </a:solidFill>
                <a:effectLst/>
                <a:latin typeface="+mn-lt"/>
                <a:ea typeface="+mn-ea"/>
                <a:cs typeface="+mn-cs"/>
              </a:rPr>
              <a:t>24. In this school, bullying is a problem.</a:t>
            </a:r>
          </a:p>
          <a:p>
            <a:r>
              <a:rPr lang="en-US" sz="1200" kern="1200" dirty="0" smtClean="0">
                <a:solidFill>
                  <a:schemeClr val="tx1"/>
                </a:solidFill>
                <a:effectLst/>
                <a:latin typeface="+mn-lt"/>
                <a:ea typeface="+mn-ea"/>
                <a:cs typeface="+mn-cs"/>
              </a:rPr>
              <a:t>35. Students bully one another in this school.</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smtClean="0"/>
              <a:t>MEGAN</a:t>
            </a:r>
          </a:p>
          <a:p>
            <a:pPr defTabSz="931774">
              <a:defRPr/>
            </a:pPr>
            <a:r>
              <a:rPr lang="en-US" sz="1200" dirty="0" smtClean="0"/>
              <a:t>Updated</a:t>
            </a:r>
            <a:r>
              <a:rPr lang="en-US" sz="1200" baseline="0" dirty="0" smtClean="0"/>
              <a:t> 9.29.14</a:t>
            </a:r>
            <a:endParaRPr lang="en-US" sz="1200" dirty="0" smtClean="0"/>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[tables taken from 13-14 DSCS Workshop, highlighted</a:t>
            </a:r>
            <a:r>
              <a:rPr lang="en-US" b="0" baseline="0" dirty="0" smtClean="0"/>
              <a:t> for the forum</a:t>
            </a:r>
            <a:r>
              <a:rPr lang="en-US" b="0" dirty="0" smtClean="0"/>
              <a:t>] </a:t>
            </a:r>
          </a:p>
          <a:p>
            <a:pPr marL="228600" indent="-228600">
              <a:buAutoNum type="arabicPeriod"/>
            </a:pPr>
            <a:endParaRPr lang="en-US" dirty="0" smtClean="0"/>
          </a:p>
          <a:p>
            <a:pPr marL="228600" indent="-228600">
              <a:buAutoNum type="arabicPeriod"/>
            </a:pPr>
            <a:r>
              <a:rPr lang="en-US" dirty="0" smtClean="0"/>
              <a:t>MS = 14.5</a:t>
            </a:r>
          </a:p>
          <a:p>
            <a:pPr marL="0" indent="0">
              <a:buNone/>
            </a:pPr>
            <a:r>
              <a:rPr lang="en-US" dirty="0" smtClean="0"/>
              <a:t>HS =9.9</a:t>
            </a:r>
          </a:p>
          <a:p>
            <a:pPr marL="0" indent="0">
              <a:buNone/>
            </a:pPr>
            <a:endParaRPr lang="en-US" dirty="0" smtClean="0"/>
          </a:p>
          <a:p>
            <a:pPr marL="0" indent="0">
              <a:buNone/>
            </a:pPr>
            <a:r>
              <a:rPr lang="en-US" dirty="0" smtClean="0"/>
              <a:t>4. MS = 11.62</a:t>
            </a:r>
          </a:p>
          <a:p>
            <a:pPr marL="0" indent="0">
              <a:buNone/>
            </a:pPr>
            <a:r>
              <a:rPr lang="en-US" dirty="0" smtClean="0"/>
              <a:t>HS = 11</a:t>
            </a:r>
          </a:p>
          <a:p>
            <a:pPr marL="0" indent="0">
              <a:buNone/>
            </a:pPr>
            <a:endParaRPr lang="en-US" dirty="0" smtClean="0"/>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9</a:t>
            </a:fld>
            <a:endParaRPr lang="en-US"/>
          </a:p>
        </p:txBody>
      </p:sp>
    </p:spTree>
    <p:extLst>
      <p:ext uri="{BB962C8B-B14F-4D97-AF65-F5344CB8AC3E}">
        <p14:creationId xmlns:p14="http://schemas.microsoft.com/office/powerpoint/2010/main" val="298375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2D76D1-324D-4C74-9063-52D2066FE90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D76D1-324D-4C74-9063-52D2066FE90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D76D1-324D-4C74-9063-52D2066FE90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90F95-498F-2646-8865-EBD802678B91}" type="slidenum">
              <a:rPr lang="en-US"/>
              <a:pPr>
                <a:defRPr/>
              </a:pPr>
              <a:t>‹#›</a:t>
            </a:fld>
            <a:endParaRPr lang="en-US"/>
          </a:p>
        </p:txBody>
      </p:sp>
    </p:spTree>
    <p:extLst>
      <p:ext uri="{BB962C8B-B14F-4D97-AF65-F5344CB8AC3E}">
        <p14:creationId xmlns:p14="http://schemas.microsoft.com/office/powerpoint/2010/main" val="308213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D76D1-324D-4C74-9063-52D2066FE90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D76D1-324D-4C74-9063-52D2066FE904}"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2D76D1-324D-4C74-9063-52D2066FE904}"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2D76D1-324D-4C74-9063-52D2066FE904}"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2D76D1-324D-4C74-9063-52D2066FE904}"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D76D1-324D-4C74-9063-52D2066FE904}"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DF9EC-05AD-4032-B14F-4C49DE29DA9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D76D1-324D-4C74-9063-52D2066FE904}"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DF9EC-05AD-4032-B14F-4C49DE29DA9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12D76D1-324D-4C74-9063-52D2066FE904}" type="datetimeFigureOut">
              <a:rPr lang="en-US" smtClean="0"/>
              <a:t>4/8/2015</a:t>
            </a:fld>
            <a:endParaRPr lang="en-US"/>
          </a:p>
        </p:txBody>
      </p:sp>
      <p:sp>
        <p:nvSpPr>
          <p:cNvPr id="9" name="Slide Number Placeholder 8"/>
          <p:cNvSpPr>
            <a:spLocks noGrp="1"/>
          </p:cNvSpPr>
          <p:nvPr>
            <p:ph type="sldNum" sz="quarter" idx="11"/>
          </p:nvPr>
        </p:nvSpPr>
        <p:spPr/>
        <p:txBody>
          <a:bodyPr/>
          <a:lstStyle/>
          <a:p>
            <a:fld id="{55FDF9EC-05AD-4032-B14F-4C49DE29DA9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5FDF9EC-05AD-4032-B14F-4C49DE29DA9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12D76D1-324D-4C74-9063-52D2066FE904}" type="datetimeFigureOut">
              <a:rPr lang="en-US" smtClean="0"/>
              <a:t>4/8/2015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swis.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ncset.org/publications/essentialtools/dropout/part3.3.01.asp" TargetMode="External"/><Relationship Id="rId7"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raiseinspiredkids.com/files/alas_program/ALASFinalReportPart2.pdf" TargetMode="External"/><Relationship Id="rId5" Type="http://schemas.openxmlformats.org/officeDocument/2006/relationships/hyperlink" Target="http://raiseinspiredkids.com/files/alas_program/ALASFinalReportPart1.pdf" TargetMode="External"/><Relationship Id="rId4" Type="http://schemas.openxmlformats.org/officeDocument/2006/relationships/hyperlink" Target="http://ies.ed.gov/ncee/wwc/pdf/intervention_reports/WWC_Project_ALAS_100506.pdf" TargetMode="External"/><Relationship Id="rId9"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oregon.gov/oha/amh/trauma-policy/trauma-its.pdf/" TargetMode="External"/><Relationship Id="rId2" Type="http://schemas.openxmlformats.org/officeDocument/2006/relationships/hyperlink" Target="http://sspw.dpi.wi.gov/team-keyword-categories/trauma-sensitive-schools-0"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DE-PBS Secondary Forum</a:t>
            </a:r>
            <a:endParaRPr lang="en-US" dirty="0"/>
          </a:p>
        </p:txBody>
      </p:sp>
      <p:sp>
        <p:nvSpPr>
          <p:cNvPr id="3" name="Subtitle 2"/>
          <p:cNvSpPr>
            <a:spLocks noGrp="1"/>
          </p:cNvSpPr>
          <p:nvPr>
            <p:ph type="subTitle" idx="1"/>
          </p:nvPr>
        </p:nvSpPr>
        <p:spPr/>
        <p:txBody>
          <a:bodyPr>
            <a:normAutofit/>
          </a:bodyPr>
          <a:lstStyle/>
          <a:p>
            <a:r>
              <a:rPr lang="en-US" sz="2400" dirty="0" smtClean="0"/>
              <a:t>Fall 2014</a:t>
            </a:r>
          </a:p>
          <a:p>
            <a:r>
              <a:rPr lang="en-US" sz="2400" dirty="0" smtClean="0"/>
              <a:t>October 22, 2014</a:t>
            </a:r>
            <a:endParaRPr lang="en-US" sz="2400" dirty="0"/>
          </a:p>
        </p:txBody>
      </p:sp>
    </p:spTree>
    <p:extLst>
      <p:ext uri="{BB962C8B-B14F-4D97-AF65-F5344CB8AC3E}">
        <p14:creationId xmlns:p14="http://schemas.microsoft.com/office/powerpoint/2010/main" val="408457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615809"/>
              </p:ext>
            </p:extLst>
          </p:nvPr>
        </p:nvGraphicFramePr>
        <p:xfrm>
          <a:off x="279698" y="827314"/>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7. I was called names I didn’t like.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676400" y="76200"/>
            <a:ext cx="69362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Verbal 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97474604"/>
              </p:ext>
            </p:extLst>
          </p:nvPr>
        </p:nvGraphicFramePr>
        <p:xfrm>
          <a:off x="257927" y="3810000"/>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10. Hurtful jokes were made up about me.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70C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098" name="Picture 2" descr="Small business word-of-mouth marketing has some tremendous benef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039"/>
            <a:ext cx="1428749" cy="10668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6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04479529"/>
              </p:ext>
            </p:extLst>
          </p:nvPr>
        </p:nvGraphicFramePr>
        <p:xfrm>
          <a:off x="279698" y="827314"/>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2. I was pushed</a:t>
                      </a:r>
                      <a:r>
                        <a:rPr lang="en-US" sz="2400" baseline="0" dirty="0" smtClean="0">
                          <a:effectLst/>
                          <a:latin typeface="Tw Cen MT" panose="020B0602020104020603" pitchFamily="34" charset="0"/>
                        </a:rPr>
                        <a:t> or shoved on purpose.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70C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447800" y="76200"/>
            <a:ext cx="71648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Physical 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51374056"/>
              </p:ext>
            </p:extLst>
          </p:nvPr>
        </p:nvGraphicFramePr>
        <p:xfrm>
          <a:off x="257927" y="3810000"/>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5. I was hit or kicked and it hurt.</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90625" cy="1095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4531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727625"/>
              </p:ext>
            </p:extLst>
          </p:nvPr>
        </p:nvGraphicFramePr>
        <p:xfrm>
          <a:off x="279698" y="827314"/>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952500" marR="38100" lvl="2" algn="ctr">
                        <a:lnSpc>
                          <a:spcPts val="1600"/>
                        </a:lnSpc>
                        <a:spcBef>
                          <a:spcPts val="0"/>
                        </a:spcBef>
                        <a:spcAft>
                          <a:spcPts val="0"/>
                        </a:spcAft>
                      </a:pPr>
                      <a:r>
                        <a:rPr lang="en-US" sz="2400" dirty="0" smtClean="0">
                          <a:solidFill>
                            <a:schemeClr val="dk1"/>
                          </a:solidFill>
                          <a:effectLst/>
                          <a:latin typeface="Tw Cen MT" panose="020B0602020104020603" pitchFamily="34" charset="0"/>
                          <a:ea typeface="+mn-ea"/>
                        </a:rPr>
                        <a:t>8.</a:t>
                      </a:r>
                      <a:r>
                        <a:rPr lang="en-US" sz="2400" baseline="0" dirty="0" smtClean="0">
                          <a:solidFill>
                            <a:schemeClr val="dk1"/>
                          </a:solidFill>
                          <a:effectLst/>
                          <a:latin typeface="Tw Cen MT" panose="020B0602020104020603" pitchFamily="34" charset="0"/>
                          <a:ea typeface="+mn-ea"/>
                        </a:rPr>
                        <a:t> A student stole or broke something of mine on purpose.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371600" y="76200"/>
            <a:ext cx="72410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Physical 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7086413"/>
              </p:ext>
            </p:extLst>
          </p:nvPr>
        </p:nvGraphicFramePr>
        <p:xfrm>
          <a:off x="257927" y="3810000"/>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11. A student threatened to harm me.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190625" cy="1095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4379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58816333"/>
              </p:ext>
            </p:extLst>
          </p:nvPr>
        </p:nvGraphicFramePr>
        <p:xfrm>
          <a:off x="279698" y="827314"/>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952500" marR="38100" lvl="2" algn="ctr">
                        <a:lnSpc>
                          <a:spcPts val="1600"/>
                        </a:lnSpc>
                        <a:spcBef>
                          <a:spcPts val="0"/>
                        </a:spcBef>
                        <a:spcAft>
                          <a:spcPts val="0"/>
                        </a:spcAft>
                      </a:pPr>
                      <a:r>
                        <a:rPr lang="en-US" sz="2400" dirty="0" smtClean="0">
                          <a:solidFill>
                            <a:schemeClr val="dk1"/>
                          </a:solidFill>
                          <a:effectLst/>
                          <a:latin typeface="Tw Cen MT" panose="020B0602020104020603" pitchFamily="34" charset="0"/>
                          <a:ea typeface="+mn-ea"/>
                        </a:rPr>
                        <a:t>3. Students left me out of things to make me feel badly.</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68.9%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676400" y="76200"/>
            <a:ext cx="69362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Social/Relational 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12595991"/>
              </p:ext>
            </p:extLst>
          </p:nvPr>
        </p:nvGraphicFramePr>
        <p:xfrm>
          <a:off x="257927" y="3810000"/>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6. A student told or got others not to like me.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70C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8612"/>
            <a:ext cx="13525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2411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28114335"/>
              </p:ext>
            </p:extLst>
          </p:nvPr>
        </p:nvGraphicFramePr>
        <p:xfrm>
          <a:off x="279698" y="827314"/>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495300" marR="38100" lvl="1" algn="ctr">
                        <a:lnSpc>
                          <a:spcPts val="1600"/>
                        </a:lnSpc>
                        <a:spcBef>
                          <a:spcPts val="0"/>
                        </a:spcBef>
                        <a:spcAft>
                          <a:spcPts val="0"/>
                        </a:spcAft>
                      </a:pPr>
                      <a:r>
                        <a:rPr lang="en-US" sz="2400" dirty="0" smtClean="0">
                          <a:solidFill>
                            <a:schemeClr val="dk1"/>
                          </a:solidFill>
                          <a:effectLst/>
                          <a:latin typeface="Tw Cen MT" panose="020B0602020104020603" pitchFamily="34" charset="0"/>
                          <a:ea typeface="+mn-ea"/>
                        </a:rPr>
                        <a:t>9. A student got others to say mean things about me.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600200" y="76200"/>
            <a:ext cx="70124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Social/Relational 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56781481"/>
              </p:ext>
            </p:extLst>
          </p:nvPr>
        </p:nvGraphicFramePr>
        <p:xfrm>
          <a:off x="257927" y="3657600"/>
          <a:ext cx="8534400" cy="294132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ct val="100000"/>
                        </a:lnSpc>
                        <a:spcBef>
                          <a:spcPts val="0"/>
                        </a:spcBef>
                        <a:spcAft>
                          <a:spcPts val="0"/>
                        </a:spcAft>
                      </a:pPr>
                      <a:r>
                        <a:rPr lang="en-US" sz="2400" dirty="0" smtClean="0">
                          <a:effectLst/>
                          <a:latin typeface="Tw Cen MT" panose="020B0602020104020603" pitchFamily="34" charset="0"/>
                        </a:rPr>
                        <a:t>12. Students</a:t>
                      </a:r>
                      <a:r>
                        <a:rPr lang="en-US" sz="2400" baseline="0" dirty="0" smtClean="0">
                          <a:effectLst/>
                          <a:latin typeface="Tw Cen MT" panose="020B0602020104020603" pitchFamily="34" charset="0"/>
                        </a:rPr>
                        <a:t> told another student not to be friends with me because the other students didn’t like me.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8612"/>
            <a:ext cx="13525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9557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3665078"/>
              </p:ext>
            </p:extLst>
          </p:nvPr>
        </p:nvGraphicFramePr>
        <p:xfrm>
          <a:off x="279698" y="1192977"/>
          <a:ext cx="8534400" cy="251841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ct val="100000"/>
                        </a:lnSpc>
                        <a:spcBef>
                          <a:spcPts val="0"/>
                        </a:spcBef>
                        <a:spcAft>
                          <a:spcPts val="0"/>
                        </a:spcAft>
                      </a:pPr>
                      <a:r>
                        <a:rPr lang="en-US" sz="2200" dirty="0" smtClean="0">
                          <a:solidFill>
                            <a:schemeClr val="dk1"/>
                          </a:solidFill>
                          <a:effectLst/>
                          <a:latin typeface="Tw Cen MT" panose="020B0602020104020603" pitchFamily="34" charset="0"/>
                          <a:ea typeface="+mn-ea"/>
                        </a:rPr>
                        <a:t>14. A student </a:t>
                      </a:r>
                      <a:r>
                        <a:rPr lang="en-US" sz="2200" i="1" dirty="0" smtClean="0">
                          <a:solidFill>
                            <a:schemeClr val="dk1"/>
                          </a:solidFill>
                          <a:effectLst/>
                          <a:latin typeface="Tw Cen MT" panose="020B0602020104020603" pitchFamily="34" charset="0"/>
                          <a:ea typeface="+mn-ea"/>
                        </a:rPr>
                        <a:t>sent me </a:t>
                      </a:r>
                      <a:r>
                        <a:rPr lang="en-US" sz="2200" dirty="0" smtClean="0">
                          <a:solidFill>
                            <a:schemeClr val="dk1"/>
                          </a:solidFill>
                          <a:effectLst/>
                          <a:latin typeface="Tw Cen MT" panose="020B0602020104020603" pitchFamily="34" charset="0"/>
                          <a:ea typeface="+mn-ea"/>
                        </a:rPr>
                        <a:t>a mean or hurtful message about me using email, text messaging, instant</a:t>
                      </a:r>
                      <a:r>
                        <a:rPr lang="en-US" sz="2200" baseline="0" dirty="0" smtClean="0">
                          <a:solidFill>
                            <a:schemeClr val="dk1"/>
                          </a:solidFill>
                          <a:effectLst/>
                          <a:latin typeface="Tw Cen MT" panose="020B0602020104020603" pitchFamily="34" charset="0"/>
                          <a:ea typeface="+mn-ea"/>
                        </a:rPr>
                        <a:t> </a:t>
                      </a:r>
                      <a:r>
                        <a:rPr lang="en-US" sz="2200" dirty="0" smtClean="0">
                          <a:solidFill>
                            <a:schemeClr val="dk1"/>
                          </a:solidFill>
                          <a:effectLst/>
                          <a:latin typeface="Tw Cen MT" panose="020B0602020104020603" pitchFamily="34" charset="0"/>
                          <a:ea typeface="+mn-ea"/>
                        </a:rPr>
                        <a:t>messaging, or similar electronic messaging.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2">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r>
                        <a:rPr lang="en-US" sz="1600" kern="1200" dirty="0" smtClean="0">
                          <a:solidFill>
                            <a:schemeClr val="dk1"/>
                          </a:solidFill>
                          <a:effectLst/>
                          <a:latin typeface="Tw Cen MT" panose="020B0602020104020603" pitchFamily="34" charset="0"/>
                          <a:ea typeface="+mn-ea"/>
                          <a:cs typeface="+mn-cs"/>
                        </a:rPr>
                        <a:t>Grade Level</a:t>
                      </a:r>
                    </a:p>
                    <a:p>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714500" y="76200"/>
            <a:ext cx="68981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Cyberbullying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0333539"/>
              </p:ext>
            </p:extLst>
          </p:nvPr>
        </p:nvGraphicFramePr>
        <p:xfrm>
          <a:off x="279698" y="4012377"/>
          <a:ext cx="8534400" cy="251841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ct val="100000"/>
                        </a:lnSpc>
                        <a:spcBef>
                          <a:spcPts val="0"/>
                        </a:spcBef>
                        <a:spcAft>
                          <a:spcPts val="0"/>
                        </a:spcAft>
                      </a:pPr>
                      <a:r>
                        <a:rPr lang="en-US" sz="2200" dirty="0" smtClean="0">
                          <a:solidFill>
                            <a:schemeClr val="dk1"/>
                          </a:solidFill>
                          <a:effectLst/>
                          <a:latin typeface="Tw Cen MT" panose="020B0602020104020603" pitchFamily="34" charset="0"/>
                          <a:ea typeface="+mn-ea"/>
                        </a:rPr>
                        <a:t>15. A student </a:t>
                      </a:r>
                      <a:r>
                        <a:rPr lang="en-US" sz="2200" i="1" dirty="0" smtClean="0">
                          <a:solidFill>
                            <a:schemeClr val="dk1"/>
                          </a:solidFill>
                          <a:effectLst/>
                          <a:latin typeface="Tw Cen MT" panose="020B0602020104020603" pitchFamily="34" charset="0"/>
                          <a:ea typeface="+mn-ea"/>
                        </a:rPr>
                        <a:t>sent to others </a:t>
                      </a:r>
                      <a:r>
                        <a:rPr lang="en-US" sz="2200" dirty="0" smtClean="0">
                          <a:solidFill>
                            <a:schemeClr val="dk1"/>
                          </a:solidFill>
                          <a:effectLst/>
                          <a:latin typeface="Tw Cen MT" panose="020B0602020104020603" pitchFamily="34" charset="0"/>
                          <a:ea typeface="+mn-ea"/>
                        </a:rPr>
                        <a:t>a mean or hurtful message about me using email, text messaging, instant messaging, or similar electronic messaging.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2">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r>
                        <a:rPr lang="en-US" sz="1600" kern="1200" dirty="0" smtClean="0">
                          <a:solidFill>
                            <a:schemeClr val="dk1"/>
                          </a:solidFill>
                          <a:effectLst/>
                          <a:latin typeface="Tw Cen MT" panose="020B0602020104020603" pitchFamily="34" charset="0"/>
                          <a:ea typeface="+mn-ea"/>
                          <a:cs typeface="+mn-cs"/>
                        </a:rPr>
                        <a:t>Grade Level</a:t>
                      </a:r>
                    </a:p>
                    <a:p>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smtClean="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82.4%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70C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sz="1600" kern="1200" dirty="0">
                          <a:solidFill>
                            <a:srgbClr val="0070C0"/>
                          </a:solidFill>
                          <a:effectLst/>
                          <a:latin typeface="Tw Cen MT" panose="020B0602020104020603" pitchFamily="34" charset="0"/>
                          <a:ea typeface="Times New Roman"/>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sz="1600" kern="1200" dirty="0">
                          <a:solidFill>
                            <a:srgbClr val="0070C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80.5%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a:solidFill>
                            <a:srgbClr val="000000"/>
                          </a:solidFill>
                          <a:effectLst/>
                          <a:latin typeface="Tw Cen MT" panose="020B0602020104020603" pitchFamily="34" charset="0"/>
                          <a:ea typeface="Times New Roman"/>
                          <a:cs typeface="+mn-cs"/>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70C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sz="1600" kern="1200" dirty="0">
                          <a:solidFill>
                            <a:srgbClr val="0070C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r" fontAlgn="ctr"/>
                      <a:r>
                        <a:rPr lang="en-US" sz="1600" kern="1200" dirty="0">
                          <a:solidFill>
                            <a:srgbClr val="0070C0"/>
                          </a:solidFill>
                          <a:effectLst/>
                          <a:latin typeface="Tw Cen MT" panose="020B0602020104020603" pitchFamily="34" charset="0"/>
                          <a:ea typeface="Times New Roman"/>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81.6%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a:solidFill>
                            <a:srgbClr val="000000"/>
                          </a:solidFill>
                          <a:effectLst/>
                          <a:latin typeface="Tw Cen MT" panose="020B0602020104020603" pitchFamily="34" charset="0"/>
                          <a:ea typeface="Times New Roman"/>
                          <a:cs typeface="+mn-cs"/>
                        </a:rPr>
                        <a:t>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a:solidFill>
                            <a:srgbClr val="000000"/>
                          </a:solidFill>
                          <a:effectLst/>
                          <a:latin typeface="Tw Cen MT" panose="020B0602020104020603" pitchFamily="34" charset="0"/>
                          <a:ea typeface="Times New Roman"/>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600" kern="1200" dirty="0">
                          <a:solidFill>
                            <a:srgbClr val="00000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2400"/>
            <a:ext cx="1230745" cy="99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92684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1752600" y="161109"/>
            <a:ext cx="68600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Cyberbullying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04035018"/>
              </p:ext>
            </p:extLst>
          </p:nvPr>
        </p:nvGraphicFramePr>
        <p:xfrm>
          <a:off x="303647" y="1125742"/>
          <a:ext cx="8534400" cy="251841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ct val="100000"/>
                        </a:lnSpc>
                        <a:spcBef>
                          <a:spcPts val="0"/>
                        </a:spcBef>
                        <a:spcAft>
                          <a:spcPts val="0"/>
                        </a:spcAft>
                      </a:pPr>
                      <a:r>
                        <a:rPr lang="en-US" sz="2200" dirty="0" smtClean="0">
                          <a:solidFill>
                            <a:schemeClr val="dk1"/>
                          </a:solidFill>
                          <a:effectLst/>
                          <a:latin typeface="Tw Cen MT" panose="020B0602020104020603" pitchFamily="34" charset="0"/>
                          <a:ea typeface="+mn-ea"/>
                        </a:rPr>
                        <a:t>16. A student </a:t>
                      </a:r>
                      <a:r>
                        <a:rPr lang="en-US" sz="2200" i="1" dirty="0" smtClean="0">
                          <a:solidFill>
                            <a:schemeClr val="dk1"/>
                          </a:solidFill>
                          <a:effectLst/>
                          <a:latin typeface="Tw Cen MT" panose="020B0602020104020603" pitchFamily="34" charset="0"/>
                          <a:ea typeface="+mn-ea"/>
                        </a:rPr>
                        <a:t>posted</a:t>
                      </a:r>
                      <a:r>
                        <a:rPr lang="en-US" sz="2200" dirty="0" smtClean="0">
                          <a:solidFill>
                            <a:schemeClr val="dk1"/>
                          </a:solidFill>
                          <a:effectLst/>
                          <a:latin typeface="Tw Cen MT" panose="020B0602020104020603" pitchFamily="34" charset="0"/>
                          <a:ea typeface="+mn-ea"/>
                        </a:rPr>
                        <a:t> something mean or hurtful about me on a social media website, such as Facebook, Twitter, or Myspace.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2">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r>
                        <a:rPr lang="en-US" sz="1600" kern="1200" dirty="0" smtClean="0">
                          <a:solidFill>
                            <a:schemeClr val="dk1"/>
                          </a:solidFill>
                          <a:effectLst/>
                          <a:latin typeface="Tw Cen MT" panose="020B0602020104020603" pitchFamily="34" charset="0"/>
                          <a:ea typeface="+mn-ea"/>
                          <a:cs typeface="+mn-cs"/>
                        </a:rPr>
                        <a:t>Grade Level</a:t>
                      </a:r>
                    </a:p>
                    <a:p>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83.6%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97960956"/>
              </p:ext>
            </p:extLst>
          </p:nvPr>
        </p:nvGraphicFramePr>
        <p:xfrm>
          <a:off x="303647" y="3872752"/>
          <a:ext cx="8534400" cy="285369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ct val="100000"/>
                        </a:lnSpc>
                        <a:spcBef>
                          <a:spcPts val="0"/>
                        </a:spcBef>
                        <a:spcAft>
                          <a:spcPts val="0"/>
                        </a:spcAft>
                      </a:pPr>
                      <a:r>
                        <a:rPr lang="en-US" sz="2200" dirty="0" smtClean="0">
                          <a:solidFill>
                            <a:schemeClr val="dk1"/>
                          </a:solidFill>
                          <a:effectLst/>
                          <a:latin typeface="Tw Cen MT" panose="020B0602020104020603" pitchFamily="34" charset="0"/>
                          <a:ea typeface="+mn-ea"/>
                        </a:rPr>
                        <a:t>17. A student </a:t>
                      </a:r>
                      <a:r>
                        <a:rPr lang="en-US" sz="2200" i="1" dirty="0" smtClean="0">
                          <a:solidFill>
                            <a:schemeClr val="dk1"/>
                          </a:solidFill>
                          <a:effectLst/>
                          <a:latin typeface="Tw Cen MT" panose="020B0602020104020603" pitchFamily="34" charset="0"/>
                          <a:ea typeface="+mn-ea"/>
                        </a:rPr>
                        <a:t>pretending to be me </a:t>
                      </a:r>
                      <a:r>
                        <a:rPr lang="en-US" sz="2200" dirty="0" smtClean="0">
                          <a:solidFill>
                            <a:schemeClr val="dk1"/>
                          </a:solidFill>
                          <a:effectLst/>
                          <a:latin typeface="Tw Cen MT" panose="020B0602020104020603" pitchFamily="34" charset="0"/>
                          <a:ea typeface="+mn-ea"/>
                        </a:rPr>
                        <a:t>sent or posted something hurtful or mean </a:t>
                      </a:r>
                      <a:r>
                        <a:rPr lang="en-US" sz="2200" i="1" dirty="0" smtClean="0">
                          <a:solidFill>
                            <a:schemeClr val="dk1"/>
                          </a:solidFill>
                          <a:effectLst/>
                          <a:latin typeface="Tw Cen MT" panose="020B0602020104020603" pitchFamily="34" charset="0"/>
                          <a:ea typeface="+mn-ea"/>
                        </a:rPr>
                        <a:t>about me or others </a:t>
                      </a:r>
                      <a:r>
                        <a:rPr lang="en-US" sz="2200" dirty="0" smtClean="0">
                          <a:solidFill>
                            <a:schemeClr val="dk1"/>
                          </a:solidFill>
                          <a:effectLst/>
                          <a:latin typeface="Tw Cen MT" panose="020B0602020104020603" pitchFamily="34" charset="0"/>
                          <a:ea typeface="+mn-ea"/>
                        </a:rPr>
                        <a:t>using text messaging, a social media website, email, or a similar method.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2">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r>
                        <a:rPr lang="en-US" sz="1600" kern="1200" dirty="0" smtClean="0">
                          <a:solidFill>
                            <a:schemeClr val="dk1"/>
                          </a:solidFill>
                          <a:effectLst/>
                          <a:latin typeface="Tw Cen MT" panose="020B0602020104020603" pitchFamily="34" charset="0"/>
                          <a:ea typeface="+mn-ea"/>
                          <a:cs typeface="+mn-cs"/>
                        </a:rPr>
                        <a:t>Grade Level</a:t>
                      </a:r>
                    </a:p>
                    <a:p>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smtClean="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smtClean="0">
                          <a:solidFill>
                            <a:srgbClr val="0070C0"/>
                          </a:solidFill>
                          <a:effectLst/>
                          <a:latin typeface="Tw Cen MT" panose="020B0602020104020603" pitchFamily="34" charset="0"/>
                          <a:ea typeface="Times New Roman"/>
                          <a:cs typeface="+mn-cs"/>
                        </a:rPr>
                        <a:t>1.0%</a:t>
                      </a:r>
                      <a:endParaRPr lang="en-US" sz="1600" kern="1200" dirty="0">
                        <a:solidFill>
                          <a:srgbClr val="0070C0"/>
                        </a:solidFill>
                        <a:effectLst/>
                        <a:latin typeface="Tw Cen MT" panose="020B0602020104020603" pitchFamily="34" charset="0"/>
                        <a:ea typeface="Times New Roman"/>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70C0"/>
                          </a:solidFill>
                          <a:effectLst/>
                          <a:latin typeface="Tw Cen MT" panose="020B0602020104020603" pitchFamily="34" charset="0"/>
                          <a:ea typeface="Times New Roman"/>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2400"/>
            <a:ext cx="1230745" cy="99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5381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1676400" y="419100"/>
            <a:ext cx="69362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Cyberbullying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61445024"/>
              </p:ext>
            </p:extLst>
          </p:nvPr>
        </p:nvGraphicFramePr>
        <p:xfrm>
          <a:off x="228600" y="1447800"/>
          <a:ext cx="8534400" cy="251841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ct val="100000"/>
                        </a:lnSpc>
                        <a:spcBef>
                          <a:spcPts val="0"/>
                        </a:spcBef>
                        <a:spcAft>
                          <a:spcPts val="0"/>
                        </a:spcAft>
                      </a:pPr>
                      <a:r>
                        <a:rPr lang="en-US" sz="2200" dirty="0" smtClean="0">
                          <a:solidFill>
                            <a:schemeClr val="dk1"/>
                          </a:solidFill>
                          <a:effectLst/>
                          <a:latin typeface="Tw Cen MT" panose="020B0602020104020603" pitchFamily="34" charset="0"/>
                          <a:ea typeface="+mn-ea"/>
                        </a:rPr>
                        <a:t>18. A student </a:t>
                      </a:r>
                      <a:r>
                        <a:rPr lang="en-US" sz="2200" i="1" dirty="0" smtClean="0">
                          <a:solidFill>
                            <a:schemeClr val="dk1"/>
                          </a:solidFill>
                          <a:effectLst/>
                          <a:latin typeface="Tw Cen MT" panose="020B0602020104020603" pitchFamily="34" charset="0"/>
                          <a:ea typeface="+mn-ea"/>
                        </a:rPr>
                        <a:t>sent me </a:t>
                      </a:r>
                      <a:r>
                        <a:rPr lang="en-US" sz="2200" dirty="0" smtClean="0">
                          <a:solidFill>
                            <a:schemeClr val="dk1"/>
                          </a:solidFill>
                          <a:effectLst/>
                          <a:latin typeface="Tw Cen MT" panose="020B0602020104020603" pitchFamily="34" charset="0"/>
                          <a:ea typeface="+mn-ea"/>
                        </a:rPr>
                        <a:t>a mean or hurtful text message, email, or posting for me to see </a:t>
                      </a:r>
                      <a:r>
                        <a:rPr lang="en-US" sz="2200" i="1" dirty="0" smtClean="0">
                          <a:solidFill>
                            <a:schemeClr val="dk1"/>
                          </a:solidFill>
                          <a:effectLst/>
                          <a:latin typeface="Tw Cen MT" panose="020B0602020104020603" pitchFamily="34" charset="0"/>
                          <a:ea typeface="+mn-ea"/>
                        </a:rPr>
                        <a:t>about another student</a:t>
                      </a:r>
                      <a:r>
                        <a:rPr lang="en-US" sz="2200" dirty="0" smtClean="0">
                          <a:solidFill>
                            <a:schemeClr val="dk1"/>
                          </a:solidFill>
                          <a:effectLst/>
                          <a:latin typeface="Tw Cen MT" panose="020B0602020104020603" pitchFamily="34" charset="0"/>
                          <a:ea typeface="+mn-ea"/>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2">
                  <a:txBody>
                    <a:bodyPr/>
                    <a:lstStyle/>
                    <a:p>
                      <a:pPr marL="38100" marR="38100" indent="0" algn="l" defTabSz="914400" rtl="0" eaLnBrk="1" fontAlgn="auto" latinLnBrk="0" hangingPunct="1">
                        <a:lnSpc>
                          <a:spcPts val="1600"/>
                        </a:lnSpc>
                        <a:spcBef>
                          <a:spcPts val="0"/>
                        </a:spcBef>
                        <a:spcAft>
                          <a:spcPts val="0"/>
                        </a:spcAft>
                        <a:buClrTx/>
                        <a:buSzTx/>
                        <a:buFontTx/>
                        <a:buNone/>
                        <a:tabLst/>
                        <a:defRPr/>
                      </a:pPr>
                      <a:r>
                        <a:rPr lang="en-US" sz="1600" kern="1200" dirty="0" smtClean="0">
                          <a:solidFill>
                            <a:schemeClr val="dk1"/>
                          </a:solidFill>
                          <a:effectLst/>
                          <a:latin typeface="Tw Cen MT" panose="020B0602020104020603" pitchFamily="34" charset="0"/>
                          <a:ea typeface="+mn-ea"/>
                          <a:cs typeface="+mn-cs"/>
                        </a:rPr>
                        <a:t>Grade Level</a:t>
                      </a:r>
                    </a:p>
                    <a:p>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83.5%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2400"/>
            <a:ext cx="1230745" cy="99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1155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Get to Know Your 13-14 DSCS Bullying Data Really Well</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7853238"/>
              </p:ext>
            </p:extLst>
          </p:nvPr>
        </p:nvGraphicFramePr>
        <p:xfrm>
          <a:off x="457200" y="1752600"/>
          <a:ext cx="7620000" cy="4852167"/>
        </p:xfrm>
        <a:graphic>
          <a:graphicData uri="http://schemas.openxmlformats.org/drawingml/2006/table">
            <a:tbl>
              <a:tblPr>
                <a:tableStyleId>{5C22544A-7EE6-4342-B048-85BDC9FD1C3A}</a:tableStyleId>
              </a:tblPr>
              <a:tblGrid>
                <a:gridCol w="1752600"/>
                <a:gridCol w="2933700"/>
                <a:gridCol w="2933700"/>
              </a:tblGrid>
              <a:tr h="382886">
                <a:tc gridSpan="3">
                  <a:txBody>
                    <a:bodyPr/>
                    <a:lstStyle/>
                    <a:p>
                      <a:pPr marL="0" marR="0" algn="ctr" fontAlgn="base">
                        <a:lnSpc>
                          <a:spcPct val="115000"/>
                        </a:lnSpc>
                        <a:spcBef>
                          <a:spcPts val="0"/>
                        </a:spcBef>
                        <a:spcAft>
                          <a:spcPts val="0"/>
                        </a:spcAft>
                      </a:pPr>
                      <a:r>
                        <a:rPr lang="en-US" sz="1800" b="1" dirty="0" smtClean="0">
                          <a:effectLst/>
                        </a:rPr>
                        <a:t>13-14 </a:t>
                      </a:r>
                      <a:r>
                        <a:rPr lang="en-US" sz="1800" b="1" dirty="0">
                          <a:effectLst/>
                        </a:rPr>
                        <a:t>DSCS </a:t>
                      </a:r>
                      <a:r>
                        <a:rPr lang="en-US" sz="1800" b="1" kern="1200" dirty="0">
                          <a:effectLst/>
                        </a:rPr>
                        <a:t>Part III: Bullying </a:t>
                      </a:r>
                      <a:endParaRPr lang="en-US" sz="1800" b="1" dirty="0">
                        <a:effectLst/>
                        <a:latin typeface="Calibri"/>
                        <a:ea typeface="Calibri"/>
                        <a:cs typeface="Times New Roman"/>
                      </a:endParaRPr>
                    </a:p>
                  </a:txBody>
                  <a:tcPr marL="29157" marR="29157" marT="6204"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r>
              <a:tr h="382886">
                <a:tc>
                  <a:txBody>
                    <a:bodyPr/>
                    <a:lstStyle/>
                    <a:p>
                      <a:pPr marL="0" marR="0" algn="ctr" fontAlgn="base">
                        <a:lnSpc>
                          <a:spcPct val="115000"/>
                        </a:lnSpc>
                        <a:spcBef>
                          <a:spcPts val="0"/>
                        </a:spcBef>
                        <a:spcAft>
                          <a:spcPts val="0"/>
                        </a:spcAft>
                      </a:pPr>
                      <a:r>
                        <a:rPr lang="en-US" sz="1800" b="1" kern="1200" dirty="0">
                          <a:effectLst/>
                        </a:rPr>
                        <a:t>Climate </a:t>
                      </a:r>
                      <a:endParaRPr lang="en-US" sz="1800" b="1" dirty="0">
                        <a:effectLst/>
                      </a:endParaRPr>
                    </a:p>
                    <a:p>
                      <a:pPr marL="0" marR="0" algn="ctr" fontAlgn="base">
                        <a:lnSpc>
                          <a:spcPct val="115000"/>
                        </a:lnSpc>
                        <a:spcBef>
                          <a:spcPts val="0"/>
                        </a:spcBef>
                        <a:spcAft>
                          <a:spcPts val="0"/>
                        </a:spcAft>
                      </a:pPr>
                      <a:r>
                        <a:rPr lang="en-US" sz="1800" b="1" kern="1200" dirty="0">
                          <a:effectLst/>
                        </a:rPr>
                        <a:t>Sub-Scale</a:t>
                      </a:r>
                      <a:endParaRPr lang="en-US" sz="1800" b="1" dirty="0">
                        <a:effectLst/>
                        <a:latin typeface="Calibri"/>
                        <a:ea typeface="Calibri"/>
                        <a:cs typeface="Times New Roman"/>
                      </a:endParaRPr>
                    </a:p>
                  </a:txBody>
                  <a:tcPr marL="29157" marR="29157" marT="6204"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1800" b="1" kern="1200" dirty="0">
                          <a:effectLst/>
                        </a:rPr>
                        <a:t>Student Survey</a:t>
                      </a:r>
                      <a:endParaRPr lang="en-US" sz="1800" b="1" dirty="0">
                        <a:effectLst/>
                      </a:endParaRPr>
                    </a:p>
                    <a:p>
                      <a:pPr marL="0" marR="0" algn="ctr" fontAlgn="base">
                        <a:lnSpc>
                          <a:spcPct val="115000"/>
                        </a:lnSpc>
                        <a:spcBef>
                          <a:spcPts val="0"/>
                        </a:spcBef>
                        <a:spcAft>
                          <a:spcPts val="0"/>
                        </a:spcAft>
                      </a:pPr>
                      <a:r>
                        <a:rPr lang="en-US" sz="1800" b="1" kern="1200" dirty="0">
                          <a:effectLst/>
                        </a:rPr>
                        <a:t>Results Report</a:t>
                      </a:r>
                      <a:endParaRPr lang="en-US" sz="1800" b="1" dirty="0">
                        <a:effectLst/>
                        <a:latin typeface="Calibri"/>
                        <a:ea typeface="Calibri"/>
                        <a:cs typeface="Times New Roman"/>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marL="0" marR="0" algn="ctr" fontAlgn="base">
                        <a:lnSpc>
                          <a:spcPct val="115000"/>
                        </a:lnSpc>
                        <a:spcBef>
                          <a:spcPts val="0"/>
                        </a:spcBef>
                        <a:spcAft>
                          <a:spcPts val="0"/>
                        </a:spcAft>
                      </a:pPr>
                      <a:r>
                        <a:rPr lang="en-US" sz="1800" b="1" kern="1200" dirty="0">
                          <a:effectLst/>
                        </a:rPr>
                        <a:t>Home Survey</a:t>
                      </a:r>
                      <a:endParaRPr lang="en-US" sz="1800" b="1" dirty="0">
                        <a:effectLst/>
                      </a:endParaRPr>
                    </a:p>
                    <a:p>
                      <a:pPr marL="0" marR="0" algn="ctr" fontAlgn="base">
                        <a:lnSpc>
                          <a:spcPct val="115000"/>
                        </a:lnSpc>
                        <a:spcBef>
                          <a:spcPts val="0"/>
                        </a:spcBef>
                        <a:spcAft>
                          <a:spcPts val="0"/>
                        </a:spcAft>
                      </a:pPr>
                      <a:r>
                        <a:rPr lang="en-US" sz="1800" b="1" kern="1200" dirty="0">
                          <a:effectLst/>
                        </a:rPr>
                        <a:t>Results Report</a:t>
                      </a:r>
                      <a:endParaRPr lang="en-US" sz="1800" b="1" dirty="0">
                        <a:effectLst/>
                        <a:latin typeface="Calibri"/>
                        <a:ea typeface="Calibri"/>
                        <a:cs typeface="Times New Roman"/>
                      </a:endParaRPr>
                    </a:p>
                  </a:txBody>
                  <a:tcPr marL="29157" marR="29157" marT="6204"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r>
              <a:tr h="197647">
                <a:tc>
                  <a:txBody>
                    <a:bodyPr/>
                    <a:lstStyle/>
                    <a:p>
                      <a:pPr marL="0" marR="0" fontAlgn="base">
                        <a:lnSpc>
                          <a:spcPct val="115000"/>
                        </a:lnSpc>
                        <a:spcBef>
                          <a:spcPts val="0"/>
                        </a:spcBef>
                        <a:spcAft>
                          <a:spcPts val="0"/>
                        </a:spcAft>
                      </a:pPr>
                      <a:r>
                        <a:rPr lang="en-US" sz="1800" kern="1200" dirty="0">
                          <a:effectLst/>
                        </a:rPr>
                        <a:t>Bullying SW*</a:t>
                      </a:r>
                      <a:endParaRPr lang="en-US" sz="1800" dirty="0">
                        <a:effectLst/>
                        <a:latin typeface="Calibri"/>
                        <a:ea typeface="Calibri"/>
                        <a:cs typeface="Times New Roman"/>
                      </a:endParaRPr>
                    </a:p>
                  </a:txBody>
                  <a:tcPr marL="66999" marR="66999" marT="930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School-Wide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1, 2, 7, 11)</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N/A</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85988">
                <a:tc rowSpan="4">
                  <a:txBody>
                    <a:bodyPr/>
                    <a:lstStyle/>
                    <a:p>
                      <a:pPr marL="0" marR="0" fontAlgn="base">
                        <a:lnSpc>
                          <a:spcPct val="115000"/>
                        </a:lnSpc>
                        <a:spcBef>
                          <a:spcPts val="0"/>
                        </a:spcBef>
                        <a:spcAft>
                          <a:spcPts val="0"/>
                        </a:spcAft>
                      </a:pPr>
                      <a:r>
                        <a:rPr lang="en-US" sz="1800" kern="1200" dirty="0">
                          <a:effectLst/>
                        </a:rPr>
                        <a:t>Bullying Victimization</a:t>
                      </a:r>
                      <a:endParaRPr lang="en-US" sz="1800" dirty="0">
                        <a:effectLst/>
                        <a:latin typeface="Calibri"/>
                        <a:ea typeface="Calibri"/>
                        <a:cs typeface="Times New Roman"/>
                      </a:endParaRPr>
                    </a:p>
                  </a:txBody>
                  <a:tcPr marL="66999" marR="66999" marT="9305"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Physical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Physical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(Pgs</a:t>
                      </a:r>
                      <a:r>
                        <a:rPr lang="en-US" sz="1800" kern="1200" dirty="0">
                          <a:effectLst/>
                        </a:rPr>
                        <a:t>. 2, 4-5)</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85988">
                <a:tc vMerge="1">
                  <a:txBody>
                    <a:bodyPr/>
                    <a:lstStyle/>
                    <a:p>
                      <a:endParaRPr lang="en-US"/>
                    </a:p>
                  </a:txBody>
                  <a:tcPr/>
                </a:tc>
                <a:tc>
                  <a:txBody>
                    <a:bodyPr/>
                    <a:lstStyle/>
                    <a:p>
                      <a:pPr marL="0" marR="0">
                        <a:lnSpc>
                          <a:spcPct val="115000"/>
                        </a:lnSpc>
                        <a:spcBef>
                          <a:spcPts val="0"/>
                        </a:spcBef>
                        <a:spcAft>
                          <a:spcPts val="0"/>
                        </a:spcAft>
                      </a:pPr>
                      <a:r>
                        <a:rPr lang="en-US" sz="1800" kern="1200" dirty="0">
                          <a:effectLst/>
                        </a:rPr>
                        <a:t>Verbal Bullying </a:t>
                      </a:r>
                      <a:endParaRPr lang="en-US" sz="1800" kern="1200" dirty="0" smtClean="0">
                        <a:effectLst/>
                      </a:endParaRPr>
                    </a:p>
                    <a:p>
                      <a:pPr marL="0" marR="0">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Verbal Bullying </a:t>
                      </a:r>
                      <a:endParaRPr lang="en-US" sz="1800" kern="12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2, 4-5)</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574329">
                <a:tc vMerge="1">
                  <a:txBody>
                    <a:bodyPr/>
                    <a:lstStyle/>
                    <a:p>
                      <a:endParaRPr lang="en-US"/>
                    </a:p>
                  </a:txBody>
                  <a:tcPr/>
                </a:tc>
                <a:tc>
                  <a:txBody>
                    <a:bodyPr/>
                    <a:lstStyle/>
                    <a:p>
                      <a:pPr marL="0" marR="0" fontAlgn="base">
                        <a:lnSpc>
                          <a:spcPct val="115000"/>
                        </a:lnSpc>
                        <a:spcBef>
                          <a:spcPts val="0"/>
                        </a:spcBef>
                        <a:spcAft>
                          <a:spcPts val="0"/>
                        </a:spcAft>
                      </a:pPr>
                      <a:r>
                        <a:rPr lang="en-US" sz="1800" kern="1200" dirty="0">
                          <a:effectLst/>
                        </a:rPr>
                        <a:t>Social/Relational Bullying (Pgs. 4-5, 8, 12)</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fontAlgn="base">
                        <a:lnSpc>
                          <a:spcPct val="115000"/>
                        </a:lnSpc>
                        <a:spcBef>
                          <a:spcPts val="0"/>
                        </a:spcBef>
                        <a:spcAft>
                          <a:spcPts val="0"/>
                        </a:spcAft>
                      </a:pPr>
                      <a:r>
                        <a:rPr lang="en-US" sz="1800" kern="1200" dirty="0">
                          <a:effectLst/>
                        </a:rPr>
                        <a:t>Social/Relational Bullying (Pgs. 2, 4-5)</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197647">
                <a:tc vMerge="1">
                  <a:txBody>
                    <a:bodyPr/>
                    <a:lstStyle/>
                    <a:p>
                      <a:endParaRPr lang="en-US"/>
                    </a:p>
                  </a:txBody>
                  <a:tcPr/>
                </a:tc>
                <a:tc>
                  <a:txBody>
                    <a:bodyPr/>
                    <a:lstStyle/>
                    <a:p>
                      <a:pPr marL="0" marR="0" fontAlgn="base">
                        <a:lnSpc>
                          <a:spcPct val="115000"/>
                        </a:lnSpc>
                        <a:spcBef>
                          <a:spcPts val="0"/>
                        </a:spcBef>
                        <a:spcAft>
                          <a:spcPts val="0"/>
                        </a:spcAft>
                      </a:pPr>
                      <a:r>
                        <a:rPr lang="en-US" sz="1800" kern="1200" dirty="0">
                          <a:effectLst/>
                        </a:rPr>
                        <a:t>Cyberbullying</a:t>
                      </a:r>
                      <a:r>
                        <a:rPr lang="en-US" sz="1800" kern="1200" baseline="30000" dirty="0">
                          <a:effectLst/>
                        </a:rPr>
                        <a:t> </a:t>
                      </a:r>
                      <a:endParaRPr lang="en-US" sz="1800" kern="1200" baseline="30000" dirty="0" smtClean="0">
                        <a:effectLst/>
                      </a:endParaRPr>
                    </a:p>
                    <a:p>
                      <a:pPr marL="0" marR="0" fontAlgn="base">
                        <a:lnSpc>
                          <a:spcPct val="115000"/>
                        </a:lnSpc>
                        <a:spcBef>
                          <a:spcPts val="0"/>
                        </a:spcBef>
                        <a:spcAft>
                          <a:spcPts val="0"/>
                        </a:spcAft>
                      </a:pPr>
                      <a:r>
                        <a:rPr lang="en-US" sz="1800" kern="1200" dirty="0" smtClean="0">
                          <a:effectLst/>
                        </a:rPr>
                        <a:t>(</a:t>
                      </a:r>
                      <a:r>
                        <a:rPr lang="en-US" sz="1800" kern="1200" dirty="0">
                          <a:effectLst/>
                        </a:rPr>
                        <a:t>Pgs. 4-5, 8, 12)</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dirty="0">
                          <a:effectLst/>
                        </a:rPr>
                        <a:t>N/A</a:t>
                      </a:r>
                      <a:endParaRPr lang="en-US" sz="1800" dirty="0">
                        <a:effectLst/>
                        <a:latin typeface="Calibri"/>
                        <a:ea typeface="Calibri"/>
                        <a:cs typeface="Times New Roman"/>
                      </a:endParaRPr>
                    </a:p>
                  </a:txBody>
                  <a:tcPr marL="66999" marR="66999" marT="9305" marB="0">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r>
              <a:tr h="342438">
                <a:tc gridSpan="3">
                  <a:txBody>
                    <a:bodyPr/>
                    <a:lstStyle/>
                    <a:p>
                      <a:pPr marL="457200" marR="0">
                        <a:lnSpc>
                          <a:spcPct val="115000"/>
                        </a:lnSpc>
                        <a:spcBef>
                          <a:spcPts val="0"/>
                        </a:spcBef>
                        <a:spcAft>
                          <a:spcPts val="0"/>
                        </a:spcAft>
                      </a:pPr>
                      <a:r>
                        <a:rPr lang="en-US" sz="1800" kern="1200" dirty="0">
                          <a:effectLst/>
                        </a:rPr>
                        <a:t>* A higher score represents an unfavorable response to items on the Bullying School-Wide subscale and the Use of Punitive Techniques subscale.  </a:t>
                      </a:r>
                      <a:endParaRPr lang="en-US" sz="1800" dirty="0">
                        <a:effectLst/>
                        <a:latin typeface="Calibri"/>
                        <a:ea typeface="Calibri"/>
                        <a:cs typeface="Times New Roman"/>
                      </a:endParaRPr>
                    </a:p>
                  </a:txBody>
                  <a:tcPr marL="0" marR="0" marT="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7305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Your School Data…</a:t>
            </a:r>
            <a:endParaRPr lang="en-US" sz="4000" dirty="0"/>
          </a:p>
        </p:txBody>
      </p:sp>
      <p:sp>
        <p:nvSpPr>
          <p:cNvPr id="3" name="Content Placeholder 2"/>
          <p:cNvSpPr>
            <a:spLocks noGrp="1"/>
          </p:cNvSpPr>
          <p:nvPr>
            <p:ph idx="1"/>
          </p:nvPr>
        </p:nvSpPr>
        <p:spPr>
          <a:xfrm>
            <a:off x="457200" y="1600200"/>
            <a:ext cx="7543800" cy="4800600"/>
          </a:xfrm>
        </p:spPr>
        <p:txBody>
          <a:bodyPr>
            <a:normAutofit/>
          </a:bodyPr>
          <a:lstStyle/>
          <a:p>
            <a:r>
              <a:rPr lang="en-US" sz="2800" dirty="0" smtClean="0"/>
              <a:t>What kind of story does it tell?</a:t>
            </a:r>
          </a:p>
          <a:p>
            <a:r>
              <a:rPr lang="en-US" sz="2800" dirty="0" smtClean="0"/>
              <a:t>What have your students told you about the data?</a:t>
            </a:r>
          </a:p>
          <a:p>
            <a:endParaRPr lang="en-US" sz="2800" dirty="0"/>
          </a:p>
          <a:p>
            <a:pPr algn="r"/>
            <a:endParaRPr lang="en-US" sz="2800" dirty="0" smtClean="0"/>
          </a:p>
          <a:p>
            <a:pPr marL="114300" indent="0" algn="ctr">
              <a:buNone/>
            </a:pPr>
            <a:r>
              <a:rPr lang="en-US" sz="2800" dirty="0" smtClean="0">
                <a:solidFill>
                  <a:srgbClr val="C00000"/>
                </a:solidFill>
              </a:rPr>
              <a:t>Let’s find out what students across the</a:t>
            </a:r>
          </a:p>
          <a:p>
            <a:pPr marL="114300" indent="0" algn="ctr">
              <a:buNone/>
            </a:pPr>
            <a:r>
              <a:rPr lang="en-US" sz="2800" dirty="0" smtClean="0">
                <a:solidFill>
                  <a:srgbClr val="C00000"/>
                </a:solidFill>
              </a:rPr>
              <a:t> United States told researchers about bullying and </a:t>
            </a:r>
          </a:p>
          <a:p>
            <a:pPr marL="114300" indent="0" algn="ctr">
              <a:buNone/>
            </a:pPr>
            <a:r>
              <a:rPr lang="en-US" sz="2800" dirty="0" smtClean="0">
                <a:solidFill>
                  <a:srgbClr val="C00000"/>
                </a:solidFill>
              </a:rPr>
              <a:t>other forms of </a:t>
            </a:r>
            <a:r>
              <a:rPr lang="en-US" sz="2800" b="1" dirty="0" smtClean="0">
                <a:solidFill>
                  <a:srgbClr val="C00000"/>
                </a:solidFill>
              </a:rPr>
              <a:t>peer mistreatment</a:t>
            </a:r>
            <a:r>
              <a:rPr lang="en-US" sz="2800" dirty="0" smtClean="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val="407531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457200" y="234246"/>
            <a:ext cx="9448800" cy="6453333"/>
          </a:xfrm>
          <a:prstGeom prst="verticalScroll">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1"/>
              </a:solidFill>
              <a:latin typeface="Maiandra GD" panose="020E0502030308020204" pitchFamily="34" charset="0"/>
            </a:endParaRPr>
          </a:p>
          <a:p>
            <a:pPr algn="ctr"/>
            <a:endParaRPr lang="en-US" sz="3200" b="1" dirty="0">
              <a:solidFill>
                <a:schemeClr val="tx1"/>
              </a:solidFill>
              <a:latin typeface="Maiandra GD" panose="020E0502030308020204" pitchFamily="34" charset="0"/>
            </a:endParaRPr>
          </a:p>
          <a:p>
            <a:pPr algn="ctr"/>
            <a:endParaRPr lang="en-US" sz="3200" b="1" dirty="0" smtClean="0">
              <a:solidFill>
                <a:schemeClr val="tx1"/>
              </a:solidFill>
              <a:latin typeface="Maiandra GD" panose="020E0502030308020204" pitchFamily="34" charset="0"/>
            </a:endParaRPr>
          </a:p>
          <a:p>
            <a:pPr algn="ctr"/>
            <a:endParaRPr lang="en-US" sz="3200" b="1" dirty="0">
              <a:solidFill>
                <a:schemeClr val="tx1"/>
              </a:solidFill>
              <a:latin typeface="Maiandra GD" panose="020E0502030308020204" pitchFamily="34" charset="0"/>
            </a:endParaRPr>
          </a:p>
          <a:p>
            <a:pPr algn="ctr"/>
            <a:endParaRPr lang="en-US" sz="3200" b="1" dirty="0" smtClean="0">
              <a:solidFill>
                <a:schemeClr val="tx1"/>
              </a:solidFill>
              <a:latin typeface="Maiandra GD" panose="020E0502030308020204" pitchFamily="34" charset="0"/>
            </a:endParaRPr>
          </a:p>
          <a:p>
            <a:pPr algn="ctr"/>
            <a:endParaRPr lang="en-US" sz="3200" b="1" dirty="0">
              <a:solidFill>
                <a:schemeClr val="tx1"/>
              </a:solidFill>
              <a:latin typeface="Maiandra GD" panose="020E0502030308020204" pitchFamily="34" charset="0"/>
            </a:endParaRPr>
          </a:p>
          <a:p>
            <a:pPr algn="ctr"/>
            <a:endParaRPr lang="en-US" sz="3200" b="1" dirty="0" smtClean="0">
              <a:solidFill>
                <a:schemeClr val="tx1"/>
              </a:solidFill>
              <a:latin typeface="Maiandra GD" panose="020E0502030308020204" pitchFamily="34" charset="0"/>
            </a:endParaRPr>
          </a:p>
          <a:p>
            <a:pPr algn="ctr"/>
            <a:endParaRPr lang="en-US" sz="3200" b="1" dirty="0">
              <a:solidFill>
                <a:schemeClr val="tx1"/>
              </a:solidFill>
              <a:latin typeface="Maiandra GD" panose="020E0502030308020204" pitchFamily="34" charset="0"/>
            </a:endParaRPr>
          </a:p>
          <a:p>
            <a:pPr algn="ctr"/>
            <a:endParaRPr lang="en-US" sz="3200" b="1" dirty="0" smtClean="0">
              <a:solidFill>
                <a:schemeClr val="tx1"/>
              </a:solidFill>
              <a:latin typeface="Maiandra GD" panose="020E0502030308020204" pitchFamily="34" charset="0"/>
            </a:endParaRPr>
          </a:p>
        </p:txBody>
      </p:sp>
      <p:sp>
        <p:nvSpPr>
          <p:cNvPr id="7" name="TextBox 6"/>
          <p:cNvSpPr txBox="1"/>
          <p:nvPr/>
        </p:nvSpPr>
        <p:spPr>
          <a:xfrm>
            <a:off x="1061454" y="1524036"/>
            <a:ext cx="2339867" cy="1896673"/>
          </a:xfrm>
          <a:prstGeom prst="rect">
            <a:avLst/>
          </a:prstGeom>
          <a:solidFill>
            <a:schemeClr val="accent2">
              <a:lumMod val="40000"/>
              <a:lumOff val="60000"/>
            </a:schemeClr>
          </a:solidFill>
          <a:ln w="57150">
            <a:solidFill>
              <a:schemeClr val="tx2">
                <a:lumMod val="75000"/>
              </a:schemeClr>
            </a:solidFill>
          </a:ln>
          <a:effectLst>
            <a:outerShdw blurRad="50800" dist="38100" dir="5400000" algn="t" rotWithShape="0">
              <a:prstClr val="black">
                <a:alpha val="40000"/>
              </a:prstClr>
            </a:outerShdw>
          </a:effectLst>
        </p:spPr>
        <p:txBody>
          <a:bodyPr wrap="square" lIns="80010" tIns="40005" rIns="80010" bIns="40005" anchor="ctr">
            <a:spAutoFit/>
          </a:bodyPr>
          <a:lstStyle/>
          <a:p>
            <a:pPr>
              <a:defRPr/>
            </a:pPr>
            <a:r>
              <a:rPr lang="en-US" b="1" dirty="0" smtClean="0">
                <a:latin typeface="Calibri" panose="020F0502020204030204" pitchFamily="34" charset="0"/>
              </a:rPr>
              <a:t>They Reinforce SW </a:t>
            </a:r>
            <a:r>
              <a:rPr lang="en-US" b="1" dirty="0">
                <a:latin typeface="Calibri" panose="020F0502020204030204" pitchFamily="34" charset="0"/>
              </a:rPr>
              <a:t>Expectations </a:t>
            </a:r>
          </a:p>
          <a:p>
            <a:pPr marL="550069" indent="-300038">
              <a:buFont typeface="Arial" pitchFamily="34" charset="0"/>
              <a:buChar char="•"/>
              <a:defRPr/>
            </a:pPr>
            <a:r>
              <a:rPr lang="en-US" sz="1600" dirty="0">
                <a:latin typeface="Calibri" pitchFamily="34" charset="0"/>
              </a:rPr>
              <a:t>Modeling Expectations</a:t>
            </a:r>
          </a:p>
          <a:p>
            <a:pPr marL="550069" indent="-300038">
              <a:buFont typeface="Arial" pitchFamily="34" charset="0"/>
              <a:buChar char="•"/>
              <a:defRPr/>
            </a:pPr>
            <a:r>
              <a:rPr lang="en-US" sz="1600" dirty="0">
                <a:latin typeface="Calibri" pitchFamily="34" charset="0"/>
              </a:rPr>
              <a:t>Fashion Show </a:t>
            </a:r>
          </a:p>
          <a:p>
            <a:pPr marL="550069" indent="-300038">
              <a:buFont typeface="Arial" pitchFamily="34" charset="0"/>
              <a:buChar char="•"/>
              <a:defRPr/>
            </a:pPr>
            <a:r>
              <a:rPr lang="en-US" sz="1600" dirty="0">
                <a:latin typeface="Calibri" pitchFamily="34" charset="0"/>
              </a:rPr>
              <a:t>SW </a:t>
            </a:r>
            <a:r>
              <a:rPr lang="en-US" sz="1600" dirty="0" smtClean="0">
                <a:latin typeface="Calibri" pitchFamily="34" charset="0"/>
              </a:rPr>
              <a:t>Videos</a:t>
            </a:r>
          </a:p>
          <a:p>
            <a:pPr marL="550069" indent="-300038">
              <a:buFont typeface="Arial" pitchFamily="34" charset="0"/>
              <a:buChar char="•"/>
              <a:defRPr/>
            </a:pPr>
            <a:endParaRPr lang="en-US" dirty="0">
              <a:latin typeface="Calibri" pitchFamily="34" charset="0"/>
            </a:endParaRPr>
          </a:p>
        </p:txBody>
      </p:sp>
      <p:sp>
        <p:nvSpPr>
          <p:cNvPr id="14" name="TextBox 13"/>
          <p:cNvSpPr txBox="1"/>
          <p:nvPr/>
        </p:nvSpPr>
        <p:spPr>
          <a:xfrm>
            <a:off x="4427324" y="1281608"/>
            <a:ext cx="3572321" cy="2112117"/>
          </a:xfrm>
          <a:prstGeom prst="rect">
            <a:avLst/>
          </a:prstGeom>
          <a:solidFill>
            <a:schemeClr val="accent2">
              <a:lumMod val="40000"/>
              <a:lumOff val="60000"/>
            </a:schemeClr>
          </a:solidFill>
          <a:ln w="57150">
            <a:solidFill>
              <a:schemeClr val="tx2">
                <a:lumMod val="75000"/>
              </a:schemeClr>
            </a:solidFill>
          </a:ln>
          <a:effectLst>
            <a:outerShdw blurRad="50800" dist="38100" dir="5400000" algn="t" rotWithShape="0">
              <a:prstClr val="black">
                <a:alpha val="40000"/>
              </a:prstClr>
            </a:outerShdw>
          </a:effectLst>
        </p:spPr>
        <p:txBody>
          <a:bodyPr wrap="square" lIns="274320" tIns="40005" rIns="274320" bIns="40005" anchor="ctr">
            <a:spAutoFit/>
          </a:bodyPr>
          <a:lstStyle/>
          <a:p>
            <a:pPr>
              <a:defRPr/>
            </a:pPr>
            <a:r>
              <a:rPr lang="en-US" b="1" dirty="0" smtClean="0">
                <a:latin typeface="Calibri" panose="020F0502020204030204" pitchFamily="34" charset="0"/>
              </a:rPr>
              <a:t>They Shape </a:t>
            </a:r>
            <a:r>
              <a:rPr lang="en-US" b="1" dirty="0">
                <a:latin typeface="Calibri" panose="020F0502020204030204" pitchFamily="34" charset="0"/>
              </a:rPr>
              <a:t>SW Acknowledgement Systems</a:t>
            </a:r>
          </a:p>
          <a:p>
            <a:pPr marL="650081" indent="-300038">
              <a:buFont typeface="Arial" pitchFamily="34" charset="0"/>
              <a:buChar char="•"/>
              <a:defRPr/>
            </a:pPr>
            <a:r>
              <a:rPr lang="en-US" sz="1600" dirty="0">
                <a:latin typeface="Calibri" pitchFamily="34" charset="0"/>
              </a:rPr>
              <a:t>Determining Acknowledgement Events and </a:t>
            </a:r>
            <a:r>
              <a:rPr lang="en-US" sz="1600" dirty="0" err="1">
                <a:latin typeface="Calibri" pitchFamily="34" charset="0"/>
              </a:rPr>
              <a:t>Reinforcers</a:t>
            </a:r>
            <a:endParaRPr lang="en-US" sz="1600" b="1" dirty="0">
              <a:latin typeface="Calibri" pitchFamily="34" charset="0"/>
            </a:endParaRPr>
          </a:p>
          <a:p>
            <a:pPr marL="650081" indent="-300038">
              <a:buFont typeface="Arial" pitchFamily="34" charset="0"/>
              <a:buChar char="•"/>
              <a:defRPr/>
            </a:pPr>
            <a:r>
              <a:rPr lang="en-US" sz="1600" dirty="0">
                <a:latin typeface="Calibri" pitchFamily="34" charset="0"/>
              </a:rPr>
              <a:t>Black History Month</a:t>
            </a:r>
            <a:endParaRPr lang="en-US" sz="1600" b="1" i="1" dirty="0">
              <a:latin typeface="Calibri" pitchFamily="34" charset="0"/>
            </a:endParaRPr>
          </a:p>
          <a:p>
            <a:pPr marL="650081" indent="-300038">
              <a:buFont typeface="Arial" pitchFamily="34" charset="0"/>
              <a:buChar char="•"/>
              <a:defRPr/>
            </a:pPr>
            <a:r>
              <a:rPr lang="en-US" sz="1600" dirty="0">
                <a:latin typeface="Calibri" pitchFamily="34" charset="0"/>
              </a:rPr>
              <a:t>Quarterly </a:t>
            </a:r>
            <a:r>
              <a:rPr lang="en-US" sz="1600" dirty="0" smtClean="0">
                <a:latin typeface="Calibri" pitchFamily="34" charset="0"/>
              </a:rPr>
              <a:t>Celebrations</a:t>
            </a:r>
          </a:p>
          <a:p>
            <a:pPr marL="650081" indent="-300038">
              <a:buFont typeface="Arial" pitchFamily="34" charset="0"/>
              <a:buChar char="•"/>
              <a:defRPr/>
            </a:pPr>
            <a:endParaRPr lang="en-US" sz="1600" dirty="0">
              <a:latin typeface="Calibri" pitchFamily="34" charset="0"/>
            </a:endParaRPr>
          </a:p>
        </p:txBody>
      </p:sp>
      <p:sp>
        <p:nvSpPr>
          <p:cNvPr id="17" name="TextBox 16"/>
          <p:cNvSpPr txBox="1"/>
          <p:nvPr/>
        </p:nvSpPr>
        <p:spPr>
          <a:xfrm>
            <a:off x="1319378" y="153564"/>
            <a:ext cx="7162800" cy="954107"/>
          </a:xfrm>
          <a:prstGeom prst="rect">
            <a:avLst/>
          </a:prstGeom>
          <a:noFill/>
        </p:spPr>
        <p:txBody>
          <a:bodyPr wrap="square" rtlCol="0">
            <a:spAutoFit/>
          </a:bodyPr>
          <a:lstStyle/>
          <a:p>
            <a:pPr algn="ctr"/>
            <a:r>
              <a:rPr lang="en-US" sz="2800" b="1" dirty="0">
                <a:latin typeface="Maiandra GD" panose="020E0502030308020204" pitchFamily="34" charset="0"/>
              </a:rPr>
              <a:t>This is how </a:t>
            </a:r>
            <a:r>
              <a:rPr lang="en-US" sz="2800" b="1" dirty="0" smtClean="0">
                <a:latin typeface="Maiandra GD" panose="020E0502030308020204" pitchFamily="34" charset="0"/>
              </a:rPr>
              <a:t>other schools  </a:t>
            </a:r>
            <a:r>
              <a:rPr lang="en-US" sz="2800" b="1" dirty="0">
                <a:latin typeface="Maiandra GD" panose="020E0502030308020204" pitchFamily="34" charset="0"/>
              </a:rPr>
              <a:t>include students </a:t>
            </a:r>
            <a:endParaRPr lang="en-US" sz="2800" b="1" dirty="0" smtClean="0">
              <a:latin typeface="Maiandra GD" panose="020E0502030308020204" pitchFamily="34" charset="0"/>
            </a:endParaRPr>
          </a:p>
          <a:p>
            <a:pPr algn="ctr"/>
            <a:r>
              <a:rPr lang="en-US" sz="2800" b="1" dirty="0" smtClean="0">
                <a:latin typeface="Maiandra GD" panose="020E0502030308020204" pitchFamily="34" charset="0"/>
              </a:rPr>
              <a:t>in their </a:t>
            </a:r>
            <a:r>
              <a:rPr lang="en-US" sz="2800" b="1" dirty="0">
                <a:latin typeface="Maiandra GD" panose="020E0502030308020204" pitchFamily="34" charset="0"/>
              </a:rPr>
              <a:t>PBS initiatives</a:t>
            </a:r>
            <a:r>
              <a:rPr lang="en-US" sz="2800" b="1" dirty="0" smtClean="0">
                <a:latin typeface="Maiandra GD" panose="020E0502030308020204" pitchFamily="34" charset="0"/>
              </a:rPr>
              <a:t>…</a:t>
            </a:r>
            <a:endParaRPr lang="en-US" sz="2800" b="1" dirty="0">
              <a:latin typeface="Maiandra GD" panose="020E0502030308020204" pitchFamily="34" charset="0"/>
            </a:endParaRPr>
          </a:p>
        </p:txBody>
      </p:sp>
      <p:sp>
        <p:nvSpPr>
          <p:cNvPr id="12" name="TextBox 11"/>
          <p:cNvSpPr txBox="1"/>
          <p:nvPr/>
        </p:nvSpPr>
        <p:spPr bwMode="auto">
          <a:xfrm>
            <a:off x="564819" y="3239341"/>
            <a:ext cx="2139243" cy="2850780"/>
          </a:xfrm>
          <a:prstGeom prst="rect">
            <a:avLst/>
          </a:prstGeom>
          <a:solidFill>
            <a:schemeClr val="accent2">
              <a:lumMod val="40000"/>
              <a:lumOff val="60000"/>
            </a:schemeClr>
          </a:solidFill>
          <a:ln w="57150">
            <a:solidFill>
              <a:schemeClr val="tx2">
                <a:lumMod val="75000"/>
              </a:schemeClr>
            </a:solidFill>
          </a:ln>
          <a:effectLst>
            <a:outerShdw blurRad="50800" dist="38100" dir="5400000" algn="t" rotWithShape="0">
              <a:prstClr val="black">
                <a:alpha val="40000"/>
              </a:prstClr>
            </a:outerShdw>
          </a:effectLst>
        </p:spPr>
        <p:txBody>
          <a:bodyPr wrap="square" lIns="274320" tIns="40005" rIns="274320" bIns="40005" anchor="ctr">
            <a:spAutoFit/>
          </a:bodyPr>
          <a:lstStyle/>
          <a:p>
            <a:pPr marL="50006">
              <a:defRPr/>
            </a:pPr>
            <a:r>
              <a:rPr lang="en-US" b="1" dirty="0" smtClean="0">
                <a:latin typeface="Calibri" panose="020F0502020204030204" pitchFamily="34" charset="0"/>
              </a:rPr>
              <a:t>They Encourage Peer </a:t>
            </a:r>
            <a:r>
              <a:rPr lang="en-US" b="1" dirty="0">
                <a:latin typeface="Calibri" panose="020F0502020204030204" pitchFamily="34" charset="0"/>
              </a:rPr>
              <a:t>Buy-In</a:t>
            </a:r>
          </a:p>
          <a:p>
            <a:pPr marL="242888" indent="-300038">
              <a:buFont typeface="Arial" pitchFamily="34" charset="0"/>
              <a:buChar char="•"/>
              <a:defRPr/>
            </a:pPr>
            <a:r>
              <a:rPr lang="en-US" sz="1600" dirty="0">
                <a:latin typeface="Calibri" pitchFamily="34" charset="0"/>
              </a:rPr>
              <a:t>Creating  Video Advertising Campaigns </a:t>
            </a:r>
          </a:p>
          <a:p>
            <a:pPr marL="242888" indent="-300038">
              <a:buFont typeface="Arial" pitchFamily="34" charset="0"/>
              <a:buChar char="•"/>
              <a:defRPr/>
            </a:pPr>
            <a:r>
              <a:rPr lang="en-US" sz="1600" dirty="0">
                <a:latin typeface="Calibri" pitchFamily="34" charset="0"/>
              </a:rPr>
              <a:t>Tracking Student Participation in Events</a:t>
            </a:r>
          </a:p>
          <a:p>
            <a:pPr marL="242888" indent="-300038">
              <a:buFont typeface="Arial" pitchFamily="34" charset="0"/>
              <a:buChar char="•"/>
              <a:defRPr/>
            </a:pPr>
            <a:r>
              <a:rPr lang="en-US" sz="1600" dirty="0">
                <a:latin typeface="Calibri" pitchFamily="34" charset="0"/>
              </a:rPr>
              <a:t>Facilitating Staff Fidelity</a:t>
            </a:r>
            <a:endParaRPr lang="en-US" sz="1600" b="1" dirty="0">
              <a:latin typeface="Calibri" pitchFamily="34" charset="0"/>
            </a:endParaRPr>
          </a:p>
        </p:txBody>
      </p:sp>
      <p:sp>
        <p:nvSpPr>
          <p:cNvPr id="10" name="TextBox 9"/>
          <p:cNvSpPr txBox="1"/>
          <p:nvPr/>
        </p:nvSpPr>
        <p:spPr>
          <a:xfrm>
            <a:off x="3207476" y="2609307"/>
            <a:ext cx="1693302" cy="2419893"/>
          </a:xfrm>
          <a:prstGeom prst="rect">
            <a:avLst/>
          </a:prstGeom>
          <a:solidFill>
            <a:schemeClr val="accent2">
              <a:lumMod val="40000"/>
              <a:lumOff val="60000"/>
            </a:schemeClr>
          </a:solidFill>
          <a:ln w="57150">
            <a:solidFill>
              <a:schemeClr val="tx2">
                <a:lumMod val="75000"/>
              </a:schemeClr>
            </a:solidFill>
          </a:ln>
          <a:effectLst>
            <a:outerShdw blurRad="50800" dist="38100" dir="5400000" algn="t" rotWithShape="0">
              <a:prstClr val="black">
                <a:alpha val="40000"/>
              </a:prstClr>
            </a:outerShdw>
          </a:effectLst>
        </p:spPr>
        <p:txBody>
          <a:bodyPr wrap="square" lIns="80010" tIns="40005" rIns="80010" bIns="40005" anchor="ctr">
            <a:spAutoFit/>
          </a:bodyPr>
          <a:lstStyle/>
          <a:p>
            <a:pPr>
              <a:defRPr/>
            </a:pPr>
            <a:r>
              <a:rPr lang="en-US" b="1" dirty="0" smtClean="0">
                <a:latin typeface="Calibri" panose="020F0502020204030204" pitchFamily="34" charset="0"/>
              </a:rPr>
              <a:t>They Provide </a:t>
            </a:r>
            <a:r>
              <a:rPr lang="en-US" b="1" dirty="0">
                <a:latin typeface="Calibri" panose="020F0502020204030204" pitchFamily="34" charset="0"/>
              </a:rPr>
              <a:t>Feedback Regarding SW PBS Data</a:t>
            </a:r>
          </a:p>
          <a:p>
            <a:pPr marL="192881" indent="-300038">
              <a:buFont typeface="Arial" pitchFamily="34" charset="0"/>
              <a:buChar char="•"/>
              <a:defRPr/>
            </a:pPr>
            <a:r>
              <a:rPr lang="en-US" sz="1600" dirty="0">
                <a:latin typeface="Calibri" pitchFamily="34" charset="0"/>
              </a:rPr>
              <a:t>Commenting on Office Discipline Referral (ODR) Data Trends</a:t>
            </a:r>
          </a:p>
        </p:txBody>
      </p:sp>
      <p:sp>
        <p:nvSpPr>
          <p:cNvPr id="6" name="TextBox 5"/>
          <p:cNvSpPr txBox="1"/>
          <p:nvPr/>
        </p:nvSpPr>
        <p:spPr>
          <a:xfrm>
            <a:off x="5320565" y="3463958"/>
            <a:ext cx="2272830" cy="1896673"/>
          </a:xfrm>
          <a:prstGeom prst="rect">
            <a:avLst/>
          </a:prstGeom>
          <a:solidFill>
            <a:schemeClr val="accent2">
              <a:lumMod val="40000"/>
              <a:lumOff val="60000"/>
            </a:schemeClr>
          </a:solidFill>
          <a:ln w="57150">
            <a:solidFill>
              <a:schemeClr val="tx2">
                <a:lumMod val="75000"/>
              </a:schemeClr>
            </a:solidFill>
          </a:ln>
          <a:effectLst>
            <a:outerShdw blurRad="50800" dist="38100" dir="5400000" algn="t" rotWithShape="0">
              <a:prstClr val="black">
                <a:alpha val="40000"/>
              </a:prstClr>
            </a:outerShdw>
          </a:effectLst>
        </p:spPr>
        <p:txBody>
          <a:bodyPr wrap="square" lIns="274320" tIns="40005" rIns="274320" bIns="40005" anchor="ctr">
            <a:spAutoFit/>
          </a:bodyPr>
          <a:lstStyle/>
          <a:p>
            <a:pPr>
              <a:defRPr/>
            </a:pPr>
            <a:r>
              <a:rPr lang="en-US" b="1" dirty="0" smtClean="0">
                <a:latin typeface="Calibri" panose="020F0502020204030204" pitchFamily="34" charset="0"/>
              </a:rPr>
              <a:t>They Speak </a:t>
            </a:r>
            <a:r>
              <a:rPr lang="en-US" b="1" dirty="0">
                <a:latin typeface="Calibri" panose="020F0502020204030204" pitchFamily="34" charset="0"/>
              </a:rPr>
              <a:t>With Peer Student Groups</a:t>
            </a:r>
          </a:p>
          <a:p>
            <a:pPr marL="442913" indent="-300038">
              <a:buFont typeface="Arial" pitchFamily="34" charset="0"/>
              <a:buChar char="•"/>
              <a:defRPr/>
            </a:pPr>
            <a:r>
              <a:rPr lang="en-US" sz="1600" dirty="0" smtClean="0">
                <a:latin typeface="Calibri" pitchFamily="34" charset="0"/>
              </a:rPr>
              <a:t>Peer </a:t>
            </a:r>
            <a:r>
              <a:rPr lang="en-US" sz="1600" dirty="0">
                <a:latin typeface="Calibri" pitchFamily="34" charset="0"/>
              </a:rPr>
              <a:t>Mentor Groups </a:t>
            </a:r>
            <a:endParaRPr lang="en-US" sz="1600" dirty="0" smtClean="0">
              <a:latin typeface="Calibri" pitchFamily="34" charset="0"/>
            </a:endParaRPr>
          </a:p>
          <a:p>
            <a:pPr marL="442913" indent="-300038">
              <a:buFont typeface="Arial" pitchFamily="34" charset="0"/>
              <a:buChar char="•"/>
              <a:defRPr/>
            </a:pPr>
            <a:r>
              <a:rPr lang="en-US" sz="1600" dirty="0" smtClean="0">
                <a:latin typeface="Calibri" pitchFamily="34" charset="0"/>
              </a:rPr>
              <a:t>SGA Visits</a:t>
            </a:r>
          </a:p>
          <a:p>
            <a:pPr marL="442913" indent="-300038">
              <a:buFont typeface="Arial" pitchFamily="34" charset="0"/>
              <a:buChar char="•"/>
              <a:defRPr/>
            </a:pPr>
            <a:endParaRPr lang="en-US" sz="1600" dirty="0">
              <a:latin typeface="Calibri" pitchFamily="34" charset="0"/>
            </a:endParaRPr>
          </a:p>
        </p:txBody>
      </p:sp>
      <p:sp>
        <p:nvSpPr>
          <p:cNvPr id="9" name="TextBox 8"/>
          <p:cNvSpPr txBox="1"/>
          <p:nvPr/>
        </p:nvSpPr>
        <p:spPr bwMode="auto">
          <a:xfrm>
            <a:off x="2457760" y="5160603"/>
            <a:ext cx="4187436" cy="1107996"/>
          </a:xfrm>
          <a:prstGeom prst="rect">
            <a:avLst/>
          </a:prstGeom>
          <a:solidFill>
            <a:schemeClr val="accent2">
              <a:lumMod val="40000"/>
              <a:lumOff val="60000"/>
            </a:schemeClr>
          </a:solidFill>
          <a:ln w="57150">
            <a:solidFill>
              <a:schemeClr val="tx2">
                <a:lumMod val="75000"/>
              </a:schemeClr>
            </a:solidFill>
          </a:ln>
          <a:effectLst>
            <a:outerShdw blurRad="50800" dist="38100" dir="5400000" algn="t" rotWithShape="0">
              <a:prstClr val="black">
                <a:alpha val="40000"/>
              </a:prstClr>
            </a:outerShdw>
          </a:effectLst>
        </p:spPr>
        <p:txBody>
          <a:bodyPr wrap="square" lIns="274320" rIns="274320" anchor="ctr">
            <a:spAutoFit/>
          </a:bodyPr>
          <a:lstStyle/>
          <a:p>
            <a:pPr marL="285750">
              <a:defRPr/>
            </a:pPr>
            <a:r>
              <a:rPr lang="en-US" b="1" dirty="0" smtClean="0">
                <a:latin typeface="Calibri" panose="020F0502020204030204" pitchFamily="34" charset="0"/>
              </a:rPr>
              <a:t>They Share </a:t>
            </a:r>
            <a:r>
              <a:rPr lang="en-US" b="1" dirty="0">
                <a:latin typeface="Calibri" panose="020F0502020204030204" pitchFamily="34" charset="0"/>
              </a:rPr>
              <a:t>with </a:t>
            </a:r>
            <a:r>
              <a:rPr lang="en-US" b="1" dirty="0" smtClean="0">
                <a:latin typeface="Calibri" panose="020F0502020204030204" pitchFamily="34" charset="0"/>
              </a:rPr>
              <a:t>Us and Each Other</a:t>
            </a:r>
            <a:endParaRPr lang="en-US" b="1" dirty="0">
              <a:latin typeface="Calibri" panose="020F0502020204030204" pitchFamily="34" charset="0"/>
            </a:endParaRPr>
          </a:p>
          <a:p>
            <a:pPr marL="571500" indent="-342900">
              <a:buFont typeface="Arial" pitchFamily="34" charset="0"/>
              <a:buChar char="•"/>
              <a:defRPr/>
            </a:pPr>
            <a:r>
              <a:rPr lang="en-US" sz="1600" dirty="0">
                <a:latin typeface="Calibri" pitchFamily="34" charset="0"/>
              </a:rPr>
              <a:t>High School Forums</a:t>
            </a:r>
          </a:p>
          <a:p>
            <a:pPr marL="571500" indent="-342900">
              <a:buFont typeface="Arial" pitchFamily="34" charset="0"/>
              <a:buChar char="•"/>
              <a:defRPr/>
            </a:pPr>
            <a:r>
              <a:rPr lang="en-US" sz="1600" dirty="0">
                <a:latin typeface="Calibri" pitchFamily="34" charset="0"/>
              </a:rPr>
              <a:t>Middle School Forums</a:t>
            </a:r>
          </a:p>
          <a:p>
            <a:pPr marL="571500" indent="-342900">
              <a:buFont typeface="Arial" pitchFamily="34" charset="0"/>
              <a:buChar char="•"/>
              <a:defRPr/>
            </a:pPr>
            <a:r>
              <a:rPr lang="en-US" sz="1600" dirty="0" smtClean="0">
                <a:latin typeface="Calibri" pitchFamily="34" charset="0"/>
              </a:rPr>
              <a:t>Email, calls, and school visits</a:t>
            </a:r>
            <a:endParaRPr lang="en-US" sz="1600" dirty="0">
              <a:latin typeface="Calibri" pitchFamily="34" charset="0"/>
            </a:endParaRPr>
          </a:p>
        </p:txBody>
      </p:sp>
    </p:spTree>
    <p:extLst>
      <p:ext uri="{BB962C8B-B14F-4D97-AF65-F5344CB8AC3E}">
        <p14:creationId xmlns:p14="http://schemas.microsoft.com/office/powerpoint/2010/main" val="342021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2" grpId="0" animBg="1"/>
      <p:bldP spid="10" grpId="0" animBg="1"/>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52600"/>
            <a:ext cx="7627287" cy="4876800"/>
          </a:xfrm>
        </p:spPr>
        <p:txBody>
          <a:bodyPr>
            <a:normAutofit fontScale="92500" lnSpcReduction="10000"/>
          </a:bodyPr>
          <a:lstStyle/>
          <a:p>
            <a:r>
              <a:rPr lang="en-US" b="1" dirty="0" smtClean="0"/>
              <a:t>Survey Study Participants:</a:t>
            </a:r>
          </a:p>
          <a:p>
            <a:pPr lvl="1"/>
            <a:r>
              <a:rPr lang="en-US" sz="1900" dirty="0" smtClean="0"/>
              <a:t>31 schools in 12 states in the USA, 13,177 students</a:t>
            </a:r>
          </a:p>
          <a:p>
            <a:pPr lvl="1"/>
            <a:r>
              <a:rPr lang="en-US" sz="1900" dirty="0" smtClean="0"/>
              <a:t>45 minute online questionnaires, 45 questions, </a:t>
            </a:r>
          </a:p>
          <a:p>
            <a:pPr lvl="2"/>
            <a:r>
              <a:rPr lang="en-US" sz="1900" dirty="0" smtClean="0"/>
              <a:t>33 multiple choice, 12 open-ended</a:t>
            </a:r>
          </a:p>
          <a:p>
            <a:pPr lvl="1"/>
            <a:endParaRPr lang="en-US" sz="1800" dirty="0" smtClean="0"/>
          </a:p>
          <a:p>
            <a:pPr lvl="1"/>
            <a:r>
              <a:rPr lang="en-US" b="1" dirty="0" smtClean="0"/>
              <a:t>Topics</a:t>
            </a:r>
          </a:p>
          <a:p>
            <a:pPr marL="1234440" lvl="2" indent="-457200">
              <a:buClr>
                <a:schemeClr val="accent2">
                  <a:lumMod val="75000"/>
                </a:schemeClr>
              </a:buClr>
              <a:buFont typeface="+mj-lt"/>
              <a:buAutoNum type="arabicPeriod"/>
            </a:pPr>
            <a:r>
              <a:rPr lang="en-US" sz="1900" b="1" dirty="0" smtClean="0"/>
              <a:t>School connection *</a:t>
            </a:r>
          </a:p>
          <a:p>
            <a:pPr marL="1234440" lvl="2" indent="-457200">
              <a:buClr>
                <a:schemeClr val="accent2">
                  <a:lumMod val="75000"/>
                </a:schemeClr>
              </a:buClr>
              <a:buFont typeface="+mj-lt"/>
              <a:buAutoNum type="arabicPeriod"/>
            </a:pPr>
            <a:r>
              <a:rPr lang="en-US" sz="1900" dirty="0" smtClean="0"/>
              <a:t>Prevalence of peer mistreatment</a:t>
            </a:r>
          </a:p>
          <a:p>
            <a:pPr marL="1234440" lvl="2" indent="-457200">
              <a:buClr>
                <a:schemeClr val="accent2">
                  <a:lumMod val="75000"/>
                </a:schemeClr>
              </a:buClr>
              <a:buFont typeface="+mj-lt"/>
              <a:buAutoNum type="arabicPeriod"/>
            </a:pPr>
            <a:r>
              <a:rPr lang="en-US" sz="1900" dirty="0" smtClean="0"/>
              <a:t>Focus of mistreatment</a:t>
            </a:r>
          </a:p>
          <a:p>
            <a:pPr marL="1234440" lvl="2" indent="-457200">
              <a:buClr>
                <a:schemeClr val="accent2">
                  <a:lumMod val="75000"/>
                </a:schemeClr>
              </a:buClr>
              <a:buFont typeface="+mj-lt"/>
              <a:buAutoNum type="arabicPeriod"/>
            </a:pPr>
            <a:r>
              <a:rPr lang="en-US" sz="1900" dirty="0" smtClean="0"/>
              <a:t>Perceived trauma</a:t>
            </a:r>
          </a:p>
          <a:p>
            <a:pPr marL="1234440" lvl="2" indent="-457200">
              <a:buClr>
                <a:schemeClr val="accent2">
                  <a:lumMod val="75000"/>
                </a:schemeClr>
              </a:buClr>
              <a:buFont typeface="+mj-lt"/>
              <a:buAutoNum type="arabicPeriod"/>
            </a:pPr>
            <a:r>
              <a:rPr lang="en-US" sz="1900" b="1" dirty="0" smtClean="0"/>
              <a:t>Self-actions *</a:t>
            </a:r>
          </a:p>
          <a:p>
            <a:pPr marL="1234440" lvl="2" indent="-457200">
              <a:buClr>
                <a:schemeClr val="accent2">
                  <a:lumMod val="75000"/>
                </a:schemeClr>
              </a:buClr>
              <a:buFont typeface="+mj-lt"/>
              <a:buAutoNum type="arabicPeriod"/>
            </a:pPr>
            <a:r>
              <a:rPr lang="en-US" sz="1900" b="1" dirty="0" smtClean="0"/>
              <a:t>Adult actions *</a:t>
            </a:r>
          </a:p>
          <a:p>
            <a:pPr marL="1234440" lvl="2" indent="-457200">
              <a:buClr>
                <a:schemeClr val="accent2">
                  <a:lumMod val="75000"/>
                </a:schemeClr>
              </a:buClr>
              <a:buFont typeface="+mj-lt"/>
              <a:buAutoNum type="arabicPeriod"/>
            </a:pPr>
            <a:r>
              <a:rPr lang="en-US" sz="1900" b="1" dirty="0" smtClean="0"/>
              <a:t>Peer actions *</a:t>
            </a:r>
            <a:r>
              <a:rPr lang="en-US" sz="1900" dirty="0"/>
              <a:t/>
            </a:r>
            <a:br>
              <a:rPr lang="en-US" sz="1900" dirty="0"/>
            </a:br>
            <a:endParaRPr lang="en-US" sz="1900" dirty="0" smtClean="0"/>
          </a:p>
          <a:p>
            <a:r>
              <a:rPr lang="en-US" b="1" dirty="0" smtClean="0"/>
              <a:t>Additional Mini-Study of 2 Middle </a:t>
            </a:r>
            <a:r>
              <a:rPr lang="en-US" b="1" dirty="0"/>
              <a:t>S</a:t>
            </a:r>
            <a:r>
              <a:rPr lang="en-US" b="1" dirty="0" smtClean="0"/>
              <a:t>chool</a:t>
            </a:r>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p:txBody>
          <a:bodyPr/>
          <a:lstStyle/>
          <a:p>
            <a:r>
              <a:rPr lang="en-US" dirty="0"/>
              <a:t>Bullying </a:t>
            </a:r>
            <a:br>
              <a:rPr lang="en-US" dirty="0"/>
            </a:br>
            <a:r>
              <a:rPr lang="en-US" sz="2400" i="1" dirty="0" smtClean="0"/>
              <a:t>What Was This Research About?</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38707"/>
            <a:ext cx="2819400" cy="363121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741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467600" cy="4392613"/>
          </a:xfrm>
          <a:solidFill>
            <a:schemeClr val="accent2">
              <a:lumMod val="40000"/>
              <a:lumOff val="60000"/>
            </a:schemeClr>
          </a:solidFill>
          <a:ln>
            <a:solidFill>
              <a:schemeClr val="tx2">
                <a:lumMod val="50000"/>
              </a:schemeClr>
            </a:solidFill>
          </a:ln>
        </p:spPr>
        <p:txBody>
          <a:bodyPr>
            <a:normAutofit/>
          </a:bodyPr>
          <a:lstStyle/>
          <a:p>
            <a:pPr marL="754380" lvl="1" indent="-342900">
              <a:lnSpc>
                <a:spcPct val="150000"/>
              </a:lnSpc>
              <a:spcBef>
                <a:spcPts val="0"/>
              </a:spcBef>
              <a:buClr>
                <a:schemeClr val="tx2">
                  <a:lumMod val="50000"/>
                </a:schemeClr>
              </a:buClr>
              <a:buFont typeface="+mj-lt"/>
              <a:buAutoNum type="arabicPeriod"/>
            </a:pPr>
            <a:r>
              <a:rPr lang="en-US" sz="2400" b="1" dirty="0" smtClean="0"/>
              <a:t>Greet and Welcome Youth</a:t>
            </a:r>
          </a:p>
          <a:p>
            <a:pPr marL="754380" lvl="1" indent="-342900">
              <a:lnSpc>
                <a:spcPct val="150000"/>
              </a:lnSpc>
              <a:spcBef>
                <a:spcPts val="0"/>
              </a:spcBef>
              <a:buFont typeface="+mj-lt"/>
              <a:buAutoNum type="arabicPeriod"/>
            </a:pPr>
            <a:endParaRPr lang="en-US" sz="2400" b="1" dirty="0" smtClean="0"/>
          </a:p>
          <a:p>
            <a:pPr marL="754380" lvl="1" indent="-342900">
              <a:lnSpc>
                <a:spcPct val="150000"/>
              </a:lnSpc>
              <a:spcBef>
                <a:spcPts val="0"/>
              </a:spcBef>
              <a:buClr>
                <a:schemeClr val="tx2">
                  <a:lumMod val="50000"/>
                </a:schemeClr>
              </a:buClr>
              <a:buFont typeface="+mj-lt"/>
              <a:buAutoNum type="arabicPeriod"/>
            </a:pPr>
            <a:r>
              <a:rPr lang="en-US" sz="2400" b="1" dirty="0" smtClean="0"/>
              <a:t>Listen to, Get to Know, and Share Oneself with Students </a:t>
            </a:r>
          </a:p>
          <a:p>
            <a:pPr marL="754380" lvl="1" indent="-342900">
              <a:lnSpc>
                <a:spcPct val="150000"/>
              </a:lnSpc>
              <a:spcBef>
                <a:spcPts val="0"/>
              </a:spcBef>
              <a:buFont typeface="+mj-lt"/>
              <a:buAutoNum type="arabicPeriod"/>
            </a:pPr>
            <a:endParaRPr lang="en-US" sz="2400" b="1" dirty="0" smtClean="0"/>
          </a:p>
          <a:p>
            <a:pPr marL="754380" lvl="1" indent="-342900">
              <a:lnSpc>
                <a:spcPct val="150000"/>
              </a:lnSpc>
              <a:spcBef>
                <a:spcPts val="0"/>
              </a:spcBef>
              <a:buClr>
                <a:schemeClr val="tx2">
                  <a:lumMod val="50000"/>
                </a:schemeClr>
              </a:buClr>
              <a:buFont typeface="+mj-lt"/>
              <a:buAutoNum type="arabicPeriod"/>
            </a:pPr>
            <a:r>
              <a:rPr lang="en-US" sz="2400" b="1" dirty="0" smtClean="0"/>
              <a:t>A Collaborative </a:t>
            </a:r>
            <a:r>
              <a:rPr lang="en-US" sz="2400" b="1" dirty="0" err="1" smtClean="0"/>
              <a:t>Schoolwide</a:t>
            </a:r>
            <a:r>
              <a:rPr lang="en-US" sz="2400" b="1" dirty="0" smtClean="0"/>
              <a:t> Approach to Decision-Making and Reinforcing Ethics</a:t>
            </a:r>
            <a:endParaRPr lang="en-US" sz="2400" dirty="0" smtClean="0"/>
          </a:p>
          <a:p>
            <a:pPr marL="114300" indent="0">
              <a:buNone/>
            </a:pPr>
            <a:endParaRPr lang="en-US" dirty="0"/>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a:xfrm>
            <a:off x="109350" y="228600"/>
            <a:ext cx="8458200" cy="1143000"/>
          </a:xfrm>
        </p:spPr>
        <p:txBody>
          <a:bodyPr/>
          <a:lstStyle/>
          <a:p>
            <a:r>
              <a:rPr lang="en-US" dirty="0"/>
              <a:t>Bullying </a:t>
            </a:r>
            <a:br>
              <a:rPr lang="en-US" dirty="0"/>
            </a:br>
            <a:r>
              <a:rPr lang="en-US" sz="2400" i="1" dirty="0"/>
              <a:t>Recommended Activities </a:t>
            </a:r>
            <a:r>
              <a:rPr lang="en-US" sz="2400" i="1" dirty="0" smtClean="0"/>
              <a:t>to  </a:t>
            </a:r>
            <a:r>
              <a:rPr lang="en-US" sz="2400" b="1" i="1" dirty="0" smtClean="0"/>
              <a:t>Strengthen Students’ School Connection </a:t>
            </a:r>
            <a:r>
              <a:rPr lang="en-US" sz="2400" i="1" dirty="0" smtClean="0"/>
              <a:t>:</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257800"/>
            <a:ext cx="828301"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3872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1313"/>
            <a:ext cx="7620000" cy="4876800"/>
          </a:xfrm>
          <a:solidFill>
            <a:schemeClr val="accent2">
              <a:lumMod val="40000"/>
              <a:lumOff val="60000"/>
            </a:schemeClr>
          </a:solidFill>
          <a:ln>
            <a:solidFill>
              <a:schemeClr val="tx2">
                <a:lumMod val="50000"/>
              </a:schemeClr>
            </a:solidFill>
          </a:ln>
        </p:spPr>
        <p:txBody>
          <a:bodyPr>
            <a:normAutofit/>
          </a:bodyPr>
          <a:lstStyle/>
          <a:p>
            <a:pPr marL="1394460" lvl="3" indent="-342900">
              <a:spcBef>
                <a:spcPts val="1200"/>
              </a:spcBef>
              <a:buClr>
                <a:schemeClr val="tx2">
                  <a:lumMod val="50000"/>
                </a:schemeClr>
              </a:buClr>
              <a:buFont typeface="+mj-lt"/>
              <a:buAutoNum type="arabicPeriod"/>
            </a:pPr>
            <a:r>
              <a:rPr lang="en-US" sz="2400" dirty="0" smtClean="0"/>
              <a:t>Support student self-efficacy</a:t>
            </a:r>
            <a:endParaRPr lang="en-US" sz="2400" dirty="0"/>
          </a:p>
          <a:p>
            <a:pPr marL="1394460" lvl="3" indent="-342900">
              <a:spcBef>
                <a:spcPts val="1200"/>
              </a:spcBef>
              <a:buClr>
                <a:schemeClr val="tx2">
                  <a:lumMod val="50000"/>
                </a:schemeClr>
              </a:buClr>
              <a:buFont typeface="+mj-lt"/>
              <a:buAutoNum type="arabicPeriod"/>
            </a:pPr>
            <a:r>
              <a:rPr lang="en-US" sz="2400" dirty="0" smtClean="0"/>
              <a:t>Building </a:t>
            </a:r>
            <a:r>
              <a:rPr lang="en-US" sz="2400" dirty="0"/>
              <a:t>positive narratives</a:t>
            </a:r>
          </a:p>
          <a:p>
            <a:pPr marL="1394460" lvl="3" indent="-342900">
              <a:spcBef>
                <a:spcPts val="1200"/>
              </a:spcBef>
              <a:buClr>
                <a:schemeClr val="tx2">
                  <a:lumMod val="50000"/>
                </a:schemeClr>
              </a:buClr>
              <a:buFont typeface="+mj-lt"/>
              <a:buAutoNum type="arabicPeriod"/>
            </a:pPr>
            <a:r>
              <a:rPr lang="en-US" sz="2400" dirty="0" smtClean="0"/>
              <a:t>Cognitive </a:t>
            </a:r>
            <a:r>
              <a:rPr lang="en-US" sz="2400" dirty="0"/>
              <a:t>restructuring (with filtering destructive criticism)</a:t>
            </a:r>
          </a:p>
          <a:p>
            <a:pPr marL="1394460" lvl="3" indent="-342900">
              <a:spcBef>
                <a:spcPts val="1200"/>
              </a:spcBef>
              <a:buClr>
                <a:schemeClr val="tx2">
                  <a:lumMod val="50000"/>
                </a:schemeClr>
              </a:buClr>
              <a:buFont typeface="+mj-lt"/>
              <a:buAutoNum type="arabicPeriod"/>
            </a:pPr>
            <a:r>
              <a:rPr lang="en-US" sz="2400" dirty="0" smtClean="0"/>
              <a:t>Teaching </a:t>
            </a:r>
            <a:r>
              <a:rPr lang="en-US" sz="2400" dirty="0"/>
              <a:t>young people to solve problems </a:t>
            </a:r>
          </a:p>
          <a:p>
            <a:pPr lvl="4">
              <a:spcBef>
                <a:spcPts val="600"/>
              </a:spcBef>
              <a:buClr>
                <a:schemeClr val="tx2">
                  <a:lumMod val="50000"/>
                </a:schemeClr>
              </a:buClr>
            </a:pPr>
            <a:r>
              <a:rPr lang="en-US" sz="2400" dirty="0" smtClean="0"/>
              <a:t>Means-end </a:t>
            </a:r>
            <a:r>
              <a:rPr lang="en-US" sz="2400" dirty="0"/>
              <a:t>thinking</a:t>
            </a:r>
          </a:p>
          <a:p>
            <a:pPr lvl="4">
              <a:spcBef>
                <a:spcPts val="600"/>
              </a:spcBef>
              <a:buClr>
                <a:schemeClr val="tx2">
                  <a:lumMod val="50000"/>
                </a:schemeClr>
              </a:buClr>
            </a:pPr>
            <a:r>
              <a:rPr lang="en-US" sz="2400" dirty="0"/>
              <a:t>Weighing pros/cons</a:t>
            </a:r>
          </a:p>
          <a:p>
            <a:pPr lvl="4">
              <a:spcBef>
                <a:spcPts val="600"/>
              </a:spcBef>
              <a:buClr>
                <a:schemeClr val="tx2">
                  <a:lumMod val="50000"/>
                </a:schemeClr>
              </a:buClr>
            </a:pPr>
            <a:r>
              <a:rPr lang="en-US" sz="2400" dirty="0"/>
              <a:t>Alternative solution thinking </a:t>
            </a:r>
          </a:p>
          <a:p>
            <a:pPr marL="1394460" lvl="3" indent="-342900">
              <a:spcBef>
                <a:spcPts val="1200"/>
              </a:spcBef>
              <a:buClr>
                <a:schemeClr val="tx2">
                  <a:lumMod val="50000"/>
                </a:schemeClr>
              </a:buClr>
              <a:buFont typeface="+mj-lt"/>
              <a:buAutoNum type="arabicPeriod"/>
            </a:pPr>
            <a:r>
              <a:rPr lang="en-US" sz="2400" dirty="0" smtClean="0"/>
              <a:t>Giving </a:t>
            </a:r>
            <a:r>
              <a:rPr lang="en-US" sz="2400" dirty="0"/>
              <a:t>feedback that emphasizes effort over ability </a:t>
            </a:r>
            <a:r>
              <a:rPr lang="en-US" sz="2400" dirty="0" smtClean="0"/>
              <a:t>[growth mindset]</a:t>
            </a:r>
            <a:endParaRPr lang="en-US" dirty="0"/>
          </a:p>
          <a:p>
            <a:pPr marL="114300" indent="0">
              <a:buClr>
                <a:schemeClr val="tx2">
                  <a:lumMod val="50000"/>
                </a:schemeClr>
              </a:buClr>
              <a:buNone/>
            </a:pPr>
            <a:endParaRPr lang="en-US" dirty="0"/>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a:xfrm>
            <a:off x="457200" y="274638"/>
            <a:ext cx="7467600" cy="1143000"/>
          </a:xfrm>
        </p:spPr>
        <p:txBody>
          <a:bodyPr/>
          <a:lstStyle/>
          <a:p>
            <a:r>
              <a:rPr lang="en-US" dirty="0"/>
              <a:t>Bullying </a:t>
            </a:r>
            <a:br>
              <a:rPr lang="en-US" dirty="0"/>
            </a:br>
            <a:r>
              <a:rPr lang="en-US" sz="2400" i="1" dirty="0"/>
              <a:t>Recommended Actions </a:t>
            </a:r>
            <a:r>
              <a:rPr lang="en-US" sz="2400" i="1" dirty="0" smtClean="0"/>
              <a:t>to </a:t>
            </a:r>
            <a:r>
              <a:rPr lang="en-US" sz="2400" b="1" i="1" dirty="0" smtClean="0"/>
              <a:t>Build Students’ Self Action</a:t>
            </a:r>
            <a:r>
              <a:rPr lang="en-US" sz="2400" i="1" dirty="0" smtClean="0"/>
              <a:t>:</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28301"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217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5454"/>
            <a:ext cx="7620000" cy="4876800"/>
          </a:xfrm>
          <a:solidFill>
            <a:schemeClr val="accent2">
              <a:lumMod val="40000"/>
              <a:lumOff val="60000"/>
            </a:schemeClr>
          </a:solidFill>
          <a:ln>
            <a:solidFill>
              <a:schemeClr val="tx2">
                <a:lumMod val="50000"/>
              </a:schemeClr>
            </a:solidFill>
          </a:ln>
        </p:spPr>
        <p:txBody>
          <a:bodyPr>
            <a:normAutofit/>
          </a:bodyPr>
          <a:lstStyle/>
          <a:p>
            <a:pPr marL="1120140" lvl="2" indent="-342900">
              <a:spcBef>
                <a:spcPts val="600"/>
              </a:spcBef>
              <a:buFont typeface="+mj-lt"/>
              <a:buAutoNum type="arabicPeriod"/>
            </a:pPr>
            <a:endParaRPr lang="en-US" sz="2400" dirty="0" smtClean="0"/>
          </a:p>
          <a:p>
            <a:pPr marL="1120140" lvl="2" indent="-342900">
              <a:spcBef>
                <a:spcPts val="600"/>
              </a:spcBef>
              <a:buFont typeface="+mj-lt"/>
              <a:buAutoNum type="arabicPeriod"/>
            </a:pPr>
            <a:r>
              <a:rPr lang="en-US" sz="2400" dirty="0" smtClean="0"/>
              <a:t>“</a:t>
            </a:r>
            <a:r>
              <a:rPr lang="en-US" sz="2400" dirty="0"/>
              <a:t>When adults at school listened to them, they reported less trauma related to their peer mistreatment</a:t>
            </a:r>
            <a:r>
              <a:rPr lang="en-US" sz="2400" dirty="0" smtClean="0"/>
              <a:t>”</a:t>
            </a:r>
          </a:p>
          <a:p>
            <a:pPr marL="1120140" lvl="2" indent="-342900">
              <a:spcBef>
                <a:spcPts val="600"/>
              </a:spcBef>
              <a:buFont typeface="+mj-lt"/>
              <a:buAutoNum type="arabicPeriod"/>
            </a:pPr>
            <a:endParaRPr lang="en-US" sz="2400" dirty="0" smtClean="0"/>
          </a:p>
          <a:p>
            <a:pPr marL="1120140" lvl="2" indent="-342900">
              <a:spcBef>
                <a:spcPts val="600"/>
              </a:spcBef>
              <a:buFont typeface="+mj-lt"/>
              <a:buAutoNum type="arabicPeriod"/>
            </a:pPr>
            <a:r>
              <a:rPr lang="en-US" sz="2400" dirty="0" smtClean="0"/>
              <a:t>“</a:t>
            </a:r>
            <a:r>
              <a:rPr lang="en-US" sz="2400" dirty="0"/>
              <a:t>Our listening breaks down the loneliness of social isolation and gives youth a sense of belonging, value, and hope” (p.98</a:t>
            </a:r>
            <a:r>
              <a:rPr lang="en-US" sz="2400" dirty="0" smtClean="0"/>
              <a:t>)</a:t>
            </a:r>
          </a:p>
          <a:p>
            <a:pPr marL="1120140" lvl="2" indent="-342900">
              <a:spcBef>
                <a:spcPts val="600"/>
              </a:spcBef>
              <a:buFont typeface="+mj-lt"/>
              <a:buAutoNum type="arabicPeriod"/>
            </a:pPr>
            <a:endParaRPr lang="en-US" sz="2400" dirty="0"/>
          </a:p>
          <a:p>
            <a:pPr marL="1120140" lvl="2" indent="-342900">
              <a:spcBef>
                <a:spcPts val="600"/>
              </a:spcBef>
              <a:buFont typeface="+mj-lt"/>
              <a:buAutoNum type="arabicPeriod"/>
            </a:pPr>
            <a:r>
              <a:rPr lang="en-US" sz="2400" dirty="0" smtClean="0"/>
              <a:t>Stop </a:t>
            </a:r>
            <a:r>
              <a:rPr lang="en-US" sz="2400" dirty="0"/>
              <a:t>telling students to “Stop Tattling”</a:t>
            </a:r>
          </a:p>
          <a:p>
            <a:pPr marL="114300" indent="0">
              <a:buClr>
                <a:schemeClr val="tx2">
                  <a:lumMod val="50000"/>
                </a:schemeClr>
              </a:buClr>
              <a:buNone/>
            </a:pPr>
            <a:endParaRPr lang="en-US" dirty="0"/>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a:xfrm>
            <a:off x="457200" y="274638"/>
            <a:ext cx="7239000" cy="1143000"/>
          </a:xfrm>
        </p:spPr>
        <p:txBody>
          <a:bodyPr/>
          <a:lstStyle/>
          <a:p>
            <a:r>
              <a:rPr lang="en-US" dirty="0"/>
              <a:t>Bullying </a:t>
            </a:r>
            <a:br>
              <a:rPr lang="en-US" dirty="0"/>
            </a:br>
            <a:r>
              <a:rPr lang="en-US" sz="2400" i="1" dirty="0"/>
              <a:t>Recommended Actions </a:t>
            </a:r>
            <a:r>
              <a:rPr lang="en-US" sz="2400" i="1" dirty="0" smtClean="0"/>
              <a:t>for  </a:t>
            </a:r>
            <a:r>
              <a:rPr lang="en-US" sz="2400" b="1" i="1" dirty="0" smtClean="0"/>
              <a:t>Addressing Adult Actions</a:t>
            </a:r>
            <a:r>
              <a:rPr lang="en-US" sz="2400" b="1" i="1" dirty="0"/>
              <a:t>:</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28301"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8064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543800" cy="4724400"/>
          </a:xfrm>
          <a:solidFill>
            <a:schemeClr val="accent2">
              <a:lumMod val="40000"/>
              <a:lumOff val="60000"/>
            </a:schemeClr>
          </a:solidFill>
          <a:ln>
            <a:solidFill>
              <a:schemeClr val="tx1"/>
            </a:solidFill>
          </a:ln>
        </p:spPr>
        <p:txBody>
          <a:bodyPr>
            <a:noAutofit/>
          </a:bodyPr>
          <a:lstStyle/>
          <a:p>
            <a:pPr marL="1120140" lvl="2" indent="-342900">
              <a:spcBef>
                <a:spcPts val="600"/>
              </a:spcBef>
              <a:buClr>
                <a:schemeClr val="tx1"/>
              </a:buClr>
              <a:buFont typeface="+mj-lt"/>
              <a:buAutoNum type="arabicPeriod"/>
            </a:pPr>
            <a:endParaRPr lang="en-US" sz="800" dirty="0" smtClean="0"/>
          </a:p>
          <a:p>
            <a:pPr marL="1120140" lvl="2" indent="-342900">
              <a:spcBef>
                <a:spcPts val="600"/>
              </a:spcBef>
              <a:buClr>
                <a:schemeClr val="tx1"/>
              </a:buClr>
              <a:buFont typeface="+mj-lt"/>
              <a:buAutoNum type="arabicPeriod"/>
            </a:pPr>
            <a:r>
              <a:rPr lang="en-US" sz="2400" dirty="0" smtClean="0"/>
              <a:t>Use the Social Norms Approach for promoting positive </a:t>
            </a:r>
            <a:r>
              <a:rPr lang="en-US" sz="2400" dirty="0"/>
              <a:t>b</a:t>
            </a:r>
            <a:r>
              <a:rPr lang="en-US" sz="2400" dirty="0" smtClean="0"/>
              <a:t>ehaviors </a:t>
            </a:r>
            <a:r>
              <a:rPr lang="en-US" sz="2400" dirty="0"/>
              <a:t>(Perkins &amp; Berkowitz, 1996</a:t>
            </a:r>
            <a:r>
              <a:rPr lang="en-US" sz="2400" dirty="0" smtClean="0"/>
              <a:t>)</a:t>
            </a:r>
          </a:p>
          <a:p>
            <a:pPr marL="1120140" lvl="2" indent="-342900">
              <a:spcBef>
                <a:spcPts val="600"/>
              </a:spcBef>
              <a:buClr>
                <a:schemeClr val="tx1"/>
              </a:buClr>
              <a:buFont typeface="+mj-lt"/>
              <a:buAutoNum type="arabicPeriod"/>
            </a:pPr>
            <a:endParaRPr lang="en-US" sz="2400" dirty="0"/>
          </a:p>
          <a:p>
            <a:pPr marL="1120140" lvl="2" indent="-342900">
              <a:spcBef>
                <a:spcPts val="600"/>
              </a:spcBef>
              <a:buClr>
                <a:schemeClr val="tx1"/>
              </a:buClr>
              <a:buFont typeface="+mj-lt"/>
              <a:buAutoNum type="arabicPeriod"/>
            </a:pPr>
            <a:r>
              <a:rPr lang="en-US" sz="2400" dirty="0" smtClean="0"/>
              <a:t>Use </a:t>
            </a:r>
            <a:r>
              <a:rPr lang="en-US" sz="2400" dirty="0"/>
              <a:t>theater and student-created video to model positive peer actions </a:t>
            </a:r>
            <a:endParaRPr lang="en-US" sz="2400" dirty="0" smtClean="0"/>
          </a:p>
          <a:p>
            <a:pPr marL="1120140" lvl="2" indent="-342900">
              <a:spcBef>
                <a:spcPts val="600"/>
              </a:spcBef>
              <a:buClr>
                <a:schemeClr val="tx1"/>
              </a:buClr>
              <a:buFont typeface="+mj-lt"/>
              <a:buAutoNum type="arabicPeriod"/>
            </a:pPr>
            <a:endParaRPr lang="en-US" sz="2400" dirty="0"/>
          </a:p>
          <a:p>
            <a:pPr marL="1120140" lvl="2" indent="-342900">
              <a:spcBef>
                <a:spcPts val="600"/>
              </a:spcBef>
              <a:buClr>
                <a:schemeClr val="tx1"/>
              </a:buClr>
              <a:buFont typeface="+mj-lt"/>
              <a:buAutoNum type="arabicPeriod"/>
            </a:pPr>
            <a:r>
              <a:rPr lang="en-US" sz="2400" dirty="0"/>
              <a:t>Using observational feedback to encourage kind and inclusive </a:t>
            </a:r>
            <a:r>
              <a:rPr lang="en-US" sz="2400" dirty="0" smtClean="0"/>
              <a:t>behavior</a:t>
            </a:r>
          </a:p>
          <a:p>
            <a:pPr marL="1120140" lvl="2" indent="-342900">
              <a:spcBef>
                <a:spcPts val="600"/>
              </a:spcBef>
              <a:buClr>
                <a:schemeClr val="tx1"/>
              </a:buClr>
              <a:buFont typeface="+mj-lt"/>
              <a:buAutoNum type="arabicPeriod"/>
            </a:pPr>
            <a:endParaRPr lang="en-US" sz="2400" dirty="0"/>
          </a:p>
          <a:p>
            <a:pPr marL="1120140" lvl="2" indent="-342900">
              <a:spcBef>
                <a:spcPts val="600"/>
              </a:spcBef>
              <a:buClr>
                <a:schemeClr val="tx1"/>
              </a:buClr>
              <a:buFont typeface="+mj-lt"/>
              <a:buAutoNum type="arabicPeriod"/>
            </a:pPr>
            <a:r>
              <a:rPr lang="en-US" sz="2400" dirty="0"/>
              <a:t>Student leadership programs</a:t>
            </a:r>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p:txBody>
          <a:bodyPr/>
          <a:lstStyle/>
          <a:p>
            <a:r>
              <a:rPr lang="en-US" dirty="0"/>
              <a:t>Bullying </a:t>
            </a:r>
            <a:br>
              <a:rPr lang="en-US" dirty="0"/>
            </a:br>
            <a:r>
              <a:rPr lang="en-US" sz="2400" i="1" dirty="0"/>
              <a:t>Recommended Actions </a:t>
            </a:r>
            <a:r>
              <a:rPr lang="en-US" sz="2400" i="1" dirty="0" smtClean="0"/>
              <a:t>for </a:t>
            </a:r>
            <a:r>
              <a:rPr lang="en-US" sz="2400" b="1" i="1" dirty="0" smtClean="0"/>
              <a:t>Addressing Peer Actions:</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28301"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968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39497"/>
            <a:ext cx="7162800" cy="4761303"/>
          </a:xfrm>
          <a:solidFill>
            <a:schemeClr val="accent2">
              <a:lumMod val="40000"/>
              <a:lumOff val="60000"/>
            </a:schemeClr>
          </a:solidFill>
          <a:ln>
            <a:solidFill>
              <a:schemeClr val="tx1"/>
            </a:solidFill>
          </a:ln>
        </p:spPr>
        <p:txBody>
          <a:bodyPr>
            <a:normAutofit/>
          </a:bodyPr>
          <a:lstStyle/>
          <a:p>
            <a:pPr marL="114300" indent="0">
              <a:spcBef>
                <a:spcPts val="600"/>
              </a:spcBef>
              <a:buNone/>
            </a:pPr>
            <a:r>
              <a:rPr lang="en-US" dirty="0" smtClean="0"/>
              <a:t>The following also “contributed </a:t>
            </a:r>
            <a:r>
              <a:rPr lang="en-US" dirty="0"/>
              <a:t>to positive school functioning” and a “culture of helpfulness” (p.135</a:t>
            </a:r>
            <a:r>
              <a:rPr lang="en-US" dirty="0" smtClean="0"/>
              <a:t>):</a:t>
            </a:r>
          </a:p>
          <a:p>
            <a:pPr>
              <a:spcBef>
                <a:spcPts val="600"/>
              </a:spcBef>
            </a:pPr>
            <a:endParaRPr lang="en-US" dirty="0"/>
          </a:p>
          <a:p>
            <a:pPr lvl="1">
              <a:spcBef>
                <a:spcPts val="600"/>
              </a:spcBef>
            </a:pPr>
            <a:r>
              <a:rPr lang="en-US" dirty="0"/>
              <a:t>Peer partners (8</a:t>
            </a:r>
            <a:r>
              <a:rPr lang="en-US" baseline="30000" dirty="0"/>
              <a:t>th</a:t>
            </a:r>
            <a:r>
              <a:rPr lang="en-US" dirty="0"/>
              <a:t> with 6</a:t>
            </a:r>
            <a:r>
              <a:rPr lang="en-US" baseline="30000" dirty="0"/>
              <a:t>th</a:t>
            </a:r>
            <a:r>
              <a:rPr lang="en-US" dirty="0"/>
              <a:t> </a:t>
            </a:r>
            <a:r>
              <a:rPr lang="en-US" dirty="0" smtClean="0"/>
              <a:t>)</a:t>
            </a:r>
          </a:p>
          <a:p>
            <a:pPr lvl="1">
              <a:spcBef>
                <a:spcPts val="600"/>
              </a:spcBef>
            </a:pPr>
            <a:endParaRPr lang="en-US" dirty="0"/>
          </a:p>
          <a:p>
            <a:pPr lvl="1">
              <a:spcBef>
                <a:spcPts val="600"/>
              </a:spcBef>
            </a:pPr>
            <a:r>
              <a:rPr lang="en-US" dirty="0"/>
              <a:t>Advisor-advisee program (advisory time was to be </a:t>
            </a:r>
            <a:r>
              <a:rPr lang="en-US" dirty="0" smtClean="0"/>
              <a:t>together and have fun)</a:t>
            </a:r>
          </a:p>
          <a:p>
            <a:pPr lvl="1">
              <a:spcBef>
                <a:spcPts val="600"/>
              </a:spcBef>
            </a:pPr>
            <a:endParaRPr lang="en-US" dirty="0"/>
          </a:p>
          <a:p>
            <a:pPr lvl="1">
              <a:spcBef>
                <a:spcPts val="600"/>
              </a:spcBef>
            </a:pPr>
            <a:r>
              <a:rPr lang="en-US" dirty="0"/>
              <a:t>After-school programming (more than athletics</a:t>
            </a:r>
            <a:r>
              <a:rPr lang="en-US" dirty="0" smtClean="0"/>
              <a:t>)</a:t>
            </a:r>
          </a:p>
          <a:p>
            <a:pPr lvl="1">
              <a:spcBef>
                <a:spcPts val="600"/>
              </a:spcBef>
            </a:pPr>
            <a:endParaRPr lang="en-US" dirty="0"/>
          </a:p>
          <a:p>
            <a:pPr lvl="1">
              <a:spcBef>
                <a:spcPts val="600"/>
              </a:spcBef>
            </a:pPr>
            <a:r>
              <a:rPr lang="en-US" dirty="0"/>
              <a:t>Districtwide code of ethics (consistent across grade-level, ES-HS)</a:t>
            </a:r>
          </a:p>
          <a:p>
            <a:pPr marL="411480" lvl="1" indent="0">
              <a:buNone/>
            </a:pPr>
            <a:endParaRPr lang="en-US" dirty="0" smtClean="0"/>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p:txBody>
          <a:bodyPr/>
          <a:lstStyle/>
          <a:p>
            <a:r>
              <a:rPr lang="en-US" dirty="0"/>
              <a:t>Bullying </a:t>
            </a:r>
            <a:br>
              <a:rPr lang="en-US" dirty="0"/>
            </a:br>
            <a:r>
              <a:rPr lang="en-US" sz="2400" i="1" dirty="0"/>
              <a:t>What Davis and Nixon </a:t>
            </a:r>
            <a:r>
              <a:rPr lang="en-US" sz="2400" i="1" dirty="0" smtClean="0"/>
              <a:t>Also Noticed in the Mini-Study</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6200"/>
            <a:ext cx="828301" cy="10668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1899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38400"/>
            <a:ext cx="5943601" cy="3505200"/>
          </a:xfrm>
        </p:spPr>
        <p:txBody>
          <a:bodyPr>
            <a:normAutofit lnSpcReduction="10000"/>
          </a:bodyPr>
          <a:lstStyle/>
          <a:p>
            <a:pPr marL="114300" indent="0" algn="ctr">
              <a:buNone/>
            </a:pPr>
            <a:r>
              <a:rPr lang="en-US" sz="3200" dirty="0" smtClean="0"/>
              <a:t>Effectively addressing bullying </a:t>
            </a:r>
          </a:p>
          <a:p>
            <a:pPr marL="114300" indent="0" algn="ctr">
              <a:buNone/>
            </a:pPr>
            <a:r>
              <a:rPr lang="en-US" sz="3200" dirty="0" smtClean="0"/>
              <a:t>and other </a:t>
            </a:r>
            <a:r>
              <a:rPr lang="en-US" sz="3200" b="1" i="1" dirty="0" smtClean="0">
                <a:solidFill>
                  <a:srgbClr val="C00000"/>
                </a:solidFill>
              </a:rPr>
              <a:t>peer mistreatment </a:t>
            </a:r>
            <a:r>
              <a:rPr lang="en-US" sz="3200" dirty="0" smtClean="0"/>
              <a:t>requires </a:t>
            </a:r>
          </a:p>
          <a:p>
            <a:pPr marL="114300" indent="0" algn="ctr">
              <a:buNone/>
            </a:pPr>
            <a:endParaRPr lang="en-US" sz="3200" dirty="0" smtClean="0"/>
          </a:p>
          <a:p>
            <a:pPr marL="114300" indent="0" algn="ctr">
              <a:buNone/>
            </a:pPr>
            <a:r>
              <a:rPr lang="en-US" sz="4000" b="1" dirty="0" smtClean="0"/>
              <a:t>“a shift </a:t>
            </a:r>
            <a:r>
              <a:rPr lang="en-US" sz="4000" b="1" dirty="0"/>
              <a:t>toward a focus on </a:t>
            </a:r>
            <a:endParaRPr lang="en-US" sz="4000" b="1" dirty="0" smtClean="0"/>
          </a:p>
          <a:p>
            <a:pPr marL="114300" indent="0" algn="ctr">
              <a:buNone/>
            </a:pPr>
            <a:r>
              <a:rPr lang="en-US" sz="4000" b="1" dirty="0" smtClean="0">
                <a:solidFill>
                  <a:srgbClr val="C00000"/>
                </a:solidFill>
              </a:rPr>
              <a:t>school culture</a:t>
            </a:r>
            <a:r>
              <a:rPr lang="en-US" sz="4000" b="1" dirty="0" smtClean="0"/>
              <a:t>”.</a:t>
            </a:r>
            <a:endParaRPr lang="en-US" sz="4000" b="1" dirty="0"/>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p:txBody>
          <a:bodyPr/>
          <a:lstStyle/>
          <a:p>
            <a:r>
              <a:rPr lang="en-US" dirty="0"/>
              <a:t>Bullying </a:t>
            </a:r>
            <a:br>
              <a:rPr lang="en-US" dirty="0"/>
            </a:br>
            <a:r>
              <a:rPr lang="en-US" sz="2400" i="1" dirty="0" smtClean="0"/>
              <a:t>The Bottom Line from Davis </a:t>
            </a:r>
            <a:r>
              <a:rPr lang="en-US" sz="2400" i="1" dirty="0"/>
              <a:t>and </a:t>
            </a:r>
            <a:r>
              <a:rPr lang="en-US" sz="2400" i="1" dirty="0" smtClean="0"/>
              <a:t>Nixon (2014)</a:t>
            </a:r>
            <a:endParaRPr lang="en-US" sz="24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37341"/>
            <a:ext cx="2133600" cy="2747944"/>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8667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www.youthedesigner.com/wp-content/uploads/2010/08/36-old-paper-33.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22000" contrast="16000"/>
                    </a14:imgEffect>
                  </a14:imgLayer>
                </a14:imgProps>
              </a:ext>
              <a:ext uri="{28A0092B-C50C-407E-A947-70E740481C1C}">
                <a14:useLocalDpi xmlns:a14="http://schemas.microsoft.com/office/drawing/2010/main" val="0"/>
              </a:ext>
            </a:extLst>
          </a:blip>
          <a:srcRect/>
          <a:stretch>
            <a:fillRect/>
          </a:stretch>
        </p:blipFill>
        <p:spPr bwMode="auto">
          <a:xfrm>
            <a:off x="304800" y="965159"/>
            <a:ext cx="8572500" cy="5715000"/>
          </a:xfrm>
          <a:prstGeom prst="rect">
            <a:avLst/>
          </a:prstGeom>
          <a:solidFill>
            <a:schemeClr val="bg2">
              <a:lumMod val="20000"/>
              <a:lumOff val="80000"/>
            </a:schemeClr>
          </a:solidFill>
          <a:ln>
            <a:solidFill>
              <a:schemeClr val="tx2"/>
            </a:solidFill>
          </a:ln>
        </p:spPr>
      </p:pic>
      <p:sp>
        <p:nvSpPr>
          <p:cNvPr id="3" name="Content Placeholder 2"/>
          <p:cNvSpPr>
            <a:spLocks noGrp="1"/>
          </p:cNvSpPr>
          <p:nvPr>
            <p:ph idx="1"/>
          </p:nvPr>
        </p:nvSpPr>
        <p:spPr>
          <a:xfrm>
            <a:off x="421341" y="1002315"/>
            <a:ext cx="7467600" cy="5246687"/>
          </a:xfrm>
        </p:spPr>
        <p:txBody>
          <a:bodyPr>
            <a:normAutofit/>
          </a:bodyPr>
          <a:lstStyle/>
          <a:p>
            <a:pPr>
              <a:buClr>
                <a:srgbClr val="C00000"/>
              </a:buClr>
            </a:pPr>
            <a:r>
              <a:rPr lang="en-US" sz="1800" b="1" dirty="0" smtClean="0"/>
              <a:t>Step </a:t>
            </a:r>
            <a:r>
              <a:rPr lang="en-US" sz="1800" b="1" dirty="0"/>
              <a:t>1: </a:t>
            </a:r>
            <a:r>
              <a:rPr lang="en-US" sz="1800" b="1" dirty="0" smtClean="0"/>
              <a:t>Confirm how you are </a:t>
            </a:r>
            <a:r>
              <a:rPr lang="en-US" sz="1800" b="1" u="sng" dirty="0" smtClean="0"/>
              <a:t>defining</a:t>
            </a:r>
            <a:r>
              <a:rPr lang="en-US" sz="1800" b="1" dirty="0" smtClean="0"/>
              <a:t> </a:t>
            </a:r>
            <a:r>
              <a:rPr lang="en-US" sz="1800" b="1" dirty="0"/>
              <a:t>“bullying” </a:t>
            </a:r>
            <a:r>
              <a:rPr lang="en-US" sz="1800" b="1" dirty="0" smtClean="0"/>
              <a:t>in your school (see district </a:t>
            </a:r>
            <a:r>
              <a:rPr lang="en-US" sz="1800" b="1" dirty="0"/>
              <a:t>policy</a:t>
            </a:r>
            <a:r>
              <a:rPr lang="en-US" sz="1800" b="1" dirty="0" smtClean="0"/>
              <a:t>)</a:t>
            </a:r>
          </a:p>
          <a:p>
            <a:pPr lvl="1">
              <a:buClr>
                <a:srgbClr val="C00000"/>
              </a:buClr>
            </a:pPr>
            <a:endParaRPr lang="en-US" sz="1800" b="1" dirty="0" smtClean="0"/>
          </a:p>
          <a:p>
            <a:pPr lvl="1">
              <a:buClr>
                <a:srgbClr val="C00000"/>
              </a:buClr>
            </a:pPr>
            <a:endParaRPr lang="en-US" sz="1800" b="1" dirty="0" smtClean="0"/>
          </a:p>
          <a:p>
            <a:pPr>
              <a:buClr>
                <a:srgbClr val="C00000"/>
              </a:buClr>
            </a:pPr>
            <a:endParaRPr lang="en-US" sz="1800" b="1" dirty="0" smtClean="0"/>
          </a:p>
          <a:p>
            <a:pPr>
              <a:buClr>
                <a:srgbClr val="C00000"/>
              </a:buClr>
            </a:pPr>
            <a:endParaRPr lang="en-US" sz="1800" b="1" dirty="0" smtClean="0"/>
          </a:p>
          <a:p>
            <a:pPr>
              <a:buClr>
                <a:srgbClr val="C00000"/>
              </a:buClr>
            </a:pPr>
            <a:endParaRPr lang="en-US" sz="1800" b="1" dirty="0"/>
          </a:p>
          <a:p>
            <a:pPr>
              <a:buClr>
                <a:srgbClr val="C00000"/>
              </a:buClr>
            </a:pPr>
            <a:r>
              <a:rPr lang="en-US" sz="1800" b="1" dirty="0" smtClean="0"/>
              <a:t>Step </a:t>
            </a:r>
            <a:r>
              <a:rPr lang="en-US" sz="1800" b="1" dirty="0"/>
              <a:t>2: Develop plan for </a:t>
            </a:r>
            <a:r>
              <a:rPr lang="en-US" sz="1800" b="1" u="sng" dirty="0"/>
              <a:t>teaching</a:t>
            </a:r>
            <a:r>
              <a:rPr lang="en-US" sz="1800" b="1" dirty="0"/>
              <a:t> </a:t>
            </a:r>
            <a:r>
              <a:rPr lang="en-US" sz="1800" b="1" dirty="0" smtClean="0"/>
              <a:t>definition &amp; establish </a:t>
            </a:r>
            <a:r>
              <a:rPr lang="en-US" sz="1800" b="1" dirty="0"/>
              <a:t>clear </a:t>
            </a:r>
            <a:r>
              <a:rPr lang="en-US" sz="1800" b="1" u="sng" dirty="0" smtClean="0"/>
              <a:t>reporting</a:t>
            </a:r>
            <a:r>
              <a:rPr lang="en-US" sz="1800" b="1" dirty="0" smtClean="0"/>
              <a:t> protocol (for staff</a:t>
            </a:r>
            <a:r>
              <a:rPr lang="en-US" sz="1800" b="1" dirty="0"/>
              <a:t>, students, </a:t>
            </a:r>
            <a:r>
              <a:rPr lang="en-US" sz="1800" b="1" dirty="0" smtClean="0"/>
              <a:t>&amp; families)</a:t>
            </a:r>
          </a:p>
          <a:p>
            <a:pPr>
              <a:buClr>
                <a:srgbClr val="C00000"/>
              </a:buClr>
            </a:pPr>
            <a:endParaRPr lang="en-US" sz="1800" dirty="0" smtClean="0"/>
          </a:p>
          <a:p>
            <a:pPr>
              <a:buClr>
                <a:srgbClr val="C00000"/>
              </a:buClr>
            </a:pPr>
            <a:endParaRPr lang="en-US" sz="1800" dirty="0"/>
          </a:p>
          <a:p>
            <a:pPr>
              <a:buClr>
                <a:srgbClr val="C00000"/>
              </a:buClr>
            </a:pPr>
            <a:endParaRPr lang="en-US" sz="1800" dirty="0" smtClean="0"/>
          </a:p>
          <a:p>
            <a:pPr>
              <a:buClr>
                <a:srgbClr val="C00000"/>
              </a:buClr>
            </a:pPr>
            <a:endParaRPr lang="en-US" sz="1800" dirty="0"/>
          </a:p>
          <a:p>
            <a:pPr>
              <a:buClr>
                <a:srgbClr val="C00000"/>
              </a:buClr>
            </a:pPr>
            <a:r>
              <a:rPr lang="en-US" sz="1800" b="1" dirty="0"/>
              <a:t>Step 3: </a:t>
            </a:r>
            <a:r>
              <a:rPr lang="en-US" sz="1800" b="1" dirty="0" smtClean="0"/>
              <a:t>Establish a protocol </a:t>
            </a:r>
            <a:r>
              <a:rPr lang="en-US" sz="1800" b="1" dirty="0"/>
              <a:t>for </a:t>
            </a:r>
            <a:r>
              <a:rPr lang="en-US" sz="1800" b="1" u="sng" dirty="0"/>
              <a:t>responding</a:t>
            </a:r>
            <a:r>
              <a:rPr lang="en-US" sz="1800" b="1" dirty="0"/>
              <a:t> to bullying </a:t>
            </a:r>
            <a:r>
              <a:rPr lang="en-US" sz="1800" b="1" dirty="0" smtClean="0"/>
              <a:t>reports</a:t>
            </a:r>
          </a:p>
          <a:p>
            <a:pPr marL="411480" lvl="1" indent="0">
              <a:buNone/>
            </a:pPr>
            <a:endParaRPr lang="en-US" sz="1800" dirty="0"/>
          </a:p>
        </p:txBody>
      </p:sp>
      <p:sp>
        <p:nvSpPr>
          <p:cNvPr id="4" name="Title 1"/>
          <p:cNvSpPr txBox="1">
            <a:spLocks/>
          </p:cNvSpPr>
          <p:nvPr/>
        </p:nvSpPr>
        <p:spPr>
          <a:xfrm>
            <a:off x="609600" y="1611313"/>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3600" i="1" dirty="0"/>
          </a:p>
        </p:txBody>
      </p:sp>
      <p:sp>
        <p:nvSpPr>
          <p:cNvPr id="5" name="Title 4"/>
          <p:cNvSpPr>
            <a:spLocks noGrp="1"/>
          </p:cNvSpPr>
          <p:nvPr>
            <p:ph type="title"/>
          </p:nvPr>
        </p:nvSpPr>
        <p:spPr>
          <a:xfrm>
            <a:off x="56590" y="0"/>
            <a:ext cx="8416738" cy="1143000"/>
          </a:xfrm>
        </p:spPr>
        <p:txBody>
          <a:bodyPr/>
          <a:lstStyle/>
          <a:p>
            <a:r>
              <a:rPr lang="en-US" dirty="0" smtClean="0"/>
              <a:t>Bullying: </a:t>
            </a:r>
            <a:r>
              <a:rPr lang="en-US" sz="2400" b="1" i="1" dirty="0" smtClean="0"/>
              <a:t>DE-PBS Action Planning</a:t>
            </a:r>
            <a:r>
              <a:rPr lang="en-US" sz="2400" i="1" dirty="0" smtClean="0"/>
              <a:t> Initiative with Chad Rose</a:t>
            </a:r>
            <a:endParaRPr lang="en-US" sz="2400" dirty="0"/>
          </a:p>
        </p:txBody>
      </p:sp>
      <p:sp>
        <p:nvSpPr>
          <p:cNvPr id="2" name="TextBox 1"/>
          <p:cNvSpPr txBox="1"/>
          <p:nvPr/>
        </p:nvSpPr>
        <p:spPr>
          <a:xfrm>
            <a:off x="609600" y="1611313"/>
            <a:ext cx="7223312" cy="1569660"/>
          </a:xfrm>
          <a:prstGeom prst="rect">
            <a:avLst/>
          </a:prstGeom>
          <a:noFill/>
        </p:spPr>
        <p:txBody>
          <a:bodyPr wrap="square" rtlCol="0">
            <a:spAutoFit/>
          </a:bodyPr>
          <a:lstStyle/>
          <a:p>
            <a:pPr marL="742950" lvl="1" indent="-285750">
              <a:buFont typeface="Arial" panose="020B0604020202020204" pitchFamily="34" charset="0"/>
              <a:buChar char="•"/>
            </a:pPr>
            <a:r>
              <a:rPr lang="en-US" sz="1600" b="1" dirty="0" smtClean="0">
                <a:solidFill>
                  <a:schemeClr val="accent2">
                    <a:lumMod val="50000"/>
                  </a:schemeClr>
                </a:solidFill>
                <a:latin typeface="MV Boli" panose="02000500030200090000" pitchFamily="2" charset="0"/>
                <a:cs typeface="MV Boli" panose="02000500030200090000" pitchFamily="2" charset="0"/>
              </a:rPr>
              <a:t>Consider these </a:t>
            </a:r>
            <a:r>
              <a:rPr lang="en-US" sz="1600" b="1" dirty="0" smtClean="0">
                <a:solidFill>
                  <a:srgbClr val="C00000"/>
                </a:solidFill>
                <a:latin typeface="MV Boli" panose="02000500030200090000" pitchFamily="2" charset="0"/>
                <a:cs typeface="MV Boli" panose="02000500030200090000" pitchFamily="2" charset="0"/>
              </a:rPr>
              <a:t>4 components </a:t>
            </a:r>
            <a:r>
              <a:rPr lang="en-US" sz="1600" b="1" dirty="0" smtClean="0">
                <a:solidFill>
                  <a:schemeClr val="accent2">
                    <a:lumMod val="50000"/>
                  </a:schemeClr>
                </a:solidFill>
                <a:latin typeface="MV Boli" panose="02000500030200090000" pitchFamily="2" charset="0"/>
                <a:cs typeface="MV Boli" panose="02000500030200090000" pitchFamily="2" charset="0"/>
              </a:rPr>
              <a:t>of bullying in developing the definition. </a:t>
            </a:r>
          </a:p>
          <a:p>
            <a:pPr marL="1200150" lvl="2" indent="-285750">
              <a:buFont typeface="Arial" panose="020B0604020202020204" pitchFamily="34" charset="0"/>
              <a:buChar char="•"/>
            </a:pPr>
            <a:r>
              <a:rPr lang="en-US" sz="1600" dirty="0" smtClean="0">
                <a:solidFill>
                  <a:schemeClr val="accent2">
                    <a:lumMod val="50000"/>
                  </a:schemeClr>
                </a:solidFill>
                <a:latin typeface="MV Boli" panose="02000500030200090000" pitchFamily="2" charset="0"/>
                <a:cs typeface="MV Boli" panose="02000500030200090000" pitchFamily="2" charset="0"/>
              </a:rPr>
              <a:t>Imbalance of physical or emotional power</a:t>
            </a:r>
          </a:p>
          <a:p>
            <a:pPr marL="1200150" lvl="2" indent="-285750">
              <a:buFont typeface="Arial" panose="020B0604020202020204" pitchFamily="34" charset="0"/>
              <a:buChar char="•"/>
            </a:pPr>
            <a:r>
              <a:rPr lang="en-US" sz="1600" dirty="0" smtClean="0">
                <a:solidFill>
                  <a:schemeClr val="accent2">
                    <a:lumMod val="50000"/>
                  </a:schemeClr>
                </a:solidFill>
                <a:latin typeface="MV Boli" panose="02000500030200090000" pitchFamily="2" charset="0"/>
                <a:cs typeface="MV Boli" panose="02000500030200090000" pitchFamily="2" charset="0"/>
              </a:rPr>
              <a:t>Repeated across time or individuals/victims</a:t>
            </a:r>
          </a:p>
          <a:p>
            <a:pPr marL="1200150" lvl="2" indent="-285750">
              <a:buFont typeface="Arial" panose="020B0604020202020204" pitchFamily="34" charset="0"/>
              <a:buChar char="•"/>
            </a:pPr>
            <a:r>
              <a:rPr lang="en-US" sz="1600" dirty="0" smtClean="0">
                <a:solidFill>
                  <a:schemeClr val="accent2">
                    <a:lumMod val="50000"/>
                  </a:schemeClr>
                </a:solidFill>
                <a:latin typeface="MV Boli" panose="02000500030200090000" pitchFamily="2" charset="0"/>
                <a:cs typeface="MV Boli" panose="02000500030200090000" pitchFamily="2" charset="0"/>
              </a:rPr>
              <a:t>Intent to cause physical or emotional harm </a:t>
            </a:r>
          </a:p>
          <a:p>
            <a:pPr marL="1200150" lvl="2" indent="-285750">
              <a:buFont typeface="Arial" panose="020B0604020202020204" pitchFamily="34" charset="0"/>
              <a:buChar char="•"/>
            </a:pPr>
            <a:r>
              <a:rPr lang="en-US" sz="1600" dirty="0" smtClean="0">
                <a:solidFill>
                  <a:schemeClr val="accent2">
                    <a:lumMod val="50000"/>
                  </a:schemeClr>
                </a:solidFill>
                <a:latin typeface="MV Boli" panose="02000500030200090000" pitchFamily="2" charset="0"/>
                <a:cs typeface="MV Boli" panose="02000500030200090000" pitchFamily="2" charset="0"/>
              </a:rPr>
              <a:t>Unequal levels of affect</a:t>
            </a:r>
            <a:endParaRPr lang="en-US" sz="1600" dirty="0">
              <a:solidFill>
                <a:schemeClr val="accent2">
                  <a:lumMod val="50000"/>
                </a:schemeClr>
              </a:solidFill>
              <a:latin typeface="MV Boli" panose="02000500030200090000" pitchFamily="2" charset="0"/>
              <a:cs typeface="MV Boli" panose="02000500030200090000" pitchFamily="2" charset="0"/>
            </a:endParaRPr>
          </a:p>
        </p:txBody>
      </p:sp>
      <p:sp>
        <p:nvSpPr>
          <p:cNvPr id="6" name="TextBox 5"/>
          <p:cNvSpPr txBox="1"/>
          <p:nvPr/>
        </p:nvSpPr>
        <p:spPr>
          <a:xfrm>
            <a:off x="708212" y="3822659"/>
            <a:ext cx="6781800" cy="1323439"/>
          </a:xfrm>
          <a:prstGeom prst="rect">
            <a:avLst/>
          </a:prstGeom>
          <a:noFill/>
        </p:spPr>
        <p:txBody>
          <a:bodyPr wrap="square" rtlCol="0">
            <a:spAutoFit/>
          </a:bodyPr>
          <a:lstStyle/>
          <a:p>
            <a:pPr marL="742950" lvl="1" indent="-285750">
              <a:buFont typeface="Arial" panose="020B0604020202020204" pitchFamily="34" charset="0"/>
              <a:buChar char="•"/>
            </a:pPr>
            <a:r>
              <a:rPr lang="en-US" sz="1600" b="1" dirty="0">
                <a:solidFill>
                  <a:schemeClr val="accent2">
                    <a:lumMod val="50000"/>
                  </a:schemeClr>
                </a:solidFill>
                <a:latin typeface="MV Boli" panose="02000500030200090000" pitchFamily="2" charset="0"/>
                <a:cs typeface="MV Boli" panose="02000500030200090000" pitchFamily="2" charset="0"/>
              </a:rPr>
              <a:t>Consider these </a:t>
            </a:r>
            <a:r>
              <a:rPr lang="en-US" sz="1600" b="1" dirty="0">
                <a:solidFill>
                  <a:srgbClr val="C00000"/>
                </a:solidFill>
                <a:latin typeface="MV Boli" panose="02000500030200090000" pitchFamily="2" charset="0"/>
                <a:cs typeface="MV Boli" panose="02000500030200090000" pitchFamily="2" charset="0"/>
              </a:rPr>
              <a:t>4 steps </a:t>
            </a:r>
            <a:r>
              <a:rPr lang="en-US" sz="1600" b="1" dirty="0">
                <a:solidFill>
                  <a:schemeClr val="accent2">
                    <a:lumMod val="50000"/>
                  </a:schemeClr>
                </a:solidFill>
                <a:latin typeface="MV Boli" panose="02000500030200090000" pitchFamily="2" charset="0"/>
                <a:cs typeface="MV Boli" panose="02000500030200090000" pitchFamily="2" charset="0"/>
              </a:rPr>
              <a:t>in establishing protocol:</a:t>
            </a:r>
          </a:p>
          <a:p>
            <a:pPr marL="1200150" lvl="2" indent="-285750">
              <a:buFont typeface="Arial" panose="020B0604020202020204" pitchFamily="34" charset="0"/>
              <a:buChar char="•"/>
            </a:pPr>
            <a:r>
              <a:rPr lang="en-US" sz="1600" dirty="0">
                <a:solidFill>
                  <a:schemeClr val="accent2">
                    <a:lumMod val="50000"/>
                  </a:schemeClr>
                </a:solidFill>
                <a:latin typeface="MV Boli" panose="02000500030200090000" pitchFamily="2" charset="0"/>
                <a:cs typeface="MV Boli" panose="02000500030200090000" pitchFamily="2" charset="0"/>
              </a:rPr>
              <a:t>Create</a:t>
            </a:r>
          </a:p>
          <a:p>
            <a:pPr marL="1200150" lvl="2" indent="-285750">
              <a:buFont typeface="Arial" panose="020B0604020202020204" pitchFamily="34" charset="0"/>
              <a:buChar char="•"/>
            </a:pPr>
            <a:r>
              <a:rPr lang="en-US" sz="1600" dirty="0">
                <a:solidFill>
                  <a:schemeClr val="accent2">
                    <a:lumMod val="50000"/>
                  </a:schemeClr>
                </a:solidFill>
                <a:latin typeface="MV Boli" panose="02000500030200090000" pitchFamily="2" charset="0"/>
                <a:cs typeface="MV Boli" panose="02000500030200090000" pitchFamily="2" charset="0"/>
              </a:rPr>
              <a:t>Teach</a:t>
            </a:r>
          </a:p>
          <a:p>
            <a:pPr marL="1200150" lvl="2" indent="-285750">
              <a:buFont typeface="Arial" panose="020B0604020202020204" pitchFamily="34" charset="0"/>
              <a:buChar char="•"/>
            </a:pPr>
            <a:r>
              <a:rPr lang="en-US" sz="1600" dirty="0">
                <a:solidFill>
                  <a:schemeClr val="accent2">
                    <a:lumMod val="50000"/>
                  </a:schemeClr>
                </a:solidFill>
                <a:latin typeface="MV Boli" panose="02000500030200090000" pitchFamily="2" charset="0"/>
                <a:cs typeface="MV Boli" panose="02000500030200090000" pitchFamily="2" charset="0"/>
              </a:rPr>
              <a:t>Practice</a:t>
            </a:r>
          </a:p>
          <a:p>
            <a:pPr marL="1200150" lvl="2" indent="-285750">
              <a:buFont typeface="Arial" panose="020B0604020202020204" pitchFamily="34" charset="0"/>
              <a:buChar char="•"/>
            </a:pPr>
            <a:r>
              <a:rPr lang="en-US" sz="1600" dirty="0" smtClean="0">
                <a:solidFill>
                  <a:schemeClr val="accent2">
                    <a:lumMod val="50000"/>
                  </a:schemeClr>
                </a:solidFill>
                <a:latin typeface="MV Boli" panose="02000500030200090000" pitchFamily="2" charset="0"/>
                <a:cs typeface="MV Boli" panose="02000500030200090000" pitchFamily="2" charset="0"/>
              </a:rPr>
              <a:t>Monitor</a:t>
            </a:r>
            <a:endParaRPr lang="en-US" sz="1600" dirty="0">
              <a:solidFill>
                <a:schemeClr val="accent2">
                  <a:lumMod val="50000"/>
                </a:schemeClr>
              </a:solidFill>
              <a:latin typeface="MV Boli" panose="02000500030200090000" pitchFamily="2" charset="0"/>
              <a:cs typeface="MV Boli" panose="02000500030200090000" pitchFamily="2" charset="0"/>
            </a:endParaRPr>
          </a:p>
        </p:txBody>
      </p:sp>
      <p:sp>
        <p:nvSpPr>
          <p:cNvPr id="7" name="TextBox 6"/>
          <p:cNvSpPr txBox="1"/>
          <p:nvPr/>
        </p:nvSpPr>
        <p:spPr>
          <a:xfrm>
            <a:off x="645459" y="5514439"/>
            <a:ext cx="7239000" cy="1077218"/>
          </a:xfrm>
          <a:prstGeom prst="rect">
            <a:avLst/>
          </a:prstGeom>
          <a:noFill/>
        </p:spPr>
        <p:txBody>
          <a:bodyPr wrap="square" rtlCol="0">
            <a:spAutoFit/>
          </a:bodyPr>
          <a:lstStyle/>
          <a:p>
            <a:pPr marL="742950" lvl="1" indent="-285750">
              <a:buFont typeface="Arial" panose="020B0604020202020204" pitchFamily="34" charset="0"/>
              <a:buChar char="•"/>
            </a:pPr>
            <a:r>
              <a:rPr lang="en-US" sz="1600" b="1" dirty="0">
                <a:solidFill>
                  <a:schemeClr val="accent2">
                    <a:lumMod val="50000"/>
                  </a:schemeClr>
                </a:solidFill>
                <a:latin typeface="MV Boli" panose="02000500030200090000" pitchFamily="2" charset="0"/>
                <a:cs typeface="MV Boli" panose="02000500030200090000" pitchFamily="2" charset="0"/>
              </a:rPr>
              <a:t>Consider these </a:t>
            </a:r>
            <a:r>
              <a:rPr lang="en-US" sz="1600" b="1" dirty="0">
                <a:solidFill>
                  <a:srgbClr val="C00000"/>
                </a:solidFill>
                <a:latin typeface="MV Boli" panose="02000500030200090000" pitchFamily="2" charset="0"/>
                <a:cs typeface="MV Boli" panose="02000500030200090000" pitchFamily="2" charset="0"/>
              </a:rPr>
              <a:t>3 </a:t>
            </a:r>
            <a:r>
              <a:rPr lang="en-US" sz="1600" b="1" dirty="0" smtClean="0">
                <a:solidFill>
                  <a:srgbClr val="C00000"/>
                </a:solidFill>
                <a:latin typeface="MV Boli" panose="02000500030200090000" pitchFamily="2" charset="0"/>
                <a:cs typeface="MV Boli" panose="02000500030200090000" pitchFamily="2" charset="0"/>
              </a:rPr>
              <a:t>perspectives </a:t>
            </a:r>
            <a:r>
              <a:rPr lang="en-US" sz="1600" b="1" dirty="0">
                <a:solidFill>
                  <a:schemeClr val="accent2">
                    <a:lumMod val="50000"/>
                  </a:schemeClr>
                </a:solidFill>
                <a:latin typeface="MV Boli" panose="02000500030200090000" pitchFamily="2" charset="0"/>
                <a:cs typeface="MV Boli" panose="02000500030200090000" pitchFamily="2" charset="0"/>
              </a:rPr>
              <a:t>when establishing </a:t>
            </a:r>
            <a:r>
              <a:rPr lang="en-US" sz="1600" b="1" dirty="0" smtClean="0">
                <a:solidFill>
                  <a:schemeClr val="accent2">
                    <a:lumMod val="50000"/>
                  </a:schemeClr>
                </a:solidFill>
                <a:latin typeface="MV Boli" panose="02000500030200090000" pitchFamily="2" charset="0"/>
                <a:cs typeface="MV Boli" panose="02000500030200090000" pitchFamily="2" charset="0"/>
              </a:rPr>
              <a:t>a protocol</a:t>
            </a:r>
            <a:r>
              <a:rPr lang="en-US" sz="1600" b="1" dirty="0">
                <a:solidFill>
                  <a:schemeClr val="accent2">
                    <a:lumMod val="50000"/>
                  </a:schemeClr>
                </a:solidFill>
                <a:latin typeface="MV Boli" panose="02000500030200090000" pitchFamily="2" charset="0"/>
                <a:cs typeface="MV Boli" panose="02000500030200090000" pitchFamily="2" charset="0"/>
              </a:rPr>
              <a:t>:</a:t>
            </a:r>
          </a:p>
          <a:p>
            <a:pPr marL="1200150" lvl="2" indent="-285750">
              <a:buFont typeface="Arial" panose="020B0604020202020204" pitchFamily="34" charset="0"/>
              <a:buChar char="•"/>
            </a:pPr>
            <a:r>
              <a:rPr lang="en-US" sz="1600" dirty="0">
                <a:solidFill>
                  <a:schemeClr val="accent2">
                    <a:lumMod val="50000"/>
                  </a:schemeClr>
                </a:solidFill>
                <a:latin typeface="MV Boli" panose="02000500030200090000" pitchFamily="2" charset="0"/>
                <a:cs typeface="MV Boli" panose="02000500030200090000" pitchFamily="2" charset="0"/>
              </a:rPr>
              <a:t>Bully</a:t>
            </a:r>
          </a:p>
          <a:p>
            <a:pPr marL="1200150" lvl="2" indent="-285750">
              <a:buFont typeface="Arial" panose="020B0604020202020204" pitchFamily="34" charset="0"/>
              <a:buChar char="•"/>
            </a:pPr>
            <a:r>
              <a:rPr lang="en-US" sz="1600" dirty="0">
                <a:solidFill>
                  <a:schemeClr val="accent2">
                    <a:lumMod val="50000"/>
                  </a:schemeClr>
                </a:solidFill>
                <a:latin typeface="MV Boli" panose="02000500030200090000" pitchFamily="2" charset="0"/>
                <a:cs typeface="MV Boli" panose="02000500030200090000" pitchFamily="2" charset="0"/>
              </a:rPr>
              <a:t>Victim</a:t>
            </a:r>
          </a:p>
          <a:p>
            <a:pPr marL="1200150" lvl="2" indent="-285750">
              <a:buFont typeface="Arial" panose="020B0604020202020204" pitchFamily="34" charset="0"/>
              <a:buChar char="•"/>
            </a:pPr>
            <a:r>
              <a:rPr lang="en-US" sz="1600" dirty="0" smtClean="0">
                <a:solidFill>
                  <a:schemeClr val="accent2">
                    <a:lumMod val="50000"/>
                  </a:schemeClr>
                </a:solidFill>
                <a:latin typeface="MV Boli" panose="02000500030200090000" pitchFamily="2" charset="0"/>
                <a:cs typeface="MV Boli" panose="02000500030200090000" pitchFamily="2" charset="0"/>
              </a:rPr>
              <a:t>Bystander</a:t>
            </a:r>
            <a:endParaRPr lang="en-US" sz="1600" dirty="0">
              <a:solidFill>
                <a:schemeClr val="accent2">
                  <a:lumMod val="50000"/>
                </a:schemeClr>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96049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Major Versus Minor ?</a:t>
            </a:r>
            <a:endParaRPr lang="en-US" dirty="0"/>
          </a:p>
        </p:txBody>
      </p:sp>
      <p:sp>
        <p:nvSpPr>
          <p:cNvPr id="3" name="Content Placeholder 2"/>
          <p:cNvSpPr>
            <a:spLocks noGrp="1"/>
          </p:cNvSpPr>
          <p:nvPr>
            <p:ph idx="1"/>
          </p:nvPr>
        </p:nvSpPr>
        <p:spPr>
          <a:xfrm>
            <a:off x="457200" y="1752600"/>
            <a:ext cx="7620000" cy="4800600"/>
          </a:xfrm>
        </p:spPr>
        <p:txBody>
          <a:bodyPr>
            <a:normAutofit/>
          </a:bodyPr>
          <a:lstStyle/>
          <a:p>
            <a:r>
              <a:rPr lang="en-US" sz="2800" dirty="0" smtClean="0"/>
              <a:t>Consistent way of dealing with behaviors </a:t>
            </a:r>
          </a:p>
          <a:p>
            <a:r>
              <a:rPr lang="en-US" sz="2800" dirty="0" smtClean="0"/>
              <a:t>Same consequence in different classes </a:t>
            </a:r>
          </a:p>
          <a:p>
            <a:r>
              <a:rPr lang="en-US" sz="2800" dirty="0" smtClean="0"/>
              <a:t>Same expectations in all parts of the building with all teachers</a:t>
            </a:r>
          </a:p>
          <a:p>
            <a:r>
              <a:rPr lang="en-US" sz="2800" dirty="0" smtClean="0"/>
              <a:t>Give teachers tools to respond to various types of behaviors </a:t>
            </a:r>
          </a:p>
          <a:p>
            <a:r>
              <a:rPr lang="en-US" sz="2800" dirty="0" smtClean="0"/>
              <a:t>Cut down on lost instructional time due to inappropriate referrals to office </a:t>
            </a:r>
            <a:endParaRPr lang="en-US" sz="2800" dirty="0"/>
          </a:p>
        </p:txBody>
      </p:sp>
    </p:spTree>
    <p:extLst>
      <p:ext uri="{BB962C8B-B14F-4D97-AF65-F5344CB8AC3E}">
        <p14:creationId xmlns:p14="http://schemas.microsoft.com/office/powerpoint/2010/main" val="2463719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Minors vs. Majors</a:t>
            </a:r>
            <a:endParaRPr lang="en-US" dirty="0"/>
          </a:p>
        </p:txBody>
      </p:sp>
      <p:sp>
        <p:nvSpPr>
          <p:cNvPr id="3" name="Content Placeholder 2"/>
          <p:cNvSpPr>
            <a:spLocks noGrp="1"/>
          </p:cNvSpPr>
          <p:nvPr>
            <p:ph idx="1"/>
          </p:nvPr>
        </p:nvSpPr>
        <p:spPr/>
        <p:txBody>
          <a:bodyPr>
            <a:normAutofit/>
          </a:bodyPr>
          <a:lstStyle/>
          <a:p>
            <a:pPr lvl="0"/>
            <a:r>
              <a:rPr lang="en-US" sz="2400" b="1" dirty="0" smtClean="0"/>
              <a:t>We’d like to share:</a:t>
            </a:r>
            <a:endParaRPr lang="en-US" sz="2800" dirty="0" smtClean="0"/>
          </a:p>
          <a:p>
            <a:pPr lvl="2"/>
            <a:r>
              <a:rPr lang="en-US" sz="2000" dirty="0" smtClean="0"/>
              <a:t>Developing appropriate definitions of problem behaviors</a:t>
            </a:r>
          </a:p>
          <a:p>
            <a:pPr lvl="2"/>
            <a:r>
              <a:rPr lang="en-US" sz="2000" dirty="0" smtClean="0"/>
              <a:t>Developing behavior tracking forms</a:t>
            </a:r>
          </a:p>
          <a:p>
            <a:pPr lvl="2"/>
            <a:r>
              <a:rPr lang="en-US" sz="2000" dirty="0" smtClean="0"/>
              <a:t>ODR Forms &amp; Classroom Behavior Tracking Forms</a:t>
            </a:r>
          </a:p>
          <a:p>
            <a:pPr lvl="2"/>
            <a:r>
              <a:rPr lang="en-US" sz="2000" dirty="0" smtClean="0"/>
              <a:t>De-Escalation Strategies</a:t>
            </a:r>
          </a:p>
          <a:p>
            <a:pPr lvl="2"/>
            <a:endParaRPr lang="en-US" sz="2000" dirty="0"/>
          </a:p>
          <a:p>
            <a:r>
              <a:rPr lang="en-US" b="1" dirty="0" smtClean="0"/>
              <a:t>Overall, we’d like to know</a:t>
            </a:r>
            <a:r>
              <a:rPr lang="en-US" b="1" i="1" dirty="0" smtClean="0"/>
              <a:t>:</a:t>
            </a:r>
            <a:endParaRPr lang="en-US" sz="2800" dirty="0"/>
          </a:p>
          <a:p>
            <a:pPr lvl="2"/>
            <a:r>
              <a:rPr lang="en-US" sz="2000" b="1" dirty="0" smtClean="0">
                <a:solidFill>
                  <a:srgbClr val="0070C0"/>
                </a:solidFill>
                <a:latin typeface="MV Boli" panose="02000500030200090000" pitchFamily="2" charset="0"/>
                <a:cs typeface="MV Boli" panose="02000500030200090000" pitchFamily="2" charset="0"/>
              </a:rPr>
              <a:t>How do you define and reinforce the M&amp;Ms in your school?</a:t>
            </a:r>
          </a:p>
          <a:p>
            <a:pPr lvl="2"/>
            <a:r>
              <a:rPr lang="en-US" sz="2000" b="1" dirty="0" smtClean="0">
                <a:solidFill>
                  <a:srgbClr val="0070C0"/>
                </a:solidFill>
                <a:latin typeface="MV Boli" panose="02000500030200090000" pitchFamily="2" charset="0"/>
                <a:cs typeface="MV Boli" panose="02000500030200090000" pitchFamily="2" charset="0"/>
              </a:rPr>
              <a:t>How and when does your school use behavior tracking forms?</a:t>
            </a:r>
          </a:p>
          <a:p>
            <a:pPr lvl="2"/>
            <a:r>
              <a:rPr lang="en-US" sz="2000" b="1" dirty="0" smtClean="0">
                <a:solidFill>
                  <a:srgbClr val="0070C0"/>
                </a:solidFill>
                <a:latin typeface="MV Boli" panose="02000500030200090000" pitchFamily="2" charset="0"/>
                <a:cs typeface="MV Boli" panose="02000500030200090000" pitchFamily="2" charset="0"/>
              </a:rPr>
              <a:t>How do you promote de-escalation strategies?</a:t>
            </a:r>
            <a:endParaRPr lang="en-US" sz="2000" dirty="0"/>
          </a:p>
        </p:txBody>
      </p:sp>
    </p:spTree>
    <p:extLst>
      <p:ext uri="{BB962C8B-B14F-4D97-AF65-F5344CB8AC3E}">
        <p14:creationId xmlns:p14="http://schemas.microsoft.com/office/powerpoint/2010/main" val="18049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7848600" cy="4800600"/>
          </a:xfrm>
        </p:spPr>
        <p:txBody>
          <a:bodyPr/>
          <a:lstStyle/>
          <a:p>
            <a:pPr marL="628650" indent="-514350">
              <a:lnSpc>
                <a:spcPct val="200000"/>
              </a:lnSpc>
              <a:buFont typeface="+mj-lt"/>
              <a:buAutoNum type="romanUcPeriod"/>
            </a:pPr>
            <a:r>
              <a:rPr lang="en-US" b="1" dirty="0" smtClean="0"/>
              <a:t>Introductions</a:t>
            </a:r>
            <a:endParaRPr lang="en-US" sz="2000" dirty="0" smtClean="0"/>
          </a:p>
          <a:p>
            <a:pPr marL="628650" indent="-514350">
              <a:lnSpc>
                <a:spcPct val="200000"/>
              </a:lnSpc>
              <a:buFont typeface="+mj-lt"/>
              <a:buAutoNum type="romanUcPeriod"/>
            </a:pPr>
            <a:r>
              <a:rPr lang="en-US" b="1" dirty="0" smtClean="0"/>
              <a:t>Bullying</a:t>
            </a:r>
            <a:endParaRPr lang="en-US" sz="2000" dirty="0" smtClean="0"/>
          </a:p>
          <a:p>
            <a:pPr marL="628650" indent="-514350">
              <a:lnSpc>
                <a:spcPct val="200000"/>
              </a:lnSpc>
              <a:buFont typeface="+mj-lt"/>
              <a:buAutoNum type="romanUcPeriod"/>
            </a:pPr>
            <a:r>
              <a:rPr lang="en-US" b="1" dirty="0" smtClean="0"/>
              <a:t>Minor vs. </a:t>
            </a:r>
            <a:r>
              <a:rPr lang="en-US" b="1" dirty="0"/>
              <a:t>Major </a:t>
            </a:r>
            <a:r>
              <a:rPr lang="en-US" b="1" dirty="0" smtClean="0"/>
              <a:t>Behaviors</a:t>
            </a:r>
            <a:endParaRPr lang="en-US" sz="2000" dirty="0" smtClean="0"/>
          </a:p>
          <a:p>
            <a:pPr lvl="1">
              <a:lnSpc>
                <a:spcPct val="200000"/>
              </a:lnSpc>
            </a:pPr>
            <a:r>
              <a:rPr lang="en-US" dirty="0" smtClean="0"/>
              <a:t>Break</a:t>
            </a:r>
            <a:endParaRPr lang="en-US" sz="1800" dirty="0" smtClean="0"/>
          </a:p>
          <a:p>
            <a:pPr marL="628650" indent="-514350">
              <a:lnSpc>
                <a:spcPct val="200000"/>
              </a:lnSpc>
              <a:buFont typeface="+mj-lt"/>
              <a:buAutoNum type="romanUcPeriod"/>
            </a:pPr>
            <a:r>
              <a:rPr lang="en-US" b="1" dirty="0" smtClean="0"/>
              <a:t>Social Emotional Learning</a:t>
            </a:r>
            <a:endParaRPr lang="en-US" sz="2000" dirty="0" smtClean="0"/>
          </a:p>
          <a:p>
            <a:pPr marL="628650" indent="-514350">
              <a:lnSpc>
                <a:spcPct val="200000"/>
              </a:lnSpc>
              <a:buFont typeface="+mj-lt"/>
              <a:buAutoNum type="romanUcPeriod" startAt="4"/>
            </a:pPr>
            <a:r>
              <a:rPr lang="en-US" b="1" dirty="0" smtClean="0"/>
              <a:t>Updates from the DEPBS Project </a:t>
            </a:r>
            <a:r>
              <a:rPr lang="en-US" b="1" dirty="0" smtClean="0">
                <a:solidFill>
                  <a:srgbClr val="0070C0"/>
                </a:solidFill>
              </a:rPr>
              <a:t>and YOU!</a:t>
            </a:r>
            <a:endParaRPr lang="en-US" sz="2000" dirty="0">
              <a:solidFill>
                <a:srgbClr val="0070C0"/>
              </a:solidFill>
            </a:endParaRPr>
          </a:p>
        </p:txBody>
      </p:sp>
    </p:spTree>
    <p:extLst>
      <p:ext uri="{BB962C8B-B14F-4D97-AF65-F5344CB8AC3E}">
        <p14:creationId xmlns:p14="http://schemas.microsoft.com/office/powerpoint/2010/main" val="3047020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6435F49-ACA4-1349-AD8C-CFA7E990D53C}" type="slidenum">
              <a:rPr lang="en-US"/>
              <a:pPr>
                <a:defRPr/>
              </a:pPr>
              <a:t>30</a:t>
            </a:fld>
            <a:endParaRPr lang="en-US"/>
          </a:p>
        </p:txBody>
      </p:sp>
      <p:sp>
        <p:nvSpPr>
          <p:cNvPr id="252930" name="Rectangle 2"/>
          <p:cNvSpPr>
            <a:spLocks noGrp="1" noChangeArrowheads="1"/>
          </p:cNvSpPr>
          <p:nvPr>
            <p:ph type="title"/>
          </p:nvPr>
        </p:nvSpPr>
        <p:spPr>
          <a:xfrm>
            <a:off x="152400" y="457200"/>
            <a:ext cx="9144000" cy="1143000"/>
          </a:xfrm>
        </p:spPr>
        <p:txBody>
          <a:bodyPr/>
          <a:lstStyle/>
          <a:p>
            <a:pPr eaLnBrk="1" hangingPunct="1">
              <a:defRPr/>
            </a:pPr>
            <a:r>
              <a:rPr lang="en-US" dirty="0" smtClean="0">
                <a:cs typeface="+mj-cs"/>
              </a:rPr>
              <a:t>Appropriate Definitions of </a:t>
            </a:r>
            <a:br>
              <a:rPr lang="en-US" dirty="0" smtClean="0">
                <a:cs typeface="+mj-cs"/>
              </a:rPr>
            </a:br>
            <a:r>
              <a:rPr lang="en-US" dirty="0" smtClean="0">
                <a:cs typeface="+mj-cs"/>
              </a:rPr>
              <a:t>Problem Behaviors</a:t>
            </a:r>
          </a:p>
        </p:txBody>
      </p:sp>
      <p:sp>
        <p:nvSpPr>
          <p:cNvPr id="252931" name="Rectangle 3"/>
          <p:cNvSpPr>
            <a:spLocks noGrp="1" noChangeArrowheads="1"/>
          </p:cNvSpPr>
          <p:nvPr>
            <p:ph type="body" idx="1"/>
          </p:nvPr>
        </p:nvSpPr>
        <p:spPr>
          <a:xfrm>
            <a:off x="228600" y="1905000"/>
            <a:ext cx="7620000" cy="3898900"/>
          </a:xfrm>
        </p:spPr>
        <p:txBody>
          <a:bodyPr/>
          <a:lstStyle/>
          <a:p>
            <a:pPr eaLnBrk="1" hangingPunct="1">
              <a:defRPr/>
            </a:pPr>
            <a:r>
              <a:rPr lang="en-US" sz="2800" dirty="0" smtClean="0">
                <a:cs typeface="+mn-cs"/>
              </a:rPr>
              <a:t>What one teacher may consider disrespectful, may not be disrespectful to another teacher.  For that reason, problem behaviors must be </a:t>
            </a:r>
            <a:r>
              <a:rPr lang="en-US" sz="2800" b="1" i="1" dirty="0" smtClean="0">
                <a:solidFill>
                  <a:srgbClr val="0000FF"/>
                </a:solidFill>
                <a:cs typeface="+mn-cs"/>
              </a:rPr>
              <a:t>operationally defined</a:t>
            </a:r>
            <a:r>
              <a:rPr lang="en-US" sz="2800" dirty="0" smtClean="0">
                <a:solidFill>
                  <a:srgbClr val="0000FF"/>
                </a:solidFill>
                <a:cs typeface="+mn-cs"/>
              </a:rPr>
              <a:t>.</a:t>
            </a:r>
          </a:p>
          <a:p>
            <a:pPr eaLnBrk="1" hangingPunct="1">
              <a:defRPr/>
            </a:pPr>
            <a:endParaRPr lang="en-US" sz="3600" dirty="0" smtClean="0">
              <a:cs typeface="+mn-cs"/>
            </a:endParaRPr>
          </a:p>
        </p:txBody>
      </p:sp>
      <p:pic>
        <p:nvPicPr>
          <p:cNvPr id="3074" name="Picture 2" descr="reality-300x2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608294"/>
            <a:ext cx="4134656" cy="29493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654697"/>
      </p:ext>
    </p:extLst>
  </p:cSld>
  <p:clrMapOvr>
    <a:masterClrMapping/>
  </p:clrMapOvr>
  <p:transition advTm="68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5AFE777-845F-7447-84F0-76A492739799}" type="slidenum">
              <a:rPr lang="en-US"/>
              <a:pPr>
                <a:defRPr/>
              </a:pPr>
              <a:t>31</a:t>
            </a:fld>
            <a:endParaRPr lang="en-US"/>
          </a:p>
        </p:txBody>
      </p:sp>
      <p:sp>
        <p:nvSpPr>
          <p:cNvPr id="253954" name="Rectangle 2"/>
          <p:cNvSpPr>
            <a:spLocks noGrp="1" noChangeArrowheads="1"/>
          </p:cNvSpPr>
          <p:nvPr>
            <p:ph type="title"/>
          </p:nvPr>
        </p:nvSpPr>
        <p:spPr>
          <a:xfrm>
            <a:off x="0" y="457200"/>
            <a:ext cx="9144000" cy="1143000"/>
          </a:xfrm>
        </p:spPr>
        <p:txBody>
          <a:bodyPr/>
          <a:lstStyle/>
          <a:p>
            <a:pPr eaLnBrk="1" hangingPunct="1">
              <a:defRPr/>
            </a:pPr>
            <a:r>
              <a:rPr lang="en-US" smtClean="0">
                <a:cs typeface="+mj-cs"/>
              </a:rPr>
              <a:t>Appropriate Definitions of </a:t>
            </a:r>
            <a:br>
              <a:rPr lang="en-US" smtClean="0">
                <a:cs typeface="+mj-cs"/>
              </a:rPr>
            </a:br>
            <a:r>
              <a:rPr lang="en-US" smtClean="0">
                <a:cs typeface="+mj-cs"/>
              </a:rPr>
              <a:t>Problem Behaviors</a:t>
            </a:r>
          </a:p>
        </p:txBody>
      </p:sp>
      <p:sp>
        <p:nvSpPr>
          <p:cNvPr id="253955" name="Rectangle 3"/>
          <p:cNvSpPr>
            <a:spLocks noGrp="1" noChangeArrowheads="1"/>
          </p:cNvSpPr>
          <p:nvPr>
            <p:ph type="body" idx="1"/>
          </p:nvPr>
        </p:nvSpPr>
        <p:spPr>
          <a:xfrm>
            <a:off x="457200" y="1981200"/>
            <a:ext cx="8150225" cy="4168775"/>
          </a:xfrm>
        </p:spPr>
        <p:txBody>
          <a:bodyPr>
            <a:normAutofit/>
          </a:bodyPr>
          <a:lstStyle/>
          <a:p>
            <a:pPr eaLnBrk="1" hangingPunct="1">
              <a:defRPr/>
            </a:pPr>
            <a:r>
              <a:rPr lang="en-US" sz="3600" b="1" i="1" dirty="0" smtClean="0">
                <a:solidFill>
                  <a:srgbClr val="0000FF"/>
                </a:solidFill>
                <a:cs typeface="+mn-cs"/>
              </a:rPr>
              <a:t>Clear set</a:t>
            </a:r>
            <a:r>
              <a:rPr lang="en-US" sz="3600" dirty="0" smtClean="0">
                <a:cs typeface="+mn-cs"/>
              </a:rPr>
              <a:t> </a:t>
            </a:r>
            <a:r>
              <a:rPr lang="en-US" sz="2800" dirty="0" smtClean="0">
                <a:cs typeface="+mn-cs"/>
              </a:rPr>
              <a:t>of definitions for all categories on the office discipline referral form exists and is in line with the SWIS definitions</a:t>
            </a:r>
          </a:p>
          <a:p>
            <a:pPr eaLnBrk="1" hangingPunct="1">
              <a:defRPr/>
            </a:pPr>
            <a:endParaRPr lang="en-US" sz="2800" dirty="0" smtClean="0">
              <a:cs typeface="+mn-cs"/>
            </a:endParaRPr>
          </a:p>
          <a:p>
            <a:pPr eaLnBrk="1" hangingPunct="1">
              <a:defRPr/>
            </a:pPr>
            <a:r>
              <a:rPr lang="en-US" sz="2800" dirty="0" smtClean="0">
                <a:cs typeface="+mn-cs"/>
              </a:rPr>
              <a:t>Once behaviors are defined,</a:t>
            </a:r>
            <a:r>
              <a:rPr lang="en-US" sz="3600" dirty="0" smtClean="0">
                <a:cs typeface="+mn-cs"/>
              </a:rPr>
              <a:t> </a:t>
            </a:r>
            <a:r>
              <a:rPr lang="en-US" sz="3600" b="1" i="1" dirty="0" smtClean="0">
                <a:solidFill>
                  <a:srgbClr val="0000FF"/>
                </a:solidFill>
                <a:cs typeface="+mn-cs"/>
              </a:rPr>
              <a:t>all</a:t>
            </a:r>
            <a:r>
              <a:rPr lang="en-US" sz="3600" dirty="0" smtClean="0">
                <a:cs typeface="+mn-cs"/>
              </a:rPr>
              <a:t> </a:t>
            </a:r>
            <a:r>
              <a:rPr lang="en-US" sz="2800" dirty="0" smtClean="0">
                <a:cs typeface="+mn-cs"/>
              </a:rPr>
              <a:t>faculty, staff, administration, students and families will need to be trained on the definitions</a:t>
            </a:r>
          </a:p>
          <a:p>
            <a:pPr eaLnBrk="1" hangingPunct="1">
              <a:defRPr/>
            </a:pPr>
            <a:endParaRPr lang="en-US" sz="2800" dirty="0" smtClean="0">
              <a:cs typeface="+mn-cs"/>
            </a:endParaRPr>
          </a:p>
        </p:txBody>
      </p:sp>
    </p:spTree>
    <p:extLst>
      <p:ext uri="{BB962C8B-B14F-4D97-AF65-F5344CB8AC3E}">
        <p14:creationId xmlns:p14="http://schemas.microsoft.com/office/powerpoint/2010/main" val="2269205003"/>
      </p:ext>
    </p:extLst>
  </p:cSld>
  <p:clrMapOvr>
    <a:masterClrMapping/>
  </p:clrMapOvr>
  <p:transition advTm="9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24EA6FB-0398-C846-AA09-6D9BC68356A5}" type="slidenum">
              <a:rPr lang="en-US"/>
              <a:pPr>
                <a:defRPr/>
              </a:pPr>
              <a:t>32</a:t>
            </a:fld>
            <a:endParaRPr lang="en-US"/>
          </a:p>
        </p:txBody>
      </p:sp>
      <p:sp>
        <p:nvSpPr>
          <p:cNvPr id="254978" name="Rectangle 2"/>
          <p:cNvSpPr>
            <a:spLocks noGrp="1" noChangeArrowheads="1"/>
          </p:cNvSpPr>
          <p:nvPr>
            <p:ph type="title"/>
          </p:nvPr>
        </p:nvSpPr>
        <p:spPr>
          <a:xfrm>
            <a:off x="228600" y="381000"/>
            <a:ext cx="9144000" cy="708025"/>
          </a:xfrm>
        </p:spPr>
        <p:txBody>
          <a:bodyPr/>
          <a:lstStyle/>
          <a:p>
            <a:pPr eaLnBrk="1" hangingPunct="1">
              <a:defRPr/>
            </a:pPr>
            <a:r>
              <a:rPr lang="en-US" dirty="0" smtClean="0">
                <a:cs typeface="+mj-cs"/>
              </a:rPr>
              <a:t>Definitions of Problem Behaviors </a:t>
            </a:r>
          </a:p>
        </p:txBody>
      </p:sp>
      <p:sp>
        <p:nvSpPr>
          <p:cNvPr id="254979" name="Rectangle 3"/>
          <p:cNvSpPr>
            <a:spLocks noGrp="1" noChangeArrowheads="1"/>
          </p:cNvSpPr>
          <p:nvPr>
            <p:ph type="body" idx="1"/>
          </p:nvPr>
        </p:nvSpPr>
        <p:spPr>
          <a:xfrm>
            <a:off x="762000" y="1752600"/>
            <a:ext cx="7239000" cy="4495800"/>
          </a:xfrm>
        </p:spPr>
        <p:txBody>
          <a:bodyPr>
            <a:normAutofit/>
          </a:bodyPr>
          <a:lstStyle/>
          <a:p>
            <a:pPr eaLnBrk="1" hangingPunct="1">
              <a:spcBef>
                <a:spcPts val="600"/>
              </a:spcBef>
              <a:spcAft>
                <a:spcPts val="1200"/>
              </a:spcAft>
              <a:defRPr/>
            </a:pPr>
            <a:r>
              <a:rPr lang="en-US" sz="3600" b="1" i="1" dirty="0" smtClean="0">
                <a:solidFill>
                  <a:srgbClr val="0000FF"/>
                </a:solidFill>
                <a:cs typeface="+mn-cs"/>
              </a:rPr>
              <a:t>All problem behaviors</a:t>
            </a:r>
            <a:r>
              <a:rPr lang="en-US" sz="3600" dirty="0" smtClean="0">
                <a:cs typeface="+mn-cs"/>
              </a:rPr>
              <a:t> </a:t>
            </a:r>
            <a:r>
              <a:rPr lang="en-US" sz="2800" dirty="0" smtClean="0">
                <a:cs typeface="+mn-cs"/>
              </a:rPr>
              <a:t>are covered and none of the definitions overlap</a:t>
            </a:r>
          </a:p>
          <a:p>
            <a:pPr eaLnBrk="1" hangingPunct="1">
              <a:spcBef>
                <a:spcPts val="600"/>
              </a:spcBef>
              <a:spcAft>
                <a:spcPts val="1200"/>
              </a:spcAft>
              <a:defRPr/>
            </a:pPr>
            <a:r>
              <a:rPr lang="en-US" sz="3600" b="1" i="1" dirty="0" smtClean="0">
                <a:solidFill>
                  <a:srgbClr val="0000FF"/>
                </a:solidFill>
                <a:cs typeface="+mn-cs"/>
              </a:rPr>
              <a:t>Consistent definitions</a:t>
            </a:r>
            <a:r>
              <a:rPr lang="en-US" sz="3600" dirty="0" smtClean="0">
                <a:cs typeface="+mn-cs"/>
              </a:rPr>
              <a:t> </a:t>
            </a:r>
            <a:r>
              <a:rPr lang="en-US" sz="2800" dirty="0" smtClean="0">
                <a:cs typeface="+mn-cs"/>
              </a:rPr>
              <a:t>make data collection much more accurate and reliable</a:t>
            </a:r>
          </a:p>
          <a:p>
            <a:pPr eaLnBrk="1" hangingPunct="1">
              <a:spcBef>
                <a:spcPts val="600"/>
              </a:spcBef>
              <a:spcAft>
                <a:spcPts val="1200"/>
              </a:spcAft>
              <a:defRPr/>
            </a:pPr>
            <a:r>
              <a:rPr lang="en-US" sz="2800" dirty="0" smtClean="0">
                <a:cs typeface="+mn-cs"/>
              </a:rPr>
              <a:t>The addition of </a:t>
            </a:r>
            <a:r>
              <a:rPr lang="en-US" sz="3600" b="1" i="1" dirty="0" smtClean="0">
                <a:solidFill>
                  <a:srgbClr val="0000FF"/>
                </a:solidFill>
                <a:cs typeface="+mn-cs"/>
              </a:rPr>
              <a:t>minor </a:t>
            </a:r>
            <a:r>
              <a:rPr lang="en-US" sz="2800" dirty="0" smtClean="0">
                <a:cs typeface="+mn-cs"/>
              </a:rPr>
              <a:t>problem behaviors assists in the summary of minor infractions</a:t>
            </a:r>
          </a:p>
        </p:txBody>
      </p:sp>
    </p:spTree>
    <p:extLst>
      <p:ext uri="{BB962C8B-B14F-4D97-AF65-F5344CB8AC3E}">
        <p14:creationId xmlns:p14="http://schemas.microsoft.com/office/powerpoint/2010/main" val="1153507992"/>
      </p:ext>
    </p:extLst>
  </p:cSld>
  <p:clrMapOvr>
    <a:masterClrMapping/>
  </p:clrMapOvr>
  <p:transition advTm="98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9030035-3392-904C-A51A-E6B154C965B6}" type="slidenum">
              <a:rPr lang="en-US"/>
              <a:pPr>
                <a:defRPr/>
              </a:pPr>
              <a:t>33</a:t>
            </a:fld>
            <a:endParaRPr lang="en-US"/>
          </a:p>
        </p:txBody>
      </p:sp>
      <p:sp>
        <p:nvSpPr>
          <p:cNvPr id="256002" name="Rectangle 2"/>
          <p:cNvSpPr>
            <a:spLocks noGrp="1" noChangeArrowheads="1"/>
          </p:cNvSpPr>
          <p:nvPr>
            <p:ph type="title"/>
          </p:nvPr>
        </p:nvSpPr>
        <p:spPr>
          <a:xfrm>
            <a:off x="152400" y="152400"/>
            <a:ext cx="9144000" cy="1143000"/>
          </a:xfrm>
        </p:spPr>
        <p:txBody>
          <a:bodyPr/>
          <a:lstStyle/>
          <a:p>
            <a:pPr eaLnBrk="1" hangingPunct="1">
              <a:defRPr/>
            </a:pPr>
            <a:r>
              <a:rPr lang="en-US" dirty="0" smtClean="0">
                <a:cs typeface="+mj-cs"/>
              </a:rPr>
              <a:t>Compatible Definitions</a:t>
            </a:r>
          </a:p>
        </p:txBody>
      </p:sp>
      <p:sp>
        <p:nvSpPr>
          <p:cNvPr id="256003" name="Rectangle 3"/>
          <p:cNvSpPr>
            <a:spLocks noGrp="1" noChangeArrowheads="1"/>
          </p:cNvSpPr>
          <p:nvPr>
            <p:ph type="body" idx="1"/>
          </p:nvPr>
        </p:nvSpPr>
        <p:spPr>
          <a:xfrm>
            <a:off x="381000" y="1524000"/>
            <a:ext cx="6705600" cy="3644900"/>
          </a:xfrm>
        </p:spPr>
        <p:txBody>
          <a:bodyPr>
            <a:noAutofit/>
          </a:bodyPr>
          <a:lstStyle/>
          <a:p>
            <a:pPr eaLnBrk="1" hangingPunct="1">
              <a:lnSpc>
                <a:spcPct val="90000"/>
              </a:lnSpc>
              <a:defRPr/>
            </a:pPr>
            <a:r>
              <a:rPr lang="en-US" sz="2800" dirty="0" smtClean="0">
                <a:cs typeface="+mn-cs"/>
              </a:rPr>
              <a:t>A </a:t>
            </a:r>
            <a:r>
              <a:rPr lang="en-US" sz="3600" b="1" i="1" dirty="0" smtClean="0">
                <a:solidFill>
                  <a:srgbClr val="0000FF"/>
                </a:solidFill>
                <a:cs typeface="+mn-cs"/>
              </a:rPr>
              <a:t>complete list</a:t>
            </a:r>
            <a:r>
              <a:rPr lang="en-US" sz="3600" dirty="0" smtClean="0">
                <a:cs typeface="+mn-cs"/>
              </a:rPr>
              <a:t> </a:t>
            </a:r>
            <a:r>
              <a:rPr lang="en-US" sz="2800" dirty="0" smtClean="0">
                <a:cs typeface="+mn-cs"/>
              </a:rPr>
              <a:t>of problem behaviors, as well as, locations, possible motivations, others involved, and administrative decisions are all operationally defined on </a:t>
            </a:r>
            <a:r>
              <a:rPr lang="en-US" sz="3600" b="1" i="1" dirty="0" smtClean="0">
                <a:solidFill>
                  <a:srgbClr val="0000FF"/>
                </a:solidFill>
                <a:hlinkClick r:id="rId3"/>
              </a:rPr>
              <a:t>www.swis.org</a:t>
            </a:r>
            <a:r>
              <a:rPr lang="en-US" sz="3600" b="1" i="1" dirty="0" smtClean="0">
                <a:solidFill>
                  <a:srgbClr val="0000FF"/>
                </a:solidFill>
              </a:rPr>
              <a:t>.</a:t>
            </a:r>
            <a:endParaRPr lang="en-US" sz="3600" dirty="0"/>
          </a:p>
        </p:txBody>
      </p:sp>
      <p:pic>
        <p:nvPicPr>
          <p:cNvPr id="2050" name="Picture 2" descr="http://www.travelsupermarket.com/wp-content/uploads/2012/03/Travel-checkli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191000"/>
            <a:ext cx="3098800" cy="2324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88423"/>
      </p:ext>
    </p:extLst>
  </p:cSld>
  <p:clrMapOvr>
    <a:masterClrMapping/>
  </p:clrMapOvr>
  <p:transition advTm="46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FAB5B5C-5B73-CB41-B833-B84E08809050}" type="slidenum">
              <a:rPr lang="en-US"/>
              <a:pPr>
                <a:defRPr/>
              </a:pPr>
              <a:t>34</a:t>
            </a:fld>
            <a:endParaRPr lang="en-US"/>
          </a:p>
        </p:txBody>
      </p:sp>
      <p:sp>
        <p:nvSpPr>
          <p:cNvPr id="282626" name="Rectangle 2"/>
          <p:cNvSpPr>
            <a:spLocks noGrp="1" noChangeArrowheads="1"/>
          </p:cNvSpPr>
          <p:nvPr>
            <p:ph type="title"/>
          </p:nvPr>
        </p:nvSpPr>
        <p:spPr>
          <a:xfrm>
            <a:off x="304800" y="381000"/>
            <a:ext cx="9144000" cy="1143000"/>
          </a:xfrm>
        </p:spPr>
        <p:txBody>
          <a:bodyPr/>
          <a:lstStyle/>
          <a:p>
            <a:pPr eaLnBrk="1" hangingPunct="1">
              <a:defRPr/>
            </a:pPr>
            <a:r>
              <a:rPr lang="en-US" sz="4000" dirty="0" smtClean="0">
                <a:cs typeface="+mj-cs"/>
              </a:rPr>
              <a:t>Characteristics of a</a:t>
            </a:r>
            <a:br>
              <a:rPr lang="en-US" sz="4000" dirty="0" smtClean="0">
                <a:cs typeface="+mj-cs"/>
              </a:rPr>
            </a:br>
            <a:r>
              <a:rPr lang="en-US" sz="4000" dirty="0" smtClean="0">
                <a:cs typeface="+mj-cs"/>
              </a:rPr>
              <a:t>Compatible Referral Form</a:t>
            </a:r>
          </a:p>
        </p:txBody>
      </p:sp>
      <p:sp>
        <p:nvSpPr>
          <p:cNvPr id="282627" name="Rectangle 3"/>
          <p:cNvSpPr>
            <a:spLocks noGrp="1" noChangeArrowheads="1"/>
          </p:cNvSpPr>
          <p:nvPr>
            <p:ph type="body" idx="1"/>
          </p:nvPr>
        </p:nvSpPr>
        <p:spPr>
          <a:xfrm>
            <a:off x="304800" y="2362200"/>
            <a:ext cx="8153400" cy="2687637"/>
          </a:xfrm>
        </p:spPr>
        <p:txBody>
          <a:bodyPr/>
          <a:lstStyle/>
          <a:p>
            <a:pPr eaLnBrk="1" hangingPunct="1">
              <a:defRPr/>
            </a:pPr>
            <a:r>
              <a:rPr lang="en-US" sz="2800" dirty="0" smtClean="0">
                <a:cs typeface="+mn-cs"/>
              </a:rPr>
              <a:t>A </a:t>
            </a:r>
            <a:r>
              <a:rPr lang="en-US" sz="3600" b="1" i="1" dirty="0" smtClean="0">
                <a:solidFill>
                  <a:srgbClr val="0000FF"/>
                </a:solidFill>
                <a:cs typeface="+mn-cs"/>
              </a:rPr>
              <a:t>clear distinction</a:t>
            </a:r>
            <a:r>
              <a:rPr lang="en-US" sz="3600" dirty="0" smtClean="0">
                <a:cs typeface="+mn-cs"/>
              </a:rPr>
              <a:t> </a:t>
            </a:r>
            <a:r>
              <a:rPr lang="en-US" sz="2800" dirty="0" smtClean="0">
                <a:cs typeface="+mn-cs"/>
              </a:rPr>
              <a:t>must exist between problem behaviors that are staff-managed (</a:t>
            </a:r>
            <a:r>
              <a:rPr lang="en-US" sz="3600" b="1" dirty="0" smtClean="0">
                <a:solidFill>
                  <a:srgbClr val="0000FF"/>
                </a:solidFill>
                <a:cs typeface="+mn-cs"/>
              </a:rPr>
              <a:t>minor</a:t>
            </a:r>
            <a:r>
              <a:rPr lang="en-US" sz="2800" dirty="0" smtClean="0">
                <a:solidFill>
                  <a:schemeClr val="tx2">
                    <a:lumMod val="50000"/>
                  </a:schemeClr>
                </a:solidFill>
                <a:cs typeface="+mn-cs"/>
              </a:rPr>
              <a:t>)</a:t>
            </a:r>
            <a:r>
              <a:rPr lang="en-US" sz="2800" dirty="0" smtClean="0">
                <a:cs typeface="+mn-cs"/>
              </a:rPr>
              <a:t> versus problem behaviors that are office-managed or crisis (</a:t>
            </a:r>
            <a:r>
              <a:rPr lang="en-US" sz="3600" b="1" dirty="0" smtClean="0">
                <a:solidFill>
                  <a:srgbClr val="0000FF"/>
                </a:solidFill>
                <a:cs typeface="+mn-cs"/>
              </a:rPr>
              <a:t>major</a:t>
            </a:r>
            <a:r>
              <a:rPr lang="en-US" sz="2800" dirty="0" smtClean="0">
                <a:solidFill>
                  <a:schemeClr val="tx2">
                    <a:lumMod val="50000"/>
                  </a:schemeClr>
                </a:solidFill>
                <a:cs typeface="+mn-cs"/>
              </a:rPr>
              <a:t>)</a:t>
            </a:r>
          </a:p>
          <a:p>
            <a:pPr eaLnBrk="1" hangingPunct="1">
              <a:defRPr/>
            </a:pPr>
            <a:endParaRPr lang="en-US" dirty="0" smtClean="0">
              <a:cs typeface="+mn-cs"/>
            </a:endParaRPr>
          </a:p>
        </p:txBody>
      </p:sp>
    </p:spTree>
    <p:extLst>
      <p:ext uri="{BB962C8B-B14F-4D97-AF65-F5344CB8AC3E}">
        <p14:creationId xmlns:p14="http://schemas.microsoft.com/office/powerpoint/2010/main" val="3088522730"/>
      </p:ext>
    </p:extLst>
  </p:cSld>
  <p:clrMapOvr>
    <a:masterClrMapping/>
  </p:clrMapOvr>
  <p:transition advTm="35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0A9154E-435E-3249-8B50-A6581BDCEE3C}" type="slidenum">
              <a:rPr lang="en-US"/>
              <a:pPr>
                <a:defRPr/>
              </a:pPr>
              <a:t>35</a:t>
            </a:fld>
            <a:endParaRPr lang="en-US"/>
          </a:p>
        </p:txBody>
      </p:sp>
      <p:sp>
        <p:nvSpPr>
          <p:cNvPr id="284674" name="Rectangle 2"/>
          <p:cNvSpPr>
            <a:spLocks noGrp="1" noChangeArrowheads="1"/>
          </p:cNvSpPr>
          <p:nvPr>
            <p:ph type="title"/>
          </p:nvPr>
        </p:nvSpPr>
        <p:spPr>
          <a:xfrm>
            <a:off x="152400" y="152400"/>
            <a:ext cx="9144000" cy="1143000"/>
          </a:xfrm>
        </p:spPr>
        <p:txBody>
          <a:bodyPr/>
          <a:lstStyle/>
          <a:p>
            <a:pPr eaLnBrk="1" hangingPunct="1">
              <a:defRPr/>
            </a:pPr>
            <a:r>
              <a:rPr lang="en-US" b="1" dirty="0" smtClean="0">
                <a:solidFill>
                  <a:srgbClr val="0F21CB"/>
                </a:solidFill>
                <a:cs typeface="+mj-cs"/>
              </a:rPr>
              <a:t>Major Discipline </a:t>
            </a:r>
            <a:r>
              <a:rPr lang="en-US" dirty="0" smtClean="0">
                <a:cs typeface="+mj-cs"/>
              </a:rPr>
              <a:t>Incidents</a:t>
            </a:r>
          </a:p>
        </p:txBody>
      </p:sp>
      <p:sp>
        <p:nvSpPr>
          <p:cNvPr id="284675" name="Rectangle 3"/>
          <p:cNvSpPr>
            <a:spLocks noGrp="1" noChangeArrowheads="1"/>
          </p:cNvSpPr>
          <p:nvPr>
            <p:ph type="body" idx="1"/>
          </p:nvPr>
        </p:nvSpPr>
        <p:spPr>
          <a:xfrm>
            <a:off x="228600" y="1447800"/>
            <a:ext cx="8077200" cy="4038600"/>
          </a:xfrm>
        </p:spPr>
        <p:txBody>
          <a:bodyPr>
            <a:noAutofit/>
          </a:bodyPr>
          <a:lstStyle/>
          <a:p>
            <a:pPr eaLnBrk="1" hangingPunct="1">
              <a:lnSpc>
                <a:spcPct val="90000"/>
              </a:lnSpc>
              <a:buClr>
                <a:srgbClr val="003082"/>
              </a:buClr>
              <a:defRPr/>
            </a:pPr>
            <a:r>
              <a:rPr lang="en-US" sz="2800" b="1" dirty="0" smtClean="0"/>
              <a:t>Defined</a:t>
            </a:r>
          </a:p>
          <a:p>
            <a:pPr lvl="1" eaLnBrk="1" hangingPunct="1">
              <a:lnSpc>
                <a:spcPct val="90000"/>
              </a:lnSpc>
              <a:buClr>
                <a:srgbClr val="003082"/>
              </a:buClr>
              <a:buFontTx/>
              <a:buChar char="•"/>
              <a:defRPr/>
            </a:pPr>
            <a:r>
              <a:rPr lang="en-US" sz="2800" dirty="0" smtClean="0"/>
              <a:t>Discipline incidents that must be handled by the </a:t>
            </a:r>
            <a:r>
              <a:rPr lang="en-US" sz="2800" b="1" i="1" dirty="0" smtClean="0">
                <a:solidFill>
                  <a:srgbClr val="0000FF"/>
                </a:solidFill>
              </a:rPr>
              <a:t>administration</a:t>
            </a:r>
            <a:r>
              <a:rPr lang="en-US" sz="2800" dirty="0" smtClean="0"/>
              <a:t>.  </a:t>
            </a:r>
          </a:p>
          <a:p>
            <a:pPr lvl="2" eaLnBrk="1" hangingPunct="1">
              <a:lnSpc>
                <a:spcPct val="90000"/>
              </a:lnSpc>
              <a:buClr>
                <a:srgbClr val="003082"/>
              </a:buClr>
              <a:defRPr/>
            </a:pPr>
            <a:r>
              <a:rPr lang="en-US" sz="2400" dirty="0" smtClean="0"/>
              <a:t>These may include but are not limited to: physical fights, property damage, drugs, weapons, tobacco, etc.</a:t>
            </a:r>
          </a:p>
          <a:p>
            <a:pPr eaLnBrk="1" hangingPunct="1">
              <a:lnSpc>
                <a:spcPct val="90000"/>
              </a:lnSpc>
              <a:buClr>
                <a:srgbClr val="003082"/>
              </a:buClr>
              <a:defRPr/>
            </a:pPr>
            <a:endParaRPr lang="en-US" sz="1200" dirty="0" smtClean="0"/>
          </a:p>
          <a:p>
            <a:pPr eaLnBrk="1" hangingPunct="1">
              <a:lnSpc>
                <a:spcPct val="90000"/>
              </a:lnSpc>
              <a:buClr>
                <a:srgbClr val="003082"/>
              </a:buClr>
              <a:defRPr/>
            </a:pPr>
            <a:r>
              <a:rPr lang="en-US" sz="2800" b="1" dirty="0" smtClean="0"/>
              <a:t>Purpose</a:t>
            </a:r>
          </a:p>
          <a:p>
            <a:pPr lvl="1" eaLnBrk="1" hangingPunct="1">
              <a:lnSpc>
                <a:spcPct val="90000"/>
              </a:lnSpc>
              <a:buClr>
                <a:srgbClr val="003082"/>
              </a:buClr>
              <a:buFontTx/>
              <a:buChar char="•"/>
              <a:defRPr/>
            </a:pPr>
            <a:r>
              <a:rPr lang="en-US" sz="2800" dirty="0" smtClean="0"/>
              <a:t>Once problem behaviors are operationally defined, it is essential that the team distinguish the major discipline incidents from the minor to determine the </a:t>
            </a:r>
            <a:r>
              <a:rPr lang="en-US" sz="2800" b="1" i="1" dirty="0" smtClean="0">
                <a:solidFill>
                  <a:srgbClr val="0000FF"/>
                </a:solidFill>
              </a:rPr>
              <a:t>appropriate consequence</a:t>
            </a:r>
            <a:r>
              <a:rPr lang="en-US" sz="2800" dirty="0" smtClean="0">
                <a:solidFill>
                  <a:srgbClr val="0000FF"/>
                </a:solidFill>
              </a:rPr>
              <a:t>  </a:t>
            </a:r>
          </a:p>
        </p:txBody>
      </p:sp>
    </p:spTree>
    <p:extLst>
      <p:ext uri="{BB962C8B-B14F-4D97-AF65-F5344CB8AC3E}">
        <p14:creationId xmlns:p14="http://schemas.microsoft.com/office/powerpoint/2010/main" val="2088246196"/>
      </p:ext>
    </p:extLst>
  </p:cSld>
  <p:clrMapOvr>
    <a:masterClrMapping/>
  </p:clrMapOvr>
  <p:transition advTm="4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3E0FDB05-672E-3B40-9A10-4CBFF8C6A3F8}" type="slidenum">
              <a:rPr lang="en-US"/>
              <a:pPr>
                <a:defRPr/>
              </a:pPr>
              <a:t>36</a:t>
            </a:fld>
            <a:endParaRPr lang="en-US"/>
          </a:p>
        </p:txBody>
      </p:sp>
      <p:sp>
        <p:nvSpPr>
          <p:cNvPr id="286722" name="Rectangle 2"/>
          <p:cNvSpPr>
            <a:spLocks noGrp="1" noChangeArrowheads="1"/>
          </p:cNvSpPr>
          <p:nvPr>
            <p:ph type="title"/>
          </p:nvPr>
        </p:nvSpPr>
        <p:spPr>
          <a:xfrm>
            <a:off x="457200" y="228600"/>
            <a:ext cx="8229600" cy="1143000"/>
          </a:xfrm>
        </p:spPr>
        <p:txBody>
          <a:bodyPr/>
          <a:lstStyle/>
          <a:p>
            <a:pPr eaLnBrk="1" hangingPunct="1">
              <a:defRPr/>
            </a:pPr>
            <a:r>
              <a:rPr lang="en-US" b="1" dirty="0" smtClean="0">
                <a:solidFill>
                  <a:srgbClr val="0F21CB"/>
                </a:solidFill>
                <a:cs typeface="+mj-cs"/>
              </a:rPr>
              <a:t>Minor Discipline </a:t>
            </a:r>
            <a:r>
              <a:rPr lang="en-US" dirty="0" smtClean="0">
                <a:cs typeface="+mj-cs"/>
              </a:rPr>
              <a:t>Incidents</a:t>
            </a:r>
          </a:p>
        </p:txBody>
      </p:sp>
      <p:sp>
        <p:nvSpPr>
          <p:cNvPr id="286723" name="Rectangle 3"/>
          <p:cNvSpPr>
            <a:spLocks noGrp="1" noChangeArrowheads="1"/>
          </p:cNvSpPr>
          <p:nvPr>
            <p:ph type="body" sz="half" idx="1"/>
          </p:nvPr>
        </p:nvSpPr>
        <p:spPr>
          <a:xfrm>
            <a:off x="457200" y="1447800"/>
            <a:ext cx="8382000" cy="5029200"/>
          </a:xfrm>
        </p:spPr>
        <p:txBody>
          <a:bodyPr>
            <a:noAutofit/>
          </a:bodyPr>
          <a:lstStyle/>
          <a:p>
            <a:pPr eaLnBrk="1" hangingPunct="1">
              <a:lnSpc>
                <a:spcPct val="80000"/>
              </a:lnSpc>
              <a:buClr>
                <a:srgbClr val="003082"/>
              </a:buClr>
              <a:defRPr/>
            </a:pPr>
            <a:r>
              <a:rPr lang="en-US" sz="2800" b="1" dirty="0" smtClean="0"/>
              <a:t>Defined</a:t>
            </a:r>
          </a:p>
          <a:p>
            <a:pPr lvl="1" eaLnBrk="1" hangingPunct="1">
              <a:lnSpc>
                <a:spcPct val="80000"/>
              </a:lnSpc>
              <a:buClr>
                <a:srgbClr val="003082"/>
              </a:buClr>
              <a:buFontTx/>
              <a:buChar char="•"/>
              <a:defRPr/>
            </a:pPr>
            <a:r>
              <a:rPr lang="en-US" sz="2800" dirty="0" smtClean="0"/>
              <a:t>Discipline incidents that can be </a:t>
            </a:r>
            <a:r>
              <a:rPr lang="en-US" sz="2800" b="1" i="1" dirty="0" smtClean="0">
                <a:solidFill>
                  <a:srgbClr val="0000FF"/>
                </a:solidFill>
              </a:rPr>
              <a:t>handled by the</a:t>
            </a:r>
            <a:r>
              <a:rPr lang="en-US" sz="2800" b="1" i="1" dirty="0" smtClean="0">
                <a:solidFill>
                  <a:srgbClr val="FFFF00"/>
                </a:solidFill>
              </a:rPr>
              <a:t> </a:t>
            </a:r>
            <a:r>
              <a:rPr lang="en-US" sz="2800" b="1" i="1" dirty="0" smtClean="0">
                <a:solidFill>
                  <a:srgbClr val="0000FF"/>
                </a:solidFill>
              </a:rPr>
              <a:t>classroom teacher</a:t>
            </a:r>
            <a:r>
              <a:rPr lang="en-US" sz="2800" dirty="0" smtClean="0"/>
              <a:t> and usually do not warrant a discipline referral to the office</a:t>
            </a:r>
            <a:r>
              <a:rPr lang="en-US" sz="2800" b="1" dirty="0" smtClean="0"/>
              <a:t>*</a:t>
            </a:r>
            <a:r>
              <a:rPr lang="en-US" sz="2800" dirty="0" smtClean="0"/>
              <a:t>.  </a:t>
            </a:r>
          </a:p>
          <a:p>
            <a:pPr lvl="2" eaLnBrk="1" hangingPunct="1">
              <a:lnSpc>
                <a:spcPct val="80000"/>
              </a:lnSpc>
              <a:buClr>
                <a:srgbClr val="003082"/>
              </a:buClr>
              <a:defRPr/>
            </a:pPr>
            <a:r>
              <a:rPr lang="en-US" sz="2400" dirty="0" smtClean="0"/>
              <a:t>These may include but are not limited to: tardiness to class, lack of classroom material, incomplete classroom assignments, gum chewing, etc.  </a:t>
            </a:r>
          </a:p>
          <a:p>
            <a:pPr lvl="2" eaLnBrk="1" hangingPunct="1">
              <a:lnSpc>
                <a:spcPct val="80000"/>
              </a:lnSpc>
              <a:buClr>
                <a:srgbClr val="003082"/>
              </a:buClr>
              <a:defRPr/>
            </a:pPr>
            <a:endParaRPr lang="en-US" sz="2400" dirty="0" smtClean="0"/>
          </a:p>
          <a:p>
            <a:pPr eaLnBrk="1" hangingPunct="1">
              <a:lnSpc>
                <a:spcPct val="80000"/>
              </a:lnSpc>
              <a:buClr>
                <a:srgbClr val="003082"/>
              </a:buClr>
              <a:defRPr/>
            </a:pPr>
            <a:r>
              <a:rPr lang="en-US" sz="2800" b="1" dirty="0" smtClean="0"/>
              <a:t>Purpose</a:t>
            </a:r>
          </a:p>
          <a:p>
            <a:pPr lvl="1" eaLnBrk="1" hangingPunct="1">
              <a:lnSpc>
                <a:spcPct val="80000"/>
              </a:lnSpc>
              <a:buClr>
                <a:srgbClr val="003082"/>
              </a:buClr>
              <a:buFontTx/>
              <a:buChar char="•"/>
              <a:defRPr/>
            </a:pPr>
            <a:r>
              <a:rPr lang="en-US" sz="2800" dirty="0" smtClean="0"/>
              <a:t>To determine </a:t>
            </a:r>
            <a:r>
              <a:rPr lang="en-US" sz="2800" b="1" i="1" dirty="0" smtClean="0">
                <a:solidFill>
                  <a:srgbClr val="0000FF"/>
                </a:solidFill>
              </a:rPr>
              <a:t>appropriate consequence</a:t>
            </a:r>
            <a:r>
              <a:rPr lang="en-US" sz="2800" dirty="0" smtClean="0"/>
              <a:t> and where the consequence should be delivered</a:t>
            </a:r>
          </a:p>
          <a:p>
            <a:pPr eaLnBrk="1" hangingPunct="1">
              <a:lnSpc>
                <a:spcPct val="80000"/>
              </a:lnSpc>
              <a:buClr>
                <a:srgbClr val="003082"/>
              </a:buClr>
              <a:defRPr/>
            </a:pPr>
            <a:endParaRPr lang="en-US" sz="2800" b="1" dirty="0" smtClean="0"/>
          </a:p>
          <a:p>
            <a:pPr marL="114300" indent="0" eaLnBrk="1" hangingPunct="1">
              <a:lnSpc>
                <a:spcPct val="80000"/>
              </a:lnSpc>
              <a:buClr>
                <a:srgbClr val="003082"/>
              </a:buClr>
              <a:buNone/>
              <a:defRPr/>
            </a:pPr>
            <a:r>
              <a:rPr lang="en-US" sz="2800" b="1" dirty="0" smtClean="0"/>
              <a:t>*</a:t>
            </a:r>
            <a:r>
              <a:rPr lang="en-US" sz="2800" i="1" dirty="0" smtClean="0"/>
              <a:t> </a:t>
            </a:r>
            <a:r>
              <a:rPr lang="en-US" sz="2400" i="1" dirty="0" smtClean="0"/>
              <a:t>These incidences are still tracked but the consequence is delivered in the classroom</a:t>
            </a:r>
          </a:p>
        </p:txBody>
      </p:sp>
    </p:spTree>
    <p:extLst>
      <p:ext uri="{BB962C8B-B14F-4D97-AF65-F5344CB8AC3E}">
        <p14:creationId xmlns:p14="http://schemas.microsoft.com/office/powerpoint/2010/main" val="15384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BF10E3B4-5CAF-C941-9773-DC57CA938EAA}" type="slidenum">
              <a:rPr lang="en-US"/>
              <a:pPr>
                <a:defRPr/>
              </a:pPr>
              <a:t>37</a:t>
            </a:fld>
            <a:endParaRPr lang="en-US"/>
          </a:p>
        </p:txBody>
      </p:sp>
      <p:sp>
        <p:nvSpPr>
          <p:cNvPr id="288770" name="Rectangle 2"/>
          <p:cNvSpPr>
            <a:spLocks noGrp="1" noChangeArrowheads="1"/>
          </p:cNvSpPr>
          <p:nvPr>
            <p:ph type="title"/>
          </p:nvPr>
        </p:nvSpPr>
        <p:spPr>
          <a:xfrm>
            <a:off x="457200" y="152400"/>
            <a:ext cx="8229600" cy="1143000"/>
          </a:xfrm>
        </p:spPr>
        <p:txBody>
          <a:bodyPr/>
          <a:lstStyle/>
          <a:p>
            <a:pPr eaLnBrk="1" hangingPunct="1">
              <a:defRPr/>
            </a:pPr>
            <a:r>
              <a:rPr lang="en-US" b="1" dirty="0" smtClean="0">
                <a:solidFill>
                  <a:srgbClr val="0F21CB"/>
                </a:solidFill>
                <a:cs typeface="+mj-cs"/>
              </a:rPr>
              <a:t>Emergency or Crisis </a:t>
            </a:r>
            <a:r>
              <a:rPr lang="en-US" dirty="0" smtClean="0">
                <a:cs typeface="+mj-cs"/>
              </a:rPr>
              <a:t>Incidents</a:t>
            </a:r>
          </a:p>
        </p:txBody>
      </p:sp>
      <p:sp>
        <p:nvSpPr>
          <p:cNvPr id="288771" name="Rectangle 3"/>
          <p:cNvSpPr>
            <a:spLocks noGrp="1" noChangeArrowheads="1"/>
          </p:cNvSpPr>
          <p:nvPr>
            <p:ph type="body" sz="half" idx="1"/>
          </p:nvPr>
        </p:nvSpPr>
        <p:spPr>
          <a:xfrm>
            <a:off x="228600" y="1295400"/>
            <a:ext cx="8915400" cy="5410200"/>
          </a:xfrm>
          <a:solidFill>
            <a:schemeClr val="bg1"/>
          </a:solidFill>
        </p:spPr>
        <p:txBody>
          <a:bodyPr>
            <a:noAutofit/>
          </a:bodyPr>
          <a:lstStyle/>
          <a:p>
            <a:pPr eaLnBrk="1" hangingPunct="1">
              <a:buClr>
                <a:srgbClr val="003082"/>
              </a:buClr>
              <a:defRPr/>
            </a:pPr>
            <a:r>
              <a:rPr lang="en-US" sz="2800" b="1" dirty="0" smtClean="0"/>
              <a:t>Defined*</a:t>
            </a:r>
          </a:p>
          <a:p>
            <a:pPr lvl="1" eaLnBrk="1" hangingPunct="1">
              <a:spcBef>
                <a:spcPts val="0"/>
              </a:spcBef>
              <a:buClr>
                <a:srgbClr val="003082"/>
              </a:buClr>
              <a:buFontTx/>
              <a:buChar char="•"/>
              <a:defRPr/>
            </a:pPr>
            <a:r>
              <a:rPr lang="en-US" sz="2800" dirty="0" smtClean="0"/>
              <a:t>Discipline incidents that require </a:t>
            </a:r>
            <a:r>
              <a:rPr lang="en-US" sz="2800" b="1" i="1" dirty="0" smtClean="0">
                <a:solidFill>
                  <a:srgbClr val="0000FF"/>
                </a:solidFill>
              </a:rPr>
              <a:t>immediate response from administration</a:t>
            </a:r>
            <a:r>
              <a:rPr lang="en-US" sz="2800" dirty="0" smtClean="0"/>
              <a:t> and/or crisis response team. </a:t>
            </a:r>
          </a:p>
          <a:p>
            <a:pPr lvl="2" eaLnBrk="1" hangingPunct="1">
              <a:spcBef>
                <a:spcPts val="0"/>
              </a:spcBef>
              <a:buClr>
                <a:srgbClr val="003082"/>
              </a:buClr>
              <a:defRPr/>
            </a:pPr>
            <a:r>
              <a:rPr lang="en-US" sz="2400" dirty="0" smtClean="0"/>
              <a:t>These incidences may cause short-term change to a </a:t>
            </a:r>
            <a:r>
              <a:rPr lang="en-US" sz="2400" smtClean="0"/>
              <a:t>school</a:t>
            </a:r>
            <a:r>
              <a:rPr lang="en-US" sz="2400" smtClean="0">
                <a:latin typeface="Arial"/>
              </a:rPr>
              <a:t>’</a:t>
            </a:r>
            <a:r>
              <a:rPr lang="en-US" sz="2400" smtClean="0"/>
              <a:t>s PBS </a:t>
            </a:r>
            <a:r>
              <a:rPr lang="en-US" sz="2400" dirty="0" smtClean="0"/>
              <a:t>Plan and may include, but are not limited to: bomb threats, weapons alerts, intruder, fire evacuations, etc.</a:t>
            </a:r>
          </a:p>
          <a:p>
            <a:pPr lvl="1" eaLnBrk="1" hangingPunct="1">
              <a:buClr>
                <a:srgbClr val="003082"/>
              </a:buClr>
              <a:buFontTx/>
              <a:buNone/>
              <a:defRPr/>
            </a:pPr>
            <a:r>
              <a:rPr lang="en-US" i="1" dirty="0" smtClean="0"/>
              <a:t>*These incidents do not necessarily result in an ODR</a:t>
            </a:r>
          </a:p>
          <a:p>
            <a:pPr lvl="1" eaLnBrk="1" hangingPunct="1">
              <a:buClr>
                <a:srgbClr val="003082"/>
              </a:buClr>
              <a:buFontTx/>
              <a:buNone/>
              <a:defRPr/>
            </a:pPr>
            <a:endParaRPr lang="en-US" sz="1600" i="1" dirty="0" smtClean="0"/>
          </a:p>
          <a:p>
            <a:pPr eaLnBrk="1" hangingPunct="1">
              <a:buClr>
                <a:srgbClr val="003082"/>
              </a:buClr>
              <a:defRPr/>
            </a:pPr>
            <a:r>
              <a:rPr lang="en-US" sz="2800" b="1" dirty="0" smtClean="0"/>
              <a:t>Purpose</a:t>
            </a:r>
          </a:p>
          <a:p>
            <a:pPr lvl="1" eaLnBrk="1" hangingPunct="1">
              <a:buClr>
                <a:srgbClr val="003082"/>
              </a:buClr>
              <a:buFontTx/>
              <a:buChar char="•"/>
              <a:defRPr/>
            </a:pPr>
            <a:r>
              <a:rPr lang="en-US" sz="2800" dirty="0" smtClean="0"/>
              <a:t>Maintain </a:t>
            </a:r>
            <a:r>
              <a:rPr lang="en-US" sz="2800" b="1" i="1" dirty="0" smtClean="0">
                <a:solidFill>
                  <a:srgbClr val="0000FF"/>
                </a:solidFill>
              </a:rPr>
              <a:t>order and safety</a:t>
            </a:r>
            <a:r>
              <a:rPr lang="en-US" sz="2800" dirty="0" smtClean="0"/>
              <a:t> during emergency situations </a:t>
            </a:r>
            <a:endParaRPr lang="en-US" sz="2800" i="1" dirty="0" smtClean="0"/>
          </a:p>
          <a:p>
            <a:pPr lvl="1" eaLnBrk="1" hangingPunct="1">
              <a:buClr>
                <a:srgbClr val="003082"/>
              </a:buClr>
              <a:buFontTx/>
              <a:buNone/>
              <a:defRPr/>
            </a:pPr>
            <a:r>
              <a:rPr lang="en-US" sz="2800" b="1" dirty="0" smtClean="0"/>
              <a:t>* </a:t>
            </a:r>
            <a:r>
              <a:rPr lang="en-US" i="1" dirty="0" smtClean="0"/>
              <a:t>Each school is urged to consult their district and school policies for emergency/crisis incidents</a:t>
            </a:r>
          </a:p>
        </p:txBody>
      </p:sp>
    </p:spTree>
    <p:extLst>
      <p:ext uri="{BB962C8B-B14F-4D97-AF65-F5344CB8AC3E}">
        <p14:creationId xmlns:p14="http://schemas.microsoft.com/office/powerpoint/2010/main" val="3610643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287FDF7-4E45-7745-888C-EBD4066CF624}" type="slidenum">
              <a:rPr lang="en-US"/>
              <a:pPr>
                <a:defRPr/>
              </a:pPr>
              <a:t>38</a:t>
            </a:fld>
            <a:endParaRPr lang="en-US"/>
          </a:p>
        </p:txBody>
      </p:sp>
      <p:sp>
        <p:nvSpPr>
          <p:cNvPr id="294914" name="Rectangle 2"/>
          <p:cNvSpPr>
            <a:spLocks noGrp="1" noChangeArrowheads="1"/>
          </p:cNvSpPr>
          <p:nvPr>
            <p:ph type="title"/>
          </p:nvPr>
        </p:nvSpPr>
        <p:spPr>
          <a:xfrm>
            <a:off x="0" y="4482"/>
            <a:ext cx="8229600" cy="1143000"/>
          </a:xfrm>
        </p:spPr>
        <p:txBody>
          <a:bodyPr/>
          <a:lstStyle/>
          <a:p>
            <a:pPr eaLnBrk="1" hangingPunct="1">
              <a:defRPr/>
            </a:pPr>
            <a:r>
              <a:rPr lang="en-US" sz="4000" dirty="0" smtClean="0">
                <a:cs typeface="+mj-cs"/>
              </a:rPr>
              <a:t>Office Discipline Referral  (ODR) Forms</a:t>
            </a:r>
          </a:p>
        </p:txBody>
      </p:sp>
      <p:sp>
        <p:nvSpPr>
          <p:cNvPr id="294915" name="Rectangle 3"/>
          <p:cNvSpPr>
            <a:spLocks noGrp="1" noChangeArrowheads="1"/>
          </p:cNvSpPr>
          <p:nvPr>
            <p:ph type="body" idx="1"/>
          </p:nvPr>
        </p:nvSpPr>
        <p:spPr>
          <a:xfrm>
            <a:off x="152400" y="1143000"/>
            <a:ext cx="8229600" cy="5334000"/>
          </a:xfrm>
        </p:spPr>
        <p:txBody>
          <a:bodyPr>
            <a:normAutofit fontScale="85000" lnSpcReduction="20000"/>
          </a:bodyPr>
          <a:lstStyle/>
          <a:p>
            <a:pPr eaLnBrk="1" hangingPunct="1">
              <a:defRPr/>
            </a:pPr>
            <a:r>
              <a:rPr lang="en-US" sz="4000" dirty="0" smtClean="0"/>
              <a:t>Be sure to answer the following </a:t>
            </a:r>
            <a:r>
              <a:rPr lang="en-US" sz="4000" b="1" i="1" dirty="0" smtClean="0">
                <a:solidFill>
                  <a:srgbClr val="0000FF"/>
                </a:solidFill>
              </a:rPr>
              <a:t>5 questions</a:t>
            </a:r>
            <a:r>
              <a:rPr lang="en-US" sz="4000" dirty="0" smtClean="0"/>
              <a:t> on each referral form:  </a:t>
            </a:r>
          </a:p>
          <a:p>
            <a:pPr eaLnBrk="1" hangingPunct="1">
              <a:defRPr/>
            </a:pPr>
            <a:endParaRPr lang="en-US" sz="1300" dirty="0" smtClean="0"/>
          </a:p>
          <a:p>
            <a:pPr marL="1291590" lvl="2" indent="-514350">
              <a:buClr>
                <a:srgbClr val="003082"/>
              </a:buClr>
              <a:buFont typeface="+mj-lt"/>
              <a:buAutoNum type="arabicPeriod"/>
              <a:defRPr/>
            </a:pPr>
            <a:r>
              <a:rPr lang="en-US" sz="3100" b="1" dirty="0"/>
              <a:t>Who</a:t>
            </a:r>
            <a:r>
              <a:rPr lang="en-US" sz="3100" b="1" dirty="0" smtClean="0"/>
              <a:t>?</a:t>
            </a:r>
          </a:p>
          <a:p>
            <a:pPr marL="1291590" lvl="2" indent="-514350">
              <a:buClr>
                <a:srgbClr val="003082"/>
              </a:buClr>
              <a:buFont typeface="+mj-lt"/>
              <a:buAutoNum type="arabicPeriod"/>
              <a:defRPr/>
            </a:pPr>
            <a:r>
              <a:rPr lang="en-US" sz="3100" b="1" dirty="0"/>
              <a:t>Why</a:t>
            </a:r>
            <a:r>
              <a:rPr lang="en-US" sz="3100" b="1" dirty="0" smtClean="0"/>
              <a:t>?</a:t>
            </a:r>
          </a:p>
          <a:p>
            <a:pPr marL="1291590" lvl="2" indent="-514350">
              <a:buClr>
                <a:srgbClr val="003082"/>
              </a:buClr>
              <a:buFont typeface="+mj-lt"/>
              <a:buAutoNum type="arabicPeriod"/>
              <a:defRPr/>
            </a:pPr>
            <a:r>
              <a:rPr lang="en-US" sz="3100" b="1" dirty="0"/>
              <a:t>What</a:t>
            </a:r>
            <a:r>
              <a:rPr lang="en-US" sz="3100" b="1" dirty="0" smtClean="0"/>
              <a:t>?</a:t>
            </a:r>
          </a:p>
          <a:p>
            <a:pPr marL="1291590" lvl="2" indent="-514350">
              <a:buClr>
                <a:srgbClr val="003082"/>
              </a:buClr>
              <a:buFont typeface="+mj-lt"/>
              <a:buAutoNum type="arabicPeriod"/>
              <a:defRPr/>
            </a:pPr>
            <a:r>
              <a:rPr lang="en-US" sz="3100" b="1" dirty="0"/>
              <a:t>When</a:t>
            </a:r>
            <a:r>
              <a:rPr lang="en-US" sz="3100" b="1" dirty="0" smtClean="0"/>
              <a:t>?</a:t>
            </a:r>
          </a:p>
          <a:p>
            <a:pPr marL="1291590" lvl="2" indent="-514350">
              <a:buClr>
                <a:srgbClr val="003082"/>
              </a:buClr>
              <a:buFont typeface="+mj-lt"/>
              <a:buAutoNum type="arabicPeriod"/>
              <a:defRPr/>
            </a:pPr>
            <a:r>
              <a:rPr lang="en-US" sz="3100" b="1" dirty="0" smtClean="0"/>
              <a:t>Where?</a:t>
            </a:r>
          </a:p>
          <a:p>
            <a:pPr marL="777240" lvl="2" indent="0">
              <a:buClr>
                <a:srgbClr val="003082"/>
              </a:buClr>
              <a:buNone/>
              <a:defRPr/>
            </a:pPr>
            <a:endParaRPr lang="en-US" sz="2600" b="1" dirty="0" smtClean="0"/>
          </a:p>
          <a:p>
            <a:pPr eaLnBrk="1" hangingPunct="1">
              <a:defRPr/>
            </a:pPr>
            <a:r>
              <a:rPr lang="en-US" sz="3600" b="1" i="1" dirty="0" smtClean="0">
                <a:solidFill>
                  <a:srgbClr val="0000FF"/>
                </a:solidFill>
              </a:rPr>
              <a:t>Clarity</a:t>
            </a:r>
            <a:r>
              <a:rPr lang="en-US" sz="3600" b="1" i="1" dirty="0" smtClean="0">
                <a:solidFill>
                  <a:srgbClr val="FFFF00"/>
                </a:solidFill>
              </a:rPr>
              <a:t> </a:t>
            </a:r>
            <a:r>
              <a:rPr lang="en-US" sz="3600" dirty="0" smtClean="0"/>
              <a:t>on the referral form takes the guess work out of the data entry person’s job</a:t>
            </a:r>
          </a:p>
          <a:p>
            <a:pPr eaLnBrk="1" hangingPunct="1">
              <a:defRPr/>
            </a:pPr>
            <a:endParaRPr lang="en-US" sz="1400" dirty="0" smtClean="0"/>
          </a:p>
          <a:p>
            <a:pPr eaLnBrk="1" hangingPunct="1">
              <a:defRPr/>
            </a:pPr>
            <a:r>
              <a:rPr lang="en-US" sz="3600" dirty="0" smtClean="0"/>
              <a:t>Data will be more </a:t>
            </a:r>
            <a:r>
              <a:rPr lang="en-US" sz="3600" b="1" i="1" dirty="0" smtClean="0">
                <a:solidFill>
                  <a:srgbClr val="0000FF"/>
                </a:solidFill>
              </a:rPr>
              <a:t>reliable</a:t>
            </a:r>
            <a:r>
              <a:rPr lang="en-US" sz="3600" dirty="0" smtClean="0">
                <a:solidFill>
                  <a:srgbClr val="0000FF"/>
                </a:solidFill>
              </a:rPr>
              <a:t> </a:t>
            </a:r>
            <a:r>
              <a:rPr lang="en-US" sz="3600" dirty="0" smtClean="0"/>
              <a:t>and </a:t>
            </a:r>
            <a:r>
              <a:rPr lang="en-US" sz="3600" b="1" i="1" dirty="0" smtClean="0">
                <a:solidFill>
                  <a:srgbClr val="0000FF"/>
                </a:solidFill>
              </a:rPr>
              <a:t>accurate</a:t>
            </a:r>
            <a:r>
              <a:rPr lang="en-US" sz="3600" dirty="0" smtClean="0">
                <a:solidFill>
                  <a:srgbClr val="0000FF"/>
                </a:solidFill>
              </a:rPr>
              <a:t> </a:t>
            </a:r>
            <a:r>
              <a:rPr lang="en-US" sz="3600" dirty="0" smtClean="0"/>
              <a:t>as judgment calls are minimized</a:t>
            </a:r>
          </a:p>
        </p:txBody>
      </p:sp>
    </p:spTree>
    <p:extLst>
      <p:ext uri="{BB962C8B-B14F-4D97-AF65-F5344CB8AC3E}">
        <p14:creationId xmlns:p14="http://schemas.microsoft.com/office/powerpoint/2010/main" val="2930485206"/>
      </p:ext>
    </p:extLst>
  </p:cSld>
  <p:clrMapOvr>
    <a:masterClrMapping/>
  </p:clrMapOvr>
  <p:transition advTm="72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0D705DF-B89A-1E42-A96D-77EB74659130}" type="slidenum">
              <a:rPr lang="en-US"/>
              <a:pPr>
                <a:defRPr/>
              </a:pPr>
              <a:t>39</a:t>
            </a:fld>
            <a:endParaRPr lang="en-US"/>
          </a:p>
        </p:txBody>
      </p:sp>
      <p:sp>
        <p:nvSpPr>
          <p:cNvPr id="299010" name="Rectangle 2"/>
          <p:cNvSpPr>
            <a:spLocks noGrp="1" noChangeArrowheads="1"/>
          </p:cNvSpPr>
          <p:nvPr>
            <p:ph type="title"/>
          </p:nvPr>
        </p:nvSpPr>
        <p:spPr>
          <a:xfrm>
            <a:off x="228600" y="304800"/>
            <a:ext cx="9144000" cy="838200"/>
          </a:xfrm>
        </p:spPr>
        <p:txBody>
          <a:bodyPr/>
          <a:lstStyle/>
          <a:p>
            <a:pPr eaLnBrk="1" hangingPunct="1">
              <a:defRPr/>
            </a:pPr>
            <a:r>
              <a:rPr lang="en-US" sz="4000" dirty="0" smtClean="0">
                <a:cs typeface="+mj-cs"/>
              </a:rPr>
              <a:t>Characteristics of a SWIS</a:t>
            </a:r>
            <a:br>
              <a:rPr lang="en-US" sz="4000" dirty="0" smtClean="0">
                <a:cs typeface="+mj-cs"/>
              </a:rPr>
            </a:br>
            <a:r>
              <a:rPr lang="en-US" sz="4000" dirty="0" smtClean="0">
                <a:cs typeface="+mj-cs"/>
              </a:rPr>
              <a:t>Compatible Referral Form</a:t>
            </a:r>
            <a:endParaRPr lang="en-US" sz="4000" i="1" dirty="0" smtClean="0">
              <a:cs typeface="+mj-cs"/>
            </a:endParaRPr>
          </a:p>
        </p:txBody>
      </p:sp>
      <p:sp>
        <p:nvSpPr>
          <p:cNvPr id="299011" name="Rectangle 3"/>
          <p:cNvSpPr>
            <a:spLocks noGrp="1" noChangeArrowheads="1"/>
          </p:cNvSpPr>
          <p:nvPr>
            <p:ph type="body" idx="1"/>
          </p:nvPr>
        </p:nvSpPr>
        <p:spPr>
          <a:xfrm>
            <a:off x="304800" y="1828800"/>
            <a:ext cx="4343400" cy="4038600"/>
          </a:xfrm>
        </p:spPr>
        <p:txBody>
          <a:bodyPr/>
          <a:lstStyle/>
          <a:p>
            <a:pPr eaLnBrk="1" hangingPunct="1">
              <a:buClr>
                <a:srgbClr val="003082"/>
              </a:buClr>
              <a:defRPr/>
            </a:pPr>
            <a:r>
              <a:rPr lang="en-US" sz="2800" dirty="0" smtClean="0">
                <a:cs typeface="+mn-cs"/>
              </a:rPr>
              <a:t>Student</a:t>
            </a:r>
            <a:r>
              <a:rPr lang="ja-JP" altLang="en-US" sz="2800" dirty="0" smtClean="0">
                <a:latin typeface="Arial"/>
                <a:cs typeface="+mn-cs"/>
              </a:rPr>
              <a:t>’</a:t>
            </a:r>
            <a:r>
              <a:rPr lang="en-US" sz="2800" dirty="0" smtClean="0">
                <a:cs typeface="+mn-cs"/>
              </a:rPr>
              <a:t>s Name</a:t>
            </a:r>
          </a:p>
          <a:p>
            <a:pPr eaLnBrk="1" hangingPunct="1">
              <a:buClr>
                <a:srgbClr val="003082"/>
              </a:buClr>
              <a:defRPr/>
            </a:pPr>
            <a:r>
              <a:rPr lang="en-US" sz="2800" dirty="0" smtClean="0">
                <a:cs typeface="+mn-cs"/>
              </a:rPr>
              <a:t>Date</a:t>
            </a:r>
          </a:p>
          <a:p>
            <a:pPr eaLnBrk="1" hangingPunct="1">
              <a:buClr>
                <a:srgbClr val="003082"/>
              </a:buClr>
              <a:defRPr/>
            </a:pPr>
            <a:r>
              <a:rPr lang="en-US" sz="2800" dirty="0" smtClean="0">
                <a:cs typeface="+mn-cs"/>
              </a:rPr>
              <a:t>Time of Incident</a:t>
            </a:r>
          </a:p>
          <a:p>
            <a:pPr eaLnBrk="1" hangingPunct="1">
              <a:buClr>
                <a:srgbClr val="003082"/>
              </a:buClr>
              <a:defRPr/>
            </a:pPr>
            <a:r>
              <a:rPr lang="en-US" sz="2800" dirty="0" smtClean="0">
                <a:cs typeface="+mn-cs"/>
              </a:rPr>
              <a:t>Student</a:t>
            </a:r>
            <a:r>
              <a:rPr lang="ja-JP" altLang="en-US" sz="2800" dirty="0" smtClean="0">
                <a:latin typeface="Arial"/>
                <a:cs typeface="+mn-cs"/>
              </a:rPr>
              <a:t>’</a:t>
            </a:r>
            <a:r>
              <a:rPr lang="en-US" sz="2800" dirty="0" smtClean="0">
                <a:cs typeface="+mn-cs"/>
              </a:rPr>
              <a:t>s Teacher (optional)</a:t>
            </a:r>
          </a:p>
          <a:p>
            <a:pPr eaLnBrk="1" hangingPunct="1">
              <a:buClr>
                <a:srgbClr val="003082"/>
              </a:buClr>
              <a:defRPr/>
            </a:pPr>
            <a:r>
              <a:rPr lang="en-US" sz="2800" dirty="0" smtClean="0">
                <a:cs typeface="+mn-cs"/>
              </a:rPr>
              <a:t>Student</a:t>
            </a:r>
            <a:r>
              <a:rPr lang="ja-JP" altLang="en-US" sz="2800" dirty="0" smtClean="0">
                <a:latin typeface="Arial"/>
                <a:cs typeface="+mn-cs"/>
              </a:rPr>
              <a:t>’</a:t>
            </a:r>
            <a:r>
              <a:rPr lang="en-US" sz="2800" dirty="0" smtClean="0">
                <a:cs typeface="+mn-cs"/>
              </a:rPr>
              <a:t>s Grade Level</a:t>
            </a:r>
          </a:p>
          <a:p>
            <a:pPr eaLnBrk="1" hangingPunct="1">
              <a:buClr>
                <a:srgbClr val="003082"/>
              </a:buClr>
              <a:defRPr/>
            </a:pPr>
            <a:r>
              <a:rPr lang="en-US" sz="2800" dirty="0" smtClean="0">
                <a:cs typeface="+mn-cs"/>
              </a:rPr>
              <a:t>Referring Staff</a:t>
            </a:r>
          </a:p>
          <a:p>
            <a:pPr eaLnBrk="1" hangingPunct="1">
              <a:buClr>
                <a:srgbClr val="003082"/>
              </a:buClr>
              <a:defRPr/>
            </a:pPr>
            <a:r>
              <a:rPr lang="en-US" sz="2800" dirty="0" smtClean="0">
                <a:cs typeface="+mn-cs"/>
              </a:rPr>
              <a:t>Location of Incident</a:t>
            </a:r>
          </a:p>
        </p:txBody>
      </p:sp>
      <p:sp>
        <p:nvSpPr>
          <p:cNvPr id="299012" name="Rectangle 4"/>
          <p:cNvSpPr>
            <a:spLocks noChangeArrowheads="1"/>
          </p:cNvSpPr>
          <p:nvPr/>
        </p:nvSpPr>
        <p:spPr bwMode="auto">
          <a:xfrm>
            <a:off x="4648200" y="1828800"/>
            <a:ext cx="4114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FontTx/>
              <a:buChar char="•"/>
              <a:defRPr/>
            </a:pPr>
            <a:r>
              <a:rPr lang="en-US" sz="2800" dirty="0">
                <a:solidFill>
                  <a:schemeClr val="tx1"/>
                </a:solidFill>
                <a:cs typeface="+mn-cs"/>
              </a:rPr>
              <a:t>Problem Behavior</a:t>
            </a:r>
            <a:endParaRPr lang="en-US" sz="2800" b="1" dirty="0">
              <a:solidFill>
                <a:schemeClr val="tx1"/>
              </a:solidFill>
              <a:cs typeface="+mn-cs"/>
            </a:endParaRPr>
          </a:p>
          <a:p>
            <a:pPr marL="342900" indent="-342900" algn="l">
              <a:spcBef>
                <a:spcPct val="20000"/>
              </a:spcBef>
              <a:buFontTx/>
              <a:buChar char="•"/>
              <a:defRPr/>
            </a:pPr>
            <a:r>
              <a:rPr lang="en-US" sz="2800" dirty="0">
                <a:solidFill>
                  <a:schemeClr val="tx1"/>
                </a:solidFill>
                <a:cs typeface="+mn-cs"/>
              </a:rPr>
              <a:t>Possible Motivation</a:t>
            </a:r>
          </a:p>
          <a:p>
            <a:pPr marL="342900" indent="-342900" algn="l">
              <a:spcBef>
                <a:spcPct val="20000"/>
              </a:spcBef>
              <a:buFontTx/>
              <a:buChar char="•"/>
              <a:defRPr/>
            </a:pPr>
            <a:r>
              <a:rPr lang="en-US" sz="2800" dirty="0">
                <a:solidFill>
                  <a:schemeClr val="tx1"/>
                </a:solidFill>
                <a:cs typeface="+mn-cs"/>
              </a:rPr>
              <a:t>Others Involved</a:t>
            </a:r>
          </a:p>
          <a:p>
            <a:pPr marL="342900" indent="-342900" algn="l">
              <a:spcBef>
                <a:spcPct val="20000"/>
              </a:spcBef>
              <a:buFontTx/>
              <a:buChar char="•"/>
              <a:defRPr/>
            </a:pPr>
            <a:r>
              <a:rPr lang="en-US" sz="2800" dirty="0">
                <a:solidFill>
                  <a:schemeClr val="tx1"/>
                </a:solidFill>
                <a:cs typeface="+mn-cs"/>
              </a:rPr>
              <a:t>Administrative     Decision</a:t>
            </a:r>
            <a:endParaRPr lang="en-US" sz="2800" b="1" dirty="0">
              <a:solidFill>
                <a:schemeClr val="tx1"/>
              </a:solidFill>
              <a:cs typeface="+mn-cs"/>
            </a:endParaRPr>
          </a:p>
          <a:p>
            <a:pPr marL="342900" indent="-342900" algn="l">
              <a:spcBef>
                <a:spcPct val="20000"/>
              </a:spcBef>
              <a:buFontTx/>
              <a:buChar char="•"/>
              <a:defRPr/>
            </a:pPr>
            <a:r>
              <a:rPr lang="en-US" sz="2800" dirty="0">
                <a:solidFill>
                  <a:schemeClr val="tx1"/>
                </a:solidFill>
                <a:cs typeface="+mn-cs"/>
              </a:rPr>
              <a:t>Other Comments</a:t>
            </a:r>
          </a:p>
          <a:p>
            <a:pPr marL="342900" indent="-342900" algn="l">
              <a:spcBef>
                <a:spcPct val="20000"/>
              </a:spcBef>
              <a:buFontTx/>
              <a:buChar char="•"/>
              <a:defRPr/>
            </a:pPr>
            <a:r>
              <a:rPr lang="en-US" sz="2800" dirty="0">
                <a:solidFill>
                  <a:schemeClr val="tx1"/>
                </a:solidFill>
                <a:cs typeface="+mn-cs"/>
              </a:rPr>
              <a:t>No more than 3 extra info.  </a:t>
            </a:r>
          </a:p>
        </p:txBody>
      </p:sp>
    </p:spTree>
    <p:extLst>
      <p:ext uri="{BB962C8B-B14F-4D97-AF65-F5344CB8AC3E}">
        <p14:creationId xmlns:p14="http://schemas.microsoft.com/office/powerpoint/2010/main" val="425760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Bullying</a:t>
            </a:r>
            <a:endParaRPr lang="en-US" dirty="0"/>
          </a:p>
        </p:txBody>
      </p:sp>
      <p:sp>
        <p:nvSpPr>
          <p:cNvPr id="3" name="Content Placeholder 2"/>
          <p:cNvSpPr>
            <a:spLocks noGrp="1"/>
          </p:cNvSpPr>
          <p:nvPr>
            <p:ph idx="1"/>
          </p:nvPr>
        </p:nvSpPr>
        <p:spPr/>
        <p:txBody>
          <a:bodyPr>
            <a:normAutofit/>
          </a:bodyPr>
          <a:lstStyle/>
          <a:p>
            <a:pPr lvl="0"/>
            <a:r>
              <a:rPr lang="en-US" sz="2400" b="1" dirty="0" smtClean="0"/>
              <a:t>We’d like to share:</a:t>
            </a:r>
            <a:endParaRPr lang="en-US" sz="2800" dirty="0" smtClean="0"/>
          </a:p>
          <a:p>
            <a:pPr lvl="2"/>
            <a:r>
              <a:rPr lang="en-US" sz="2000" dirty="0"/>
              <a:t>R</a:t>
            </a:r>
            <a:r>
              <a:rPr lang="en-US" sz="2000" dirty="0" smtClean="0"/>
              <a:t>esults from the DSCS – Bullying </a:t>
            </a:r>
            <a:r>
              <a:rPr lang="en-US" sz="2000" dirty="0"/>
              <a:t>Subscales (Secondary </a:t>
            </a:r>
            <a:r>
              <a:rPr lang="en-US" sz="2000" dirty="0" smtClean="0"/>
              <a:t>Schools, </a:t>
            </a:r>
            <a:r>
              <a:rPr lang="en-US" sz="2000" dirty="0"/>
              <a:t>2013-14)</a:t>
            </a:r>
          </a:p>
          <a:p>
            <a:pPr lvl="2"/>
            <a:r>
              <a:rPr lang="en-US" sz="2000" dirty="0" smtClean="0"/>
              <a:t>Results from the “Youth Voice Project” (Davis &amp; Nixon, 2014)</a:t>
            </a:r>
            <a:endParaRPr lang="en-US" sz="2000" dirty="0"/>
          </a:p>
          <a:p>
            <a:pPr lvl="2"/>
            <a:r>
              <a:rPr lang="en-US" sz="2000" dirty="0" smtClean="0"/>
              <a:t>Bullying </a:t>
            </a:r>
            <a:r>
              <a:rPr lang="en-US" sz="2000" dirty="0"/>
              <a:t>Action </a:t>
            </a:r>
            <a:r>
              <a:rPr lang="en-US" sz="2000" dirty="0" smtClean="0"/>
              <a:t>Planning</a:t>
            </a:r>
          </a:p>
          <a:p>
            <a:pPr lvl="2"/>
            <a:endParaRPr lang="en-US" sz="2000" dirty="0"/>
          </a:p>
          <a:p>
            <a:r>
              <a:rPr lang="en-US" b="1" dirty="0" smtClean="0"/>
              <a:t>Overall, we’d like to know</a:t>
            </a:r>
            <a:r>
              <a:rPr lang="en-US" b="1" i="1" dirty="0" smtClean="0"/>
              <a:t>:</a:t>
            </a:r>
            <a:endParaRPr lang="en-US" sz="2800" dirty="0"/>
          </a:p>
          <a:p>
            <a:pPr lvl="2"/>
            <a:r>
              <a:rPr lang="en-US" sz="2400" b="1" dirty="0" smtClean="0">
                <a:solidFill>
                  <a:srgbClr val="0070C0"/>
                </a:solidFill>
                <a:latin typeface="MV Boli" panose="02000500030200090000" pitchFamily="2" charset="0"/>
                <a:cs typeface="MV Boli" panose="02000500030200090000" pitchFamily="2" charset="0"/>
              </a:rPr>
              <a:t>Where is your school in regard to bullying prevention?</a:t>
            </a:r>
            <a:endParaRPr lang="en-US" sz="2400" b="1" dirty="0">
              <a:solidFill>
                <a:srgbClr val="0070C0"/>
              </a:solidFill>
              <a:latin typeface="MV Boli" panose="02000500030200090000" pitchFamily="2" charset="0"/>
              <a:cs typeface="MV Boli" panose="02000500030200090000" pitchFamily="2" charset="0"/>
            </a:endParaRPr>
          </a:p>
          <a:p>
            <a:endParaRPr lang="en-US" dirty="0"/>
          </a:p>
        </p:txBody>
      </p:sp>
    </p:spTree>
    <p:extLst>
      <p:ext uri="{BB962C8B-B14F-4D97-AF65-F5344CB8AC3E}">
        <p14:creationId xmlns:p14="http://schemas.microsoft.com/office/powerpoint/2010/main" val="1294370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pPr>
              <a:defRPr/>
            </a:pPr>
            <a:fld id="{07A12450-135C-0F4A-A725-8A2CB3457BEB}" type="slidenum">
              <a:rPr lang="en-US"/>
              <a:pPr>
                <a:defRPr/>
              </a:pPr>
              <a:t>40</a:t>
            </a:fld>
            <a:endParaRPr lang="en-US"/>
          </a:p>
        </p:txBody>
      </p:sp>
      <p:sp>
        <p:nvSpPr>
          <p:cNvPr id="301058" name="Rectangle 2"/>
          <p:cNvSpPr>
            <a:spLocks noGrp="1" noChangeArrowheads="1"/>
          </p:cNvSpPr>
          <p:nvPr>
            <p:ph type="title"/>
          </p:nvPr>
        </p:nvSpPr>
        <p:spPr>
          <a:xfrm>
            <a:off x="228600" y="228600"/>
            <a:ext cx="9144000" cy="1281113"/>
          </a:xfrm>
        </p:spPr>
        <p:txBody>
          <a:bodyPr/>
          <a:lstStyle/>
          <a:p>
            <a:pPr eaLnBrk="1" hangingPunct="1">
              <a:defRPr/>
            </a:pPr>
            <a:r>
              <a:rPr lang="en-US" sz="4800" dirty="0" smtClean="0">
                <a:cs typeface="+mj-cs"/>
              </a:rPr>
              <a:t>Developing the ODR</a:t>
            </a:r>
          </a:p>
        </p:txBody>
      </p:sp>
      <p:sp>
        <p:nvSpPr>
          <p:cNvPr id="301059" name="Rectangle 3"/>
          <p:cNvSpPr>
            <a:spLocks noGrp="1" noChangeArrowheads="1"/>
          </p:cNvSpPr>
          <p:nvPr>
            <p:ph type="body" sz="half" idx="1"/>
          </p:nvPr>
        </p:nvSpPr>
        <p:spPr>
          <a:xfrm>
            <a:off x="533400" y="1707778"/>
            <a:ext cx="3581400" cy="3119438"/>
          </a:xfrm>
        </p:spPr>
        <p:txBody>
          <a:bodyPr/>
          <a:lstStyle/>
          <a:p>
            <a:pPr marL="0" indent="0" eaLnBrk="1" hangingPunct="1">
              <a:buNone/>
              <a:defRPr/>
            </a:pPr>
            <a:r>
              <a:rPr lang="en-US" sz="3200" b="1" u="sng" dirty="0" smtClean="0">
                <a:cs typeface="+mn-cs"/>
              </a:rPr>
              <a:t>Challenges:</a:t>
            </a:r>
          </a:p>
          <a:p>
            <a:pPr marL="533400" indent="-533400" eaLnBrk="1" hangingPunct="1">
              <a:defRPr/>
            </a:pPr>
            <a:r>
              <a:rPr lang="en-US" dirty="0" smtClean="0">
                <a:cs typeface="+mn-cs"/>
              </a:rPr>
              <a:t>The form is not filled out correctly</a:t>
            </a:r>
          </a:p>
        </p:txBody>
      </p:sp>
      <p:sp>
        <p:nvSpPr>
          <p:cNvPr id="301060" name="Rectangle 4"/>
          <p:cNvSpPr>
            <a:spLocks noGrp="1" noChangeArrowheads="1"/>
          </p:cNvSpPr>
          <p:nvPr>
            <p:ph type="body" sz="half" idx="2"/>
          </p:nvPr>
        </p:nvSpPr>
        <p:spPr>
          <a:xfrm>
            <a:off x="4267200" y="1685366"/>
            <a:ext cx="3968750" cy="3311525"/>
          </a:xfrm>
        </p:spPr>
        <p:txBody>
          <a:bodyPr/>
          <a:lstStyle/>
          <a:p>
            <a:pPr marL="0" indent="0" eaLnBrk="1" hangingPunct="1">
              <a:lnSpc>
                <a:spcPct val="90000"/>
              </a:lnSpc>
              <a:buNone/>
              <a:defRPr/>
            </a:pPr>
            <a:r>
              <a:rPr lang="en-US" sz="3200" b="1" u="sng" dirty="0" smtClean="0">
                <a:cs typeface="+mn-cs"/>
              </a:rPr>
              <a:t>Solutions:</a:t>
            </a:r>
          </a:p>
          <a:p>
            <a:pPr marL="533400" indent="-533400" eaLnBrk="1" hangingPunct="1">
              <a:lnSpc>
                <a:spcPct val="90000"/>
              </a:lnSpc>
              <a:defRPr/>
            </a:pPr>
            <a:r>
              <a:rPr lang="en-US" dirty="0" smtClean="0">
                <a:cs typeface="+mn-cs"/>
              </a:rPr>
              <a:t>Re-train faculty or return to faculty to fill out completely before processing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5410200" cy="374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07541" y="3886200"/>
            <a:ext cx="2667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6476520"/>
      </p:ext>
    </p:extLst>
  </p:cSld>
  <p:clrMapOvr>
    <a:masterClrMapping/>
  </p:clrMapOvr>
  <p:transition advTm="1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7990177-E5FE-064B-934C-6B52C1CE3701}" type="slidenum">
              <a:rPr lang="en-US"/>
              <a:pPr>
                <a:defRPr/>
              </a:pPr>
              <a:t>41</a:t>
            </a:fld>
            <a:endParaRPr lang="en-US"/>
          </a:p>
        </p:txBody>
      </p:sp>
      <p:sp>
        <p:nvSpPr>
          <p:cNvPr id="307202" name="Rectangle 2"/>
          <p:cNvSpPr>
            <a:spLocks noGrp="1" noChangeArrowheads="1"/>
          </p:cNvSpPr>
          <p:nvPr>
            <p:ph type="title"/>
          </p:nvPr>
        </p:nvSpPr>
        <p:spPr>
          <a:xfrm>
            <a:off x="685800" y="0"/>
            <a:ext cx="7772400" cy="1371600"/>
          </a:xfrm>
        </p:spPr>
        <p:txBody>
          <a:bodyPr/>
          <a:lstStyle/>
          <a:p>
            <a:pPr eaLnBrk="1" hangingPunct="1">
              <a:defRPr/>
            </a:pPr>
            <a:r>
              <a:rPr lang="en-US" smtClean="0">
                <a:cs typeface="+mj-cs"/>
              </a:rPr>
              <a:t>Goal of the Tracking Form</a:t>
            </a:r>
          </a:p>
        </p:txBody>
      </p:sp>
      <p:sp>
        <p:nvSpPr>
          <p:cNvPr id="307203" name="Rectangle 3"/>
          <p:cNvSpPr>
            <a:spLocks noGrp="1" noChangeArrowheads="1"/>
          </p:cNvSpPr>
          <p:nvPr>
            <p:ph type="body" idx="1"/>
          </p:nvPr>
        </p:nvSpPr>
        <p:spPr>
          <a:xfrm>
            <a:off x="381000" y="1676400"/>
            <a:ext cx="7723187" cy="2765425"/>
          </a:xfrm>
        </p:spPr>
        <p:txBody>
          <a:bodyPr>
            <a:normAutofit/>
          </a:bodyPr>
          <a:lstStyle/>
          <a:p>
            <a:pPr eaLnBrk="1" hangingPunct="1">
              <a:defRPr/>
            </a:pPr>
            <a:r>
              <a:rPr lang="en-US" sz="3600" b="1" i="1" dirty="0" smtClean="0">
                <a:solidFill>
                  <a:srgbClr val="0000FF"/>
                </a:solidFill>
                <a:cs typeface="+mn-cs"/>
              </a:rPr>
              <a:t>Collect data</a:t>
            </a:r>
            <a:r>
              <a:rPr lang="en-US" sz="3600" dirty="0" smtClean="0">
                <a:cs typeface="+mn-cs"/>
              </a:rPr>
              <a:t> </a:t>
            </a:r>
            <a:r>
              <a:rPr lang="en-US" sz="2800" dirty="0" smtClean="0">
                <a:cs typeface="+mn-cs"/>
              </a:rPr>
              <a:t>that are necessary to identify effective ways of changing inappropriate classroom behavior (</a:t>
            </a:r>
            <a:r>
              <a:rPr lang="en-US" sz="3600" b="1" dirty="0" smtClean="0">
                <a:solidFill>
                  <a:srgbClr val="0000FF"/>
                </a:solidFill>
                <a:cs typeface="+mn-cs"/>
              </a:rPr>
              <a:t>minor</a:t>
            </a:r>
            <a:r>
              <a:rPr lang="en-US" sz="2800" dirty="0" smtClean="0">
                <a:cs typeface="+mn-cs"/>
              </a:rPr>
              <a:t>) before it results in an office discipline referral (</a:t>
            </a:r>
            <a:r>
              <a:rPr lang="en-US" sz="3600" b="1" dirty="0" smtClean="0">
                <a:solidFill>
                  <a:srgbClr val="0000FF"/>
                </a:solidFill>
                <a:cs typeface="+mn-cs"/>
              </a:rPr>
              <a:t>major</a:t>
            </a:r>
            <a:r>
              <a:rPr lang="en-US" sz="2800" dirty="0" smtClean="0">
                <a:cs typeface="+mn-cs"/>
              </a:rPr>
              <a:t>)</a:t>
            </a:r>
          </a:p>
        </p:txBody>
      </p:sp>
      <p:pic>
        <p:nvPicPr>
          <p:cNvPr id="4100" name="Picture 4" descr="http://billlucey.typepad.com/.a/6a011570c3de61970c019b01fbeb7f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59" y="4584153"/>
            <a:ext cx="2216726" cy="1219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http://i.ytimg.com/vi/DMzI3TYR6F8/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9" y="4126953"/>
            <a:ext cx="4212037" cy="23692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ight Arrow 1"/>
          <p:cNvSpPr/>
          <p:nvPr/>
        </p:nvSpPr>
        <p:spPr>
          <a:xfrm>
            <a:off x="2819400" y="4774653"/>
            <a:ext cx="1295400" cy="8382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quot;No&quot; Symbol 2"/>
          <p:cNvSpPr/>
          <p:nvPr/>
        </p:nvSpPr>
        <p:spPr>
          <a:xfrm>
            <a:off x="2362200" y="4282888"/>
            <a:ext cx="1981200" cy="2057400"/>
          </a:xfrm>
          <a:prstGeom prst="noSmoking">
            <a:avLst>
              <a:gd name="adj" fmla="val 62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33012"/>
      </p:ext>
    </p:extLst>
  </p:cSld>
  <p:clrMapOvr>
    <a:masterClrMapping/>
  </p:clrMapOvr>
  <p:transition advTm="17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20CD467-A860-1A40-97E8-8705DE4EB114}" type="slidenum">
              <a:rPr lang="en-US"/>
              <a:pPr>
                <a:defRPr/>
              </a:pPr>
              <a:t>42</a:t>
            </a:fld>
            <a:endParaRPr lang="en-US"/>
          </a:p>
        </p:txBody>
      </p:sp>
      <p:sp>
        <p:nvSpPr>
          <p:cNvPr id="309250" name="Rectangle 2"/>
          <p:cNvSpPr>
            <a:spLocks noGrp="1" noChangeArrowheads="1"/>
          </p:cNvSpPr>
          <p:nvPr>
            <p:ph type="title"/>
          </p:nvPr>
        </p:nvSpPr>
        <p:spPr>
          <a:xfrm>
            <a:off x="228600" y="228600"/>
            <a:ext cx="9144000" cy="1143000"/>
          </a:xfrm>
        </p:spPr>
        <p:txBody>
          <a:bodyPr/>
          <a:lstStyle/>
          <a:p>
            <a:pPr eaLnBrk="1" hangingPunct="1">
              <a:defRPr/>
            </a:pPr>
            <a:r>
              <a:rPr lang="en-US" dirty="0" smtClean="0">
                <a:cs typeface="+mj-cs"/>
              </a:rPr>
              <a:t>Classroom Tracking Forms</a:t>
            </a:r>
          </a:p>
        </p:txBody>
      </p:sp>
      <p:sp>
        <p:nvSpPr>
          <p:cNvPr id="309251" name="Rectangle 3"/>
          <p:cNvSpPr>
            <a:spLocks noGrp="1" noChangeArrowheads="1"/>
          </p:cNvSpPr>
          <p:nvPr>
            <p:ph type="body" idx="1"/>
          </p:nvPr>
        </p:nvSpPr>
        <p:spPr>
          <a:xfrm>
            <a:off x="457200" y="1600200"/>
            <a:ext cx="7696200" cy="4114800"/>
          </a:xfrm>
        </p:spPr>
        <p:txBody>
          <a:bodyPr>
            <a:normAutofit/>
          </a:bodyPr>
          <a:lstStyle/>
          <a:p>
            <a:pPr eaLnBrk="1" hangingPunct="1">
              <a:defRPr/>
            </a:pPr>
            <a:r>
              <a:rPr lang="en-US" sz="2800" dirty="0" smtClean="0">
                <a:cs typeface="+mn-cs"/>
              </a:rPr>
              <a:t>Classroom behaviors take up considerable amounts of </a:t>
            </a:r>
            <a:r>
              <a:rPr lang="en-US" sz="3600" b="1" i="1" dirty="0" smtClean="0">
                <a:solidFill>
                  <a:srgbClr val="0000FF"/>
                </a:solidFill>
                <a:cs typeface="+mn-cs"/>
              </a:rPr>
              <a:t>teacher time</a:t>
            </a:r>
            <a:r>
              <a:rPr lang="en-US" sz="3600" dirty="0" smtClean="0">
                <a:cs typeface="+mn-cs"/>
              </a:rPr>
              <a:t> </a:t>
            </a:r>
            <a:r>
              <a:rPr lang="en-US" sz="2800" dirty="0" smtClean="0">
                <a:cs typeface="+mn-cs"/>
              </a:rPr>
              <a:t>that could be better spent on instruction</a:t>
            </a:r>
          </a:p>
          <a:p>
            <a:pPr eaLnBrk="1" hangingPunct="1">
              <a:defRPr/>
            </a:pPr>
            <a:endParaRPr lang="en-US" sz="2800" dirty="0" smtClean="0">
              <a:cs typeface="+mn-cs"/>
            </a:endParaRPr>
          </a:p>
          <a:p>
            <a:pPr eaLnBrk="1" hangingPunct="1">
              <a:defRPr/>
            </a:pPr>
            <a:r>
              <a:rPr lang="en-US" sz="2800" dirty="0" smtClean="0">
                <a:cs typeface="+mn-cs"/>
              </a:rPr>
              <a:t>Forms assist in </a:t>
            </a:r>
            <a:r>
              <a:rPr lang="en-US" sz="3600" b="1" i="1" dirty="0" smtClean="0">
                <a:solidFill>
                  <a:srgbClr val="0000FF"/>
                </a:solidFill>
                <a:cs typeface="+mn-cs"/>
              </a:rPr>
              <a:t>identifying the pattern of behavior</a:t>
            </a:r>
            <a:r>
              <a:rPr lang="en-US" sz="3600" dirty="0" smtClean="0">
                <a:cs typeface="+mn-cs"/>
              </a:rPr>
              <a:t> </a:t>
            </a:r>
            <a:r>
              <a:rPr lang="en-US" sz="2800" dirty="0" smtClean="0">
                <a:cs typeface="+mn-cs"/>
              </a:rPr>
              <a:t>and determining interventions that will be most effective for the student(s)</a:t>
            </a:r>
          </a:p>
        </p:txBody>
      </p:sp>
    </p:spTree>
    <p:extLst>
      <p:ext uri="{BB962C8B-B14F-4D97-AF65-F5344CB8AC3E}">
        <p14:creationId xmlns:p14="http://schemas.microsoft.com/office/powerpoint/2010/main" val="136995976"/>
      </p:ext>
    </p:extLst>
  </p:cSld>
  <p:clrMapOvr>
    <a:masterClrMapping/>
  </p:clrMapOvr>
  <p:transition advTm="33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165473E-6D98-0E47-8E31-5A93F147A248}" type="slidenum">
              <a:rPr lang="en-US"/>
              <a:pPr>
                <a:defRPr/>
              </a:pPr>
              <a:t>43</a:t>
            </a:fld>
            <a:endParaRPr lang="en-US"/>
          </a:p>
        </p:txBody>
      </p:sp>
      <p:sp>
        <p:nvSpPr>
          <p:cNvPr id="278530" name="Rectangle 2"/>
          <p:cNvSpPr>
            <a:spLocks noGrp="1" noChangeArrowheads="1"/>
          </p:cNvSpPr>
          <p:nvPr>
            <p:ph type="ctrTitle"/>
          </p:nvPr>
        </p:nvSpPr>
        <p:spPr>
          <a:xfrm>
            <a:off x="381000" y="1600200"/>
            <a:ext cx="7924800" cy="4495800"/>
          </a:xfrm>
        </p:spPr>
        <p:txBody>
          <a:bodyPr/>
          <a:lstStyle/>
          <a:p>
            <a:pPr>
              <a:defRPr/>
            </a:pPr>
            <a:r>
              <a:rPr lang="en-US" sz="4800" i="1" dirty="0" smtClean="0">
                <a:latin typeface="Times New Roman" charset="0"/>
              </a:rPr>
              <a:t/>
            </a:r>
            <a:br>
              <a:rPr lang="en-US" sz="4800" i="1" dirty="0" smtClean="0">
                <a:latin typeface="Times New Roman" charset="0"/>
              </a:rPr>
            </a:br>
            <a:r>
              <a:rPr lang="en-US" sz="4800" b="1" i="1" dirty="0" smtClean="0">
                <a:latin typeface="Times New Roman" charset="0"/>
              </a:rPr>
              <a:t>De-Escalation Strategies: </a:t>
            </a:r>
            <a:r>
              <a:rPr lang="en-US" sz="4800" i="1" dirty="0" smtClean="0">
                <a:latin typeface="Times New Roman" charset="0"/>
              </a:rPr>
              <a:t>Making Sure a Minor Doesn’t Turn into a Major</a:t>
            </a:r>
          </a:p>
        </p:txBody>
      </p:sp>
      <p:pic>
        <p:nvPicPr>
          <p:cNvPr id="9218" name="Picture 2" descr="http://www.beyondintractability.org/cic_images/aha/curve-de-escal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640930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90260"/>
      </p:ext>
    </p:extLst>
  </p:cSld>
  <p:clrMapOvr>
    <a:masterClrMapping/>
  </p:clrMapOvr>
  <p:transition advTm="28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www.tampabay.com/resources/images/dti/rendered/2013/11/brn_lennard111713c_11884355_8co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562600"/>
            <a:ext cx="1535476" cy="114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Topic </a:t>
            </a:r>
            <a:r>
              <a:rPr lang="en-US" dirty="0"/>
              <a:t>3</a:t>
            </a:r>
            <a:r>
              <a:rPr lang="en-US" dirty="0" smtClean="0"/>
              <a:t>: </a:t>
            </a:r>
            <a:r>
              <a:rPr lang="en-US" sz="3600" dirty="0" smtClean="0"/>
              <a:t>Social Emotional Learning</a:t>
            </a:r>
            <a:endParaRPr lang="en-US" sz="3600" dirty="0"/>
          </a:p>
        </p:txBody>
      </p:sp>
      <p:sp>
        <p:nvSpPr>
          <p:cNvPr id="3" name="Content Placeholder 2"/>
          <p:cNvSpPr>
            <a:spLocks noGrp="1"/>
          </p:cNvSpPr>
          <p:nvPr>
            <p:ph idx="1"/>
          </p:nvPr>
        </p:nvSpPr>
        <p:spPr/>
        <p:txBody>
          <a:bodyPr>
            <a:normAutofit/>
          </a:bodyPr>
          <a:lstStyle/>
          <a:p>
            <a:pPr lvl="0"/>
            <a:r>
              <a:rPr lang="en-US" sz="2400" b="1" dirty="0" smtClean="0"/>
              <a:t>We’d like to share:</a:t>
            </a:r>
            <a:endParaRPr lang="en-US" sz="2800" dirty="0" smtClean="0"/>
          </a:p>
          <a:p>
            <a:pPr lvl="2"/>
            <a:r>
              <a:rPr lang="en-US" sz="2000" dirty="0" smtClean="0"/>
              <a:t>Current CASEL and DEDOE framework</a:t>
            </a:r>
          </a:p>
          <a:p>
            <a:pPr lvl="2"/>
            <a:r>
              <a:rPr lang="en-US" sz="2000" dirty="0" smtClean="0"/>
              <a:t>Definitions of 3 SEL skills of focus to DEDOE</a:t>
            </a:r>
          </a:p>
          <a:p>
            <a:pPr lvl="2"/>
            <a:r>
              <a:rPr lang="en-US" sz="2000" dirty="0" smtClean="0"/>
              <a:t>3 Strategies for developing SEL in classrooms and schools </a:t>
            </a:r>
          </a:p>
          <a:p>
            <a:pPr lvl="2"/>
            <a:r>
              <a:rPr lang="en-US" sz="2000" dirty="0" smtClean="0"/>
              <a:t>The DSCS items related to these SEL skills</a:t>
            </a:r>
          </a:p>
          <a:p>
            <a:pPr lvl="2"/>
            <a:endParaRPr lang="en-US" sz="2000" dirty="0"/>
          </a:p>
          <a:p>
            <a:r>
              <a:rPr lang="en-US" b="1" dirty="0" smtClean="0"/>
              <a:t>Overall, we’d like to know</a:t>
            </a:r>
            <a:r>
              <a:rPr lang="en-US" b="1" i="1" dirty="0" smtClean="0"/>
              <a:t>:</a:t>
            </a:r>
            <a:endParaRPr lang="en-US" sz="2800" dirty="0"/>
          </a:p>
          <a:p>
            <a:pPr lvl="2"/>
            <a:r>
              <a:rPr lang="en-US" sz="2000" b="1" dirty="0" smtClean="0">
                <a:solidFill>
                  <a:srgbClr val="0070C0"/>
                </a:solidFill>
                <a:latin typeface="MV Boli" panose="02000500030200090000" pitchFamily="2" charset="0"/>
                <a:cs typeface="MV Boli" panose="02000500030200090000" pitchFamily="2" charset="0"/>
              </a:rPr>
              <a:t>Which of these SEL strategies are being reinforced in your school and how?</a:t>
            </a:r>
          </a:p>
          <a:p>
            <a:pPr lvl="2"/>
            <a:r>
              <a:rPr lang="en-US" sz="2000" b="1" dirty="0" smtClean="0">
                <a:solidFill>
                  <a:srgbClr val="0070C0"/>
                </a:solidFill>
                <a:latin typeface="MV Boli" panose="02000500030200090000" pitchFamily="2" charset="0"/>
                <a:cs typeface="MV Boli" panose="02000500030200090000" pitchFamily="2" charset="0"/>
              </a:rPr>
              <a:t>What does your DSCS results tell you about the SEL at your school?</a:t>
            </a:r>
            <a:endParaRPr lang="en-US" sz="2000" dirty="0"/>
          </a:p>
        </p:txBody>
      </p:sp>
      <p:pic>
        <p:nvPicPr>
          <p:cNvPr id="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7110" y="1371600"/>
            <a:ext cx="1329497" cy="1273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6" descr="http://www.cpr.org/sites/default/files/styles/embed/public/images/mathlab_0294_140428cc.jpg?itok=9giHXl-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570" y="5334000"/>
            <a:ext cx="2124074" cy="11954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2294965"/>
            <a:ext cx="1476476" cy="11120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7370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8271"/>
            <a:ext cx="85725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smtClean="0"/>
              <a:t>Social Emotional Learning (SEL)</a:t>
            </a:r>
            <a:endParaRPr lang="en-US" dirty="0"/>
          </a:p>
        </p:txBody>
      </p:sp>
      <p:grpSp>
        <p:nvGrpSpPr>
          <p:cNvPr id="8" name="Group 7"/>
          <p:cNvGrpSpPr/>
          <p:nvPr/>
        </p:nvGrpSpPr>
        <p:grpSpPr>
          <a:xfrm>
            <a:off x="228600" y="1172180"/>
            <a:ext cx="4485736" cy="5410200"/>
            <a:chOff x="228600" y="1066800"/>
            <a:chExt cx="4485736" cy="5410200"/>
          </a:xfrm>
        </p:grpSpPr>
        <p:sp>
          <p:nvSpPr>
            <p:cNvPr id="7" name="Rounded Rectangle 6"/>
            <p:cNvSpPr/>
            <p:nvPr/>
          </p:nvSpPr>
          <p:spPr>
            <a:xfrm>
              <a:off x="228600" y="1066800"/>
              <a:ext cx="4485736"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ore_Competencies_Short_FINAL_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32" y="1730061"/>
              <a:ext cx="3883915" cy="38839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3000" y="5906642"/>
              <a:ext cx="2895600" cy="383285"/>
            </a:xfrm>
            <a:prstGeom prst="rect">
              <a:avLst/>
            </a:prstGeom>
            <a:noFill/>
          </p:spPr>
          <p:txBody>
            <a:bodyPr wrap="square" rtlCol="0">
              <a:spAutoFit/>
            </a:bodyPr>
            <a:lstStyle/>
            <a:p>
              <a:r>
                <a:rPr lang="en-US" dirty="0"/>
                <a:t>http://www.casel.org/</a:t>
              </a:r>
            </a:p>
          </p:txBody>
        </p:sp>
        <p:sp>
          <p:nvSpPr>
            <p:cNvPr id="14" name="TextBox 13"/>
            <p:cNvSpPr txBox="1"/>
            <p:nvPr/>
          </p:nvSpPr>
          <p:spPr>
            <a:xfrm>
              <a:off x="982734" y="1172180"/>
              <a:ext cx="3436866" cy="584775"/>
            </a:xfrm>
            <a:prstGeom prst="rect">
              <a:avLst/>
            </a:prstGeom>
            <a:noFill/>
          </p:spPr>
          <p:txBody>
            <a:bodyPr wrap="square" rtlCol="0">
              <a:spAutoFit/>
            </a:bodyPr>
            <a:lstStyle/>
            <a:p>
              <a:r>
                <a:rPr lang="en-US" sz="3200" dirty="0" smtClean="0"/>
                <a:t>The CASEL Model</a:t>
              </a:r>
              <a:endParaRPr lang="en-US" sz="3200" dirty="0"/>
            </a:p>
          </p:txBody>
        </p:sp>
      </p:grpSp>
      <p:grpSp>
        <p:nvGrpSpPr>
          <p:cNvPr id="11" name="Group 10"/>
          <p:cNvGrpSpPr/>
          <p:nvPr/>
        </p:nvGrpSpPr>
        <p:grpSpPr>
          <a:xfrm>
            <a:off x="4736748" y="1144519"/>
            <a:ext cx="4277264" cy="5410200"/>
            <a:chOff x="4673951" y="1181320"/>
            <a:chExt cx="4277264" cy="5410200"/>
          </a:xfrm>
          <a:solidFill>
            <a:schemeClr val="bg2">
              <a:lumMod val="40000"/>
              <a:lumOff val="60000"/>
            </a:schemeClr>
          </a:solidFill>
        </p:grpSpPr>
        <p:sp>
          <p:nvSpPr>
            <p:cNvPr id="9" name="Rounded Rectangle 8"/>
            <p:cNvSpPr/>
            <p:nvPr/>
          </p:nvSpPr>
          <p:spPr>
            <a:xfrm>
              <a:off x="4673951" y="1181320"/>
              <a:ext cx="4277264" cy="541020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81600" y="2528047"/>
              <a:ext cx="3657600" cy="2062103"/>
            </a:xfrm>
            <a:prstGeom prst="rect">
              <a:avLst/>
            </a:prstGeom>
            <a:grpFill/>
          </p:spPr>
          <p:txBody>
            <a:bodyPr wrap="square" rtlCol="0">
              <a:spAutoFit/>
            </a:bodyPr>
            <a:lstStyle/>
            <a:p>
              <a:pPr marL="342900" indent="-342900">
                <a:buFontTx/>
                <a:buAutoNum type="arabicPeriod"/>
              </a:pPr>
              <a:r>
                <a:rPr lang="en-US" sz="3200" dirty="0">
                  <a:solidFill>
                    <a:srgbClr val="C00000"/>
                  </a:solidFill>
                </a:rPr>
                <a:t>Self-Awareness</a:t>
              </a:r>
            </a:p>
            <a:p>
              <a:pPr marL="342900" indent="-342900">
                <a:buAutoNum type="arabicPeriod"/>
              </a:pPr>
              <a:r>
                <a:rPr lang="en-US" sz="3200" dirty="0" smtClean="0">
                  <a:solidFill>
                    <a:srgbClr val="C00000"/>
                  </a:solidFill>
                </a:rPr>
                <a:t>Self-Management</a:t>
              </a:r>
            </a:p>
            <a:p>
              <a:pPr marL="342900" indent="-342900">
                <a:buAutoNum type="arabicPeriod"/>
              </a:pPr>
              <a:r>
                <a:rPr lang="en-US" sz="3200" dirty="0" smtClean="0">
                  <a:solidFill>
                    <a:srgbClr val="4B9600"/>
                  </a:solidFill>
                </a:rPr>
                <a:t>Responsible Decision-Making</a:t>
              </a:r>
            </a:p>
          </p:txBody>
        </p:sp>
        <p:sp>
          <p:nvSpPr>
            <p:cNvPr id="15" name="TextBox 14"/>
            <p:cNvSpPr txBox="1"/>
            <p:nvPr/>
          </p:nvSpPr>
          <p:spPr>
            <a:xfrm>
              <a:off x="5079033" y="1201271"/>
              <a:ext cx="3467100" cy="1077218"/>
            </a:xfrm>
            <a:prstGeom prst="rect">
              <a:avLst/>
            </a:prstGeom>
            <a:noFill/>
            <a:ln>
              <a:noFill/>
            </a:ln>
          </p:spPr>
          <p:txBody>
            <a:bodyPr wrap="square" rtlCol="0">
              <a:spAutoFit/>
            </a:bodyPr>
            <a:lstStyle/>
            <a:p>
              <a:r>
                <a:rPr lang="en-US" sz="3200" dirty="0" smtClean="0"/>
                <a:t>Current DELAWARE SEL Areas of Focus</a:t>
              </a:r>
              <a:endParaRPr lang="en-US" sz="3200" dirty="0"/>
            </a:p>
          </p:txBody>
        </p:sp>
      </p:grpSp>
    </p:spTree>
    <p:extLst>
      <p:ext uri="{BB962C8B-B14F-4D97-AF65-F5344CB8AC3E}">
        <p14:creationId xmlns:p14="http://schemas.microsoft.com/office/powerpoint/2010/main" val="26463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4100" y="2402541"/>
            <a:ext cx="3962400" cy="707886"/>
          </a:xfrm>
          <a:prstGeom prst="rect">
            <a:avLst/>
          </a:prstGeom>
          <a:solidFill>
            <a:schemeClr val="bg1"/>
          </a:solidFill>
        </p:spPr>
        <p:txBody>
          <a:bodyPr wrap="square" rtlCol="0">
            <a:spAutoFit/>
          </a:bodyPr>
          <a:lstStyle/>
          <a:p>
            <a:pPr algn="ctr"/>
            <a:r>
              <a:rPr lang="en-US" sz="4000" b="1" dirty="0" smtClean="0">
                <a:solidFill>
                  <a:srgbClr val="C00000"/>
                </a:solidFill>
              </a:rPr>
              <a:t>Self-Awareness</a:t>
            </a:r>
            <a:endParaRPr lang="en-US" sz="4000" b="1" dirty="0">
              <a:solidFill>
                <a:srgbClr val="C00000"/>
              </a:solidFill>
            </a:endParaRPr>
          </a:p>
        </p:txBody>
      </p:sp>
      <p:pic>
        <p:nvPicPr>
          <p:cNvPr id="8194" name="Picture 2" descr="http://info.farrleadership.com/Portals/24132/images/Building_self_aware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
            <a:ext cx="3181775" cy="21739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100" y="3110427"/>
            <a:ext cx="7010400" cy="2677656"/>
          </a:xfrm>
          <a:prstGeom prst="rect">
            <a:avLst/>
          </a:prstGeom>
        </p:spPr>
        <p:txBody>
          <a:bodyPr wrap="square">
            <a:spAutoFit/>
          </a:bodyPr>
          <a:lstStyle/>
          <a:p>
            <a:pPr algn="ctr"/>
            <a:r>
              <a:rPr lang="en-US" sz="2400" b="1" dirty="0"/>
              <a:t>The ability to accurately recognize one’s emotions and thoughts and their influence on behavior. </a:t>
            </a:r>
            <a:endParaRPr lang="en-US" sz="2400" b="1" dirty="0" smtClean="0"/>
          </a:p>
          <a:p>
            <a:endParaRPr lang="en-US" sz="2400" dirty="0"/>
          </a:p>
          <a:p>
            <a:r>
              <a:rPr lang="en-US" sz="2400" dirty="0" smtClean="0"/>
              <a:t>This includes:</a:t>
            </a:r>
          </a:p>
          <a:p>
            <a:pPr marL="285750" indent="-285750">
              <a:buFont typeface="Arial" panose="020B0604020202020204" pitchFamily="34" charset="0"/>
              <a:buChar char="•"/>
            </a:pPr>
            <a:r>
              <a:rPr lang="en-US" sz="2400" dirty="0" smtClean="0"/>
              <a:t>accurately </a:t>
            </a:r>
            <a:r>
              <a:rPr lang="en-US" sz="2400" dirty="0"/>
              <a:t>assessing one’s strengths and limitations </a:t>
            </a:r>
            <a:endParaRPr lang="en-US" sz="2400" dirty="0" smtClean="0"/>
          </a:p>
          <a:p>
            <a:pPr marL="285750" indent="-285750">
              <a:buFont typeface="Arial" panose="020B0604020202020204" pitchFamily="34" charset="0"/>
              <a:buChar char="•"/>
            </a:pPr>
            <a:r>
              <a:rPr lang="en-US" sz="2400" dirty="0" smtClean="0"/>
              <a:t>possessing </a:t>
            </a:r>
            <a:r>
              <a:rPr lang="en-US" sz="2400" dirty="0"/>
              <a:t>a well-grounded sense of confidence and optimism.</a:t>
            </a:r>
          </a:p>
        </p:txBody>
      </p:sp>
      <p:sp>
        <p:nvSpPr>
          <p:cNvPr id="5" name="TextBox 4"/>
          <p:cNvSpPr txBox="1"/>
          <p:nvPr/>
        </p:nvSpPr>
        <p:spPr>
          <a:xfrm>
            <a:off x="2198595" y="6355703"/>
            <a:ext cx="6267934" cy="338554"/>
          </a:xfrm>
          <a:prstGeom prst="rect">
            <a:avLst/>
          </a:prstGeom>
          <a:noFill/>
        </p:spPr>
        <p:txBody>
          <a:bodyPr wrap="none" rtlCol="0">
            <a:spAutoFit/>
          </a:bodyPr>
          <a:lstStyle/>
          <a:p>
            <a:r>
              <a:rPr lang="en-US" sz="1600" i="1" dirty="0"/>
              <a:t>http://www.casel.org/social-and-emotional-learning/core-competencies/</a:t>
            </a:r>
          </a:p>
        </p:txBody>
      </p:sp>
    </p:spTree>
    <p:extLst>
      <p:ext uri="{BB962C8B-B14F-4D97-AF65-F5344CB8AC3E}">
        <p14:creationId xmlns:p14="http://schemas.microsoft.com/office/powerpoint/2010/main" val="2792794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mentalhealth.org.uk/content/assets/images/Composite/lambeth-southwark-self-management-comp?view=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595" y="273587"/>
            <a:ext cx="3933020" cy="26220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399" y="2479230"/>
            <a:ext cx="4074215" cy="707886"/>
          </a:xfrm>
          <a:prstGeom prst="rect">
            <a:avLst/>
          </a:prstGeom>
          <a:solidFill>
            <a:schemeClr val="bg1"/>
          </a:solidFill>
        </p:spPr>
        <p:txBody>
          <a:bodyPr wrap="square" rtlCol="0">
            <a:spAutoFit/>
          </a:bodyPr>
          <a:lstStyle/>
          <a:p>
            <a:pPr algn="ctr"/>
            <a:r>
              <a:rPr lang="en-US" sz="4000" b="1" dirty="0" smtClean="0">
                <a:solidFill>
                  <a:srgbClr val="C00000"/>
                </a:solidFill>
              </a:rPr>
              <a:t>Self-Management</a:t>
            </a:r>
            <a:endParaRPr lang="en-US" sz="4000" b="1" dirty="0">
              <a:solidFill>
                <a:srgbClr val="C00000"/>
              </a:solidFill>
            </a:endParaRPr>
          </a:p>
        </p:txBody>
      </p:sp>
      <p:sp>
        <p:nvSpPr>
          <p:cNvPr id="4" name="Rectangle 3"/>
          <p:cNvSpPr/>
          <p:nvPr/>
        </p:nvSpPr>
        <p:spPr>
          <a:xfrm>
            <a:off x="685800" y="3048000"/>
            <a:ext cx="7102288" cy="3231654"/>
          </a:xfrm>
          <a:prstGeom prst="rect">
            <a:avLst/>
          </a:prstGeom>
        </p:spPr>
        <p:txBody>
          <a:bodyPr wrap="square">
            <a:spAutoFit/>
          </a:bodyPr>
          <a:lstStyle/>
          <a:p>
            <a:pPr algn="ctr"/>
            <a:r>
              <a:rPr lang="en-US" sz="2400" b="1" dirty="0"/>
              <a:t>The ability to regulate one’s emotions, thoughts, and behaviors effectively in different situations. </a:t>
            </a:r>
            <a:endParaRPr lang="en-US" sz="2400" b="1" dirty="0" smtClean="0"/>
          </a:p>
          <a:p>
            <a:endParaRPr lang="en-US" sz="1200" dirty="0"/>
          </a:p>
          <a:p>
            <a:r>
              <a:rPr lang="en-US" sz="2400" dirty="0" smtClean="0"/>
              <a:t>This includes:</a:t>
            </a:r>
          </a:p>
          <a:p>
            <a:pPr marL="285750" indent="-285750">
              <a:buFont typeface="Arial" panose="020B0604020202020204" pitchFamily="34" charset="0"/>
              <a:buChar char="•"/>
            </a:pPr>
            <a:r>
              <a:rPr lang="en-US" sz="2400" dirty="0" smtClean="0"/>
              <a:t>managing stress</a:t>
            </a:r>
          </a:p>
          <a:p>
            <a:pPr marL="285750" indent="-285750">
              <a:buFont typeface="Arial" panose="020B0604020202020204" pitchFamily="34" charset="0"/>
              <a:buChar char="•"/>
            </a:pPr>
            <a:r>
              <a:rPr lang="en-US" sz="2400" dirty="0" smtClean="0"/>
              <a:t>controlling impulses</a:t>
            </a:r>
          </a:p>
          <a:p>
            <a:pPr marL="285750" indent="-285750">
              <a:buFont typeface="Arial" panose="020B0604020202020204" pitchFamily="34" charset="0"/>
              <a:buChar char="•"/>
            </a:pPr>
            <a:r>
              <a:rPr lang="en-US" sz="2400" dirty="0" smtClean="0"/>
              <a:t>motivating oneself</a:t>
            </a:r>
          </a:p>
          <a:p>
            <a:pPr marL="285750" indent="-285750">
              <a:buFont typeface="Arial" panose="020B0604020202020204" pitchFamily="34" charset="0"/>
              <a:buChar char="•"/>
            </a:pPr>
            <a:r>
              <a:rPr lang="en-US" sz="2400" dirty="0" smtClean="0"/>
              <a:t>setting </a:t>
            </a:r>
            <a:r>
              <a:rPr lang="en-US" sz="2400" dirty="0"/>
              <a:t>and working toward achieving personal and academic goals.</a:t>
            </a:r>
          </a:p>
        </p:txBody>
      </p:sp>
      <p:sp>
        <p:nvSpPr>
          <p:cNvPr id="7" name="TextBox 6"/>
          <p:cNvSpPr txBox="1"/>
          <p:nvPr/>
        </p:nvSpPr>
        <p:spPr>
          <a:xfrm>
            <a:off x="2198595" y="6355703"/>
            <a:ext cx="6267934" cy="338554"/>
          </a:xfrm>
          <a:prstGeom prst="rect">
            <a:avLst/>
          </a:prstGeom>
          <a:noFill/>
        </p:spPr>
        <p:txBody>
          <a:bodyPr wrap="none" rtlCol="0">
            <a:spAutoFit/>
          </a:bodyPr>
          <a:lstStyle/>
          <a:p>
            <a:r>
              <a:rPr lang="en-US" sz="1600" i="1" dirty="0"/>
              <a:t>http://www.casel.org/social-and-emotional-learning/core-competencies/</a:t>
            </a:r>
          </a:p>
        </p:txBody>
      </p:sp>
    </p:spTree>
    <p:extLst>
      <p:ext uri="{BB962C8B-B14F-4D97-AF65-F5344CB8AC3E}">
        <p14:creationId xmlns:p14="http://schemas.microsoft.com/office/powerpoint/2010/main" val="1226347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3329" y="2111514"/>
            <a:ext cx="6476999" cy="707886"/>
          </a:xfrm>
          <a:prstGeom prst="rect">
            <a:avLst/>
          </a:prstGeom>
          <a:solidFill>
            <a:schemeClr val="bg1"/>
          </a:solidFill>
        </p:spPr>
        <p:txBody>
          <a:bodyPr wrap="square" rtlCol="0">
            <a:spAutoFit/>
          </a:bodyPr>
          <a:lstStyle/>
          <a:p>
            <a:pPr algn="ctr"/>
            <a:r>
              <a:rPr lang="en-US" sz="4000" b="1" dirty="0" smtClean="0">
                <a:solidFill>
                  <a:srgbClr val="4B9600"/>
                </a:solidFill>
              </a:rPr>
              <a:t>Responsible Decision-Making</a:t>
            </a:r>
            <a:endParaRPr lang="en-US" sz="4000" b="1" dirty="0">
              <a:solidFill>
                <a:srgbClr val="4B9600"/>
              </a:solidFill>
            </a:endParaRPr>
          </a:p>
        </p:txBody>
      </p:sp>
      <p:pic>
        <p:nvPicPr>
          <p:cNvPr id="7170" name="Picture 2" descr="http://assets.careerspot.com.au/files/news/group-decision-ma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98" y="228600"/>
            <a:ext cx="1913902" cy="19069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0999" y="2819400"/>
            <a:ext cx="7848600" cy="3262432"/>
          </a:xfrm>
          <a:prstGeom prst="rect">
            <a:avLst/>
          </a:prstGeom>
          <a:noFill/>
        </p:spPr>
        <p:txBody>
          <a:bodyPr wrap="square" rtlCol="0">
            <a:spAutoFit/>
          </a:bodyPr>
          <a:lstStyle/>
          <a:p>
            <a:pPr algn="ctr"/>
            <a:r>
              <a:rPr lang="en-US" sz="2400" b="1" dirty="0"/>
              <a:t>The ability to make constructive and respectful choices about personal behavior and social </a:t>
            </a:r>
            <a:r>
              <a:rPr lang="en-US" sz="2400" b="1" dirty="0" smtClean="0"/>
              <a:t>interactions.</a:t>
            </a:r>
          </a:p>
          <a:p>
            <a:endParaRPr lang="en-US" sz="1400" dirty="0"/>
          </a:p>
          <a:p>
            <a:r>
              <a:rPr lang="en-US" sz="2400" dirty="0" smtClean="0"/>
              <a:t>These decisions are based on: </a:t>
            </a:r>
          </a:p>
          <a:p>
            <a:pPr marL="285750" indent="-285750">
              <a:buFont typeface="Arial" panose="020B0604020202020204" pitchFamily="34" charset="0"/>
              <a:buChar char="•"/>
            </a:pPr>
            <a:r>
              <a:rPr lang="en-US" sz="2400" dirty="0" smtClean="0"/>
              <a:t>consideration </a:t>
            </a:r>
            <a:r>
              <a:rPr lang="en-US" sz="2400" dirty="0"/>
              <a:t>of ethical </a:t>
            </a:r>
            <a:r>
              <a:rPr lang="en-US" sz="2400" dirty="0" smtClean="0"/>
              <a:t>standards</a:t>
            </a:r>
          </a:p>
          <a:p>
            <a:pPr marL="285750" indent="-285750">
              <a:buFont typeface="Arial" panose="020B0604020202020204" pitchFamily="34" charset="0"/>
              <a:buChar char="•"/>
            </a:pPr>
            <a:r>
              <a:rPr lang="en-US" sz="2400" dirty="0" smtClean="0"/>
              <a:t>safety concerns</a:t>
            </a:r>
          </a:p>
          <a:p>
            <a:pPr marL="285750" indent="-285750">
              <a:buFont typeface="Arial" panose="020B0604020202020204" pitchFamily="34" charset="0"/>
              <a:buChar char="•"/>
            </a:pPr>
            <a:r>
              <a:rPr lang="en-US" sz="2400" dirty="0" smtClean="0"/>
              <a:t>social norms</a:t>
            </a:r>
          </a:p>
          <a:p>
            <a:pPr marL="285750" indent="-285750">
              <a:buFont typeface="Arial" panose="020B0604020202020204" pitchFamily="34" charset="0"/>
              <a:buChar char="•"/>
            </a:pPr>
            <a:r>
              <a:rPr lang="en-US" sz="2400" dirty="0" smtClean="0"/>
              <a:t>the </a:t>
            </a:r>
            <a:r>
              <a:rPr lang="en-US" sz="2400" dirty="0"/>
              <a:t>realistic evaluation of consequences of various </a:t>
            </a:r>
            <a:r>
              <a:rPr lang="en-US" sz="2400" dirty="0" smtClean="0"/>
              <a:t>actions</a:t>
            </a:r>
          </a:p>
          <a:p>
            <a:pPr marL="285750" indent="-285750">
              <a:buFont typeface="Arial" panose="020B0604020202020204" pitchFamily="34" charset="0"/>
              <a:buChar char="•"/>
            </a:pPr>
            <a:r>
              <a:rPr lang="en-US" sz="2400" dirty="0" smtClean="0"/>
              <a:t>the </a:t>
            </a:r>
            <a:r>
              <a:rPr lang="en-US" sz="2400" dirty="0"/>
              <a:t>well-being of self and others.</a:t>
            </a:r>
          </a:p>
        </p:txBody>
      </p:sp>
      <p:sp>
        <p:nvSpPr>
          <p:cNvPr id="7" name="TextBox 6"/>
          <p:cNvSpPr txBox="1"/>
          <p:nvPr/>
        </p:nvSpPr>
        <p:spPr>
          <a:xfrm>
            <a:off x="2198595" y="6355703"/>
            <a:ext cx="6267934" cy="338554"/>
          </a:xfrm>
          <a:prstGeom prst="rect">
            <a:avLst/>
          </a:prstGeom>
          <a:noFill/>
        </p:spPr>
        <p:txBody>
          <a:bodyPr wrap="none" rtlCol="0">
            <a:spAutoFit/>
          </a:bodyPr>
          <a:lstStyle/>
          <a:p>
            <a:r>
              <a:rPr lang="en-US" sz="1600" i="1" dirty="0"/>
              <a:t>http://www.casel.org/social-and-emotional-learning/core-competencies/</a:t>
            </a:r>
          </a:p>
        </p:txBody>
      </p:sp>
    </p:spTree>
    <p:extLst>
      <p:ext uri="{BB962C8B-B14F-4D97-AF65-F5344CB8AC3E}">
        <p14:creationId xmlns:p14="http://schemas.microsoft.com/office/powerpoint/2010/main" val="3076700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Related Intervention </a:t>
            </a:r>
            <a:r>
              <a:rPr lang="en-US" dirty="0" smtClean="0">
                <a:solidFill>
                  <a:srgbClr val="C00000"/>
                </a:solidFill>
              </a:rPr>
              <a:t>#1</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78555701"/>
              </p:ext>
            </p:extLst>
          </p:nvPr>
        </p:nvGraphicFramePr>
        <p:xfrm>
          <a:off x="533400" y="1397000"/>
          <a:ext cx="7696200" cy="4318000"/>
        </p:xfrm>
        <a:graphic>
          <a:graphicData uri="http://schemas.openxmlformats.org/drawingml/2006/table">
            <a:tbl>
              <a:tblPr firstRow="1" bandRow="1">
                <a:tableStyleId>{5C22544A-7EE6-4342-B048-85BDC9FD1C3A}</a:tableStyleId>
              </a:tblPr>
              <a:tblGrid>
                <a:gridCol w="3352800"/>
                <a:gridCol w="2057400"/>
                <a:gridCol w="2286000"/>
              </a:tblGrid>
              <a:tr h="758122">
                <a:tc>
                  <a:txBody>
                    <a:bodyPr/>
                    <a:lstStyle/>
                    <a:p>
                      <a:r>
                        <a:rPr lang="en-US" sz="3600" dirty="0" smtClean="0">
                          <a:solidFill>
                            <a:srgbClr val="C00000"/>
                          </a:solidFill>
                        </a:rPr>
                        <a:t>Self-Awareness</a:t>
                      </a:r>
                      <a:endParaRPr lang="en-US" sz="3600" dirty="0">
                        <a:solidFill>
                          <a:srgbClr val="C00000"/>
                        </a:solidFill>
                      </a:endParaRPr>
                    </a:p>
                  </a:txBody>
                  <a:tcPr/>
                </a:tc>
                <a:tc>
                  <a:txBody>
                    <a:bodyPr/>
                    <a:lstStyle/>
                    <a:p>
                      <a:r>
                        <a:rPr lang="en-US" sz="2000" dirty="0" smtClean="0">
                          <a:solidFill>
                            <a:schemeClr val="accent4">
                              <a:lumMod val="40000"/>
                              <a:lumOff val="60000"/>
                            </a:schemeClr>
                          </a:solidFill>
                        </a:rPr>
                        <a:t>Self-Management</a:t>
                      </a:r>
                      <a:endParaRPr lang="en-US" sz="2000" dirty="0">
                        <a:solidFill>
                          <a:schemeClr val="accent4">
                            <a:lumMod val="40000"/>
                            <a:lumOff val="60000"/>
                          </a:schemeClr>
                        </a:solidFill>
                      </a:endParaRPr>
                    </a:p>
                  </a:txBody>
                  <a:tcPr/>
                </a:tc>
                <a:tc>
                  <a:txBody>
                    <a:bodyPr/>
                    <a:lstStyle/>
                    <a:p>
                      <a:r>
                        <a:rPr lang="en-US" sz="2000" dirty="0" smtClean="0">
                          <a:solidFill>
                            <a:schemeClr val="accent4">
                              <a:lumMod val="40000"/>
                              <a:lumOff val="60000"/>
                            </a:schemeClr>
                          </a:solidFill>
                        </a:rPr>
                        <a:t>Responsible</a:t>
                      </a:r>
                      <a:r>
                        <a:rPr lang="en-US" sz="2000" baseline="0" dirty="0" smtClean="0">
                          <a:solidFill>
                            <a:schemeClr val="accent4">
                              <a:lumMod val="40000"/>
                              <a:lumOff val="60000"/>
                            </a:schemeClr>
                          </a:solidFill>
                        </a:rPr>
                        <a:t> Decision-Making</a:t>
                      </a:r>
                      <a:endParaRPr lang="en-US" sz="2000" dirty="0">
                        <a:solidFill>
                          <a:schemeClr val="accent4">
                            <a:lumMod val="40000"/>
                            <a:lumOff val="60000"/>
                          </a:schemeClr>
                        </a:solidFill>
                      </a:endParaRPr>
                    </a:p>
                  </a:txBody>
                  <a:tcPr/>
                </a:tc>
              </a:tr>
              <a:tr h="3559878">
                <a:tc gridSpan="3">
                  <a:txBody>
                    <a:bodyPr/>
                    <a:lstStyle/>
                    <a:p>
                      <a:pPr algn="ctr"/>
                      <a:r>
                        <a:rPr lang="en-US" sz="2000" b="1" dirty="0" smtClean="0">
                          <a:solidFill>
                            <a:schemeClr val="tx1"/>
                          </a:solidFill>
                        </a:rPr>
                        <a:t>Research-Based Intervention</a:t>
                      </a:r>
                    </a:p>
                    <a:p>
                      <a:endParaRPr lang="en-US" sz="2000" b="1" dirty="0" smtClean="0">
                        <a:solidFill>
                          <a:schemeClr val="tx1"/>
                        </a:solidFill>
                      </a:endParaRPr>
                    </a:p>
                    <a:p>
                      <a:pPr lvl="1"/>
                      <a:r>
                        <a:rPr lang="en-US" sz="2000" b="1" dirty="0" smtClean="0">
                          <a:solidFill>
                            <a:schemeClr val="tx1"/>
                          </a:solidFill>
                        </a:rPr>
                        <a:t>Name:</a:t>
                      </a:r>
                      <a:r>
                        <a:rPr lang="en-US" sz="2000" b="1" baseline="0" dirty="0" smtClean="0">
                          <a:solidFill>
                            <a:schemeClr val="tx1"/>
                          </a:solidFill>
                        </a:rPr>
                        <a:t> </a:t>
                      </a:r>
                      <a:r>
                        <a:rPr lang="en-US" sz="2000" b="1" dirty="0" smtClean="0">
                          <a:solidFill>
                            <a:srgbClr val="C00000"/>
                          </a:solidFill>
                        </a:rPr>
                        <a:t>Relevance</a:t>
                      </a:r>
                      <a:r>
                        <a:rPr lang="en-US" sz="2000" b="1" baseline="0" dirty="0" smtClean="0">
                          <a:solidFill>
                            <a:srgbClr val="C00000"/>
                          </a:solidFill>
                        </a:rPr>
                        <a:t> Writing Exercise  </a:t>
                      </a:r>
                    </a:p>
                    <a:p>
                      <a:pPr lvl="1"/>
                      <a:r>
                        <a:rPr lang="en-US" sz="2000" b="1" baseline="0" dirty="0" smtClean="0">
                          <a:solidFill>
                            <a:srgbClr val="C00000"/>
                          </a:solidFill>
                        </a:rPr>
                        <a:t>             </a:t>
                      </a:r>
                      <a:r>
                        <a:rPr lang="en-US" sz="2000" baseline="0" dirty="0" smtClean="0">
                          <a:solidFill>
                            <a:schemeClr val="tx1"/>
                          </a:solidFill>
                        </a:rPr>
                        <a:t>(</a:t>
                      </a:r>
                      <a:r>
                        <a:rPr lang="en-US" sz="2000" baseline="0" dirty="0" err="1" smtClean="0">
                          <a:solidFill>
                            <a:schemeClr val="tx1"/>
                          </a:solidFill>
                        </a:rPr>
                        <a:t>Hulleman</a:t>
                      </a:r>
                      <a:r>
                        <a:rPr lang="en-US" sz="2000" baseline="0" dirty="0" smtClean="0">
                          <a:solidFill>
                            <a:schemeClr val="tx1"/>
                          </a:solidFill>
                        </a:rPr>
                        <a:t> and </a:t>
                      </a:r>
                      <a:r>
                        <a:rPr lang="en-US" sz="2000" baseline="0" dirty="0" err="1" smtClean="0">
                          <a:solidFill>
                            <a:schemeClr val="tx1"/>
                          </a:solidFill>
                        </a:rPr>
                        <a:t>Harackiewicz</a:t>
                      </a:r>
                      <a:r>
                        <a:rPr lang="en-US" sz="2000" baseline="0" dirty="0" smtClean="0">
                          <a:solidFill>
                            <a:schemeClr val="tx1"/>
                          </a:solidFill>
                        </a:rPr>
                        <a:t>, 2009)</a:t>
                      </a:r>
                    </a:p>
                    <a:p>
                      <a:pPr lvl="1"/>
                      <a:endParaRPr lang="en-US" sz="2400" baseline="0" dirty="0" smtClean="0">
                        <a:solidFill>
                          <a:schemeClr val="tx1"/>
                        </a:solidFill>
                      </a:endParaRPr>
                    </a:p>
                    <a:p>
                      <a:pPr lvl="1"/>
                      <a:r>
                        <a:rPr lang="en-US" sz="2000" b="1" baseline="0" dirty="0" smtClean="0">
                          <a:solidFill>
                            <a:schemeClr val="tx1"/>
                          </a:solidFill>
                        </a:rPr>
                        <a:t>Finding: </a:t>
                      </a:r>
                      <a:r>
                        <a:rPr lang="en-US" sz="1800" b="0" i="0" kern="1200" dirty="0" smtClean="0">
                          <a:solidFill>
                            <a:schemeClr val="dk1"/>
                          </a:solidFill>
                          <a:effectLst/>
                          <a:latin typeface="+mn-lt"/>
                          <a:ea typeface="+mn-ea"/>
                          <a:cs typeface="+mn-cs"/>
                        </a:rPr>
                        <a:t> ”</a:t>
                      </a:r>
                      <a:r>
                        <a:rPr lang="en-US" sz="2000" b="0" i="1" kern="1200" dirty="0" smtClean="0">
                          <a:solidFill>
                            <a:schemeClr val="dk1"/>
                          </a:solidFill>
                          <a:effectLst/>
                          <a:latin typeface="+mn-lt"/>
                          <a:ea typeface="+mn-ea"/>
                          <a:cs typeface="+mn-cs"/>
                        </a:rPr>
                        <a:t>In a randomized field experiment with high school students, we found that a relevance intervention, which encouraged students to </a:t>
                      </a:r>
                      <a:r>
                        <a:rPr lang="en-US" sz="2000" b="0" i="1" u="sng" kern="1200" dirty="0" smtClean="0">
                          <a:solidFill>
                            <a:schemeClr val="dk1"/>
                          </a:solidFill>
                          <a:effectLst/>
                          <a:latin typeface="+mn-lt"/>
                          <a:ea typeface="+mn-ea"/>
                          <a:cs typeface="+mn-cs"/>
                        </a:rPr>
                        <a:t>make connections between their lives and what they were learning in their science courses</a:t>
                      </a:r>
                      <a:r>
                        <a:rPr lang="en-US" sz="2000" b="0" i="1" kern="1200" dirty="0" smtClean="0">
                          <a:solidFill>
                            <a:schemeClr val="dk1"/>
                          </a:solidFill>
                          <a:effectLst/>
                          <a:latin typeface="+mn-lt"/>
                          <a:ea typeface="+mn-ea"/>
                          <a:cs typeface="+mn-cs"/>
                        </a:rPr>
                        <a:t>, increased interest in science and course grades for </a:t>
                      </a:r>
                      <a:r>
                        <a:rPr lang="en-US" sz="2000" b="0" i="1" u="sng" kern="1200" dirty="0" smtClean="0">
                          <a:solidFill>
                            <a:schemeClr val="dk1"/>
                          </a:solidFill>
                          <a:effectLst/>
                          <a:latin typeface="+mn-lt"/>
                          <a:ea typeface="+mn-ea"/>
                          <a:cs typeface="+mn-cs"/>
                        </a:rPr>
                        <a:t>students with low success expectations</a:t>
                      </a:r>
                      <a:r>
                        <a:rPr lang="en-US" sz="2000" b="0" i="1" kern="1200" dirty="0" smtClean="0">
                          <a:solidFill>
                            <a:schemeClr val="dk1"/>
                          </a:solidFill>
                          <a:effectLst/>
                          <a:latin typeface="+mn-lt"/>
                          <a:ea typeface="+mn-ea"/>
                          <a:cs typeface="+mn-cs"/>
                        </a:rPr>
                        <a:t>.</a:t>
                      </a:r>
                      <a:r>
                        <a:rPr lang="en-US" sz="2000" b="0" i="0" kern="1200" dirty="0" smtClean="0">
                          <a:solidFill>
                            <a:schemeClr val="dk1"/>
                          </a:solidFill>
                          <a:effectLst/>
                          <a:latin typeface="+mn-lt"/>
                          <a:ea typeface="+mn-ea"/>
                          <a:cs typeface="+mn-cs"/>
                        </a:rPr>
                        <a:t> ”</a:t>
                      </a:r>
                      <a:endParaRPr lang="en-US" sz="2000" b="0" dirty="0">
                        <a:solidFill>
                          <a:schemeClr val="tx1"/>
                        </a:solidFill>
                      </a:endParaRPr>
                    </a:p>
                  </a:txBody>
                  <a:tcPr/>
                </a:tc>
                <a:tc hMerge="1">
                  <a:txBody>
                    <a:bodyPr/>
                    <a:lstStyle/>
                    <a:p>
                      <a:endParaRPr lang="en-US" sz="2400" dirty="0">
                        <a:solidFill>
                          <a:schemeClr val="accent4">
                            <a:lumMod val="40000"/>
                            <a:lumOff val="60000"/>
                          </a:schemeClr>
                        </a:solidFill>
                      </a:endParaRPr>
                    </a:p>
                  </a:txBody>
                  <a:tcPr/>
                </a:tc>
                <a:tc hMerge="1">
                  <a:txBody>
                    <a:bodyPr/>
                    <a:lstStyle/>
                    <a:p>
                      <a:endParaRPr lang="en-US" sz="2400" dirty="0">
                        <a:solidFill>
                          <a:schemeClr val="accent4">
                            <a:lumMod val="40000"/>
                            <a:lumOff val="60000"/>
                          </a:schemeClr>
                        </a:solidFill>
                      </a:endParaRPr>
                    </a:p>
                  </a:txBody>
                  <a:tcPr/>
                </a:tc>
              </a:tr>
            </a:tbl>
          </a:graphicData>
        </a:graphic>
      </p:graphicFrame>
      <p:grpSp>
        <p:nvGrpSpPr>
          <p:cNvPr id="8" name="Group 7"/>
          <p:cNvGrpSpPr/>
          <p:nvPr/>
        </p:nvGrpSpPr>
        <p:grpSpPr>
          <a:xfrm>
            <a:off x="2709918" y="5652242"/>
            <a:ext cx="3200400" cy="958334"/>
            <a:chOff x="2819400" y="1556266"/>
            <a:chExt cx="3200400" cy="958334"/>
          </a:xfrm>
        </p:grpSpPr>
        <p:sp>
          <p:nvSpPr>
            <p:cNvPr id="3" name="Rectangle 2"/>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nfo.farrleadership.com/Portals/24132/images/Building_self_aware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http://www.mentalhealth.org.uk/content/assets/images/Composite/lambeth-southwark-self-management-comp?view=Stand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assets.careerspot.com.au/files/news/group-decision-ma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10" name="Flowchart: Punched Tape 9"/>
          <p:cNvSpPr/>
          <p:nvPr/>
        </p:nvSpPr>
        <p:spPr>
          <a:xfrm>
            <a:off x="7292788" y="152400"/>
            <a:ext cx="16764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Classroom Level</a:t>
            </a:r>
            <a:endParaRPr lang="en-US" b="1" dirty="0"/>
          </a:p>
        </p:txBody>
      </p:sp>
    </p:spTree>
    <p:extLst>
      <p:ext uri="{BB962C8B-B14F-4D97-AF65-F5344CB8AC3E}">
        <p14:creationId xmlns:p14="http://schemas.microsoft.com/office/powerpoint/2010/main" val="1177449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37" y="311160"/>
            <a:ext cx="8542115" cy="503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88262" y="5105398"/>
            <a:ext cx="196808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217" name="Group 7"/>
          <p:cNvGrpSpPr>
            <a:grpSpLocks/>
          </p:cNvGrpSpPr>
          <p:nvPr/>
        </p:nvGrpSpPr>
        <p:grpSpPr bwMode="auto">
          <a:xfrm>
            <a:off x="164748" y="5486400"/>
            <a:ext cx="7883515" cy="3455005"/>
            <a:chOff x="-2463577" y="5357778"/>
            <a:chExt cx="7883159" cy="2504661"/>
          </a:xfrm>
        </p:grpSpPr>
        <p:grpSp>
          <p:nvGrpSpPr>
            <p:cNvPr id="137219" name="Group 8"/>
            <p:cNvGrpSpPr>
              <a:grpSpLocks/>
            </p:cNvGrpSpPr>
            <p:nvPr/>
          </p:nvGrpSpPr>
          <p:grpSpPr bwMode="auto">
            <a:xfrm>
              <a:off x="-2295743" y="5357779"/>
              <a:ext cx="7715325" cy="582268"/>
              <a:chOff x="-2295743" y="5357779"/>
              <a:chExt cx="7715325" cy="582268"/>
            </a:xfrm>
          </p:grpSpPr>
          <p:sp>
            <p:nvSpPr>
              <p:cNvPr id="24" name="Rectangle 23"/>
              <p:cNvSpPr>
                <a:spLocks noChangeArrowheads="1"/>
              </p:cNvSpPr>
              <p:nvPr/>
            </p:nvSpPr>
            <p:spPr bwMode="auto">
              <a:xfrm flipV="1">
                <a:off x="5256076" y="5408499"/>
                <a:ext cx="163506" cy="149325"/>
              </a:xfrm>
              <a:prstGeom prst="rect">
                <a:avLst/>
              </a:prstGeom>
              <a:solidFill>
                <a:srgbClr val="00206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9" name="TextBox 24"/>
              <p:cNvSpPr txBox="1">
                <a:spLocks noChangeArrowheads="1"/>
              </p:cNvSpPr>
              <p:nvPr/>
            </p:nvSpPr>
            <p:spPr bwMode="auto">
              <a:xfrm>
                <a:off x="-2275125" y="5357779"/>
                <a:ext cx="2265279" cy="4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Teacher-Student </a:t>
                </a:r>
                <a:br>
                  <a:rPr lang="en-US" sz="1200" b="1" dirty="0" smtClean="0">
                    <a:solidFill>
                      <a:prstClr val="black"/>
                    </a:solidFill>
                  </a:rPr>
                </a:br>
                <a:r>
                  <a:rPr lang="en-US" sz="1200" b="1" dirty="0" smtClean="0">
                    <a:solidFill>
                      <a:prstClr val="black"/>
                    </a:solidFill>
                  </a:rPr>
                  <a:t>Relations</a:t>
                </a:r>
              </a:p>
            </p:txBody>
          </p:sp>
          <p:sp>
            <p:nvSpPr>
              <p:cNvPr id="26" name="Rectangle 25"/>
              <p:cNvSpPr>
                <a:spLocks noChangeArrowheads="1"/>
              </p:cNvSpPr>
              <p:nvPr/>
            </p:nvSpPr>
            <p:spPr bwMode="auto">
              <a:xfrm flipV="1">
                <a:off x="3414671" y="5408499"/>
                <a:ext cx="163505" cy="147737"/>
              </a:xfrm>
              <a:prstGeom prst="rect">
                <a:avLst/>
              </a:prstGeom>
              <a:solidFill>
                <a:srgbClr val="00B05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31" name="TextBox 26"/>
              <p:cNvSpPr txBox="1">
                <a:spLocks noChangeArrowheads="1"/>
              </p:cNvSpPr>
              <p:nvPr/>
            </p:nvSpPr>
            <p:spPr bwMode="auto">
              <a:xfrm>
                <a:off x="-2295743" y="5663048"/>
                <a:ext cx="2000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Student Relations</a:t>
                </a:r>
              </a:p>
            </p:txBody>
          </p:sp>
        </p:grpSp>
        <p:sp>
          <p:nvSpPr>
            <p:cNvPr id="10" name="Rectangle 9"/>
            <p:cNvSpPr>
              <a:spLocks noChangeArrowheads="1"/>
            </p:cNvSpPr>
            <p:nvPr/>
          </p:nvSpPr>
          <p:spPr bwMode="auto">
            <a:xfrm flipV="1">
              <a:off x="-2463577" y="5406911"/>
              <a:ext cx="163506" cy="149326"/>
            </a:xfrm>
            <a:prstGeom prst="rect">
              <a:avLst/>
            </a:prstGeom>
            <a:solidFill>
              <a:srgbClr val="FF00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1" name="TextBox 10"/>
            <p:cNvSpPr txBox="1">
              <a:spLocks noChangeArrowheads="1"/>
            </p:cNvSpPr>
            <p:nvPr/>
          </p:nvSpPr>
          <p:spPr bwMode="auto">
            <a:xfrm>
              <a:off x="-543222" y="5357778"/>
              <a:ext cx="2000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Respect for Diversity</a:t>
              </a:r>
            </a:p>
          </p:txBody>
        </p:sp>
        <p:sp>
          <p:nvSpPr>
            <p:cNvPr id="12" name="Rectangle 11"/>
            <p:cNvSpPr>
              <a:spLocks noChangeArrowheads="1"/>
            </p:cNvSpPr>
            <p:nvPr/>
          </p:nvSpPr>
          <p:spPr bwMode="auto">
            <a:xfrm flipV="1">
              <a:off x="-2459248" y="5699762"/>
              <a:ext cx="163506" cy="149326"/>
            </a:xfrm>
            <a:prstGeom prst="rect">
              <a:avLst/>
            </a:prstGeom>
            <a:solidFill>
              <a:srgbClr val="C4BD97"/>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3" name="TextBox 12"/>
            <p:cNvSpPr txBox="1">
              <a:spLocks noChangeArrowheads="1"/>
            </p:cNvSpPr>
            <p:nvPr/>
          </p:nvSpPr>
          <p:spPr bwMode="auto">
            <a:xfrm>
              <a:off x="-543222" y="5649685"/>
              <a:ext cx="2883677"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Student Engagement </a:t>
              </a:r>
            </a:p>
            <a:p>
              <a:pPr defTabSz="457200" eaLnBrk="1" fontAlgn="base" hangingPunct="1">
                <a:spcBef>
                  <a:spcPct val="0"/>
                </a:spcBef>
                <a:spcAft>
                  <a:spcPct val="0"/>
                </a:spcAft>
              </a:pPr>
              <a:r>
                <a:rPr lang="en-US" sz="1200" b="1" dirty="0" smtClean="0">
                  <a:solidFill>
                    <a:prstClr val="black"/>
                  </a:solidFill>
                </a:rPr>
                <a:t>School-wide</a:t>
              </a:r>
            </a:p>
          </p:txBody>
        </p:sp>
        <p:sp>
          <p:nvSpPr>
            <p:cNvPr id="14" name="Rectangle 13"/>
            <p:cNvSpPr>
              <a:spLocks noChangeArrowheads="1"/>
            </p:cNvSpPr>
            <p:nvPr/>
          </p:nvSpPr>
          <p:spPr bwMode="auto">
            <a:xfrm flipV="1">
              <a:off x="-695614" y="5699762"/>
              <a:ext cx="163505" cy="149326"/>
            </a:xfrm>
            <a:prstGeom prst="rect">
              <a:avLst/>
            </a:prstGeom>
            <a:solidFill>
              <a:srgbClr val="FFFF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5" name="Rectangle 14"/>
            <p:cNvSpPr>
              <a:spLocks noChangeArrowheads="1"/>
            </p:cNvSpPr>
            <p:nvPr/>
          </p:nvSpPr>
          <p:spPr bwMode="auto">
            <a:xfrm flipV="1">
              <a:off x="-695615" y="5406911"/>
              <a:ext cx="163506" cy="149326"/>
            </a:xfrm>
            <a:prstGeom prst="rect">
              <a:avLst/>
            </a:prstGeom>
            <a:solidFill>
              <a:srgbClr val="0000F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7226" name="TextBox 15"/>
            <p:cNvSpPr txBox="1">
              <a:spLocks noChangeArrowheads="1"/>
            </p:cNvSpPr>
            <p:nvPr/>
          </p:nvSpPr>
          <p:spPr bwMode="auto">
            <a:xfrm>
              <a:off x="1437890" y="5357778"/>
              <a:ext cx="1584685" cy="29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Clarity of Expectations</a:t>
              </a:r>
            </a:p>
          </p:txBody>
        </p:sp>
        <p:sp>
          <p:nvSpPr>
            <p:cNvPr id="137227" name="TextBox 16"/>
            <p:cNvSpPr txBox="1">
              <a:spLocks noChangeArrowheads="1"/>
            </p:cNvSpPr>
            <p:nvPr/>
          </p:nvSpPr>
          <p:spPr bwMode="auto">
            <a:xfrm>
              <a:off x="433836" y="7585440"/>
              <a:ext cx="2883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Fairness of Rules</a:t>
              </a:r>
            </a:p>
          </p:txBody>
        </p:sp>
      </p:grpSp>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20" name="Rectangle 19"/>
          <p:cNvSpPr>
            <a:spLocks noChangeArrowheads="1"/>
          </p:cNvSpPr>
          <p:nvPr/>
        </p:nvSpPr>
        <p:spPr bwMode="auto">
          <a:xfrm flipV="1">
            <a:off x="3963636" y="5557753"/>
            <a:ext cx="144106" cy="177690"/>
          </a:xfrm>
          <a:prstGeom prst="rect">
            <a:avLst/>
          </a:prstGeom>
          <a:solidFill>
            <a:srgbClr val="CC00F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1" name="Rectangle 20"/>
          <p:cNvSpPr>
            <a:spLocks noChangeArrowheads="1"/>
          </p:cNvSpPr>
          <p:nvPr/>
        </p:nvSpPr>
        <p:spPr bwMode="auto">
          <a:xfrm flipV="1">
            <a:off x="3974748" y="6019264"/>
            <a:ext cx="144106" cy="177690"/>
          </a:xfrm>
          <a:prstGeom prst="rect">
            <a:avLst/>
          </a:prstGeom>
          <a:solidFill>
            <a:schemeClr val="bg1">
              <a:lumMod val="65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2" name="TextBox 15"/>
          <p:cNvSpPr txBox="1">
            <a:spLocks noChangeArrowheads="1"/>
          </p:cNvSpPr>
          <p:nvPr/>
        </p:nvSpPr>
        <p:spPr bwMode="auto">
          <a:xfrm>
            <a:off x="4127149" y="595986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Fairness of Rules</a:t>
            </a:r>
          </a:p>
        </p:txBody>
      </p:sp>
      <p:sp>
        <p:nvSpPr>
          <p:cNvPr id="23" name="TextBox 15"/>
          <p:cNvSpPr txBox="1">
            <a:spLocks noChangeArrowheads="1"/>
          </p:cNvSpPr>
          <p:nvPr/>
        </p:nvSpPr>
        <p:spPr bwMode="auto">
          <a:xfrm>
            <a:off x="6184549" y="5486399"/>
            <a:ext cx="1371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School Safety</a:t>
            </a:r>
          </a:p>
        </p:txBody>
      </p:sp>
      <p:sp>
        <p:nvSpPr>
          <p:cNvPr id="27" name="Rectangle 26"/>
          <p:cNvSpPr>
            <a:spLocks noChangeArrowheads="1"/>
          </p:cNvSpPr>
          <p:nvPr/>
        </p:nvSpPr>
        <p:spPr bwMode="auto">
          <a:xfrm flipV="1">
            <a:off x="6032148" y="6016802"/>
            <a:ext cx="144106" cy="177690"/>
          </a:xfrm>
          <a:prstGeom prst="rect">
            <a:avLst/>
          </a:prstGeom>
          <a:solidFill>
            <a:srgbClr val="FFC0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8" name="TextBox 15"/>
          <p:cNvSpPr txBox="1">
            <a:spLocks noChangeArrowheads="1"/>
          </p:cNvSpPr>
          <p:nvPr/>
        </p:nvSpPr>
        <p:spPr bwMode="auto">
          <a:xfrm>
            <a:off x="6184548" y="5957112"/>
            <a:ext cx="1650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Bullying School-wide</a:t>
            </a:r>
          </a:p>
        </p:txBody>
      </p:sp>
      <p:sp>
        <p:nvSpPr>
          <p:cNvPr id="29" name="TextBox 15"/>
          <p:cNvSpPr txBox="1">
            <a:spLocks noChangeArrowheads="1"/>
          </p:cNvSpPr>
          <p:nvPr/>
        </p:nvSpPr>
        <p:spPr bwMode="auto">
          <a:xfrm>
            <a:off x="8057615" y="5487500"/>
            <a:ext cx="901177" cy="646331"/>
          </a:xfrm>
          <a:prstGeom prst="rect">
            <a:avLst/>
          </a:prstGeom>
          <a:solidFill>
            <a:schemeClr val="bg1"/>
          </a:solidFill>
          <a:ln>
            <a:noFill/>
          </a:ln>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Total School Climate</a:t>
            </a:r>
          </a:p>
        </p:txBody>
      </p:sp>
      <p:sp>
        <p:nvSpPr>
          <p:cNvPr id="3" name="Rectangle 2"/>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25" name="TextBox 24"/>
          <p:cNvSpPr txBox="1"/>
          <p:nvPr/>
        </p:nvSpPr>
        <p:spPr>
          <a:xfrm>
            <a:off x="0" y="165156"/>
            <a:ext cx="8523272" cy="584775"/>
          </a:xfrm>
          <a:prstGeom prst="rect">
            <a:avLst/>
          </a:prstGeom>
          <a:noFill/>
        </p:spPr>
        <p:txBody>
          <a:bodyPr wrap="square" rtlCol="0">
            <a:spAutoFit/>
          </a:bodyPr>
          <a:lstStyle/>
          <a:p>
            <a:pPr algn="ctr"/>
            <a:r>
              <a:rPr lang="en-US" sz="3200" b="1" dirty="0" smtClean="0">
                <a:solidFill>
                  <a:schemeClr val="tx1">
                    <a:lumMod val="65000"/>
                    <a:lumOff val="35000"/>
                  </a:schemeClr>
                </a:solidFill>
                <a:latin typeface="Tw Cen MT" panose="020B0602020104020603" pitchFamily="34" charset="0"/>
              </a:rPr>
              <a:t>Grade Level Differences: Student Survey 2014</a:t>
            </a:r>
            <a:endParaRPr lang="en-US" sz="3200" b="1"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1645429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Related Intervention </a:t>
            </a:r>
            <a:r>
              <a:rPr lang="en-US" dirty="0" smtClean="0">
                <a:solidFill>
                  <a:srgbClr val="C00000"/>
                </a:solidFill>
              </a:rPr>
              <a:t>#1</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36056964"/>
              </p:ext>
            </p:extLst>
          </p:nvPr>
        </p:nvGraphicFramePr>
        <p:xfrm>
          <a:off x="533400" y="1397000"/>
          <a:ext cx="7696200" cy="4318000"/>
        </p:xfrm>
        <a:graphic>
          <a:graphicData uri="http://schemas.openxmlformats.org/drawingml/2006/table">
            <a:tbl>
              <a:tblPr firstRow="1" bandRow="1">
                <a:tableStyleId>{5C22544A-7EE6-4342-B048-85BDC9FD1C3A}</a:tableStyleId>
              </a:tblPr>
              <a:tblGrid>
                <a:gridCol w="3352800"/>
                <a:gridCol w="2057400"/>
                <a:gridCol w="2286000"/>
              </a:tblGrid>
              <a:tr h="758122">
                <a:tc>
                  <a:txBody>
                    <a:bodyPr/>
                    <a:lstStyle/>
                    <a:p>
                      <a:r>
                        <a:rPr lang="en-US" sz="3600" dirty="0" smtClean="0">
                          <a:solidFill>
                            <a:srgbClr val="C00000"/>
                          </a:solidFill>
                        </a:rPr>
                        <a:t>Self-Awareness</a:t>
                      </a:r>
                      <a:endParaRPr lang="en-US" sz="3600" dirty="0">
                        <a:solidFill>
                          <a:srgbClr val="C00000"/>
                        </a:solidFill>
                      </a:endParaRPr>
                    </a:p>
                  </a:txBody>
                  <a:tcPr/>
                </a:tc>
                <a:tc>
                  <a:txBody>
                    <a:bodyPr/>
                    <a:lstStyle/>
                    <a:p>
                      <a:r>
                        <a:rPr lang="en-US" sz="2000" dirty="0" smtClean="0">
                          <a:solidFill>
                            <a:schemeClr val="accent4">
                              <a:lumMod val="40000"/>
                              <a:lumOff val="60000"/>
                            </a:schemeClr>
                          </a:solidFill>
                        </a:rPr>
                        <a:t>Self-Management</a:t>
                      </a:r>
                      <a:endParaRPr lang="en-US" sz="2000" dirty="0">
                        <a:solidFill>
                          <a:schemeClr val="accent4">
                            <a:lumMod val="40000"/>
                            <a:lumOff val="60000"/>
                          </a:schemeClr>
                        </a:solidFill>
                      </a:endParaRPr>
                    </a:p>
                  </a:txBody>
                  <a:tcPr/>
                </a:tc>
                <a:tc>
                  <a:txBody>
                    <a:bodyPr/>
                    <a:lstStyle/>
                    <a:p>
                      <a:r>
                        <a:rPr lang="en-US" sz="2000" dirty="0" smtClean="0">
                          <a:solidFill>
                            <a:schemeClr val="accent4">
                              <a:lumMod val="40000"/>
                              <a:lumOff val="60000"/>
                            </a:schemeClr>
                          </a:solidFill>
                        </a:rPr>
                        <a:t>Responsible</a:t>
                      </a:r>
                      <a:r>
                        <a:rPr lang="en-US" sz="2000" baseline="0" dirty="0" smtClean="0">
                          <a:solidFill>
                            <a:schemeClr val="accent4">
                              <a:lumMod val="40000"/>
                              <a:lumOff val="60000"/>
                            </a:schemeClr>
                          </a:solidFill>
                        </a:rPr>
                        <a:t> Decision-Making</a:t>
                      </a:r>
                      <a:endParaRPr lang="en-US" sz="2000" dirty="0">
                        <a:solidFill>
                          <a:schemeClr val="accent4">
                            <a:lumMod val="40000"/>
                            <a:lumOff val="60000"/>
                          </a:schemeClr>
                        </a:solidFill>
                      </a:endParaRPr>
                    </a:p>
                  </a:txBody>
                  <a:tcPr/>
                </a:tc>
              </a:tr>
              <a:tr h="3559878">
                <a:tc gridSpan="3">
                  <a:txBody>
                    <a:bodyPr/>
                    <a:lstStyle/>
                    <a:p>
                      <a:pPr lvl="1" algn="ctr"/>
                      <a:r>
                        <a:rPr lang="en-US" sz="2000" b="1" dirty="0" smtClean="0">
                          <a:solidFill>
                            <a:srgbClr val="C00000"/>
                          </a:solidFill>
                        </a:rPr>
                        <a:t>Relevance</a:t>
                      </a:r>
                      <a:r>
                        <a:rPr lang="en-US" sz="2000" b="1" baseline="0" dirty="0" smtClean="0">
                          <a:solidFill>
                            <a:srgbClr val="C00000"/>
                          </a:solidFill>
                        </a:rPr>
                        <a:t> Writing Exercise </a:t>
                      </a:r>
                    </a:p>
                    <a:p>
                      <a:pPr lvl="1" algn="ctr"/>
                      <a:endParaRPr lang="en-US" sz="1200" baseline="0" dirty="0" smtClean="0">
                        <a:solidFill>
                          <a:schemeClr val="tx1"/>
                        </a:solidFill>
                      </a:endParaRPr>
                    </a:p>
                    <a:p>
                      <a:pPr lvl="1"/>
                      <a:r>
                        <a:rPr lang="en-US" sz="1800" b="1" baseline="0" dirty="0" smtClean="0">
                          <a:solidFill>
                            <a:schemeClr val="tx1"/>
                          </a:solidFill>
                        </a:rPr>
                        <a:t>Methods: </a:t>
                      </a:r>
                      <a:r>
                        <a:rPr lang="en-US" sz="1800" b="0" baseline="0" dirty="0" smtClean="0">
                          <a:solidFill>
                            <a:schemeClr val="tx1"/>
                          </a:solidFill>
                        </a:rPr>
                        <a:t>In science, present summarization activities that instruct students to describe “My application to life”</a:t>
                      </a:r>
                      <a:endParaRPr lang="en-US" sz="2000" b="0" dirty="0" smtClean="0">
                        <a:solidFill>
                          <a:schemeClr val="tx1"/>
                        </a:solidFill>
                      </a:endParaRPr>
                    </a:p>
                    <a:p>
                      <a:pPr marL="1257300" lvl="2" indent="-342900">
                        <a:buFont typeface="Arial" panose="020B0604020202020204" pitchFamily="34" charset="0"/>
                        <a:buChar char="•"/>
                      </a:pPr>
                      <a:r>
                        <a:rPr lang="en-US" sz="1800" b="0" baseline="0" dirty="0" smtClean="0">
                          <a:solidFill>
                            <a:schemeClr val="tx1"/>
                          </a:solidFill>
                        </a:rPr>
                        <a:t>How might this information be useful to you, or a friend/relative?</a:t>
                      </a:r>
                    </a:p>
                    <a:p>
                      <a:pPr marL="1257300" lvl="2" indent="-342900">
                        <a:buFont typeface="Arial" panose="020B0604020202020204" pitchFamily="34" charset="0"/>
                        <a:buChar char="•"/>
                      </a:pPr>
                      <a:r>
                        <a:rPr lang="en-US" sz="1800" b="0" baseline="0" dirty="0" smtClean="0">
                          <a:solidFill>
                            <a:schemeClr val="tx1"/>
                          </a:solidFill>
                        </a:rPr>
                        <a:t>How does learning about this topic apply to your future plans?</a:t>
                      </a:r>
                    </a:p>
                    <a:p>
                      <a:pPr marL="457200" lvl="1" indent="0">
                        <a:buFont typeface="Arial" panose="020B0604020202020204" pitchFamily="34" charset="0"/>
                        <a:buNone/>
                      </a:pPr>
                      <a:endParaRPr lang="en-US" sz="1800" b="1" baseline="0" dirty="0" smtClean="0">
                        <a:solidFill>
                          <a:schemeClr val="tx1"/>
                        </a:solidFill>
                      </a:endParaRPr>
                    </a:p>
                    <a:p>
                      <a:pPr marL="457200" lvl="1" indent="0">
                        <a:buFont typeface="Arial" panose="020B0604020202020204" pitchFamily="34" charset="0"/>
                        <a:buNone/>
                      </a:pPr>
                      <a:r>
                        <a:rPr lang="en-US" sz="1800" b="1" baseline="0" dirty="0" smtClean="0">
                          <a:solidFill>
                            <a:schemeClr val="tx1"/>
                          </a:solidFill>
                        </a:rPr>
                        <a:t>Additional Notes: </a:t>
                      </a:r>
                      <a:r>
                        <a:rPr lang="en-US" sz="1800" b="0" baseline="0" dirty="0" smtClean="0">
                          <a:solidFill>
                            <a:schemeClr val="tx1"/>
                          </a:solidFill>
                        </a:rPr>
                        <a:t>This intervention seemed to work most for students who expected low-success in science, but it did not harm students who came in initially expecting high success.  Authors believe this intervention may work in any class.</a:t>
                      </a:r>
                    </a:p>
                    <a:p>
                      <a:pPr marL="914400" lvl="2" indent="0">
                        <a:buFont typeface="Arial" panose="020B0604020202020204" pitchFamily="34" charset="0"/>
                        <a:buNone/>
                      </a:pPr>
                      <a:endParaRPr lang="en-US" sz="900" b="0" i="1" baseline="0" dirty="0" smtClean="0">
                        <a:solidFill>
                          <a:schemeClr val="tx1"/>
                        </a:solidFill>
                      </a:endParaRPr>
                    </a:p>
                    <a:p>
                      <a:pPr marL="914400" lvl="2" indent="0" algn="r">
                        <a:buFont typeface="Arial" panose="020B0604020202020204" pitchFamily="34" charset="0"/>
                        <a:buNone/>
                      </a:pPr>
                      <a:r>
                        <a:rPr lang="en-US" sz="1800" b="0" i="1" baseline="0" dirty="0" smtClean="0">
                          <a:solidFill>
                            <a:srgbClr val="C00000"/>
                          </a:solidFill>
                        </a:rPr>
                        <a:t>See handouts for more information.</a:t>
                      </a:r>
                    </a:p>
                  </a:txBody>
                  <a:tcPr/>
                </a:tc>
                <a:tc hMerge="1">
                  <a:txBody>
                    <a:bodyPr/>
                    <a:lstStyle/>
                    <a:p>
                      <a:endParaRPr lang="en-US" sz="2400" dirty="0">
                        <a:solidFill>
                          <a:schemeClr val="accent4">
                            <a:lumMod val="40000"/>
                            <a:lumOff val="60000"/>
                          </a:schemeClr>
                        </a:solidFill>
                      </a:endParaRPr>
                    </a:p>
                  </a:txBody>
                  <a:tcPr/>
                </a:tc>
                <a:tc hMerge="1">
                  <a:txBody>
                    <a:bodyPr/>
                    <a:lstStyle/>
                    <a:p>
                      <a:endParaRPr lang="en-US" sz="2400" dirty="0">
                        <a:solidFill>
                          <a:schemeClr val="accent4">
                            <a:lumMod val="40000"/>
                            <a:lumOff val="60000"/>
                          </a:schemeClr>
                        </a:solidFill>
                      </a:endParaRPr>
                    </a:p>
                  </a:txBody>
                  <a:tcPr/>
                </a:tc>
              </a:tr>
            </a:tbl>
          </a:graphicData>
        </a:graphic>
      </p:graphicFrame>
      <p:grpSp>
        <p:nvGrpSpPr>
          <p:cNvPr id="8" name="Group 7"/>
          <p:cNvGrpSpPr/>
          <p:nvPr/>
        </p:nvGrpSpPr>
        <p:grpSpPr>
          <a:xfrm>
            <a:off x="2709918" y="5652242"/>
            <a:ext cx="3200400" cy="958334"/>
            <a:chOff x="2819400" y="1556266"/>
            <a:chExt cx="3200400" cy="958334"/>
          </a:xfrm>
        </p:grpSpPr>
        <p:sp>
          <p:nvSpPr>
            <p:cNvPr id="3" name="Rectangle 2"/>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nfo.farrleadership.com/Portals/24132/images/Building_self_aware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http://www.mentalhealth.org.uk/content/assets/images/Composite/lambeth-southwark-self-management-comp?view=Stand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assets.careerspot.com.au/files/news/group-decision-ma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9" name="Flowchart: Punched Tape 8"/>
          <p:cNvSpPr/>
          <p:nvPr/>
        </p:nvSpPr>
        <p:spPr>
          <a:xfrm>
            <a:off x="7292788" y="152400"/>
            <a:ext cx="16764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Classroom Level</a:t>
            </a:r>
            <a:endParaRPr lang="en-US" b="1" dirty="0"/>
          </a:p>
        </p:txBody>
      </p:sp>
    </p:spTree>
    <p:extLst>
      <p:ext uri="{BB962C8B-B14F-4D97-AF65-F5344CB8AC3E}">
        <p14:creationId xmlns:p14="http://schemas.microsoft.com/office/powerpoint/2010/main" val="8237905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Related Intervention </a:t>
            </a:r>
            <a:r>
              <a:rPr lang="en-US" dirty="0" smtClean="0">
                <a:solidFill>
                  <a:srgbClr val="C00000"/>
                </a:solidFill>
              </a:rPr>
              <a:t>#2</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845115767"/>
              </p:ext>
            </p:extLst>
          </p:nvPr>
        </p:nvGraphicFramePr>
        <p:xfrm>
          <a:off x="533400" y="1397000"/>
          <a:ext cx="7696200" cy="4318000"/>
        </p:xfrm>
        <a:graphic>
          <a:graphicData uri="http://schemas.openxmlformats.org/drawingml/2006/table">
            <a:tbl>
              <a:tblPr firstRow="1" bandRow="1">
                <a:tableStyleId>{5C22544A-7EE6-4342-B048-85BDC9FD1C3A}</a:tableStyleId>
              </a:tblPr>
              <a:tblGrid>
                <a:gridCol w="3352800"/>
                <a:gridCol w="2057400"/>
                <a:gridCol w="2286000"/>
              </a:tblGrid>
              <a:tr h="758122">
                <a:tc>
                  <a:txBody>
                    <a:bodyPr/>
                    <a:lstStyle/>
                    <a:p>
                      <a:r>
                        <a:rPr lang="en-US" sz="3600" dirty="0" smtClean="0">
                          <a:solidFill>
                            <a:srgbClr val="C00000"/>
                          </a:solidFill>
                        </a:rPr>
                        <a:t>Self-Awareness</a:t>
                      </a:r>
                      <a:endParaRPr lang="en-US" sz="3600" dirty="0">
                        <a:solidFill>
                          <a:srgbClr val="C00000"/>
                        </a:solidFill>
                      </a:endParaRPr>
                    </a:p>
                  </a:txBody>
                  <a:tcPr/>
                </a:tc>
                <a:tc>
                  <a:txBody>
                    <a:bodyPr/>
                    <a:lstStyle/>
                    <a:p>
                      <a:r>
                        <a:rPr lang="en-US" sz="2000" dirty="0" smtClean="0">
                          <a:solidFill>
                            <a:schemeClr val="accent4">
                              <a:lumMod val="40000"/>
                              <a:lumOff val="60000"/>
                            </a:schemeClr>
                          </a:solidFill>
                        </a:rPr>
                        <a:t>Self-Management</a:t>
                      </a:r>
                      <a:endParaRPr lang="en-US" sz="2000" dirty="0">
                        <a:solidFill>
                          <a:schemeClr val="accent4">
                            <a:lumMod val="40000"/>
                            <a:lumOff val="60000"/>
                          </a:schemeClr>
                        </a:solidFill>
                      </a:endParaRPr>
                    </a:p>
                  </a:txBody>
                  <a:tcPr/>
                </a:tc>
                <a:tc>
                  <a:txBody>
                    <a:bodyPr/>
                    <a:lstStyle/>
                    <a:p>
                      <a:r>
                        <a:rPr lang="en-US" sz="2000" dirty="0" smtClean="0">
                          <a:solidFill>
                            <a:schemeClr val="accent4">
                              <a:lumMod val="40000"/>
                              <a:lumOff val="60000"/>
                            </a:schemeClr>
                          </a:solidFill>
                        </a:rPr>
                        <a:t>Responsible</a:t>
                      </a:r>
                      <a:r>
                        <a:rPr lang="en-US" sz="2000" baseline="0" dirty="0" smtClean="0">
                          <a:solidFill>
                            <a:schemeClr val="accent4">
                              <a:lumMod val="40000"/>
                              <a:lumOff val="60000"/>
                            </a:schemeClr>
                          </a:solidFill>
                        </a:rPr>
                        <a:t> Decision-Making</a:t>
                      </a:r>
                      <a:endParaRPr lang="en-US" sz="2000" dirty="0">
                        <a:solidFill>
                          <a:schemeClr val="accent4">
                            <a:lumMod val="40000"/>
                            <a:lumOff val="60000"/>
                          </a:schemeClr>
                        </a:solidFill>
                      </a:endParaRPr>
                    </a:p>
                  </a:txBody>
                  <a:tcPr/>
                </a:tc>
              </a:tr>
              <a:tr h="3559878">
                <a:tc gridSpan="3">
                  <a:txBody>
                    <a:bodyPr/>
                    <a:lstStyle/>
                    <a:p>
                      <a:pPr algn="ctr"/>
                      <a:r>
                        <a:rPr lang="en-US" sz="2000" b="1" dirty="0" smtClean="0">
                          <a:solidFill>
                            <a:schemeClr val="tx1"/>
                          </a:solidFill>
                        </a:rPr>
                        <a:t>Research-Based Intervention</a:t>
                      </a:r>
                    </a:p>
                    <a:p>
                      <a:endParaRPr lang="en-US" sz="2000" b="1" dirty="0" smtClean="0">
                        <a:solidFill>
                          <a:schemeClr val="tx1"/>
                        </a:solidFill>
                      </a:endParaRPr>
                    </a:p>
                    <a:p>
                      <a:pPr lvl="1"/>
                      <a:r>
                        <a:rPr lang="en-US" sz="2000" b="1" dirty="0" smtClean="0">
                          <a:solidFill>
                            <a:schemeClr val="tx1"/>
                          </a:solidFill>
                        </a:rPr>
                        <a:t>Name:</a:t>
                      </a:r>
                      <a:r>
                        <a:rPr lang="en-US" sz="2000" b="1" baseline="0" dirty="0" smtClean="0">
                          <a:solidFill>
                            <a:schemeClr val="tx1"/>
                          </a:solidFill>
                        </a:rPr>
                        <a:t> </a:t>
                      </a:r>
                      <a:r>
                        <a:rPr lang="en-US" sz="2000" b="1" dirty="0" smtClean="0">
                          <a:solidFill>
                            <a:srgbClr val="C00000"/>
                          </a:solidFill>
                        </a:rPr>
                        <a:t>Self-Affirmation</a:t>
                      </a:r>
                      <a:r>
                        <a:rPr lang="en-US" sz="2000" b="1" baseline="0" dirty="0" smtClean="0">
                          <a:solidFill>
                            <a:srgbClr val="C00000"/>
                          </a:solidFill>
                        </a:rPr>
                        <a:t> Writing</a:t>
                      </a:r>
                    </a:p>
                    <a:p>
                      <a:pPr lvl="1"/>
                      <a:r>
                        <a:rPr lang="en-US" sz="2000" b="1" baseline="0" dirty="0" smtClean="0">
                          <a:solidFill>
                            <a:srgbClr val="C00000"/>
                          </a:solidFill>
                        </a:rPr>
                        <a:t>             </a:t>
                      </a:r>
                      <a:r>
                        <a:rPr lang="en-US" sz="2000" baseline="0" dirty="0" smtClean="0">
                          <a:solidFill>
                            <a:schemeClr val="tx1"/>
                          </a:solidFill>
                        </a:rPr>
                        <a:t>(Cohen, et al., 2009)</a:t>
                      </a:r>
                    </a:p>
                    <a:p>
                      <a:pPr lvl="1"/>
                      <a:endParaRPr lang="en-US" sz="2400" baseline="0" dirty="0" smtClean="0">
                        <a:solidFill>
                          <a:schemeClr val="tx1"/>
                        </a:solidFill>
                      </a:endParaRPr>
                    </a:p>
                    <a:p>
                      <a:pPr lvl="1"/>
                      <a:r>
                        <a:rPr lang="en-US" sz="2000" b="1" baseline="0" dirty="0" smtClean="0">
                          <a:solidFill>
                            <a:schemeClr val="tx1"/>
                          </a:solidFill>
                        </a:rPr>
                        <a:t>Finding: </a:t>
                      </a:r>
                      <a:r>
                        <a:rPr lang="en-US" sz="1800" b="0" i="0" kern="1200" dirty="0" smtClean="0">
                          <a:solidFill>
                            <a:schemeClr val="dk1"/>
                          </a:solidFill>
                          <a:effectLst/>
                          <a:latin typeface="+mn-lt"/>
                          <a:ea typeface="+mn-ea"/>
                          <a:cs typeface="+mn-cs"/>
                        </a:rPr>
                        <a:t> </a:t>
                      </a:r>
                      <a:r>
                        <a:rPr lang="en-US" sz="2000" b="0" i="0" kern="1200" dirty="0" smtClean="0">
                          <a:solidFill>
                            <a:schemeClr val="dk1"/>
                          </a:solidFill>
                          <a:effectLst/>
                          <a:latin typeface="+mn-lt"/>
                          <a:ea typeface="+mn-ea"/>
                          <a:cs typeface="+mn-cs"/>
                        </a:rPr>
                        <a:t>”</a:t>
                      </a:r>
                      <a:r>
                        <a:rPr lang="en-US" sz="2000" b="0" i="1" kern="1200" dirty="0" smtClean="0">
                          <a:solidFill>
                            <a:schemeClr val="dk1"/>
                          </a:solidFill>
                          <a:effectLst/>
                          <a:latin typeface="+mn-lt"/>
                          <a:ea typeface="+mn-ea"/>
                          <a:cs typeface="+mn-cs"/>
                        </a:rPr>
                        <a:t>Over 2 years, the grade point average (GPA) of African Americans was, on average, raised by 0.24 grade points. </a:t>
                      </a:r>
                      <a:r>
                        <a:rPr lang="en-US" sz="2000" b="0" i="1" u="sng" kern="1200" dirty="0" smtClean="0">
                          <a:solidFill>
                            <a:schemeClr val="dk1"/>
                          </a:solidFill>
                          <a:effectLst/>
                          <a:latin typeface="+mn-lt"/>
                          <a:ea typeface="+mn-ea"/>
                          <a:cs typeface="+mn-cs"/>
                        </a:rPr>
                        <a:t>Low-achieving African Americans were particularly benefited</a:t>
                      </a:r>
                      <a:r>
                        <a:rPr lang="en-US" sz="2000" b="0" i="1" kern="1200" dirty="0" smtClean="0">
                          <a:solidFill>
                            <a:schemeClr val="dk1"/>
                          </a:solidFill>
                          <a:effectLst/>
                          <a:latin typeface="+mn-lt"/>
                          <a:ea typeface="+mn-ea"/>
                          <a:cs typeface="+mn-cs"/>
                        </a:rPr>
                        <a:t>. Their GPA improved, on average, 0.41 points, and their </a:t>
                      </a:r>
                      <a:r>
                        <a:rPr lang="en-US" sz="2000" b="0" i="1" u="sng" kern="1200" dirty="0" smtClean="0">
                          <a:solidFill>
                            <a:schemeClr val="dk1"/>
                          </a:solidFill>
                          <a:effectLst/>
                          <a:latin typeface="+mn-lt"/>
                          <a:ea typeface="+mn-ea"/>
                          <a:cs typeface="+mn-cs"/>
                        </a:rPr>
                        <a:t>rate of remediation or grade repetition was less (5% versus 18%)</a:t>
                      </a:r>
                      <a:r>
                        <a:rPr lang="en-US" sz="2000" b="0" i="1" kern="1200" dirty="0" smtClean="0">
                          <a:solidFill>
                            <a:schemeClr val="dk1"/>
                          </a:solidFill>
                          <a:effectLst/>
                          <a:latin typeface="+mn-lt"/>
                          <a:ea typeface="+mn-ea"/>
                          <a:cs typeface="+mn-cs"/>
                        </a:rPr>
                        <a:t>. Additionally, treated students' self-perceptions showed </a:t>
                      </a:r>
                      <a:r>
                        <a:rPr lang="en-US" sz="2000" b="0" i="1" u="sng" kern="1200" dirty="0" smtClean="0">
                          <a:solidFill>
                            <a:schemeClr val="dk1"/>
                          </a:solidFill>
                          <a:effectLst/>
                          <a:latin typeface="+mn-lt"/>
                          <a:ea typeface="+mn-ea"/>
                          <a:cs typeface="+mn-cs"/>
                        </a:rPr>
                        <a:t>long-term benefits</a:t>
                      </a:r>
                      <a:r>
                        <a:rPr lang="en-US" sz="2000" b="0" i="1" kern="1200" dirty="0" smtClean="0">
                          <a:solidFill>
                            <a:schemeClr val="dk1"/>
                          </a:solidFill>
                          <a:effectLst/>
                          <a:latin typeface="+mn-lt"/>
                          <a:ea typeface="+mn-ea"/>
                          <a:cs typeface="+mn-cs"/>
                        </a:rPr>
                        <a:t>. ”</a:t>
                      </a:r>
                      <a:endParaRPr lang="en-US" sz="2000" b="0" i="1" dirty="0">
                        <a:solidFill>
                          <a:schemeClr val="tx1"/>
                        </a:solidFill>
                      </a:endParaRPr>
                    </a:p>
                  </a:txBody>
                  <a:tcPr/>
                </a:tc>
                <a:tc hMerge="1">
                  <a:txBody>
                    <a:bodyPr/>
                    <a:lstStyle/>
                    <a:p>
                      <a:endParaRPr lang="en-US" sz="2400" dirty="0">
                        <a:solidFill>
                          <a:schemeClr val="accent4">
                            <a:lumMod val="40000"/>
                            <a:lumOff val="60000"/>
                          </a:schemeClr>
                        </a:solidFill>
                      </a:endParaRPr>
                    </a:p>
                  </a:txBody>
                  <a:tcPr/>
                </a:tc>
                <a:tc hMerge="1">
                  <a:txBody>
                    <a:bodyPr/>
                    <a:lstStyle/>
                    <a:p>
                      <a:endParaRPr lang="en-US" sz="2400" dirty="0">
                        <a:solidFill>
                          <a:schemeClr val="accent4">
                            <a:lumMod val="40000"/>
                            <a:lumOff val="60000"/>
                          </a:schemeClr>
                        </a:solidFill>
                      </a:endParaRPr>
                    </a:p>
                  </a:txBody>
                  <a:tcPr/>
                </a:tc>
              </a:tr>
            </a:tbl>
          </a:graphicData>
        </a:graphic>
      </p:graphicFrame>
      <p:grpSp>
        <p:nvGrpSpPr>
          <p:cNvPr id="8" name="Group 7"/>
          <p:cNvGrpSpPr/>
          <p:nvPr/>
        </p:nvGrpSpPr>
        <p:grpSpPr>
          <a:xfrm>
            <a:off x="2663762" y="5680933"/>
            <a:ext cx="3200400" cy="958334"/>
            <a:chOff x="2819400" y="1556266"/>
            <a:chExt cx="3200400" cy="958334"/>
          </a:xfrm>
        </p:grpSpPr>
        <p:sp>
          <p:nvSpPr>
            <p:cNvPr id="3" name="Rectangle 2"/>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nfo.farrleadership.com/Portals/24132/images/Building_self_aware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http://www.mentalhealth.org.uk/content/assets/images/Composite/lambeth-southwark-self-management-comp?view=Stand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assets.careerspot.com.au/files/news/group-decision-ma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9" name="Flowchart: Punched Tape 8"/>
          <p:cNvSpPr/>
          <p:nvPr/>
        </p:nvSpPr>
        <p:spPr>
          <a:xfrm>
            <a:off x="7292788" y="152400"/>
            <a:ext cx="16764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Classroom Level</a:t>
            </a:r>
            <a:endParaRPr lang="en-US" b="1" dirty="0"/>
          </a:p>
        </p:txBody>
      </p:sp>
    </p:spTree>
    <p:extLst>
      <p:ext uri="{BB962C8B-B14F-4D97-AF65-F5344CB8AC3E}">
        <p14:creationId xmlns:p14="http://schemas.microsoft.com/office/powerpoint/2010/main" val="2742501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Related Intervention </a:t>
            </a:r>
            <a:r>
              <a:rPr lang="en-US" dirty="0" smtClean="0">
                <a:solidFill>
                  <a:srgbClr val="C00000"/>
                </a:solidFill>
              </a:rPr>
              <a:t>#2</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02607157"/>
              </p:ext>
            </p:extLst>
          </p:nvPr>
        </p:nvGraphicFramePr>
        <p:xfrm>
          <a:off x="533400" y="1397000"/>
          <a:ext cx="7696200" cy="4318000"/>
        </p:xfrm>
        <a:graphic>
          <a:graphicData uri="http://schemas.openxmlformats.org/drawingml/2006/table">
            <a:tbl>
              <a:tblPr firstRow="1" bandRow="1">
                <a:tableStyleId>{5C22544A-7EE6-4342-B048-85BDC9FD1C3A}</a:tableStyleId>
              </a:tblPr>
              <a:tblGrid>
                <a:gridCol w="3352800"/>
                <a:gridCol w="2057400"/>
                <a:gridCol w="2286000"/>
              </a:tblGrid>
              <a:tr h="758122">
                <a:tc>
                  <a:txBody>
                    <a:bodyPr/>
                    <a:lstStyle/>
                    <a:p>
                      <a:r>
                        <a:rPr lang="en-US" sz="3600" dirty="0" smtClean="0">
                          <a:solidFill>
                            <a:schemeClr val="bg1"/>
                          </a:solidFill>
                        </a:rPr>
                        <a:t>Self-Awareness</a:t>
                      </a:r>
                      <a:endParaRPr lang="en-US" sz="3600" dirty="0">
                        <a:solidFill>
                          <a:schemeClr val="bg1"/>
                        </a:solidFill>
                      </a:endParaRPr>
                    </a:p>
                  </a:txBody>
                  <a:tcPr/>
                </a:tc>
                <a:tc>
                  <a:txBody>
                    <a:bodyPr/>
                    <a:lstStyle/>
                    <a:p>
                      <a:r>
                        <a:rPr lang="en-US" sz="2000" dirty="0" smtClean="0">
                          <a:solidFill>
                            <a:schemeClr val="accent4">
                              <a:lumMod val="40000"/>
                              <a:lumOff val="60000"/>
                            </a:schemeClr>
                          </a:solidFill>
                        </a:rPr>
                        <a:t>Self-Management</a:t>
                      </a:r>
                      <a:endParaRPr lang="en-US" sz="2000" dirty="0">
                        <a:solidFill>
                          <a:schemeClr val="accent4">
                            <a:lumMod val="40000"/>
                            <a:lumOff val="60000"/>
                          </a:schemeClr>
                        </a:solidFill>
                      </a:endParaRPr>
                    </a:p>
                  </a:txBody>
                  <a:tcPr/>
                </a:tc>
                <a:tc>
                  <a:txBody>
                    <a:bodyPr/>
                    <a:lstStyle/>
                    <a:p>
                      <a:r>
                        <a:rPr lang="en-US" sz="2000" dirty="0" smtClean="0">
                          <a:solidFill>
                            <a:schemeClr val="accent4">
                              <a:lumMod val="40000"/>
                              <a:lumOff val="60000"/>
                            </a:schemeClr>
                          </a:solidFill>
                        </a:rPr>
                        <a:t>Responsible</a:t>
                      </a:r>
                      <a:r>
                        <a:rPr lang="en-US" sz="2000" baseline="0" dirty="0" smtClean="0">
                          <a:solidFill>
                            <a:schemeClr val="accent4">
                              <a:lumMod val="40000"/>
                              <a:lumOff val="60000"/>
                            </a:schemeClr>
                          </a:solidFill>
                        </a:rPr>
                        <a:t> Decision-Making</a:t>
                      </a:r>
                      <a:endParaRPr lang="en-US" sz="2000" dirty="0">
                        <a:solidFill>
                          <a:schemeClr val="accent4">
                            <a:lumMod val="40000"/>
                            <a:lumOff val="60000"/>
                          </a:schemeClr>
                        </a:solidFill>
                      </a:endParaRPr>
                    </a:p>
                  </a:txBody>
                  <a:tcPr/>
                </a:tc>
              </a:tr>
              <a:tr h="3559878">
                <a:tc gridSpan="3">
                  <a:txBody>
                    <a:bodyPr/>
                    <a:lstStyle/>
                    <a:p>
                      <a:pPr lvl="1" algn="ctr"/>
                      <a:r>
                        <a:rPr lang="en-US" sz="2000" b="1" dirty="0" smtClean="0">
                          <a:solidFill>
                            <a:srgbClr val="C00000"/>
                          </a:solidFill>
                        </a:rPr>
                        <a:t>Self-Affirmation</a:t>
                      </a:r>
                      <a:r>
                        <a:rPr lang="en-US" sz="2000" b="1" baseline="0" dirty="0" smtClean="0">
                          <a:solidFill>
                            <a:srgbClr val="C00000"/>
                          </a:solidFill>
                        </a:rPr>
                        <a:t> Writing</a:t>
                      </a:r>
                    </a:p>
                    <a:p>
                      <a:pPr lvl="1" algn="ctr"/>
                      <a:endParaRPr lang="en-US" sz="1200" baseline="0" dirty="0" smtClean="0">
                        <a:solidFill>
                          <a:schemeClr val="tx1"/>
                        </a:solidFill>
                      </a:endParaRPr>
                    </a:p>
                    <a:p>
                      <a:pPr lvl="1"/>
                      <a:r>
                        <a:rPr lang="en-US" sz="1800" b="1" baseline="0" dirty="0" smtClean="0">
                          <a:solidFill>
                            <a:schemeClr val="tx1"/>
                          </a:solidFill>
                        </a:rPr>
                        <a:t>Methods: </a:t>
                      </a:r>
                      <a:r>
                        <a:rPr lang="en-US" sz="1800" b="0" baseline="0" dirty="0" smtClean="0">
                          <a:solidFill>
                            <a:schemeClr val="tx1"/>
                          </a:solidFill>
                        </a:rPr>
                        <a:t>Students are asked to complete a neutral (no right/wrong answer) writing assignment that related to questions about “your ideas, your beliefs, and your life” and how they rated the importance of personal values such as athletic ability, being good at art, being smart or getting good grades, etc.</a:t>
                      </a:r>
                    </a:p>
                    <a:p>
                      <a:pPr marL="457200" lvl="1" indent="0">
                        <a:buFont typeface="Arial" panose="020B0604020202020204" pitchFamily="34" charset="0"/>
                        <a:buNone/>
                      </a:pPr>
                      <a:endParaRPr lang="en-US" sz="1800" b="1" baseline="0" dirty="0" smtClean="0">
                        <a:solidFill>
                          <a:schemeClr val="tx1"/>
                        </a:solidFill>
                      </a:endParaRPr>
                    </a:p>
                    <a:p>
                      <a:pPr marL="457200" lvl="1" indent="0">
                        <a:buFont typeface="Arial" panose="020B0604020202020204" pitchFamily="34" charset="0"/>
                        <a:buNone/>
                      </a:pPr>
                      <a:r>
                        <a:rPr lang="en-US" sz="1800" b="1" baseline="0" dirty="0" smtClean="0">
                          <a:solidFill>
                            <a:schemeClr val="tx1"/>
                          </a:solidFill>
                        </a:rPr>
                        <a:t>Additional Notes: </a:t>
                      </a:r>
                      <a:r>
                        <a:rPr lang="en-US" sz="1800" b="0" baseline="0" dirty="0" smtClean="0">
                          <a:solidFill>
                            <a:schemeClr val="tx1"/>
                          </a:solidFill>
                        </a:rPr>
                        <a:t>This intervention seemed to work most for students who were African American and low-achieving  in school, but it did not harm students who came in initially expecting high success.  </a:t>
                      </a:r>
                    </a:p>
                    <a:p>
                      <a:pPr marL="457200" lvl="1" indent="0">
                        <a:buFont typeface="Arial" panose="020B0604020202020204" pitchFamily="34" charset="0"/>
                        <a:buNone/>
                      </a:pPr>
                      <a:endParaRPr lang="en-US" sz="900" b="0" i="1" baseline="0" dirty="0" smtClean="0">
                        <a:solidFill>
                          <a:schemeClr val="tx1"/>
                        </a:solidFill>
                      </a:endParaRPr>
                    </a:p>
                    <a:p>
                      <a:pPr marL="914400" lvl="2" indent="0" algn="r">
                        <a:buFont typeface="Arial" panose="020B0604020202020204" pitchFamily="34" charset="0"/>
                        <a:buNone/>
                      </a:pPr>
                      <a:r>
                        <a:rPr lang="en-US" sz="1800" b="0" i="1" baseline="0" dirty="0" smtClean="0">
                          <a:solidFill>
                            <a:srgbClr val="C00000"/>
                          </a:solidFill>
                        </a:rPr>
                        <a:t>See handouts for more information.</a:t>
                      </a:r>
                    </a:p>
                  </a:txBody>
                  <a:tcPr/>
                </a:tc>
                <a:tc hMerge="1">
                  <a:txBody>
                    <a:bodyPr/>
                    <a:lstStyle/>
                    <a:p>
                      <a:endParaRPr lang="en-US" sz="2400" dirty="0">
                        <a:solidFill>
                          <a:schemeClr val="accent4">
                            <a:lumMod val="40000"/>
                            <a:lumOff val="60000"/>
                          </a:schemeClr>
                        </a:solidFill>
                      </a:endParaRPr>
                    </a:p>
                  </a:txBody>
                  <a:tcPr/>
                </a:tc>
                <a:tc hMerge="1">
                  <a:txBody>
                    <a:bodyPr/>
                    <a:lstStyle/>
                    <a:p>
                      <a:endParaRPr lang="en-US" sz="2400" dirty="0">
                        <a:solidFill>
                          <a:schemeClr val="accent4">
                            <a:lumMod val="40000"/>
                            <a:lumOff val="60000"/>
                          </a:schemeClr>
                        </a:solidFill>
                      </a:endParaRPr>
                    </a:p>
                  </a:txBody>
                  <a:tcPr/>
                </a:tc>
              </a:tr>
            </a:tbl>
          </a:graphicData>
        </a:graphic>
      </p:graphicFrame>
      <p:grpSp>
        <p:nvGrpSpPr>
          <p:cNvPr id="8" name="Group 7"/>
          <p:cNvGrpSpPr/>
          <p:nvPr/>
        </p:nvGrpSpPr>
        <p:grpSpPr>
          <a:xfrm>
            <a:off x="2709918" y="5652242"/>
            <a:ext cx="3200400" cy="958334"/>
            <a:chOff x="2819400" y="1556266"/>
            <a:chExt cx="3200400" cy="958334"/>
          </a:xfrm>
        </p:grpSpPr>
        <p:sp>
          <p:nvSpPr>
            <p:cNvPr id="3" name="Rectangle 2"/>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nfo.farrleadership.com/Portals/24132/images/Building_self_aware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http://www.mentalhealth.org.uk/content/assets/images/Composite/lambeth-southwark-self-management-comp?view=Stand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assets.careerspot.com.au/files/news/group-decision-ma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9" name="Flowchart: Punched Tape 8"/>
          <p:cNvSpPr/>
          <p:nvPr/>
        </p:nvSpPr>
        <p:spPr>
          <a:xfrm>
            <a:off x="7292788" y="152400"/>
            <a:ext cx="16764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Classroom Level</a:t>
            </a:r>
            <a:endParaRPr lang="en-US" b="1" dirty="0"/>
          </a:p>
        </p:txBody>
      </p:sp>
    </p:spTree>
    <p:extLst>
      <p:ext uri="{BB962C8B-B14F-4D97-AF65-F5344CB8AC3E}">
        <p14:creationId xmlns:p14="http://schemas.microsoft.com/office/powerpoint/2010/main" val="3404719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Related Intervention </a:t>
            </a:r>
            <a:r>
              <a:rPr lang="en-US" dirty="0" smtClean="0">
                <a:solidFill>
                  <a:srgbClr val="C00000"/>
                </a:solidFill>
              </a:rPr>
              <a:t>#3</a:t>
            </a:r>
            <a:endParaRPr lang="en-US"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50204968"/>
              </p:ext>
            </p:extLst>
          </p:nvPr>
        </p:nvGraphicFramePr>
        <p:xfrm>
          <a:off x="462018" y="1066800"/>
          <a:ext cx="7919982" cy="4626678"/>
        </p:xfrm>
        <a:graphic>
          <a:graphicData uri="http://schemas.openxmlformats.org/drawingml/2006/table">
            <a:tbl>
              <a:tblPr firstRow="1" bandRow="1">
                <a:tableStyleId>{5C22544A-7EE6-4342-B048-85BDC9FD1C3A}</a:tableStyleId>
              </a:tblPr>
              <a:tblGrid>
                <a:gridCol w="1411482"/>
                <a:gridCol w="3003300"/>
                <a:gridCol w="3505200"/>
              </a:tblGrid>
              <a:tr h="758122">
                <a:tc>
                  <a:txBody>
                    <a:bodyPr/>
                    <a:lstStyle/>
                    <a:p>
                      <a:r>
                        <a:rPr lang="en-US" sz="2000" dirty="0" smtClean="0">
                          <a:solidFill>
                            <a:schemeClr val="bg1">
                              <a:lumMod val="85000"/>
                            </a:schemeClr>
                          </a:solidFill>
                        </a:rPr>
                        <a:t>Self-Awareness</a:t>
                      </a:r>
                      <a:endParaRPr lang="en-US" sz="2000" dirty="0">
                        <a:solidFill>
                          <a:schemeClr val="bg1">
                            <a:lumMod val="85000"/>
                          </a:schemeClr>
                        </a:solidFill>
                      </a:endParaRPr>
                    </a:p>
                  </a:txBody>
                  <a:tcPr/>
                </a:tc>
                <a:tc>
                  <a:txBody>
                    <a:bodyPr/>
                    <a:lstStyle/>
                    <a:p>
                      <a:pPr algn="ctr"/>
                      <a:r>
                        <a:rPr lang="en-US" sz="3200" dirty="0" smtClean="0">
                          <a:solidFill>
                            <a:schemeClr val="bg1"/>
                          </a:solidFill>
                        </a:rPr>
                        <a:t>Self-Management</a:t>
                      </a:r>
                      <a:endParaRPr lang="en-US" sz="3200" dirty="0">
                        <a:solidFill>
                          <a:schemeClr val="bg1"/>
                        </a:solidFill>
                      </a:endParaRPr>
                    </a:p>
                  </a:txBody>
                  <a:tcPr/>
                </a:tc>
                <a:tc>
                  <a:txBody>
                    <a:bodyPr/>
                    <a:lstStyle/>
                    <a:p>
                      <a:pPr algn="ctr"/>
                      <a:r>
                        <a:rPr lang="en-US" sz="3200" dirty="0" smtClean="0">
                          <a:solidFill>
                            <a:schemeClr val="bg1"/>
                          </a:solidFill>
                        </a:rPr>
                        <a:t>Responsible</a:t>
                      </a:r>
                      <a:r>
                        <a:rPr lang="en-US" sz="3200" baseline="0" dirty="0" smtClean="0">
                          <a:solidFill>
                            <a:schemeClr val="bg1"/>
                          </a:solidFill>
                        </a:rPr>
                        <a:t> Decision-Making</a:t>
                      </a:r>
                      <a:endParaRPr lang="en-US" sz="3200" dirty="0">
                        <a:solidFill>
                          <a:schemeClr val="bg1"/>
                        </a:solidFill>
                      </a:endParaRPr>
                    </a:p>
                  </a:txBody>
                  <a:tcPr/>
                </a:tc>
              </a:tr>
              <a:tr h="3559878">
                <a:tc gridSpan="3">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rPr>
                        <a:t>ALAS (1995) used </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1"/>
                          </a:solidFill>
                        </a:rPr>
                        <a:t>Social Thinking Skills Training (Larson)</a:t>
                      </a:r>
                    </a:p>
                    <a:p>
                      <a:pPr lvl="1" algn="ctr"/>
                      <a:r>
                        <a:rPr lang="en-US" sz="2000" b="0" baseline="0" dirty="0" smtClean="0">
                          <a:solidFill>
                            <a:schemeClr val="tx1"/>
                          </a:solidFill>
                        </a:rPr>
                        <a:t>to </a:t>
                      </a:r>
                      <a:r>
                        <a:rPr lang="en-US" sz="2000" b="0" i="1" baseline="0" dirty="0" smtClean="0">
                          <a:solidFill>
                            <a:schemeClr val="tx1"/>
                          </a:solidFill>
                        </a:rPr>
                        <a:t>remediate the student’s deficient social and task-related problem solving skills</a:t>
                      </a:r>
                      <a:endParaRPr lang="en-US" sz="1200" b="0" baseline="0" dirty="0" smtClean="0">
                        <a:solidFill>
                          <a:schemeClr val="tx1"/>
                        </a:solidFill>
                      </a:endParaRPr>
                    </a:p>
                    <a:p>
                      <a:pPr lvl="1"/>
                      <a:endParaRPr lang="en-US" sz="1800" b="0" baseline="0" dirty="0" smtClean="0">
                        <a:solidFill>
                          <a:schemeClr val="tx1"/>
                        </a:solidFill>
                      </a:endParaRPr>
                    </a:p>
                    <a:p>
                      <a:pPr marL="457200" lvl="1" indent="0">
                        <a:buFont typeface="Arial" panose="020B0604020202020204" pitchFamily="34" charset="0"/>
                        <a:buNone/>
                      </a:pPr>
                      <a:endParaRPr lang="en-US" sz="900" b="0" i="1" baseline="0" dirty="0" smtClean="0">
                        <a:solidFill>
                          <a:schemeClr val="tx1"/>
                        </a:solidFill>
                      </a:endParaRPr>
                    </a:p>
                    <a:p>
                      <a:pPr marL="0" lvl="0" indent="0" algn="l">
                        <a:buFont typeface="Arial" panose="020B0604020202020204" pitchFamily="34" charset="0"/>
                        <a:buNone/>
                      </a:pPr>
                      <a:r>
                        <a:rPr lang="en-US" sz="1800" b="0" i="1" baseline="0" dirty="0" smtClean="0">
                          <a:solidFill>
                            <a:schemeClr val="tx1"/>
                          </a:solidFill>
                        </a:rPr>
                        <a:t>See handout for more information about ALAS.</a:t>
                      </a:r>
                    </a:p>
                    <a:p>
                      <a:pPr marL="0" lvl="0" indent="0" algn="l">
                        <a:buFont typeface="Arial" panose="020B0604020202020204" pitchFamily="34" charset="0"/>
                        <a:buNone/>
                      </a:pPr>
                      <a:r>
                        <a:rPr lang="en-US" sz="1800" b="0" i="1" baseline="0" dirty="0" smtClean="0">
                          <a:solidFill>
                            <a:schemeClr val="tx1"/>
                          </a:solidFill>
                        </a:rPr>
                        <a:t>Even more information can be found at:</a:t>
                      </a:r>
                    </a:p>
                    <a:p>
                      <a:pPr marL="457200" lvl="1" indent="0" algn="l">
                        <a:buFont typeface="Arial" panose="020B0604020202020204" pitchFamily="34" charset="0"/>
                        <a:buNone/>
                      </a:pPr>
                      <a:r>
                        <a:rPr lang="en-US" sz="1600" b="0" i="1" baseline="0" dirty="0" smtClean="0">
                          <a:solidFill>
                            <a:schemeClr val="tx1"/>
                          </a:solidFill>
                          <a:hlinkClick r:id="rId3"/>
                        </a:rPr>
                        <a:t>http://www.ncset.org/publications/essentialtools/dropout/part3.3.01.asp</a:t>
                      </a:r>
                      <a:endParaRPr lang="en-US" sz="1600" b="0" i="1" baseline="0" dirty="0" smtClean="0">
                        <a:solidFill>
                          <a:schemeClr val="tx1"/>
                        </a:solidFill>
                      </a:endParaRPr>
                    </a:p>
                    <a:p>
                      <a:pPr marL="457200" lvl="1" indent="0" algn="l">
                        <a:buFont typeface="Arial" panose="020B0604020202020204" pitchFamily="34" charset="0"/>
                        <a:buNone/>
                      </a:pPr>
                      <a:r>
                        <a:rPr lang="en-US" sz="1600" b="0" i="1" baseline="0" dirty="0" smtClean="0">
                          <a:solidFill>
                            <a:schemeClr val="tx1"/>
                          </a:solidFill>
                          <a:hlinkClick r:id="rId4"/>
                        </a:rPr>
                        <a:t>http://ies.ed.gov/ncee/wwc/pdf/intervention_reports/WWC_Project_ALAS_100506.pdf</a:t>
                      </a:r>
                      <a:r>
                        <a:rPr lang="en-US" sz="1600" b="0" i="1" baseline="0" dirty="0" smtClean="0">
                          <a:solidFill>
                            <a:schemeClr val="tx1"/>
                          </a:solidFill>
                        </a:rPr>
                        <a:t>  </a:t>
                      </a:r>
                    </a:p>
                    <a:p>
                      <a:pPr marL="457200" lvl="1" indent="0" algn="l">
                        <a:buFont typeface="Arial" panose="020B0604020202020204" pitchFamily="34" charset="0"/>
                        <a:buNone/>
                      </a:pPr>
                      <a:r>
                        <a:rPr lang="en-US" sz="1600" b="0" i="1" baseline="0" dirty="0" smtClean="0">
                          <a:solidFill>
                            <a:schemeClr val="tx1"/>
                          </a:solidFill>
                          <a:hlinkClick r:id="rId5"/>
                        </a:rPr>
                        <a:t>http://raiseinspiredkids.com/files/alas_program/ALASFinalReportPart1.pdf</a:t>
                      </a:r>
                      <a:endParaRPr lang="en-US" sz="1600" b="0" i="1" baseline="0" dirty="0" smtClean="0">
                        <a:solidFill>
                          <a:schemeClr val="tx1"/>
                        </a:solidFill>
                      </a:endParaRPr>
                    </a:p>
                    <a:p>
                      <a:pPr marL="457200" lvl="1" indent="0" algn="l">
                        <a:buFont typeface="Arial" panose="020B0604020202020204" pitchFamily="34" charset="0"/>
                        <a:buNone/>
                      </a:pPr>
                      <a:r>
                        <a:rPr lang="en-US" sz="1600" b="0" i="1" baseline="0" dirty="0" smtClean="0">
                          <a:solidFill>
                            <a:schemeClr val="tx1"/>
                          </a:solidFill>
                          <a:hlinkClick r:id="rId6"/>
                        </a:rPr>
                        <a:t>http://raiseinspiredkids.com/files/alas_program/ALASFinalReportPart2.pdf</a:t>
                      </a:r>
                      <a:endParaRPr lang="en-US" sz="1600" b="0" i="1" baseline="0" dirty="0" smtClean="0">
                        <a:solidFill>
                          <a:schemeClr val="tx1"/>
                        </a:solidFill>
                      </a:endParaRPr>
                    </a:p>
                    <a:p>
                      <a:pPr marL="0" lvl="0" indent="0" algn="l">
                        <a:buFont typeface="Arial" panose="020B0604020202020204" pitchFamily="34" charset="0"/>
                        <a:buNone/>
                      </a:pPr>
                      <a:endParaRPr lang="en-US" sz="1800" b="0" i="1" baseline="0" dirty="0" smtClean="0">
                        <a:solidFill>
                          <a:srgbClr val="C00000"/>
                        </a:solidFill>
                      </a:endParaRPr>
                    </a:p>
                  </a:txBody>
                  <a:tcPr/>
                </a:tc>
                <a:tc hMerge="1">
                  <a:txBody>
                    <a:bodyPr/>
                    <a:lstStyle/>
                    <a:p>
                      <a:endParaRPr lang="en-US" sz="2400" dirty="0">
                        <a:solidFill>
                          <a:schemeClr val="accent4">
                            <a:lumMod val="40000"/>
                            <a:lumOff val="60000"/>
                          </a:schemeClr>
                        </a:solidFill>
                      </a:endParaRPr>
                    </a:p>
                  </a:txBody>
                  <a:tcPr/>
                </a:tc>
                <a:tc hMerge="1">
                  <a:txBody>
                    <a:bodyPr/>
                    <a:lstStyle/>
                    <a:p>
                      <a:endParaRPr lang="en-US" sz="2400" dirty="0">
                        <a:solidFill>
                          <a:schemeClr val="accent4">
                            <a:lumMod val="40000"/>
                            <a:lumOff val="60000"/>
                          </a:schemeClr>
                        </a:solidFill>
                      </a:endParaRPr>
                    </a:p>
                  </a:txBody>
                  <a:tcPr/>
                </a:tc>
              </a:tr>
            </a:tbl>
          </a:graphicData>
        </a:graphic>
      </p:graphicFrame>
      <p:grpSp>
        <p:nvGrpSpPr>
          <p:cNvPr id="8" name="Group 7"/>
          <p:cNvGrpSpPr/>
          <p:nvPr/>
        </p:nvGrpSpPr>
        <p:grpSpPr>
          <a:xfrm>
            <a:off x="2709918" y="5652242"/>
            <a:ext cx="3200400" cy="958334"/>
            <a:chOff x="2819400" y="1556266"/>
            <a:chExt cx="3200400" cy="958334"/>
          </a:xfrm>
        </p:grpSpPr>
        <p:sp>
          <p:nvSpPr>
            <p:cNvPr id="3" name="Rectangle 2"/>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nfo.farrleadership.com/Portals/24132/images/Building_self_awarenes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http://www.mentalhealth.org.uk/content/assets/images/Composite/lambeth-southwark-self-management-comp?view=Standa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assets.careerspot.com.au/files/news/group-decision-makin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10" name="Flowchart: Punched Tape 9"/>
          <p:cNvSpPr/>
          <p:nvPr/>
        </p:nvSpPr>
        <p:spPr>
          <a:xfrm>
            <a:off x="7292788" y="152400"/>
            <a:ext cx="16764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Intensive</a:t>
            </a:r>
          </a:p>
          <a:p>
            <a:pPr algn="ctr"/>
            <a:r>
              <a:rPr lang="en-US" b="1" dirty="0" smtClean="0"/>
              <a:t>Tier 2 Level</a:t>
            </a:r>
            <a:endParaRPr lang="en-US" b="1" dirty="0"/>
          </a:p>
        </p:txBody>
      </p:sp>
    </p:spTree>
    <p:extLst>
      <p:ext uri="{BB962C8B-B14F-4D97-AF65-F5344CB8AC3E}">
        <p14:creationId xmlns:p14="http://schemas.microsoft.com/office/powerpoint/2010/main" val="799892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Related Intervention </a:t>
            </a:r>
            <a:r>
              <a:rPr lang="en-US" dirty="0" smtClean="0">
                <a:solidFill>
                  <a:srgbClr val="C00000"/>
                </a:solidFill>
              </a:rPr>
              <a:t>#3</a:t>
            </a:r>
            <a:endParaRPr lang="en-US"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85841"/>
            <a:ext cx="7975518" cy="556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7040297" y="6172200"/>
            <a:ext cx="1957601" cy="607822"/>
            <a:chOff x="2819400" y="1556266"/>
            <a:chExt cx="3200400" cy="958334"/>
          </a:xfrm>
        </p:grpSpPr>
        <p:sp>
          <p:nvSpPr>
            <p:cNvPr id="3" name="Rectangle 2"/>
            <p:cNvSpPr/>
            <p:nvPr/>
          </p:nvSpPr>
          <p:spPr>
            <a:xfrm>
              <a:off x="2819400" y="1556266"/>
              <a:ext cx="3200400" cy="958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nfo.farrleadership.com/Portals/24132/images/Building_self_awaren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1" y="1725712"/>
              <a:ext cx="990600" cy="676824"/>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6" name="Picture 2" descr="http://www.mentalhealth.org.uk/content/assets/images/Composite/lambeth-southwark-self-management-comp?view=Standa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2199" y="1740931"/>
              <a:ext cx="992408" cy="661605"/>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assets.careerspot.com.au/files/news/group-decision-mak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1725712"/>
              <a:ext cx="650514" cy="6481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
        <p:nvSpPr>
          <p:cNvPr id="10" name="Flowchart: Punched Tape 9"/>
          <p:cNvSpPr/>
          <p:nvPr/>
        </p:nvSpPr>
        <p:spPr>
          <a:xfrm>
            <a:off x="7292788" y="152400"/>
            <a:ext cx="1676400" cy="838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Intensive </a:t>
            </a:r>
          </a:p>
          <a:p>
            <a:pPr algn="ctr"/>
            <a:r>
              <a:rPr lang="en-US" b="1" dirty="0" smtClean="0"/>
              <a:t>Tier 2 Level</a:t>
            </a:r>
            <a:endParaRPr lang="en-US" b="1" dirty="0"/>
          </a:p>
        </p:txBody>
      </p:sp>
    </p:spTree>
    <p:extLst>
      <p:ext uri="{BB962C8B-B14F-4D97-AF65-F5344CB8AC3E}">
        <p14:creationId xmlns:p14="http://schemas.microsoft.com/office/powerpoint/2010/main" val="923719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 y="30931"/>
            <a:ext cx="8572500" cy="1143000"/>
          </a:xfrm>
        </p:spPr>
        <p:txBody>
          <a:bodyPr/>
          <a:lstStyle/>
          <a:p>
            <a:r>
              <a:rPr lang="en-US" dirty="0" smtClean="0"/>
              <a:t>SEL: Items in the DSCS</a:t>
            </a:r>
            <a:endParaRPr lang="en-US" dirty="0"/>
          </a:p>
        </p:txBody>
      </p:sp>
      <p:sp>
        <p:nvSpPr>
          <p:cNvPr id="9" name="TextBox 8"/>
          <p:cNvSpPr txBox="1"/>
          <p:nvPr/>
        </p:nvSpPr>
        <p:spPr>
          <a:xfrm>
            <a:off x="762000" y="1676400"/>
            <a:ext cx="4953000" cy="2923877"/>
          </a:xfrm>
          <a:prstGeom prst="rect">
            <a:avLst/>
          </a:prstGeom>
          <a:noFill/>
        </p:spPr>
        <p:txBody>
          <a:bodyPr wrap="square" rtlCol="0">
            <a:spAutoFit/>
          </a:bodyPr>
          <a:lstStyle/>
          <a:p>
            <a:pPr marL="457200" indent="-457200">
              <a:buFont typeface="Arial" panose="020B0604020202020204" pitchFamily="34" charset="0"/>
              <a:buChar char="•"/>
            </a:pPr>
            <a:r>
              <a:rPr lang="en-US" sz="2800" dirty="0"/>
              <a:t>Use of SEL </a:t>
            </a:r>
            <a:r>
              <a:rPr lang="en-US" sz="2800" dirty="0" smtClean="0"/>
              <a:t>Techniques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2800" dirty="0" smtClean="0"/>
              <a:t>Student Engagement </a:t>
            </a:r>
          </a:p>
          <a:p>
            <a:pPr marL="457200" indent="-457200">
              <a:buFont typeface="Arial" panose="020B0604020202020204" pitchFamily="34" charset="0"/>
              <a:buChar char="•"/>
            </a:pPr>
            <a:endParaRPr lang="en-US" sz="800" dirty="0" smtClean="0"/>
          </a:p>
          <a:p>
            <a:pPr marL="914400" lvl="1" indent="-457200">
              <a:buClr>
                <a:schemeClr val="accent2">
                  <a:lumMod val="50000"/>
                </a:schemeClr>
              </a:buClr>
              <a:buFont typeface="Arial" panose="020B0604020202020204" pitchFamily="34" charset="0"/>
              <a:buChar char="•"/>
            </a:pPr>
            <a:r>
              <a:rPr lang="en-US" sz="2800" dirty="0" smtClean="0"/>
              <a:t>SW Student Engagement</a:t>
            </a:r>
          </a:p>
          <a:p>
            <a:pPr marL="914400" lvl="1" indent="-457200">
              <a:buClr>
                <a:schemeClr val="accent2">
                  <a:lumMod val="50000"/>
                </a:schemeClr>
              </a:buClr>
              <a:buFont typeface="Arial" panose="020B0604020202020204" pitchFamily="34" charset="0"/>
              <a:buChar char="•"/>
            </a:pPr>
            <a:r>
              <a:rPr lang="en-US" sz="2800" dirty="0" smtClean="0"/>
              <a:t>Cognitive and Behavioral Engagement</a:t>
            </a:r>
          </a:p>
          <a:p>
            <a:pPr marL="914400" lvl="1" indent="-457200">
              <a:buClr>
                <a:schemeClr val="accent2">
                  <a:lumMod val="50000"/>
                </a:schemeClr>
              </a:buClr>
              <a:buFont typeface="Arial" panose="020B0604020202020204" pitchFamily="34" charset="0"/>
              <a:buChar char="•"/>
            </a:pPr>
            <a:r>
              <a:rPr lang="en-US" sz="2800" dirty="0" smtClean="0"/>
              <a:t>Emotional Engagement</a:t>
            </a:r>
          </a:p>
        </p:txBody>
      </p:sp>
      <p:grpSp>
        <p:nvGrpSpPr>
          <p:cNvPr id="3" name="Group 2"/>
          <p:cNvGrpSpPr/>
          <p:nvPr/>
        </p:nvGrpSpPr>
        <p:grpSpPr>
          <a:xfrm>
            <a:off x="6019800" y="1352757"/>
            <a:ext cx="2104280" cy="4648200"/>
            <a:chOff x="4448920" y="2209800"/>
            <a:chExt cx="2104280" cy="4648200"/>
          </a:xfrm>
        </p:grpSpPr>
        <p:sp>
          <p:nvSpPr>
            <p:cNvPr id="5" name="Rectangle 4"/>
            <p:cNvSpPr/>
            <p:nvPr/>
          </p:nvSpPr>
          <p:spPr>
            <a:xfrm>
              <a:off x="4448920" y="2209800"/>
              <a:ext cx="210428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info.farrleadership.com/Portals/24132/images/Building_self_awarene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4317" y="2362200"/>
              <a:ext cx="1653989" cy="1130082"/>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7" name="Picture 2" descr="http://www.mentalhealth.org.uk/content/assets/images/Composite/lambeth-southwark-self-management-comp?view=Standa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2510" y="3676857"/>
              <a:ext cx="1655796" cy="1103863"/>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8" name="Picture 2" descr="http://assets.careerspot.com.au/files/news/group-decision-mak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2510" y="5029200"/>
              <a:ext cx="1655796" cy="164979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5371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859"/>
            <a:ext cx="8572500" cy="1143000"/>
          </a:xfrm>
        </p:spPr>
        <p:txBody>
          <a:bodyPr/>
          <a:lstStyle/>
          <a:p>
            <a:r>
              <a:rPr lang="en-US" dirty="0" smtClean="0"/>
              <a:t>SEL: </a:t>
            </a:r>
            <a:r>
              <a:rPr lang="en-US" dirty="0"/>
              <a:t>Items in the </a:t>
            </a:r>
            <a:r>
              <a:rPr lang="en-US" dirty="0" smtClean="0"/>
              <a:t>DSCS</a:t>
            </a:r>
            <a:br>
              <a:rPr lang="en-US" dirty="0" smtClean="0"/>
            </a:br>
            <a:r>
              <a:rPr lang="en-US" sz="2400" dirty="0"/>
              <a:t>Use of SEL Techniques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88" y="1371600"/>
            <a:ext cx="69342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638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587188"/>
            <a:ext cx="8572500" cy="1143000"/>
          </a:xfrm>
        </p:spPr>
        <p:txBody>
          <a:bodyPr/>
          <a:lstStyle/>
          <a:p>
            <a:r>
              <a:rPr lang="en-US" dirty="0"/>
              <a:t>SEL</a:t>
            </a:r>
            <a:r>
              <a:rPr lang="en-US" dirty="0" smtClean="0"/>
              <a:t>: Items </a:t>
            </a:r>
            <a:r>
              <a:rPr lang="en-US" dirty="0"/>
              <a:t>in the </a:t>
            </a:r>
            <a:r>
              <a:rPr lang="en-US" dirty="0" smtClean="0"/>
              <a:t>DSCS</a:t>
            </a:r>
            <a:br>
              <a:rPr lang="en-US" dirty="0" smtClean="0"/>
            </a:br>
            <a:r>
              <a:rPr lang="en-US" sz="2400" dirty="0" smtClean="0"/>
              <a:t>Student Engagement: Cognitive, Behavioral, Emotional</a:t>
            </a:r>
            <a:r>
              <a:rPr lang="en-US" dirty="0"/>
              <a:t/>
            </a:r>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6400800" cy="481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640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Trauma-Sensitive Practice:</a:t>
            </a:r>
            <a:r>
              <a:rPr lang="en-US" sz="3600" dirty="0" smtClean="0"/>
              <a:t/>
            </a:r>
            <a:br>
              <a:rPr lang="en-US" sz="3600" dirty="0" smtClean="0"/>
            </a:br>
            <a:r>
              <a:rPr lang="en-US" sz="3200" dirty="0" smtClean="0"/>
              <a:t>A Definition</a:t>
            </a:r>
            <a:endParaRPr lang="en-US" sz="3200" dirty="0"/>
          </a:p>
        </p:txBody>
      </p:sp>
      <p:sp>
        <p:nvSpPr>
          <p:cNvPr id="5" name="TextBox 4"/>
          <p:cNvSpPr txBox="1"/>
          <p:nvPr/>
        </p:nvSpPr>
        <p:spPr>
          <a:xfrm>
            <a:off x="517525" y="6305550"/>
            <a:ext cx="8382000" cy="584775"/>
          </a:xfrm>
          <a:prstGeom prst="rect">
            <a:avLst/>
          </a:prstGeom>
          <a:solidFill>
            <a:schemeClr val="bg1"/>
          </a:solidFill>
          <a:ln>
            <a:solidFill>
              <a:schemeClr val="tx2">
                <a:lumMod val="75000"/>
              </a:schemeClr>
            </a:solidFill>
          </a:ln>
        </p:spPr>
        <p:txBody>
          <a:bodyPr>
            <a:spAutoFit/>
          </a:bodyPr>
          <a:lstStyle/>
          <a:p>
            <a:pPr algn="r">
              <a:defRPr/>
            </a:pPr>
            <a:r>
              <a:rPr lang="en-US" sz="1600" i="1" dirty="0">
                <a:ea typeface="Geneva" charset="0"/>
                <a:cs typeface="Geneva" charset="0"/>
              </a:rPr>
              <a:t>From </a:t>
            </a:r>
            <a:r>
              <a:rPr lang="en-US" sz="1600" i="1" dirty="0">
                <a:ea typeface="Geneva" charset="0"/>
                <a:cs typeface="Geneva" charset="0"/>
                <a:hlinkClick r:id="rId2"/>
              </a:rPr>
              <a:t>http://</a:t>
            </a:r>
            <a:r>
              <a:rPr lang="en-US" sz="1600" i="1" dirty="0" smtClean="0">
                <a:ea typeface="Geneva" charset="0"/>
                <a:cs typeface="Geneva" charset="0"/>
                <a:hlinkClick r:id="rId2"/>
              </a:rPr>
              <a:t>sspw.dpi.wi.gov/team-keyword-categories/trauma-sensitive-schools-0</a:t>
            </a:r>
            <a:endParaRPr lang="en-US" sz="1600" i="1" dirty="0" smtClean="0">
              <a:ea typeface="Geneva" charset="0"/>
              <a:cs typeface="Geneva" charset="0"/>
            </a:endParaRPr>
          </a:p>
          <a:p>
            <a:pPr algn="r">
              <a:defRPr/>
            </a:pPr>
            <a:r>
              <a:rPr lang="en-US" sz="1600" i="1" dirty="0" smtClean="0">
                <a:ea typeface="Geneva" charset="0"/>
                <a:cs typeface="Geneva" charset="0"/>
              </a:rPr>
              <a:t>And </a:t>
            </a:r>
            <a:r>
              <a:rPr lang="en-US" sz="1600" i="1" dirty="0">
                <a:ea typeface="Geneva" charset="0"/>
                <a:cs typeface="Geneva" charset="0"/>
              </a:rPr>
              <a:t>From </a:t>
            </a:r>
            <a:r>
              <a:rPr lang="en-US" sz="1600" i="1" dirty="0">
                <a:ea typeface="Geneva" charset="0"/>
                <a:cs typeface="Geneva" charset="0"/>
                <a:hlinkClick r:id="rId3"/>
              </a:rPr>
              <a:t>http://www.oregon.gov/oha/amh/trauma-policy/trauma-its.pdf</a:t>
            </a:r>
            <a:r>
              <a:rPr lang="en-US" sz="1600" i="1" dirty="0" smtClean="0">
                <a:ea typeface="Geneva" charset="0"/>
                <a:cs typeface="Geneva" charset="0"/>
                <a:hlinkClick r:id="rId3"/>
              </a:rPr>
              <a:t>/</a:t>
            </a:r>
            <a:r>
              <a:rPr lang="en-US" sz="1600" i="1" dirty="0">
                <a:ea typeface="Geneva" charset="0"/>
                <a:cs typeface="Geneva" charset="0"/>
              </a:rPr>
              <a:t> </a:t>
            </a:r>
          </a:p>
        </p:txBody>
      </p:sp>
      <p:sp>
        <p:nvSpPr>
          <p:cNvPr id="6" name="Content Placeholder 5"/>
          <p:cNvSpPr>
            <a:spLocks noGrp="1"/>
          </p:cNvSpPr>
          <p:nvPr>
            <p:ph idx="1"/>
          </p:nvPr>
        </p:nvSpPr>
        <p:spPr>
          <a:xfrm>
            <a:off x="486149" y="1518397"/>
            <a:ext cx="7620000" cy="4800600"/>
          </a:xfrm>
        </p:spPr>
        <p:txBody>
          <a:bodyPr/>
          <a:lstStyle/>
          <a:p>
            <a:pPr>
              <a:buNone/>
              <a:defRPr/>
            </a:pPr>
            <a:r>
              <a:rPr lang="en-US" sz="2000" b="1" dirty="0"/>
              <a:t>Trauma-sensitive schools acknowledge the prevalence of traumatic occurrence in students’ lives &amp; create a flexible framework that provides universal supports, is sensitive to unique needs of students, &amp; is mindful of avoiding </a:t>
            </a:r>
            <a:r>
              <a:rPr lang="en-US" sz="2000" b="1" dirty="0" smtClean="0"/>
              <a:t>re-traumatization</a:t>
            </a:r>
            <a:r>
              <a:rPr lang="en-US" sz="2000" b="1" dirty="0"/>
              <a:t>.</a:t>
            </a:r>
          </a:p>
          <a:p>
            <a:pPr>
              <a:buNone/>
              <a:defRPr/>
            </a:pPr>
            <a:endParaRPr lang="en-US" sz="2000" dirty="0">
              <a:effectLst>
                <a:outerShdw blurRad="38100" dist="38100" dir="2700000" algn="tl">
                  <a:srgbClr val="C0C0C0"/>
                </a:outerShdw>
              </a:effectLst>
            </a:endParaRPr>
          </a:p>
          <a:p>
            <a:endParaRPr lang="en-US"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505200" y="2895600"/>
            <a:ext cx="4782352" cy="3276600"/>
          </a:xfrm>
          <a:prstGeom prst="rect">
            <a:avLst/>
          </a:prstGeom>
          <a:noFill/>
          <a:ln w="9525">
            <a:solidFill>
              <a:schemeClr val="tx1"/>
            </a:solidFill>
            <a:miter lim="800000"/>
            <a:headEnd/>
            <a:tailEnd/>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81497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lstStyle/>
          <a:p>
            <a:r>
              <a:rPr lang="en-US" sz="3600" b="1" dirty="0" smtClean="0"/>
              <a:t>PEERS Social Skills: </a:t>
            </a:r>
            <a:r>
              <a:rPr lang="en-US" dirty="0" smtClean="0"/>
              <a:t/>
            </a:r>
            <a:br>
              <a:rPr lang="en-US" dirty="0" smtClean="0"/>
            </a:br>
            <a:r>
              <a:rPr lang="en-US" sz="3200" dirty="0" smtClean="0"/>
              <a:t>14-15 Pilot Schools</a:t>
            </a:r>
            <a:endParaRPr lang="en-US" sz="3200" dirty="0"/>
          </a:p>
        </p:txBody>
      </p:sp>
      <p:sp>
        <p:nvSpPr>
          <p:cNvPr id="6" name="Content Placeholder 3"/>
          <p:cNvSpPr>
            <a:spLocks noGrp="1"/>
          </p:cNvSpPr>
          <p:nvPr>
            <p:ph idx="1"/>
          </p:nvPr>
        </p:nvSpPr>
        <p:spPr>
          <a:xfrm>
            <a:off x="457200" y="2209800"/>
            <a:ext cx="7620000" cy="4191000"/>
          </a:xfrm>
        </p:spPr>
        <p:txBody>
          <a:bodyPr>
            <a:normAutofit/>
          </a:bodyPr>
          <a:lstStyle/>
          <a:p>
            <a:r>
              <a:rPr lang="en-US" sz="2800" b="1" dirty="0" smtClean="0"/>
              <a:t>Brandywine</a:t>
            </a:r>
            <a:r>
              <a:rPr lang="en-US" sz="2800" dirty="0" smtClean="0"/>
              <a:t>: Mount Pleasant HS, PS DuPont MS</a:t>
            </a:r>
          </a:p>
          <a:p>
            <a:r>
              <a:rPr lang="en-US" sz="2800" b="1" dirty="0" smtClean="0"/>
              <a:t>Red Clay</a:t>
            </a:r>
            <a:r>
              <a:rPr lang="en-US" sz="2800" dirty="0" smtClean="0"/>
              <a:t>: Seaford: </a:t>
            </a:r>
            <a:r>
              <a:rPr lang="en-US" sz="2800" dirty="0" err="1" smtClean="0"/>
              <a:t>Appoquinimink</a:t>
            </a:r>
            <a:r>
              <a:rPr lang="en-US" sz="2800" dirty="0" smtClean="0"/>
              <a:t>: Redding MS</a:t>
            </a:r>
          </a:p>
          <a:p>
            <a:r>
              <a:rPr lang="en-US" sz="2800" b="1" dirty="0" smtClean="0"/>
              <a:t>Caesar Rodney</a:t>
            </a:r>
            <a:r>
              <a:rPr lang="en-US" sz="2800" dirty="0" smtClean="0"/>
              <a:t>: HS/MS</a:t>
            </a:r>
          </a:p>
          <a:p>
            <a:r>
              <a:rPr lang="en-US" sz="2800" b="1" dirty="0" smtClean="0"/>
              <a:t>Seaford: </a:t>
            </a:r>
            <a:r>
              <a:rPr lang="en-US" sz="2800" dirty="0" smtClean="0"/>
              <a:t>HS/MS </a:t>
            </a:r>
          </a:p>
          <a:p>
            <a:r>
              <a:rPr lang="en-US" sz="2800" b="1" dirty="0" smtClean="0"/>
              <a:t>Charter Schools: </a:t>
            </a:r>
            <a:r>
              <a:rPr lang="en-US" sz="2800" dirty="0" smtClean="0"/>
              <a:t>Gateway</a:t>
            </a:r>
          </a:p>
          <a:p>
            <a:pPr marL="0" indent="0">
              <a:buNone/>
            </a:pPr>
            <a:endParaRPr lang="en-US" sz="28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783" y="3429000"/>
            <a:ext cx="260032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06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Rectangle 17"/>
          <p:cNvSpPr/>
          <p:nvPr/>
        </p:nvSpPr>
        <p:spPr>
          <a:xfrm>
            <a:off x="7175914" y="5201381"/>
            <a:ext cx="1968085"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265" name="Group 19"/>
          <p:cNvGrpSpPr>
            <a:grpSpLocks/>
          </p:cNvGrpSpPr>
          <p:nvPr/>
        </p:nvGrpSpPr>
        <p:grpSpPr bwMode="auto">
          <a:xfrm>
            <a:off x="1535918" y="5553846"/>
            <a:ext cx="7303282" cy="945220"/>
            <a:chOff x="6546762" y="6023050"/>
            <a:chExt cx="7303270" cy="589598"/>
          </a:xfrm>
        </p:grpSpPr>
        <p:sp>
          <p:nvSpPr>
            <p:cNvPr id="34" name="Rectangle 33"/>
            <p:cNvSpPr>
              <a:spLocks noChangeArrowheads="1"/>
            </p:cNvSpPr>
            <p:nvPr/>
          </p:nvSpPr>
          <p:spPr bwMode="auto">
            <a:xfrm flipV="1">
              <a:off x="6551524" y="6053188"/>
              <a:ext cx="163513" cy="149096"/>
            </a:xfrm>
            <a:prstGeom prst="rect">
              <a:avLst/>
            </a:prstGeom>
            <a:solidFill>
              <a:srgbClr val="FFE64E"/>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9272" name="TextBox 34"/>
            <p:cNvSpPr txBox="1">
              <a:spLocks noChangeArrowheads="1"/>
            </p:cNvSpPr>
            <p:nvPr/>
          </p:nvSpPr>
          <p:spPr bwMode="auto">
            <a:xfrm>
              <a:off x="6737573" y="6023052"/>
              <a:ext cx="2883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School Safety</a:t>
              </a:r>
            </a:p>
          </p:txBody>
        </p:sp>
        <p:sp>
          <p:nvSpPr>
            <p:cNvPr id="36" name="Rectangle 35"/>
            <p:cNvSpPr>
              <a:spLocks noChangeArrowheads="1"/>
            </p:cNvSpPr>
            <p:nvPr/>
          </p:nvSpPr>
          <p:spPr bwMode="auto">
            <a:xfrm flipV="1">
              <a:off x="6546762" y="6338690"/>
              <a:ext cx="163512" cy="149096"/>
            </a:xfrm>
            <a:prstGeom prst="rect">
              <a:avLst/>
            </a:prstGeom>
            <a:solidFill>
              <a:srgbClr val="7F7F7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37" name="Rectangle 36"/>
            <p:cNvSpPr>
              <a:spLocks noChangeArrowheads="1"/>
            </p:cNvSpPr>
            <p:nvPr/>
          </p:nvSpPr>
          <p:spPr bwMode="auto">
            <a:xfrm flipV="1">
              <a:off x="10802843" y="6053188"/>
              <a:ext cx="163512" cy="150682"/>
            </a:xfrm>
            <a:prstGeom prst="rect">
              <a:avLst/>
            </a:prstGeom>
            <a:solidFill>
              <a:srgbClr val="A634A6"/>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39275" name="TextBox 37"/>
            <p:cNvSpPr txBox="1">
              <a:spLocks noChangeArrowheads="1"/>
            </p:cNvSpPr>
            <p:nvPr/>
          </p:nvSpPr>
          <p:spPr bwMode="auto">
            <a:xfrm>
              <a:off x="6715802" y="6335649"/>
              <a:ext cx="2883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Bullying School-wide</a:t>
              </a:r>
            </a:p>
          </p:txBody>
        </p:sp>
        <p:sp>
          <p:nvSpPr>
            <p:cNvPr id="139276" name="TextBox 38"/>
            <p:cNvSpPr txBox="1">
              <a:spLocks noChangeArrowheads="1"/>
            </p:cNvSpPr>
            <p:nvPr/>
          </p:nvSpPr>
          <p:spPr bwMode="auto">
            <a:xfrm>
              <a:off x="10966355" y="6023050"/>
              <a:ext cx="28836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Total School Climate</a:t>
              </a:r>
            </a:p>
          </p:txBody>
        </p:sp>
      </p:grpSp>
      <p:sp>
        <p:nvSpPr>
          <p:cNvPr id="139267" name="TextBox 44"/>
          <p:cNvSpPr txBox="1">
            <a:spLocks noChangeArrowheads="1"/>
          </p:cNvSpPr>
          <p:nvPr/>
        </p:nvSpPr>
        <p:spPr bwMode="auto">
          <a:xfrm>
            <a:off x="3973512" y="5582381"/>
            <a:ext cx="288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Teacher-Home </a:t>
            </a:r>
          </a:p>
          <a:p>
            <a:pPr defTabSz="457200" eaLnBrk="1" fontAlgn="base" hangingPunct="1">
              <a:spcBef>
                <a:spcPct val="0"/>
              </a:spcBef>
              <a:spcAft>
                <a:spcPct val="0"/>
              </a:spcAft>
            </a:pPr>
            <a:r>
              <a:rPr lang="en-US" sz="1200" b="1" dirty="0" smtClean="0">
                <a:solidFill>
                  <a:prstClr val="black"/>
                </a:solidFill>
              </a:rPr>
              <a:t>Communication</a:t>
            </a:r>
          </a:p>
        </p:txBody>
      </p:sp>
      <p:sp>
        <p:nvSpPr>
          <p:cNvPr id="139269" name="TextBox 46"/>
          <p:cNvSpPr txBox="1">
            <a:spLocks noChangeArrowheads="1"/>
          </p:cNvSpPr>
          <p:nvPr/>
        </p:nvSpPr>
        <p:spPr bwMode="auto">
          <a:xfrm>
            <a:off x="3973512" y="6083524"/>
            <a:ext cx="2882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200" b="1" dirty="0" smtClean="0">
                <a:solidFill>
                  <a:prstClr val="black"/>
                </a:solidFill>
              </a:rPr>
              <a:t>Staff Relations</a:t>
            </a:r>
          </a:p>
        </p:txBody>
      </p:sp>
      <p:sp>
        <p:nvSpPr>
          <p:cNvPr id="15" name="Rectangle 14"/>
          <p:cNvSpPr>
            <a:spLocks noChangeArrowheads="1"/>
          </p:cNvSpPr>
          <p:nvPr/>
        </p:nvSpPr>
        <p:spPr bwMode="auto">
          <a:xfrm flipV="1">
            <a:off x="3733800" y="5630694"/>
            <a:ext cx="163512" cy="239025"/>
          </a:xfrm>
          <a:prstGeom prst="rect">
            <a:avLst/>
          </a:prstGeom>
          <a:solidFill>
            <a:srgbClr val="0099FF"/>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6" name="Rectangle 15"/>
          <p:cNvSpPr>
            <a:spLocks noChangeArrowheads="1"/>
          </p:cNvSpPr>
          <p:nvPr/>
        </p:nvSpPr>
        <p:spPr bwMode="auto">
          <a:xfrm flipV="1">
            <a:off x="3733800" y="6115781"/>
            <a:ext cx="163512" cy="239025"/>
          </a:xfrm>
          <a:prstGeom prst="rect">
            <a:avLst/>
          </a:prstGeom>
          <a:solidFill>
            <a:srgbClr val="FF6600"/>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2" name="Rectangle 1"/>
          <p:cNvSpPr/>
          <p:nvPr/>
        </p:nvSpPr>
        <p:spPr>
          <a:xfrm>
            <a:off x="2286000" y="2543817"/>
            <a:ext cx="4572000" cy="1200329"/>
          </a:xfrm>
          <a:prstGeom prst="rect">
            <a:avLst/>
          </a:prstGeom>
        </p:spPr>
        <p:txBody>
          <a:bodyPr>
            <a:spAutoFit/>
          </a:bodyPr>
          <a:lstStyle/>
          <a:p>
            <a:endParaRPr lang="en-US" dirty="0"/>
          </a:p>
          <a:p>
            <a:endParaRPr lang="en-US" dirty="0"/>
          </a:p>
          <a:p>
            <a:endParaRPr lang="en-US" dirty="0"/>
          </a:p>
        </p:txBody>
      </p:sp>
      <p:sp>
        <p:nvSpPr>
          <p:cNvPr id="3" name="Rectangle 2"/>
          <p:cNvSpPr/>
          <p:nvPr/>
        </p:nvSpPr>
        <p:spPr>
          <a:xfrm>
            <a:off x="2286000" y="2543817"/>
            <a:ext cx="4572000" cy="1200329"/>
          </a:xfrm>
          <a:prstGeom prst="rect">
            <a:avLst/>
          </a:prstGeom>
        </p:spPr>
        <p:txBody>
          <a:bodyPr>
            <a:spAutoFit/>
          </a:bodyPr>
          <a:lstStyle/>
          <a:p>
            <a:endParaRPr lang="en-US" dirty="0"/>
          </a:p>
          <a:p>
            <a:endParaRPr lang="en-US" dirty="0"/>
          </a:p>
          <a:p>
            <a:endParaRPr lang="en-US" dirty="0"/>
          </a:p>
        </p:txBody>
      </p:sp>
      <p:sp>
        <p:nvSpPr>
          <p:cNvPr id="4" name="Rectangle 3"/>
          <p:cNvSpPr/>
          <p:nvPr/>
        </p:nvSpPr>
        <p:spPr>
          <a:xfrm>
            <a:off x="2286000" y="2543817"/>
            <a:ext cx="4572000" cy="1200329"/>
          </a:xfrm>
          <a:prstGeom prst="rect">
            <a:avLst/>
          </a:prstGeom>
        </p:spPr>
        <p:txBody>
          <a:bodyPr>
            <a:spAutoFit/>
          </a:bodyPr>
          <a:lstStyle/>
          <a:p>
            <a:endParaRPr lang="en-US" dirty="0"/>
          </a:p>
          <a:p>
            <a:endParaRPr lang="en-US" dirty="0"/>
          </a:p>
          <a:p>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11814"/>
            <a:ext cx="8813550" cy="504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28600" y="304800"/>
            <a:ext cx="8523272" cy="584775"/>
          </a:xfrm>
          <a:prstGeom prst="rect">
            <a:avLst/>
          </a:prstGeom>
          <a:noFill/>
        </p:spPr>
        <p:txBody>
          <a:bodyPr wrap="square" rtlCol="0">
            <a:spAutoFit/>
          </a:bodyPr>
          <a:lstStyle/>
          <a:p>
            <a:pPr algn="ctr"/>
            <a:r>
              <a:rPr lang="en-US" sz="3200" b="1" dirty="0" smtClean="0">
                <a:solidFill>
                  <a:schemeClr val="tx1">
                    <a:lumMod val="65000"/>
                    <a:lumOff val="35000"/>
                  </a:schemeClr>
                </a:solidFill>
                <a:latin typeface="Tw Cen MT" panose="020B0602020104020603" pitchFamily="34" charset="0"/>
              </a:rPr>
              <a:t>2014 Teacher Survey Results, K-12</a:t>
            </a:r>
            <a:endParaRPr lang="en-US" sz="3200" b="1" dirty="0">
              <a:solidFill>
                <a:schemeClr val="tx1">
                  <a:lumMod val="65000"/>
                  <a:lumOff val="35000"/>
                </a:schemeClr>
              </a:solidFill>
              <a:latin typeface="Tw Cen MT" panose="020B0602020104020603" pitchFamily="34" charset="0"/>
            </a:endParaRPr>
          </a:p>
        </p:txBody>
      </p:sp>
    </p:spTree>
    <p:extLst>
      <p:ext uri="{BB962C8B-B14F-4D97-AF65-F5344CB8AC3E}">
        <p14:creationId xmlns:p14="http://schemas.microsoft.com/office/powerpoint/2010/main" val="434791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249362"/>
          </a:xfrm>
        </p:spPr>
        <p:txBody>
          <a:bodyPr/>
          <a:lstStyle/>
          <a:p>
            <a:r>
              <a:rPr lang="en-US" sz="3600" b="1" dirty="0" smtClean="0"/>
              <a:t>Other Updates:</a:t>
            </a:r>
            <a:br>
              <a:rPr lang="en-US" sz="3600" b="1" dirty="0" smtClean="0"/>
            </a:br>
            <a:r>
              <a:rPr lang="en-US" sz="2800" dirty="0" smtClean="0"/>
              <a:t>Achievement Mentoring (Dover HS)</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62473"/>
            <a:ext cx="6096000" cy="4718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209800" y="6316382"/>
            <a:ext cx="6477000" cy="369332"/>
          </a:xfrm>
          <a:prstGeom prst="rect">
            <a:avLst/>
          </a:prstGeom>
        </p:spPr>
        <p:txBody>
          <a:bodyPr wrap="square">
            <a:spAutoFit/>
          </a:bodyPr>
          <a:lstStyle/>
          <a:p>
            <a:r>
              <a:rPr lang="en-US" dirty="0"/>
              <a:t>http://supportiveschools.org/solutions/achievement-mentoring/</a:t>
            </a:r>
          </a:p>
        </p:txBody>
      </p:sp>
    </p:spTree>
    <p:extLst>
      <p:ext uri="{BB962C8B-B14F-4D97-AF65-F5344CB8AC3E}">
        <p14:creationId xmlns:p14="http://schemas.microsoft.com/office/powerpoint/2010/main" val="156354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8130" name="Content Placeholder 6"/>
          <p:cNvSpPr>
            <a:spLocks noGrp="1"/>
          </p:cNvSpPr>
          <p:nvPr>
            <p:ph idx="1"/>
          </p:nvPr>
        </p:nvSpPr>
        <p:spPr/>
        <p:txBody>
          <a:bodyPr/>
          <a:lstStyle/>
          <a:p>
            <a:endParaRPr lang="en-US" smtClean="0"/>
          </a:p>
        </p:txBody>
      </p:sp>
      <p:graphicFrame>
        <p:nvGraphicFramePr>
          <p:cNvPr id="8" name="Table 7"/>
          <p:cNvGraphicFramePr>
            <a:graphicFrameLocks noGrp="1"/>
          </p:cNvGraphicFramePr>
          <p:nvPr>
            <p:extLst>
              <p:ext uri="{D42A27DB-BD31-4B8C-83A1-F6EECF244321}">
                <p14:modId xmlns:p14="http://schemas.microsoft.com/office/powerpoint/2010/main" val="1095069245"/>
              </p:ext>
            </p:extLst>
          </p:nvPr>
        </p:nvGraphicFramePr>
        <p:xfrm>
          <a:off x="116541" y="381000"/>
          <a:ext cx="8915400" cy="6053788"/>
        </p:xfrm>
        <a:graphic>
          <a:graphicData uri="http://schemas.openxmlformats.org/drawingml/2006/table">
            <a:tbl>
              <a:tblPr/>
              <a:tblGrid>
                <a:gridCol w="5723709"/>
                <a:gridCol w="1135627"/>
                <a:gridCol w="1065113"/>
                <a:gridCol w="990951"/>
              </a:tblGrid>
              <a:tr h="773781">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8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Sample subscale responses associated with teacher/staff scores </a:t>
                      </a:r>
                      <a:r>
                        <a:rPr kumimoji="0" lang="en-US" sz="2800" b="0" i="1"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(Part I: School Climate)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gridSpan="3">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24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Percent who Agreed or Agreed a lot</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endParaRPr lang="en-US"/>
                    </a:p>
                  </a:txBody>
                  <a:tcPr/>
                </a:tc>
                <a:tc hMerge="1">
                  <a:txBody>
                    <a:bodyPr/>
                    <a:lstStyle/>
                    <a:p>
                      <a:endParaRPr lang="en-US"/>
                    </a:p>
                  </a:txBody>
                  <a:tcPr/>
                </a:tc>
              </a:tr>
              <a:tr h="60183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Elem</a:t>
                      </a:r>
                    </a:p>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School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Middle School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sz="18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High School</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r h="65914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Teacher-Student Relations</a:t>
                      </a:r>
                    </a:p>
                    <a:p>
                      <a:pPr marL="23495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7. Teachers care about their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99.3</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98.0</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97.5</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65914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Student–Student Relations</a:t>
                      </a:r>
                    </a:p>
                    <a:p>
                      <a:pPr marL="23495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11. Students are friendly with each other.</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92.4</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82.2</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85.1</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r h="65914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Student Engagement School-wide</a:t>
                      </a:r>
                    </a:p>
                    <a:p>
                      <a:pPr marL="23495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29.  Most students work hard to get good grades.</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88.1</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69.4</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54.9</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20000"/>
                        <a:lumOff val="80000"/>
                      </a:schemeClr>
                    </a:solidFill>
                  </a:tcPr>
                </a:tc>
              </a:tr>
              <a:tr h="65914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Clarity of Expectations</a:t>
                      </a:r>
                    </a:p>
                    <a:p>
                      <a:pPr marL="23495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10. Students know how they are expected to act.</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96.9</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91.1</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87.8</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r h="65914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smtClean="0">
                          <a:ln>
                            <a:noFill/>
                          </a:ln>
                          <a:solidFill>
                            <a:srgbClr val="0070C0"/>
                          </a:solidFill>
                          <a:effectLst/>
                          <a:latin typeface="Tw Cen MT" panose="020B0602020104020603" pitchFamily="34" charset="0"/>
                          <a:ea typeface="ＭＳ Ｐゴシック" pitchFamily="34" charset="-128"/>
                        </a:rPr>
                        <a:t>Bullying School-wide*</a:t>
                      </a:r>
                    </a:p>
                    <a:p>
                      <a:pPr marL="23495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smtClean="0">
                          <a:ln>
                            <a:noFill/>
                          </a:ln>
                          <a:solidFill>
                            <a:srgbClr val="0070C0"/>
                          </a:solidFill>
                          <a:effectLst/>
                          <a:latin typeface="Tw Cen MT" panose="020B0602020104020603" pitchFamily="34" charset="0"/>
                          <a:ea typeface="ＭＳ Ｐゴシック" pitchFamily="34" charset="-128"/>
                        </a:rPr>
                        <a:t>9. Students threaten and bully others in this school.</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algn="ctr">
                        <a:spcBef>
                          <a:spcPts val="0"/>
                        </a:spcBef>
                        <a:spcAft>
                          <a:spcPts val="0"/>
                        </a:spcAft>
                      </a:pPr>
                      <a:endParaRPr lang="en-US" sz="2000" dirty="0" smtClean="0">
                        <a:solidFill>
                          <a:srgbClr val="0070C0"/>
                        </a:solidFill>
                        <a:latin typeface="Tw Cen MT" panose="020B0602020104020603" pitchFamily="34" charset="0"/>
                      </a:endParaRPr>
                    </a:p>
                    <a:p>
                      <a:pPr algn="ctr">
                        <a:spcBef>
                          <a:spcPts val="0"/>
                        </a:spcBef>
                        <a:spcAft>
                          <a:spcPts val="0"/>
                        </a:spcAft>
                      </a:pPr>
                      <a:r>
                        <a:rPr lang="en-US" sz="2000" dirty="0" smtClean="0">
                          <a:solidFill>
                            <a:srgbClr val="0070C0"/>
                          </a:solidFill>
                          <a:latin typeface="Tw Cen MT" panose="020B0602020104020603" pitchFamily="34" charset="0"/>
                        </a:rPr>
                        <a:t>31.8</a:t>
                      </a:r>
                      <a:endParaRPr lang="en-US" sz="2000" dirty="0">
                        <a:solidFill>
                          <a:srgbClr val="0070C0"/>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algn="ctr">
                        <a:spcBef>
                          <a:spcPts val="0"/>
                        </a:spcBef>
                        <a:spcAft>
                          <a:spcPts val="0"/>
                        </a:spcAft>
                      </a:pPr>
                      <a:endParaRPr lang="en-US" sz="2000" dirty="0" smtClean="0">
                        <a:solidFill>
                          <a:srgbClr val="0070C0"/>
                        </a:solidFill>
                        <a:latin typeface="Tw Cen MT" panose="020B0602020104020603" pitchFamily="34" charset="0"/>
                      </a:endParaRPr>
                    </a:p>
                    <a:p>
                      <a:pPr algn="ctr">
                        <a:spcBef>
                          <a:spcPts val="0"/>
                        </a:spcBef>
                        <a:spcAft>
                          <a:spcPts val="0"/>
                        </a:spcAft>
                      </a:pPr>
                      <a:r>
                        <a:rPr lang="en-US" sz="2000" dirty="0" smtClean="0">
                          <a:solidFill>
                            <a:srgbClr val="0070C0"/>
                          </a:solidFill>
                          <a:latin typeface="Tw Cen MT" panose="020B0602020104020603" pitchFamily="34" charset="0"/>
                        </a:rPr>
                        <a:t>59.7</a:t>
                      </a:r>
                      <a:endParaRPr lang="en-US" sz="2000" dirty="0">
                        <a:solidFill>
                          <a:srgbClr val="0070C0"/>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algn="ctr">
                        <a:spcBef>
                          <a:spcPts val="0"/>
                        </a:spcBef>
                        <a:spcAft>
                          <a:spcPts val="0"/>
                        </a:spcAft>
                      </a:pPr>
                      <a:endParaRPr lang="en-US" sz="2000" dirty="0" smtClean="0">
                        <a:solidFill>
                          <a:srgbClr val="0070C0"/>
                        </a:solidFill>
                        <a:latin typeface="Tw Cen MT" panose="020B0602020104020603" pitchFamily="34" charset="0"/>
                      </a:endParaRPr>
                    </a:p>
                    <a:p>
                      <a:pPr algn="ctr">
                        <a:spcBef>
                          <a:spcPts val="0"/>
                        </a:spcBef>
                        <a:spcAft>
                          <a:spcPts val="0"/>
                        </a:spcAft>
                      </a:pPr>
                      <a:r>
                        <a:rPr lang="en-US" sz="2000" dirty="0" smtClean="0">
                          <a:solidFill>
                            <a:srgbClr val="0070C0"/>
                          </a:solidFill>
                          <a:latin typeface="Tw Cen MT" panose="020B0602020104020603" pitchFamily="34" charset="0"/>
                        </a:rPr>
                        <a:t>46.2</a:t>
                      </a:r>
                      <a:endParaRPr lang="en-US" sz="2000" dirty="0">
                        <a:solidFill>
                          <a:srgbClr val="0070C0"/>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59147">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2000" b="1"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School Safety</a:t>
                      </a:r>
                    </a:p>
                    <a:p>
                      <a:pPr marL="234950" marR="0" lvl="0" indent="0" algn="l" defTabSz="914400" rtl="0" eaLnBrk="1" fontAlgn="base" latinLnBrk="0" hangingPunct="1">
                        <a:lnSpc>
                          <a:spcPct val="100000"/>
                        </a:lnSpc>
                        <a:spcBef>
                          <a:spcPts val="0"/>
                        </a:spcBef>
                        <a:spcAft>
                          <a:spcPts val="0"/>
                        </a:spcAft>
                        <a:buClrTx/>
                        <a:buSzTx/>
                        <a:buFontTx/>
                        <a:buNone/>
                        <a:tabLst/>
                      </a:pPr>
                      <a:r>
                        <a:rPr kumimoji="0" lang="en-US" sz="2000" b="0" i="0" u="none" strike="noStrike" cap="none" normalizeH="0" baseline="0" dirty="0" smtClean="0">
                          <a:ln>
                            <a:noFill/>
                          </a:ln>
                          <a:solidFill>
                            <a:schemeClr val="tx1">
                              <a:lumMod val="65000"/>
                              <a:lumOff val="35000"/>
                            </a:schemeClr>
                          </a:solidFill>
                          <a:effectLst/>
                          <a:latin typeface="Tw Cen MT" panose="020B0602020104020603" pitchFamily="34" charset="0"/>
                          <a:ea typeface="ＭＳ Ｐゴシック" pitchFamily="34" charset="-128"/>
                        </a:rPr>
                        <a:t>19. Students feel safe in this school.</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96.6</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86.7</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a:spcBef>
                          <a:spcPts val="0"/>
                        </a:spcBef>
                        <a:spcAft>
                          <a:spcPts val="0"/>
                        </a:spcAft>
                      </a:pPr>
                      <a:endParaRPr lang="en-US" sz="2000" dirty="0" smtClean="0">
                        <a:solidFill>
                          <a:schemeClr val="tx1">
                            <a:lumMod val="65000"/>
                            <a:lumOff val="35000"/>
                          </a:schemeClr>
                        </a:solidFill>
                        <a:latin typeface="Tw Cen MT" panose="020B0602020104020603" pitchFamily="34" charset="0"/>
                      </a:endParaRPr>
                    </a:p>
                    <a:p>
                      <a:pPr algn="ctr">
                        <a:spcBef>
                          <a:spcPts val="0"/>
                        </a:spcBef>
                        <a:spcAft>
                          <a:spcPts val="0"/>
                        </a:spcAft>
                      </a:pPr>
                      <a:r>
                        <a:rPr lang="en-US" sz="2000" dirty="0" smtClean="0">
                          <a:solidFill>
                            <a:schemeClr val="tx1">
                              <a:lumMod val="65000"/>
                              <a:lumOff val="35000"/>
                            </a:schemeClr>
                          </a:solidFill>
                          <a:latin typeface="Tw Cen MT" panose="020B0602020104020603" pitchFamily="34" charset="0"/>
                        </a:rPr>
                        <a:t>84.1</a:t>
                      </a:r>
                      <a:endParaRPr lang="en-US" sz="2000" dirty="0">
                        <a:solidFill>
                          <a:schemeClr val="tx1">
                            <a:lumMod val="65000"/>
                            <a:lumOff val="35000"/>
                          </a:schemeClr>
                        </a:solidFill>
                        <a:latin typeface="Tw Cen MT" panose="020B0602020104020603"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r h="384508">
                <a:tc gridSpan="4">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1" u="none" strike="noStrike" cap="none" normalizeH="0" baseline="0" dirty="0" smtClean="0">
                          <a:ln>
                            <a:noFill/>
                          </a:ln>
                          <a:solidFill>
                            <a:srgbClr val="0070C0"/>
                          </a:solidFill>
                          <a:effectLst/>
                          <a:latin typeface="Tw Cen MT" panose="020B0602020104020603" pitchFamily="34" charset="0"/>
                          <a:ea typeface="ＭＳ Ｐゴシック" pitchFamily="34" charset="-128"/>
                        </a:rPr>
                        <a:t>* = A high score on this subscale is negative because items are negatively worded.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pPr algn="ctr"/>
                      <a:endParaRPr lang="en-US" dirty="0">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a:endParaRPr lang="en-US" dirty="0">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ctr"/>
                      <a:endParaRPr lang="en-US" dirty="0">
                        <a:latin typeface="Georg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3305611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71189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601" y="3200401"/>
            <a:ext cx="5251548" cy="3416320"/>
          </a:xfrm>
          <a:prstGeom prst="rect">
            <a:avLst/>
          </a:prstGeom>
          <a:solidFill>
            <a:srgbClr val="FFFF99"/>
          </a:solidFill>
          <a:ln>
            <a:solidFill>
              <a:schemeClr val="tx2"/>
            </a:solidFill>
          </a:ln>
        </p:spPr>
        <p:txBody>
          <a:bodyPr wrap="square" rtlCol="0">
            <a:spAutoFit/>
          </a:bodyPr>
          <a:lstStyle/>
          <a:p>
            <a:endParaRPr lang="en-US" sz="1400" dirty="0" smtClean="0">
              <a:solidFill>
                <a:srgbClr val="0070C0"/>
              </a:solidFill>
            </a:endParaRPr>
          </a:p>
          <a:p>
            <a:r>
              <a:rPr lang="en-US" sz="2400" dirty="0" smtClean="0">
                <a:solidFill>
                  <a:srgbClr val="0070C0"/>
                </a:solidFill>
              </a:rPr>
              <a:t>Now, let’s look at the questions </a:t>
            </a:r>
          </a:p>
          <a:p>
            <a:r>
              <a:rPr lang="en-US" sz="2400" dirty="0" smtClean="0">
                <a:solidFill>
                  <a:srgbClr val="0070C0"/>
                </a:solidFill>
              </a:rPr>
              <a:t>specifically related to:</a:t>
            </a:r>
          </a:p>
          <a:p>
            <a:pPr marL="742950" lvl="1" indent="-285750">
              <a:spcBef>
                <a:spcPts val="600"/>
              </a:spcBef>
              <a:spcAft>
                <a:spcPts val="600"/>
              </a:spcAft>
              <a:buFont typeface="Arial" panose="020B0604020202020204" pitchFamily="34" charset="0"/>
              <a:buChar char="•"/>
            </a:pPr>
            <a:r>
              <a:rPr lang="en-US" sz="2400" dirty="0" smtClean="0">
                <a:solidFill>
                  <a:srgbClr val="0070C0"/>
                </a:solidFill>
              </a:rPr>
              <a:t>Verbal Bullying</a:t>
            </a:r>
          </a:p>
          <a:p>
            <a:pPr marL="742950" lvl="1" indent="-285750">
              <a:spcBef>
                <a:spcPts val="600"/>
              </a:spcBef>
              <a:spcAft>
                <a:spcPts val="600"/>
              </a:spcAft>
              <a:buFont typeface="Arial" panose="020B0604020202020204" pitchFamily="34" charset="0"/>
              <a:buChar char="•"/>
            </a:pPr>
            <a:r>
              <a:rPr lang="en-US" sz="2400" dirty="0" smtClean="0">
                <a:solidFill>
                  <a:srgbClr val="0070C0"/>
                </a:solidFill>
              </a:rPr>
              <a:t>Physical Bullying</a:t>
            </a:r>
          </a:p>
          <a:p>
            <a:pPr marL="742950" lvl="1" indent="-285750">
              <a:spcBef>
                <a:spcPts val="600"/>
              </a:spcBef>
              <a:spcAft>
                <a:spcPts val="600"/>
              </a:spcAft>
              <a:buFont typeface="Arial" panose="020B0604020202020204" pitchFamily="34" charset="0"/>
              <a:buChar char="•"/>
            </a:pPr>
            <a:r>
              <a:rPr lang="en-US" sz="2400" dirty="0" smtClean="0">
                <a:solidFill>
                  <a:srgbClr val="0070C0"/>
                </a:solidFill>
              </a:rPr>
              <a:t>Social/Relational Bullying</a:t>
            </a:r>
          </a:p>
          <a:p>
            <a:pPr marL="742950" lvl="1" indent="-285750">
              <a:spcBef>
                <a:spcPts val="600"/>
              </a:spcBef>
              <a:spcAft>
                <a:spcPts val="600"/>
              </a:spcAft>
              <a:buFont typeface="Arial" panose="020B0604020202020204" pitchFamily="34" charset="0"/>
              <a:buChar char="•"/>
            </a:pPr>
            <a:r>
              <a:rPr lang="en-US" sz="2400" dirty="0" smtClean="0">
                <a:solidFill>
                  <a:srgbClr val="0070C0"/>
                </a:solidFill>
              </a:rPr>
              <a:t>Cyberbullying</a:t>
            </a:r>
          </a:p>
          <a:p>
            <a:endParaRPr lang="en-US" dirty="0"/>
          </a:p>
        </p:txBody>
      </p:sp>
      <p:sp>
        <p:nvSpPr>
          <p:cNvPr id="3" name="Right Arrow 2"/>
          <p:cNvSpPr/>
          <p:nvPr/>
        </p:nvSpPr>
        <p:spPr>
          <a:xfrm>
            <a:off x="6781800" y="4495800"/>
            <a:ext cx="2098213" cy="1371600"/>
          </a:xfrm>
          <a:prstGeom prst="rightArrow">
            <a:avLst/>
          </a:prstGeom>
          <a:solidFill>
            <a:srgbClr val="0070C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709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810448"/>
              </p:ext>
            </p:extLst>
          </p:nvPr>
        </p:nvGraphicFramePr>
        <p:xfrm>
          <a:off x="279698" y="827314"/>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952500" marR="38100" lvl="2" algn="ctr">
                        <a:lnSpc>
                          <a:spcPts val="1600"/>
                        </a:lnSpc>
                        <a:spcBef>
                          <a:spcPts val="0"/>
                        </a:spcBef>
                        <a:spcAft>
                          <a:spcPts val="0"/>
                        </a:spcAft>
                      </a:pPr>
                      <a:r>
                        <a:rPr lang="en-US" sz="2400" dirty="0" smtClean="0">
                          <a:effectLst/>
                          <a:latin typeface="Tw Cen MT" panose="020B0602020104020603" pitchFamily="34" charset="0"/>
                        </a:rPr>
                        <a:t>1.</a:t>
                      </a:r>
                      <a:r>
                        <a:rPr lang="en-US" sz="2400" baseline="0" dirty="0" smtClean="0">
                          <a:effectLst/>
                          <a:latin typeface="Tw Cen MT" panose="020B0602020104020603" pitchFamily="34" charset="0"/>
                        </a:rPr>
                        <a:t> </a:t>
                      </a:r>
                      <a:r>
                        <a:rPr lang="en-US" sz="2400" dirty="0" smtClean="0">
                          <a:effectLst/>
                          <a:latin typeface="Tw Cen MT" panose="020B0602020104020603" pitchFamily="34" charset="0"/>
                        </a:rPr>
                        <a:t>I </a:t>
                      </a:r>
                      <a:r>
                        <a:rPr lang="en-US" sz="2400" dirty="0">
                          <a:effectLst/>
                          <a:latin typeface="Tw Cen MT" panose="020B0602020104020603" pitchFamily="34" charset="0"/>
                        </a:rPr>
                        <a:t>was teased by someone saying hurtful things to me. </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itle 4"/>
          <p:cNvSpPr>
            <a:spLocks noGrp="1"/>
          </p:cNvSpPr>
          <p:nvPr>
            <p:ph type="title"/>
          </p:nvPr>
        </p:nvSpPr>
        <p:spPr>
          <a:xfrm>
            <a:off x="1676400" y="76200"/>
            <a:ext cx="6936286" cy="685800"/>
          </a:xfrm>
        </p:spPr>
        <p:txBody>
          <a:bodyPr>
            <a:noAutofit/>
          </a:bodyPr>
          <a:lstStyle/>
          <a:p>
            <a:r>
              <a:rPr lang="en-US" sz="3600" b="1" dirty="0" smtClean="0">
                <a:solidFill>
                  <a:schemeClr val="tx1">
                    <a:lumMod val="65000"/>
                    <a:lumOff val="35000"/>
                  </a:schemeClr>
                </a:solidFill>
                <a:latin typeface="Tw Cen MT" panose="020B0602020104020603" pitchFamily="34" charset="0"/>
              </a:rPr>
              <a:t>Verbal Bullying Items</a:t>
            </a:r>
            <a:endParaRPr lang="en-US" sz="3600" dirty="0" smtClean="0">
              <a:solidFill>
                <a:schemeClr val="tx1">
                  <a:lumMod val="65000"/>
                  <a:lumOff val="35000"/>
                </a:schemeClr>
              </a:solidFill>
              <a:latin typeface="Tw Cen MT" panose="020B06020201040206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28324420"/>
              </p:ext>
            </p:extLst>
          </p:nvPr>
        </p:nvGraphicFramePr>
        <p:xfrm>
          <a:off x="257927" y="3810000"/>
          <a:ext cx="8534400" cy="2667000"/>
        </p:xfrm>
        <a:graphic>
          <a:graphicData uri="http://schemas.openxmlformats.org/drawingml/2006/table">
            <a:tbl>
              <a:tblPr>
                <a:tableStyleId>{5C22544A-7EE6-4342-B048-85BDC9FD1C3A}</a:tableStyleId>
              </a:tblPr>
              <a:tblGrid>
                <a:gridCol w="762000"/>
                <a:gridCol w="1143000"/>
                <a:gridCol w="1104900"/>
                <a:gridCol w="1104900"/>
                <a:gridCol w="1104900"/>
                <a:gridCol w="1104900"/>
                <a:gridCol w="1104900"/>
                <a:gridCol w="1104900"/>
              </a:tblGrid>
              <a:tr h="457200">
                <a:tc gridSpan="8">
                  <a:txBody>
                    <a:bodyPr/>
                    <a:lstStyle/>
                    <a:p>
                      <a:pPr marL="38100" marR="38100" algn="ctr">
                        <a:lnSpc>
                          <a:spcPts val="1600"/>
                        </a:lnSpc>
                        <a:spcBef>
                          <a:spcPts val="0"/>
                        </a:spcBef>
                        <a:spcAft>
                          <a:spcPts val="0"/>
                        </a:spcAft>
                      </a:pPr>
                      <a:r>
                        <a:rPr lang="en-US" sz="2400" dirty="0" smtClean="0">
                          <a:effectLst/>
                          <a:latin typeface="Tw Cen MT" panose="020B0602020104020603" pitchFamily="34" charset="0"/>
                        </a:rPr>
                        <a:t>4. A student said mean things to me.</a:t>
                      </a:r>
                      <a:endParaRPr lang="en-US" sz="2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6200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 </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Never</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Sometimes</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Once or Twice</a:t>
                      </a:r>
                      <a:r>
                        <a:rPr lang="en-US" sz="1600" b="0" baseline="0" dirty="0" smtClean="0">
                          <a:effectLst/>
                          <a:latin typeface="Tw Cen MT" panose="020B0602020104020603" pitchFamily="34" charset="0"/>
                        </a:rPr>
                        <a:t> </a:t>
                      </a:r>
                      <a:r>
                        <a:rPr lang="en-US" sz="1600" b="0" dirty="0" smtClean="0">
                          <a:effectLst/>
                          <a:latin typeface="Tw Cen MT" panose="020B0602020104020603" pitchFamily="34" charset="0"/>
                        </a:rPr>
                        <a:t>a Month</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solidFill>
                            <a:schemeClr val="dk1"/>
                          </a:solidFill>
                          <a:effectLst/>
                          <a:latin typeface="Tw Cen MT" panose="020B0602020104020603" pitchFamily="34" charset="0"/>
                          <a:ea typeface="+mn-ea"/>
                        </a:rPr>
                        <a:t>Once</a:t>
                      </a:r>
                      <a:r>
                        <a:rPr lang="en-US" sz="1600" b="0" baseline="0" dirty="0" smtClean="0">
                          <a:solidFill>
                            <a:schemeClr val="dk1"/>
                          </a:solidFill>
                          <a:effectLst/>
                          <a:latin typeface="Tw Cen MT" panose="020B0602020104020603" pitchFamily="34" charset="0"/>
                          <a:ea typeface="+mn-ea"/>
                        </a:rPr>
                        <a:t>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Several</a:t>
                      </a:r>
                      <a:r>
                        <a:rPr lang="en-US" sz="1600" b="0" baseline="0" dirty="0" smtClean="0">
                          <a:effectLst/>
                          <a:latin typeface="Tw Cen MT" panose="020B0602020104020603" pitchFamily="34" charset="0"/>
                        </a:rPr>
                        <a:t> Times a Week</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38100" marR="38100" algn="ctr">
                        <a:lnSpc>
                          <a:spcPts val="1600"/>
                        </a:lnSpc>
                        <a:spcBef>
                          <a:spcPts val="0"/>
                        </a:spcBef>
                        <a:spcAft>
                          <a:spcPts val="0"/>
                        </a:spcAft>
                      </a:pPr>
                      <a:r>
                        <a:rPr lang="en-US" sz="1600" b="0" dirty="0" smtClean="0">
                          <a:effectLst/>
                          <a:latin typeface="Tw Cen MT" panose="020B0602020104020603" pitchFamily="34" charset="0"/>
                        </a:rPr>
                        <a:t>Everyday</a:t>
                      </a:r>
                      <a:endParaRPr lang="en-US" sz="1800" b="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361950">
                <a:tc rowSpan="3">
                  <a:txBody>
                    <a:bodyPr/>
                    <a:lstStyle/>
                    <a:p>
                      <a:pPr marL="38100" marR="38100">
                        <a:lnSpc>
                          <a:spcPts val="1600"/>
                        </a:lnSpc>
                        <a:spcBef>
                          <a:spcPts val="0"/>
                        </a:spcBef>
                        <a:spcAft>
                          <a:spcPts val="0"/>
                        </a:spcAft>
                      </a:pPr>
                      <a:r>
                        <a:rPr lang="en-US" sz="1600" dirty="0" smtClean="0">
                          <a:effectLst/>
                          <a:latin typeface="Tw Cen MT" panose="020B0602020104020603" pitchFamily="34" charset="0"/>
                        </a:rPr>
                        <a:t>Grade Level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nSpc>
                          <a:spcPts val="1600"/>
                        </a:lnSpc>
                        <a:spcBef>
                          <a:spcPts val="0"/>
                        </a:spcBef>
                        <a:spcAft>
                          <a:spcPts val="0"/>
                        </a:spcAft>
                      </a:pPr>
                      <a:r>
                        <a:rPr lang="en-US" sz="1600" dirty="0">
                          <a:effectLst/>
                          <a:latin typeface="Tw Cen MT" panose="020B0602020104020603" pitchFamily="34" charset="0"/>
                        </a:rPr>
                        <a:t>Elementary</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Middle</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vMerge="1">
                  <a:txBody>
                    <a:bodyPr/>
                    <a:lstStyle/>
                    <a:p>
                      <a:endParaRPr lang="en-US"/>
                    </a:p>
                  </a:txBody>
                  <a:tcPr/>
                </a:tc>
                <a:tc>
                  <a:txBody>
                    <a:bodyPr/>
                    <a:lstStyle/>
                    <a:p>
                      <a:pPr marL="38100" marR="38100">
                        <a:lnSpc>
                          <a:spcPts val="1600"/>
                        </a:lnSpc>
                        <a:spcBef>
                          <a:spcPts val="0"/>
                        </a:spcBef>
                        <a:spcAft>
                          <a:spcPts val="0"/>
                        </a:spcAft>
                      </a:pPr>
                      <a:r>
                        <a:rPr lang="en-US" sz="1600" dirty="0">
                          <a:solidFill>
                            <a:srgbClr val="0070C0"/>
                          </a:solidFill>
                          <a:effectLst/>
                          <a:latin typeface="Tw Cen MT" panose="020B0602020104020603" pitchFamily="34" charset="0"/>
                        </a:rPr>
                        <a:t>High</a:t>
                      </a:r>
                      <a:endParaRPr lang="en-US" sz="1800" dirty="0">
                        <a:solidFill>
                          <a:srgbClr val="0070C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26.4%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70C0"/>
                          </a:solidFill>
                          <a:effectLst/>
                          <a:latin typeface="Tw Cen MT" panose="020B0602020104020603" pitchFamily="34" charset="0"/>
                          <a:ea typeface="Times New Roman"/>
                          <a:cs typeface="+mn-cs"/>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70C0"/>
                          </a:solidFill>
                          <a:effectLst/>
                          <a:latin typeface="Tw Cen MT" panose="020B0602020104020603" pitchFamily="34" charset="0"/>
                          <a:ea typeface="Times New Roman"/>
                          <a:cs typeface="+mn-cs"/>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361950">
                <a:tc gridSpan="2">
                  <a:txBody>
                    <a:bodyPr/>
                    <a:lstStyle/>
                    <a:p>
                      <a:pPr marL="38100" marR="38100">
                        <a:lnSpc>
                          <a:spcPts val="1600"/>
                        </a:lnSpc>
                        <a:spcBef>
                          <a:spcPts val="0"/>
                        </a:spcBef>
                        <a:spcAft>
                          <a:spcPts val="0"/>
                        </a:spcAft>
                      </a:pPr>
                      <a:r>
                        <a:rPr lang="en-US" sz="1600" dirty="0">
                          <a:effectLst/>
                          <a:latin typeface="Tw Cen MT" panose="020B0602020104020603" pitchFamily="34" charset="0"/>
                        </a:rPr>
                        <a:t>Total</a:t>
                      </a:r>
                      <a:endParaRPr lang="en-US" sz="1800" dirty="0">
                        <a:solidFill>
                          <a:srgbClr val="000000"/>
                        </a:solidFill>
                        <a:effectLst/>
                        <a:latin typeface="Tw Cen MT" panose="020B0602020104020603"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a:solidFill>
                            <a:srgbClr val="000000"/>
                          </a:solidFill>
                          <a:effectLst/>
                          <a:latin typeface="Tw Cen MT" panose="020B0602020104020603" pitchFamily="34" charset="0"/>
                          <a:ea typeface="Times New Roman"/>
                          <a:cs typeface="+mn-cs"/>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defTabSz="914400" rtl="0" eaLnBrk="1" fontAlgn="ctr" latinLnBrk="0" hangingPunct="1">
                        <a:lnSpc>
                          <a:spcPts val="1600"/>
                        </a:lnSpc>
                        <a:spcBef>
                          <a:spcPts val="0"/>
                        </a:spcBef>
                        <a:spcAft>
                          <a:spcPts val="0"/>
                        </a:spcAft>
                      </a:pPr>
                      <a:r>
                        <a:rPr lang="en-US" sz="1600" kern="1200" dirty="0">
                          <a:solidFill>
                            <a:srgbClr val="000000"/>
                          </a:solidFill>
                          <a:effectLst/>
                          <a:latin typeface="Tw Cen MT" panose="020B0602020104020603" pitchFamily="34" charset="0"/>
                          <a:ea typeface="Times New Roman"/>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Picture 2" descr="Small business word-of-mouth marketing has some tremendous benef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6039"/>
            <a:ext cx="1428749" cy="10668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792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15599</TotalTime>
  <Words>6112</Words>
  <Application>Microsoft Office PowerPoint</Application>
  <PresentationFormat>On-screen Show (4:3)</PresentationFormat>
  <Paragraphs>1531</Paragraphs>
  <Slides>60</Slides>
  <Notes>58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Adjacency</vt:lpstr>
      <vt:lpstr>DE-PBS Secondary Forum</vt:lpstr>
      <vt:lpstr>PowerPoint Presentation</vt:lpstr>
      <vt:lpstr>Agenda</vt:lpstr>
      <vt:lpstr>Topic 1: Bullying</vt:lpstr>
      <vt:lpstr>PowerPoint Presentation</vt:lpstr>
      <vt:lpstr>PowerPoint Presentation</vt:lpstr>
      <vt:lpstr>PowerPoint Presentation</vt:lpstr>
      <vt:lpstr>PowerPoint Presentation</vt:lpstr>
      <vt:lpstr>Verbal Bullying Items</vt:lpstr>
      <vt:lpstr>Verbal Bullying Items</vt:lpstr>
      <vt:lpstr>Physical Bullying Items</vt:lpstr>
      <vt:lpstr>Physical Bullying Items</vt:lpstr>
      <vt:lpstr>Social/Relational Bullying Items</vt:lpstr>
      <vt:lpstr>Social/Relational Bullying Items</vt:lpstr>
      <vt:lpstr>Cyberbullying Items</vt:lpstr>
      <vt:lpstr>Cyberbullying Items</vt:lpstr>
      <vt:lpstr>Cyberbullying Items</vt:lpstr>
      <vt:lpstr>Get to Know Your 13-14 DSCS Bullying Data Really Well</vt:lpstr>
      <vt:lpstr>Your School Data…</vt:lpstr>
      <vt:lpstr>Bullying  What Was This Research About?</vt:lpstr>
      <vt:lpstr>Bullying  Recommended Activities to  Strengthen Students’ School Connection :</vt:lpstr>
      <vt:lpstr>Bullying  Recommended Actions to Build Students’ Self Action:</vt:lpstr>
      <vt:lpstr>Bullying  Recommended Actions for  Addressing Adult Actions:</vt:lpstr>
      <vt:lpstr>Bullying  Recommended Actions for Addressing Peer Actions:</vt:lpstr>
      <vt:lpstr>Bullying  What Davis and Nixon Also Noticed in the Mini-Study</vt:lpstr>
      <vt:lpstr>Bullying  The Bottom Line from Davis and Nixon (2014)</vt:lpstr>
      <vt:lpstr>Bullying: DE-PBS Action Planning Initiative with Chad Rose</vt:lpstr>
      <vt:lpstr>Why do we need Major Versus Minor ?</vt:lpstr>
      <vt:lpstr>Topic 2: Minors vs. Majors</vt:lpstr>
      <vt:lpstr>Appropriate Definitions of  Problem Behaviors</vt:lpstr>
      <vt:lpstr>Appropriate Definitions of  Problem Behaviors</vt:lpstr>
      <vt:lpstr>Definitions of Problem Behaviors </vt:lpstr>
      <vt:lpstr>Compatible Definitions</vt:lpstr>
      <vt:lpstr>Characteristics of a Compatible Referral Form</vt:lpstr>
      <vt:lpstr>Major Discipline Incidents</vt:lpstr>
      <vt:lpstr>Minor Discipline Incidents</vt:lpstr>
      <vt:lpstr>Emergency or Crisis Incidents</vt:lpstr>
      <vt:lpstr>Office Discipline Referral  (ODR) Forms</vt:lpstr>
      <vt:lpstr>Characteristics of a SWIS Compatible Referral Form</vt:lpstr>
      <vt:lpstr>Developing the ODR</vt:lpstr>
      <vt:lpstr>Goal of the Tracking Form</vt:lpstr>
      <vt:lpstr>Classroom Tracking Forms</vt:lpstr>
      <vt:lpstr> De-Escalation Strategies: Making Sure a Minor Doesn’t Turn into a Major</vt:lpstr>
      <vt:lpstr>Topic 3: Social Emotional Learning</vt:lpstr>
      <vt:lpstr>PowerPoint Presentation</vt:lpstr>
      <vt:lpstr>PowerPoint Presentation</vt:lpstr>
      <vt:lpstr>PowerPoint Presentation</vt:lpstr>
      <vt:lpstr>PowerPoint Presentation</vt:lpstr>
      <vt:lpstr>SEL: Related Intervention #1</vt:lpstr>
      <vt:lpstr>SEL: Related Intervention #1</vt:lpstr>
      <vt:lpstr>SEL: Related Intervention #2</vt:lpstr>
      <vt:lpstr>SEL: Related Intervention #2</vt:lpstr>
      <vt:lpstr>SEL: Related Intervention #3</vt:lpstr>
      <vt:lpstr>SEL: Related Intervention #3</vt:lpstr>
      <vt:lpstr>SEL: Items in the DSCS</vt:lpstr>
      <vt:lpstr>SEL: Items in the DSCS Use of SEL Techniques</vt:lpstr>
      <vt:lpstr>SEL: Items in the DSCS Student Engagement: Cognitive, Behavioral, Emotional </vt:lpstr>
      <vt:lpstr>Trauma-Sensitive Practice: A Definition</vt:lpstr>
      <vt:lpstr>PEERS Social Skills:  14-15 Pilot Schools</vt:lpstr>
      <vt:lpstr>Other Updates: Achievement Mentoring (Dover HS)</vt:lpstr>
    </vt:vector>
  </TitlesOfParts>
  <Company>University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pell</dc:creator>
  <cp:lastModifiedBy>Jessica Kradjel</cp:lastModifiedBy>
  <cp:revision>105</cp:revision>
  <cp:lastPrinted>2014-10-06T14:50:20Z</cp:lastPrinted>
  <dcterms:created xsi:type="dcterms:W3CDTF">2014-08-22T16:26:33Z</dcterms:created>
  <dcterms:modified xsi:type="dcterms:W3CDTF">2015-04-08T17:36:16Z</dcterms:modified>
</cp:coreProperties>
</file>