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41"/>
  </p:notesMasterIdLst>
  <p:sldIdLst>
    <p:sldId id="256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283" r:id="rId13"/>
    <p:sldId id="300" r:id="rId14"/>
    <p:sldId id="297" r:id="rId15"/>
    <p:sldId id="299" r:id="rId16"/>
    <p:sldId id="298" r:id="rId17"/>
    <p:sldId id="284" r:id="rId18"/>
    <p:sldId id="285" r:id="rId19"/>
    <p:sldId id="301" r:id="rId20"/>
    <p:sldId id="289" r:id="rId21"/>
    <p:sldId id="290" r:id="rId22"/>
    <p:sldId id="291" r:id="rId23"/>
    <p:sldId id="302" r:id="rId24"/>
    <p:sldId id="308" r:id="rId25"/>
    <p:sldId id="304" r:id="rId26"/>
    <p:sldId id="309" r:id="rId27"/>
    <p:sldId id="305" r:id="rId28"/>
    <p:sldId id="306" r:id="rId29"/>
    <p:sldId id="307" r:id="rId30"/>
    <p:sldId id="310" r:id="rId31"/>
    <p:sldId id="311" r:id="rId32"/>
    <p:sldId id="267" r:id="rId33"/>
    <p:sldId id="303" r:id="rId34"/>
    <p:sldId id="274" r:id="rId35"/>
    <p:sldId id="275" r:id="rId36"/>
    <p:sldId id="296" r:id="rId37"/>
    <p:sldId id="293" r:id="rId38"/>
    <p:sldId id="294" r:id="rId39"/>
    <p:sldId id="26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918" autoAdjust="0"/>
    <p:restoredTop sz="69347" autoAdjust="0"/>
  </p:normalViewPr>
  <p:slideViewPr>
    <p:cSldViewPr>
      <p:cViewPr>
        <p:scale>
          <a:sx n="70" d="100"/>
          <a:sy n="70" d="100"/>
        </p:scale>
        <p:origin x="-1410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25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11DFC-38C7-4CE7-8CE9-1253D9DB45E9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708A4-39FF-41BD-8AF9-90F83874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24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8A4-39FF-41BD-8AF9-90F83874E7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12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DB7B5-F7FB-48B8-B4FF-73FF4C5A5A3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96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8A4-39FF-41BD-8AF9-90F83874E7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14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B8E6-4107-468A-A6BB-5DEEE6E54207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DE-PBS Cadre 2/12/2013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24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8A4-39FF-41BD-8AF9-90F83874E7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8A4-39FF-41BD-8AF9-90F83874E7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64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FCBB-3163-492C-AB11-C2B782F482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94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8A4-39FF-41BD-8AF9-90F83874E7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37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8A4-39FF-41BD-8AF9-90F83874E7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97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8A4-39FF-41BD-8AF9-90F83874E77B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DE-PBS Cadre 2/12/2013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90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79B9F-6379-43D9-9D5C-E100F05B16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01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8A4-39FF-41BD-8AF9-90F83874E7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16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79B9F-6379-43D9-9D5C-E100F05B162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06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8A4-39FF-41BD-8AF9-90F83874E7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21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8A4-39FF-41BD-8AF9-90F83874E77B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DE-PBS Cadre 2/12/2013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743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8A4-39FF-41BD-8AF9-90F83874E77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385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8A4-39FF-41BD-8AF9-90F83874E77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204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8A4-39FF-41BD-8AF9-90F83874E77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795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8A4-39FF-41BD-8AF9-90F83874E77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702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8A4-39FF-41BD-8AF9-90F83874E77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292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8A4-39FF-41BD-8AF9-90F83874E77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67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8A4-39FF-41BD-8AF9-90F83874E77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75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8A4-39FF-41BD-8AF9-90F83874E7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159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879C-E37D-44CD-89EA-CCF7E831C3E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79B9F-6379-43D9-9D5C-E100F05B162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744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8A4-39FF-41BD-8AF9-90F83874E77B}" type="slidenum">
              <a:rPr lang="en-US" smtClean="0"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DE-PBS Cadre 2/12/2013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432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8A4-39FF-41BD-8AF9-90F83874E77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133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8A4-39FF-41BD-8AF9-90F83874E77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411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8A4-39FF-41BD-8AF9-90F83874E77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079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8A4-39FF-41BD-8AF9-90F83874E77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754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8A4-39FF-41BD-8AF9-90F83874E77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933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8A4-39FF-41BD-8AF9-90F83874E77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28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DB7B5-F7FB-48B8-B4FF-73FF4C5A5A3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9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DB7B5-F7FB-48B8-B4FF-73FF4C5A5A3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94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DB7B5-F7FB-48B8-B4FF-73FF4C5A5A3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70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DB7B5-F7FB-48B8-B4FF-73FF4C5A5A3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73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DB7B5-F7FB-48B8-B4FF-73FF4C5A5A3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15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DB7B5-F7FB-48B8-B4FF-73FF4C5A5A3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39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2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FBCC-5E70-43AB-B62B-79280029D1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1276-CE11-47F2-94D9-C032C38D4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74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FBCC-5E70-43AB-B62B-79280029D1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1276-CE11-47F2-94D9-C032C38D4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49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FBCC-5E70-43AB-B62B-79280029D1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1276-CE11-47F2-94D9-C032C38D4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11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FBCC-5E70-43AB-B62B-79280029D1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1276-CE11-47F2-94D9-C032C38D4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34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FBCC-5E70-43AB-B62B-79280029D1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1276-CE11-47F2-94D9-C032C38D4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35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FBCC-5E70-43AB-B62B-79280029D1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1276-CE11-47F2-94D9-C032C38D4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0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FBCC-5E70-43AB-B62B-79280029D1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1276-CE11-47F2-94D9-C032C38D4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95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FBCC-5E70-43AB-B62B-79280029D1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1276-CE11-47F2-94D9-C032C38D4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0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FBCC-5E70-43AB-B62B-79280029D1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1276-CE11-47F2-94D9-C032C38D4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84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FBCC-5E70-43AB-B62B-79280029D1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1276-CE11-47F2-94D9-C032C38D4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54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FBCC-5E70-43AB-B62B-79280029D1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1276-CE11-47F2-94D9-C032C38D4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5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1"/>
            <a:ext cx="4594935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5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77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9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0FBCC-5E70-43AB-B62B-79280029D1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21276-CE11-47F2-94D9-C032C38D4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2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google.com/url?sa=i&amp;rct=j&amp;q=&amp;esrc=s&amp;frm=1&amp;source=images&amp;cd=&amp;cad=rja&amp;docid=2yF4HEjb22cxgM&amp;tbnid=Z_-XPg1Xp3lb7M:&amp;ved=0CAUQjRw&amp;url=http://lcpeds.com/blog/2011/03/14/classroom-environment-may-affect-kids-mental-health/&amp;ei=zDwZUY2qJufO0QHE74DIAQ&amp;bvm=bv.42080656,d.dmQ&amp;psig=AFQjCNGJgPp8LQFgn8aWs6B1dNjdKcxspA&amp;ust=1360694854506558" TargetMode="External"/><Relationship Id="rId7" Type="http://schemas.openxmlformats.org/officeDocument/2006/relationships/hyperlink" Target="http://www.google.com/url?sa=i&amp;rct=j&amp;q=&amp;esrc=s&amp;frm=1&amp;source=images&amp;cd=&amp;cad=rja&amp;docid=QHM7Ozd868Cm9M&amp;tbnid=BBbzb9CFR5dhaM:&amp;ved=0CAUQjRw&amp;url=http://www.ehow.com/how_8005024_give-effective-praise-classroom.html&amp;ei=rzoZUfrGFvO90QHYioHgCQ&amp;bvm=bv.42080656,d.dmQ&amp;psig=AFQjCNHmN0UG8XFvayloLzV76f4XXYpfRA&amp;ust=136069426689899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m/url?sa=i&amp;rct=j&amp;q=&amp;esrc=s&amp;frm=1&amp;source=images&amp;cd=&amp;cad=rja&amp;docid=dwWB5f3l06XZoM&amp;tbnid=L6AlA3CkSD4zOM:&amp;ved=0CAUQjRw&amp;url=http://newtontanzania.org/get-involved/donate&amp;ei=NToZUZDNH-3p0QHWwIDAAw&amp;bvm=bv.42080656,d.dmQ&amp;psig=AFQjCNFNJ832u5vPf6XUdKtPhqs8yUuuuA&amp;ust=1360694182074710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openxmlformats.org/officeDocument/2006/relationships/hyperlink" Target="http://www.google.com/url?sa=i&amp;rct=j&amp;q=&amp;esrc=s&amp;frm=1&amp;source=images&amp;cd=&amp;cad=rja&amp;docid=l5xN2cLeBsMfWM&amp;tbnid=bBSBRc2h2Nb5JM:&amp;ved=0CAUQjRw&amp;url=http://www.menteach.org/news/do_male_teachers_get_a_bad_rap&amp;ei=SjwZUaGYIui_0QGtxICYDA&amp;bvm=bv.42080656,d.dmQ&amp;psig=AFQjCNG5N2rWAxc5YTR_JEcbYI1YykSz0g&amp;ust=136069460466387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dwWB5f3l06XZoM&amp;tbnid=L6AlA3CkSD4zOM:&amp;ved=0CAUQjRw&amp;url=http://newtontanzania.org/get-involved/donate&amp;ei=NToZUZDNH-3p0QHWwIDAAw&amp;bvm=bv.42080656,d.dmQ&amp;psig=AFQjCNFNJ832u5vPf6XUdKtPhqs8yUuuuA&amp;ust=136069418207471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DE-PBS Cadre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12,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228600"/>
            <a:ext cx="84582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4" name="Picture 10" descr="http://lcpeds.com/blog/wp-content/uploads/2011/03/Classroom-01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90824"/>
            <a:ext cx="2479478" cy="1858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900" y="81021"/>
            <a:ext cx="5399853" cy="37338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Additional Implications?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Thoughts?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Strategies to Share? </a:t>
            </a:r>
            <a:endParaRPr lang="en-US" sz="28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524000" y="5049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Cadre Conversations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4" descr="http://newtontanzania.org/wp-content/uploads/2011/02/Horace-Mann-Classroom-to-Classroom-Reading-Project-106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31" y="270954"/>
            <a:ext cx="3659096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http://img.ehowcdn.com/article-new/ehow/images/a07/k9/d0/give-effective-praise-classroom-800x800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17" y="3162300"/>
            <a:ext cx="2299722" cy="1733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2" name="Picture 8" descr="http://www.menteach.org/files/images/TeacherMale.preview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90824"/>
            <a:ext cx="2202111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Rectangle 9"/>
          <p:cNvSpPr/>
          <p:nvPr/>
        </p:nvSpPr>
        <p:spPr>
          <a:xfrm flipV="1">
            <a:off x="304800" y="6019800"/>
            <a:ext cx="84582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DE-PBS Key Feature </a:t>
            </a:r>
            <a:r>
              <a:rPr lang="en-US" dirty="0" smtClean="0"/>
              <a:t>Evaluation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Scheduling</a:t>
            </a:r>
          </a:p>
          <a:p>
            <a:r>
              <a:rPr lang="en-US" sz="3200" dirty="0" smtClean="0"/>
              <a:t>Rubrics</a:t>
            </a:r>
          </a:p>
          <a:p>
            <a:r>
              <a:rPr lang="en-US" sz="3200" dirty="0" smtClean="0"/>
              <a:t>Scoring</a:t>
            </a:r>
          </a:p>
          <a:p>
            <a:r>
              <a:rPr lang="en-US" sz="3200" dirty="0" smtClean="0"/>
              <a:t>Reports</a:t>
            </a:r>
          </a:p>
        </p:txBody>
      </p:sp>
      <p:pic>
        <p:nvPicPr>
          <p:cNvPr id="1027" name="Picture 3" descr="C:\Users\hearn\AppData\Local\Microsoft\Windows\Temporary Internet Files\Content.IE5\OWT8APWX\MM900284159[1].gif"/>
          <p:cNvPicPr>
            <a:picLocks noChangeAspect="1" noChangeArrowheads="1" noCrop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447801"/>
            <a:ext cx="2385565" cy="232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684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1534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DE-PBS Key Feature Evaluation Purpose: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 </a:t>
            </a:r>
            <a:r>
              <a:rPr lang="en-US" dirty="0"/>
              <a:t>where schools are in implementation of </a:t>
            </a:r>
            <a:r>
              <a:rPr lang="en-US" dirty="0" smtClean="0"/>
              <a:t>SWPBS</a:t>
            </a:r>
          </a:p>
          <a:p>
            <a:r>
              <a:rPr lang="en-US" dirty="0"/>
              <a:t>Guidance on need for staff development </a:t>
            </a:r>
          </a:p>
          <a:p>
            <a:pPr lvl="0"/>
            <a:r>
              <a:rPr lang="en-US" dirty="0" smtClean="0"/>
              <a:t>Technical </a:t>
            </a:r>
            <a:r>
              <a:rPr lang="en-US" dirty="0"/>
              <a:t>assistance for </a:t>
            </a:r>
            <a:r>
              <a:rPr lang="en-US" dirty="0" smtClean="0"/>
              <a:t>schools through comprehensive report</a:t>
            </a:r>
            <a:endParaRPr lang="en-US" dirty="0"/>
          </a:p>
          <a:p>
            <a:pPr lvl="0"/>
            <a:r>
              <a:rPr lang="en-US" dirty="0" smtClean="0"/>
              <a:t>Evaluate </a:t>
            </a:r>
            <a:r>
              <a:rPr lang="en-US" dirty="0"/>
              <a:t>change at the school level and state level </a:t>
            </a:r>
            <a:endParaRPr lang="en-US" dirty="0" smtClean="0"/>
          </a:p>
          <a:p>
            <a:pPr lvl="0"/>
            <a:r>
              <a:rPr lang="en-US" dirty="0" smtClean="0"/>
              <a:t>Tool matches </a:t>
            </a:r>
            <a:r>
              <a:rPr lang="en-US" dirty="0"/>
              <a:t>our </a:t>
            </a:r>
            <a:r>
              <a:rPr lang="en-US" dirty="0" smtClean="0"/>
              <a:t>DE-PBS Key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253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543800" cy="3276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October – January – 18 School Visits Completed</a:t>
            </a:r>
          </a:p>
          <a:p>
            <a:r>
              <a:rPr lang="en-US" dirty="0" smtClean="0"/>
              <a:t>February – 6 School Visits Scheduled</a:t>
            </a:r>
          </a:p>
          <a:p>
            <a:endParaRPr lang="en-US" dirty="0"/>
          </a:p>
          <a:p>
            <a:r>
              <a:rPr lang="en-US" dirty="0" smtClean="0"/>
              <a:t>Focus on schools:</a:t>
            </a:r>
          </a:p>
          <a:p>
            <a:pPr lvl="1"/>
            <a:r>
              <a:rPr lang="en-US" dirty="0" smtClean="0"/>
              <a:t>trained in 2005-2006 SY or prior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dentified in districts with non-compliance</a:t>
            </a:r>
          </a:p>
          <a:p>
            <a:r>
              <a:rPr lang="en-US" dirty="0" smtClean="0"/>
              <a:t>Draft schedule shared with coaches</a:t>
            </a:r>
          </a:p>
          <a:p>
            <a:r>
              <a:rPr lang="en-US" dirty="0" smtClean="0"/>
              <a:t>Goal of 6-7 per month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3169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109000"/>
              </p:ext>
            </p:extLst>
          </p:nvPr>
        </p:nvGraphicFramePr>
        <p:xfrm>
          <a:off x="-1" y="381000"/>
          <a:ext cx="8991601" cy="586518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0940"/>
                <a:gridCol w="1742660"/>
                <a:gridCol w="1632857"/>
                <a:gridCol w="1251858"/>
                <a:gridCol w="1034143"/>
                <a:gridCol w="979714"/>
                <a:gridCol w="1959429"/>
              </a:tblGrid>
              <a:tr h="585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SW Tier 1: </a:t>
                      </a:r>
                      <a:r>
                        <a:rPr lang="en-US" sz="1400" b="1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Prog</a:t>
                      </a: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Dev</a:t>
                      </a: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 &amp; </a:t>
                      </a:r>
                      <a:r>
                        <a:rPr lang="en-US" sz="1400" b="1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Eval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Source/Notes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32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1.4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EI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8" marR="5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KF9.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Office Discipline Referral data is pulled by a designated person, reviewed monthly by the School-wide team (Big Five: average referrals per day per month; # of referrals by behavior, location, time of day, by student), and shared with entire staff.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8" marR="5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Team Leader reports all of the following are done: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1. Team has a designated data person to pull ODR data monthly, 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2. ODR data are reviewed monthly by team, and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3. ODR data are shared at least 3 times with staff during the school year.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8" marR="5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Team Leader reports 2 of 3 items listed in Column 1 are done.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8" marR="5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Team Leader reports 1 of 3 items listed in Column 1 are done.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8" marR="5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Team Leader reports none of the items listed in Column 1 are done.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8" marR="5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Team Leader Interview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TL-3-Does the PBS team have a designated data person who is able to pull/print reports for monthly meetings that include the Big 5 data summaries?  Who does this?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TL-4- Are ODR data collected and reviewed in summary form monthly by the PBS team?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TL 5- How often are the Big 5 data summaries (average/month, behavior, location, time of day, by student) shared with all staff during the school year? How are they shared?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8" marR="5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766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320466"/>
              </p:ext>
            </p:extLst>
          </p:nvPr>
        </p:nvGraphicFramePr>
        <p:xfrm>
          <a:off x="533400" y="609600"/>
          <a:ext cx="79248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515"/>
                <a:gridCol w="2444885"/>
                <a:gridCol w="1320800"/>
                <a:gridCol w="2641600"/>
              </a:tblGrid>
              <a:tr h="4876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Parameters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Definition</a:t>
                      </a:r>
                    </a:p>
                  </a:txBody>
                  <a:tcPr marL="0" marR="0" marT="0" marB="0" anchor="ctr"/>
                </a:tc>
              </a:tr>
              <a:tr h="9753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0-50% of 2s and 3s earned on Essential Items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Exploring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Few elements of implementation</a:t>
                      </a:r>
                    </a:p>
                  </a:txBody>
                  <a:tcPr marL="0" marR="0" marT="0" marB="0" anchor="ctr"/>
                </a:tc>
              </a:tr>
              <a:tr h="9753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51%-75% of 2s and 3s earned on Essential Items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Developing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Early phase of implementation; some elements adequately in place</a:t>
                      </a:r>
                    </a:p>
                  </a:txBody>
                  <a:tcPr marL="0" marR="0" marT="0" marB="0" anchor="ctr"/>
                </a:tc>
              </a:tr>
              <a:tr h="9753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75-99% of 2s and 3s earned on Essential Items;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0s earned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Proficient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Elements in place and implemented</a:t>
                      </a:r>
                    </a:p>
                  </a:txBody>
                  <a:tcPr marL="0" marR="0" marT="0" marB="0" anchor="ctr"/>
                </a:tc>
              </a:tr>
              <a:tr h="1463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 of 2 and 3 earned on Essential Items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Exemplary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Implementation shows evidence of innovation and sustainability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257800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SW-PBS </a:t>
            </a:r>
            <a:r>
              <a:rPr lang="en-US" dirty="0"/>
              <a:t>Implementation Levels</a:t>
            </a:r>
          </a:p>
        </p:txBody>
      </p:sp>
    </p:spTree>
    <p:extLst>
      <p:ext uri="{BB962C8B-B14F-4D97-AF65-F5344CB8AC3E}">
        <p14:creationId xmlns:p14="http://schemas.microsoft.com/office/powerpoint/2010/main" val="42323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251197"/>
              </p:ext>
            </p:extLst>
          </p:nvPr>
        </p:nvGraphicFramePr>
        <p:xfrm>
          <a:off x="152400" y="-2"/>
          <a:ext cx="8979090" cy="6896051"/>
        </p:xfrm>
        <a:graphic>
          <a:graphicData uri="http://schemas.openxmlformats.org/drawingml/2006/table">
            <a:tbl>
              <a:tblPr firstRow="1" firstCol="1" bandRow="1"/>
              <a:tblGrid>
                <a:gridCol w="2133600"/>
                <a:gridCol w="1237484"/>
                <a:gridCol w="1426831"/>
                <a:gridCol w="2043557"/>
                <a:gridCol w="94061"/>
                <a:gridCol w="2043557"/>
              </a:tblGrid>
              <a:tr h="599097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gradFill>
                            <a:gsLst>
                              <a:gs pos="0">
                                <a:srgbClr val="00387F"/>
                              </a:gs>
                              <a:gs pos="50000">
                                <a:srgbClr val="0054B8"/>
                              </a:gs>
                              <a:gs pos="100000">
                                <a:srgbClr val="0066DB"/>
                              </a:gs>
                            </a:gsLst>
                            <a:lin ang="8100000" scaled="0"/>
                          </a:gradFill>
                          <a:effectLst/>
                          <a:latin typeface="Tw Cen MT Condensed Extra Bold"/>
                          <a:ea typeface="Calibri"/>
                          <a:cs typeface="Times New Roman"/>
                        </a:rPr>
                        <a:t>SCHOOL-WIDE PBS TIER 1: Program Development &amp; Evaluation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7" marR="5082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4129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rgbClr val="FFFFFF"/>
                          </a:solidFill>
                          <a:effectLst/>
                          <a:latin typeface="Tw Cen MT"/>
                          <a:ea typeface="Calibri"/>
                          <a:cs typeface="Times New Roman"/>
                        </a:rPr>
                        <a:t>STRENGTHS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7" marR="5082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446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17365D"/>
                          </a:solidFill>
                          <a:effectLst/>
                          <a:latin typeface="Tw Cen MT"/>
                          <a:ea typeface="Calibri"/>
                          <a:cs typeface="Times New Roman"/>
                        </a:rPr>
                        <a:t>As a team: Review noted strengths of Program Development &amp; Evaluation implementation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7" marR="5082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061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17365D"/>
                          </a:solidFill>
                          <a:effectLst/>
                          <a:latin typeface="Tw Cen MT"/>
                          <a:ea typeface="Calibri"/>
                          <a:cs typeface="Times New Roman"/>
                        </a:rPr>
                        <a:t>Anticipate possible barriers to continuation of these program strengths and how to overcome them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7" marR="5082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7" marR="5082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7" marR="5082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0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7" marR="5082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7" marR="5082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0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7" marR="5082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7" marR="5082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76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7" marR="5082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7" marR="5082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9856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17365D"/>
                          </a:solidFill>
                          <a:effectLst/>
                          <a:latin typeface="Tw Cen MT"/>
                          <a:ea typeface="Calibri"/>
                          <a:cs typeface="Times New Roman"/>
                        </a:rPr>
                        <a:t>Problem solving for barriers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7" marR="5082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17365D"/>
                          </a:solidFill>
                          <a:effectLst/>
                          <a:latin typeface="Tw Cen MT"/>
                          <a:ea typeface="Calibri"/>
                          <a:cs typeface="Times New Roman"/>
                        </a:rPr>
                        <a:t>Target area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7" marR="5082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17365D"/>
                          </a:solidFill>
                          <a:effectLst/>
                          <a:latin typeface="Tw Cen MT"/>
                          <a:ea typeface="Calibri"/>
                          <a:cs typeface="Times New Roman"/>
                        </a:rPr>
                        <a:t>Activity/intervention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7" marR="5082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17365D"/>
                          </a:solidFill>
                          <a:effectLst/>
                          <a:latin typeface="Tw Cen MT"/>
                          <a:ea typeface="Calibri"/>
                          <a:cs typeface="Times New Roman"/>
                        </a:rPr>
                        <a:t>Person(s) responsible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7" marR="5082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17365D"/>
                          </a:solidFill>
                          <a:effectLst/>
                          <a:latin typeface="Tw Cen MT"/>
                          <a:ea typeface="Calibri"/>
                          <a:cs typeface="Times New Roman"/>
                        </a:rPr>
                        <a:t>By when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7" marR="5082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95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7" marR="5082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7" marR="5082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7" marR="5082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7" marR="5082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7" marR="5082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7" marR="5082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7" marR="5082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7" marR="5082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7" marR="5082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7" marR="5082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7" marR="5082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7" marR="5082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7" marR="5082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7" marR="5082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7" marR="5082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7" marR="5082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649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862756"/>
              </p:ext>
            </p:extLst>
          </p:nvPr>
        </p:nvGraphicFramePr>
        <p:xfrm>
          <a:off x="0" y="-1"/>
          <a:ext cx="8991600" cy="7086604"/>
        </p:xfrm>
        <a:graphic>
          <a:graphicData uri="http://schemas.openxmlformats.org/drawingml/2006/table">
            <a:tbl>
              <a:tblPr firstRow="1" firstCol="1" bandRow="1"/>
              <a:tblGrid>
                <a:gridCol w="2057400"/>
                <a:gridCol w="1216200"/>
                <a:gridCol w="102313"/>
                <a:gridCol w="1453159"/>
                <a:gridCol w="2081264"/>
                <a:gridCol w="2081264"/>
              </a:tblGrid>
              <a:tr h="553164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gradFill>
                            <a:gsLst>
                              <a:gs pos="0">
                                <a:srgbClr val="00387F"/>
                              </a:gs>
                              <a:gs pos="50000">
                                <a:srgbClr val="0054B8"/>
                              </a:gs>
                              <a:gs pos="100000">
                                <a:srgbClr val="0066DB"/>
                              </a:gs>
                            </a:gsLst>
                            <a:lin ang="8100000" scaled="0"/>
                          </a:gradFill>
                          <a:effectLst/>
                          <a:latin typeface="Tw Cen MT Condensed Extra Bold"/>
                          <a:ea typeface="Calibri"/>
                          <a:cs typeface="Times New Roman"/>
                        </a:rPr>
                        <a:t>SCHOOL-WIDE PBS TIER 1: Program Development &amp; Evaluation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7" marR="4220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392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>
                          <a:solidFill>
                            <a:srgbClr val="FFFFFF"/>
                          </a:solidFill>
                          <a:effectLst/>
                          <a:latin typeface="Tw Cen MT"/>
                          <a:ea typeface="Calibri"/>
                          <a:cs typeface="Times New Roman"/>
                        </a:rPr>
                        <a:t>RECOMMENDATIONS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7" marR="4220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8592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17365D"/>
                          </a:solidFill>
                          <a:effectLst/>
                          <a:latin typeface="Tw Cen MT"/>
                          <a:ea typeface="Calibri"/>
                          <a:cs typeface="Times New Roman"/>
                        </a:rPr>
                        <a:t>Review provided recommendations for Program Development &amp; Evaluation implementation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7" marR="4220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526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17365D"/>
                          </a:solidFill>
                          <a:effectLst/>
                          <a:latin typeface="Tw Cen MT"/>
                          <a:ea typeface="Calibri"/>
                          <a:cs typeface="Times New Roman"/>
                        </a:rPr>
                        <a:t>Prioritize these recommendations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7" marR="4220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Tw Cen MT"/>
                          <a:ea typeface="Calibri"/>
                          <a:cs typeface="Times New Roman"/>
                        </a:rPr>
                        <a:t>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7" marR="4220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7" marR="4220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5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Tw Cen MT"/>
                          <a:ea typeface="Calibri"/>
                          <a:cs typeface="Times New Roman"/>
                        </a:rPr>
                        <a:t>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7" marR="4220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7" marR="4220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5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Tw Cen MT"/>
                          <a:ea typeface="Calibri"/>
                          <a:cs typeface="Times New Roman"/>
                        </a:rPr>
                        <a:t>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7" marR="4220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7" marR="4220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5261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17365D"/>
                          </a:solidFill>
                          <a:effectLst/>
                          <a:latin typeface="Tw Cen MT"/>
                          <a:ea typeface="Calibri"/>
                          <a:cs typeface="Times New Roman"/>
                        </a:rPr>
                        <a:t>Problem solving for recommendations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7" marR="4220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Target area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7" marR="4220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Activity/ Intervention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7" marR="4220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Calibri"/>
                          <a:cs typeface="Times New Roman"/>
                        </a:rPr>
                        <a:t>Person(s) responsible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7" marR="4220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By when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7" marR="4220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705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7" marR="4220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7" marR="4220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7" marR="4220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7" marR="4220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5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7" marR="4220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7" marR="4220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7" marR="4220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7" marR="4220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7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7" marR="4220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7" marR="4220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7" marR="4220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w Cen MT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7" marR="42207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085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&amp; Survey Support</a:t>
            </a:r>
            <a:endParaRPr lang="en-US" dirty="0"/>
          </a:p>
        </p:txBody>
      </p:sp>
      <p:pic>
        <p:nvPicPr>
          <p:cNvPr id="3076" name="Picture 4" descr="C:\Users\hearn\AppData\Local\Microsoft\Windows\Temporary Internet Files\Content.IE5\XEWDJMTQ\MM900336958[1]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2098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8200" y="1066800"/>
            <a:ext cx="4419600" cy="3767328"/>
          </a:xfrm>
        </p:spPr>
        <p:txBody>
          <a:bodyPr>
            <a:normAutofit/>
          </a:bodyPr>
          <a:lstStyle/>
          <a:p>
            <a:r>
              <a:rPr lang="en-US" dirty="0" smtClean="0"/>
              <a:t>What surveys are out there? What’s required?</a:t>
            </a:r>
          </a:p>
          <a:p>
            <a:r>
              <a:rPr lang="en-US" dirty="0" smtClean="0"/>
              <a:t>What’s the purpose/utility of surveys?</a:t>
            </a:r>
          </a:p>
          <a:p>
            <a:r>
              <a:rPr lang="en-US" dirty="0" smtClean="0"/>
              <a:t>What’s the timing of surveys?</a:t>
            </a:r>
          </a:p>
          <a:p>
            <a:r>
              <a:rPr lang="en-US" dirty="0" smtClean="0"/>
              <a:t>What’s the survey audience?</a:t>
            </a:r>
          </a:p>
        </p:txBody>
      </p:sp>
    </p:spTree>
    <p:extLst>
      <p:ext uri="{BB962C8B-B14F-4D97-AF65-F5344CB8AC3E}">
        <p14:creationId xmlns:p14="http://schemas.microsoft.com/office/powerpoint/2010/main" val="877930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 School Climate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164 School Enrolled in 2012-2013</a:t>
            </a:r>
          </a:p>
          <a:p>
            <a:r>
              <a:rPr lang="en-US" sz="2800" dirty="0" smtClean="0"/>
              <a:t>Student &amp; Home survey window closes </a:t>
            </a:r>
            <a:r>
              <a:rPr lang="en-US" sz="2800" b="1" dirty="0" smtClean="0"/>
              <a:t>3/1/13</a:t>
            </a:r>
          </a:p>
          <a:p>
            <a:r>
              <a:rPr lang="en-US" sz="2800" dirty="0" smtClean="0"/>
              <a:t>Home Survey – Materials for 100% </a:t>
            </a:r>
          </a:p>
          <a:p>
            <a:r>
              <a:rPr lang="en-US" sz="2800" dirty="0" smtClean="0"/>
              <a:t>Weekly updates</a:t>
            </a:r>
          </a:p>
          <a:p>
            <a:pPr lvl="1"/>
            <a:r>
              <a:rPr lang="en-US" sz="2600" dirty="0" smtClean="0"/>
              <a:t>Follow up on 0s</a:t>
            </a:r>
            <a:endParaRPr lang="en-US" sz="2600" dirty="0"/>
          </a:p>
          <a:p>
            <a:endParaRPr lang="en-US" sz="2800" dirty="0"/>
          </a:p>
          <a:p>
            <a:r>
              <a:rPr lang="en-US" sz="2800" dirty="0" smtClean="0"/>
              <a:t>Data workshop – Tuesday, May 7, 2013</a:t>
            </a:r>
          </a:p>
        </p:txBody>
      </p:sp>
    </p:spTree>
    <p:extLst>
      <p:ext uri="{BB962C8B-B14F-4D97-AF65-F5344CB8AC3E}">
        <p14:creationId xmlns:p14="http://schemas.microsoft.com/office/powerpoint/2010/main" val="9407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Praise Cards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2000" y="838200"/>
            <a:ext cx="3657600" cy="427240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Pick a “praise card” from the basket</a:t>
            </a:r>
          </a:p>
          <a:p>
            <a:r>
              <a:rPr lang="en-US" dirty="0" smtClean="0"/>
              <a:t>Think of a person/team you would like to acknowledge and fill out the card</a:t>
            </a:r>
          </a:p>
          <a:p>
            <a:r>
              <a:rPr lang="en-US" dirty="0" smtClean="0"/>
              <a:t>Be prepared to share your praise with group</a:t>
            </a:r>
          </a:p>
          <a:p>
            <a:r>
              <a:rPr lang="en-US" dirty="0" smtClean="0"/>
              <a:t>Send to the person/team when you get back to work</a:t>
            </a:r>
            <a:endParaRPr lang="en-US" dirty="0"/>
          </a:p>
        </p:txBody>
      </p:sp>
      <p:pic>
        <p:nvPicPr>
          <p:cNvPr id="3" name="Content Placeholder 2" descr="valentine_heart_ballon-1669px.p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42" r="-18642"/>
          <a:stretch>
            <a:fillRect/>
          </a:stretch>
        </p:blipFill>
        <p:spPr>
          <a:xfrm>
            <a:off x="4648200" y="798748"/>
            <a:ext cx="4625100" cy="4763852"/>
          </a:xfrm>
        </p:spPr>
      </p:pic>
    </p:spTree>
    <p:extLst>
      <p:ext uri="{BB962C8B-B14F-4D97-AF65-F5344CB8AC3E}">
        <p14:creationId xmlns:p14="http://schemas.microsoft.com/office/powerpoint/2010/main" val="3918419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 Assessment of Strengths &amp; Needs for PBS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Part A – School-wide Tier 1 DASNPBS available </a:t>
            </a:r>
          </a:p>
          <a:p>
            <a:r>
              <a:rPr lang="en-US" dirty="0" smtClean="0"/>
              <a:t>Purpose: </a:t>
            </a:r>
          </a:p>
          <a:p>
            <a:pPr lvl="1"/>
            <a:r>
              <a:rPr lang="en-US" dirty="0"/>
              <a:t>Self-Assessment and Reflection</a:t>
            </a:r>
          </a:p>
          <a:p>
            <a:pPr lvl="1"/>
            <a:r>
              <a:rPr lang="en-US" dirty="0" err="1"/>
              <a:t>Schoolwide</a:t>
            </a:r>
            <a:r>
              <a:rPr lang="en-US" dirty="0"/>
              <a:t> Assessment and Reflection</a:t>
            </a:r>
          </a:p>
          <a:p>
            <a:pPr lvl="1"/>
            <a:r>
              <a:rPr lang="en-US" dirty="0"/>
              <a:t>Action Planning</a:t>
            </a:r>
          </a:p>
          <a:p>
            <a:pPr lvl="1"/>
            <a:r>
              <a:rPr lang="en-US" dirty="0"/>
              <a:t>Professional Development Plans</a:t>
            </a:r>
          </a:p>
          <a:p>
            <a:r>
              <a:rPr lang="en-US" dirty="0" smtClean="0"/>
              <a:t>Considerations for teams</a:t>
            </a:r>
          </a:p>
          <a:p>
            <a:pPr lvl="1"/>
            <a:r>
              <a:rPr lang="en-US" dirty="0" smtClean="0"/>
              <a:t>Exploring different sections</a:t>
            </a:r>
          </a:p>
          <a:p>
            <a:pPr lvl="1"/>
            <a:r>
              <a:rPr lang="en-US" dirty="0" smtClean="0"/>
              <a:t>Encourage schools not having a KF-PBS Evaluation to participate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Surveys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TELL Delaware Survey</a:t>
            </a:r>
          </a:p>
          <a:p>
            <a:r>
              <a:rPr lang="en-US" sz="3200" dirty="0" smtClean="0"/>
              <a:t>Youth Risk Behavior Survey</a:t>
            </a:r>
          </a:p>
          <a:p>
            <a:r>
              <a:rPr lang="en-US" sz="3200" dirty="0" smtClean="0"/>
              <a:t>District specific</a:t>
            </a:r>
          </a:p>
          <a:p>
            <a:r>
              <a:rPr lang="en-US" sz="3200" dirty="0" smtClean="0"/>
              <a:t>Others?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6418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2390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DE-PBS Phase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2012-2013 Phase 1 &amp; 2 Available</a:t>
            </a:r>
          </a:p>
          <a:p>
            <a:r>
              <a:rPr lang="en-US" sz="2800" dirty="0" smtClean="0"/>
              <a:t>Materials:</a:t>
            </a:r>
          </a:p>
          <a:p>
            <a:pPr lvl="1"/>
            <a:r>
              <a:rPr lang="en-US" sz="2800" dirty="0" smtClean="0"/>
              <a:t>Application</a:t>
            </a:r>
          </a:p>
          <a:p>
            <a:pPr lvl="1"/>
            <a:r>
              <a:rPr lang="en-US" sz="2800" dirty="0" smtClean="0"/>
              <a:t>Frequently Asked Questions</a:t>
            </a:r>
          </a:p>
          <a:p>
            <a:pPr lvl="1"/>
            <a:r>
              <a:rPr lang="en-US" sz="2800" dirty="0" smtClean="0"/>
              <a:t>Reflection Question Guide</a:t>
            </a:r>
          </a:p>
          <a:p>
            <a:r>
              <a:rPr lang="en-US" sz="2800" dirty="0" smtClean="0"/>
              <a:t>Due in full by Friday</a:t>
            </a:r>
            <a:r>
              <a:rPr lang="en-US" sz="2800" dirty="0"/>
              <a:t>, June 28, 2013</a:t>
            </a:r>
          </a:p>
        </p:txBody>
      </p:sp>
      <p:pic>
        <p:nvPicPr>
          <p:cNvPr id="4098" name="Picture 2" descr="C:\Users\hearn\AppData\Local\Microsoft\Windows\Temporary Internet Files\Content.IE5\BWWBFBM1\MC90044204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19200"/>
            <a:ext cx="2235313" cy="335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83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9" y="-533400"/>
            <a:ext cx="8636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7614" y="5257801"/>
            <a:ext cx="9006385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Remind schools to use the Reflection Question Review sheet when teams are selecting, creating, and reviewing their reflection questions.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47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772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Phase 1 </a:t>
            </a:r>
            <a:r>
              <a:rPr lang="en-US" b="1" dirty="0" smtClean="0"/>
              <a:t>Program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419600"/>
          </a:xfrm>
        </p:spPr>
        <p:txBody>
          <a:bodyPr/>
          <a:lstStyle/>
          <a:p>
            <a:r>
              <a:rPr lang="en-US" dirty="0" smtClean="0"/>
              <a:t>Staff </a:t>
            </a:r>
            <a:r>
              <a:rPr lang="en-US" dirty="0"/>
              <a:t>completed 2 sections of the “Delaware Assessment of Strengths and Needs for Positive Behavior Supports-Part A” </a:t>
            </a:r>
            <a:r>
              <a:rPr lang="en-US" i="1" dirty="0"/>
              <a:t>SW Tier 1- Program Development and Evaluation </a:t>
            </a:r>
            <a:r>
              <a:rPr lang="en-US" dirty="0"/>
              <a:t>and</a:t>
            </a:r>
            <a:r>
              <a:rPr lang="en-US" i="1" dirty="0"/>
              <a:t> Implementing School-wide &amp; Classroom Systems</a:t>
            </a:r>
            <a:r>
              <a:rPr lang="en-US" dirty="0"/>
              <a:t> </a:t>
            </a:r>
            <a:r>
              <a:rPr lang="en-US" i="1" dirty="0"/>
              <a:t>are required for 1</a:t>
            </a:r>
            <a:r>
              <a:rPr lang="en-US" i="1" baseline="30000" dirty="0"/>
              <a:t>st</a:t>
            </a:r>
            <a:r>
              <a:rPr lang="en-US" i="1" dirty="0"/>
              <a:t> time applicants. All other schools complete 2 sections chosen by team based on data.</a:t>
            </a:r>
            <a:endParaRPr lang="en-US" dirty="0"/>
          </a:p>
          <a:p>
            <a:r>
              <a:rPr lang="en-US" b="1" i="1" dirty="0"/>
              <a:t>OR</a:t>
            </a:r>
            <a:endParaRPr lang="en-US" b="1" dirty="0"/>
          </a:p>
          <a:p>
            <a:r>
              <a:rPr lang="en-US" dirty="0" smtClean="0"/>
              <a:t>Staff </a:t>
            </a:r>
            <a:r>
              <a:rPr lang="en-US" dirty="0"/>
              <a:t>completed the 2012 Delaware School Climate Survey- Staff Version. </a:t>
            </a:r>
          </a:p>
        </p:txBody>
      </p:sp>
    </p:spTree>
    <p:extLst>
      <p:ext uri="{BB962C8B-B14F-4D97-AF65-F5344CB8AC3E}">
        <p14:creationId xmlns:p14="http://schemas.microsoft.com/office/powerpoint/2010/main" val="374927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8486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Phase </a:t>
            </a:r>
            <a:r>
              <a:rPr lang="en-US" dirty="0" smtClean="0"/>
              <a:t>2 </a:t>
            </a:r>
            <a:r>
              <a:rPr lang="en-US" b="1" dirty="0"/>
              <a:t>Program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Staff </a:t>
            </a:r>
            <a:r>
              <a:rPr lang="en-US" sz="2800" dirty="0"/>
              <a:t>completed at least 1 section  of “Delaware Assessment of  Strengths and Needs for </a:t>
            </a:r>
            <a:r>
              <a:rPr lang="en-US" sz="2800" dirty="0" smtClean="0"/>
              <a:t>Positive Behavior </a:t>
            </a:r>
            <a:r>
              <a:rPr lang="en-US" sz="2800" dirty="0"/>
              <a:t>Supports-Part A”</a:t>
            </a:r>
          </a:p>
        </p:txBody>
      </p:sp>
    </p:spTree>
    <p:extLst>
      <p:ext uri="{BB962C8B-B14F-4D97-AF65-F5344CB8AC3E}">
        <p14:creationId xmlns:p14="http://schemas.microsoft.com/office/powerpoint/2010/main" val="3698626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010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Phase </a:t>
            </a:r>
            <a:r>
              <a:rPr lang="en-US" dirty="0" smtClean="0"/>
              <a:t>2 </a:t>
            </a:r>
            <a:r>
              <a:rPr lang="en-US" b="1" dirty="0"/>
              <a:t>Program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Met criteria on External Evaluation (Meeting or Exceeding Criteria on DE-PBS Key Feature Evaluation or 80/80% on SET-D) </a:t>
            </a:r>
            <a:r>
              <a:rPr lang="en-US" sz="3200" i="1" dirty="0"/>
              <a:t>*Schools participating in Key Feature Evaluation in 2012 &amp; 2013 should contact project regarding eligibility for Phase Recognition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59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0"/>
            <a:ext cx="86106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Phase 2 </a:t>
            </a:r>
            <a:r>
              <a:rPr lang="en-US" b="1" dirty="0"/>
              <a:t>Products for Submission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0" y="685800"/>
            <a:ext cx="7924800" cy="4572000"/>
          </a:xfrm>
        </p:spPr>
        <p:txBody>
          <a:bodyPr>
            <a:normAutofit/>
          </a:bodyPr>
          <a:lstStyle/>
          <a:p>
            <a:r>
              <a:rPr lang="en-US" dirty="0"/>
              <a:t>SWPBS information shared with all staff.  Identify a minimum of 2 specific methods in which </a:t>
            </a:r>
            <a:r>
              <a:rPr lang="en-US" dirty="0" smtClean="0"/>
              <a:t>SWPBS </a:t>
            </a:r>
            <a:r>
              <a:rPr lang="en-US" dirty="0"/>
              <a:t>information was shared with all staff.  Information sharing may include presentations at meetings or </a:t>
            </a:r>
            <a:r>
              <a:rPr lang="en-US" dirty="0" err="1"/>
              <a:t>inservice</a:t>
            </a:r>
            <a:r>
              <a:rPr lang="en-US" dirty="0"/>
              <a:t> days, or it may also include distributing information electronically.  Provide the following information</a:t>
            </a:r>
            <a:r>
              <a:rPr lang="en-US" dirty="0" smtClean="0"/>
              <a:t>:</a:t>
            </a:r>
          </a:p>
          <a:p>
            <a:pPr lvl="2"/>
            <a:r>
              <a:rPr lang="en-US" sz="2400" dirty="0"/>
              <a:t>Topic</a:t>
            </a:r>
          </a:p>
          <a:p>
            <a:pPr lvl="2"/>
            <a:r>
              <a:rPr lang="en-US" sz="2400" dirty="0"/>
              <a:t>Approximate dates(s)/times</a:t>
            </a:r>
          </a:p>
          <a:p>
            <a:pPr lvl="2"/>
            <a:r>
              <a:rPr lang="en-US" sz="2400" dirty="0"/>
              <a:t>Audience</a:t>
            </a:r>
          </a:p>
          <a:p>
            <a:pPr lvl="2"/>
            <a:r>
              <a:rPr lang="en-US" sz="2400" dirty="0"/>
              <a:t>Delivery Format</a:t>
            </a:r>
          </a:p>
          <a:p>
            <a:pPr lvl="2"/>
            <a:r>
              <a:rPr lang="en-US" sz="2400" dirty="0"/>
              <a:t>Follow </a:t>
            </a:r>
            <a:r>
              <a:rPr lang="en-US" sz="2400" dirty="0" smtClean="0"/>
              <a:t>up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06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67200"/>
            <a:ext cx="77724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Phase 2 – SW Info with Staff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781165"/>
              </p:ext>
            </p:extLst>
          </p:nvPr>
        </p:nvGraphicFramePr>
        <p:xfrm>
          <a:off x="609601" y="1295400"/>
          <a:ext cx="8229599" cy="30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799"/>
                <a:gridCol w="1576553"/>
                <a:gridCol w="1319047"/>
                <a:gridCol w="1660635"/>
                <a:gridCol w="1844565"/>
              </a:tblGrid>
              <a:tr h="609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Topic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Dates/Times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Audience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Delivery Format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Follow up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38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Major vs. minor expectations</a:t>
                      </a:r>
                      <a:r>
                        <a:rPr lang="en-US" sz="2000" dirty="0" smtClean="0">
                          <a:effectLst/>
                        </a:rPr>
                        <a:t>/ procedures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8/27/2012 – ½ day PD session 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Full staff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 person -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Powerpoint, flow chart, think about it form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Team members solicit questions at September PLC meetings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341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3 Brainstorming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486569" y="669924"/>
            <a:ext cx="3886200" cy="4448175"/>
            <a:chOff x="1989" y="1230"/>
            <a:chExt cx="1680" cy="2802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989" y="1230"/>
              <a:ext cx="1680" cy="2802"/>
              <a:chOff x="1989" y="1230"/>
              <a:chExt cx="1680" cy="2802"/>
            </a:xfrm>
          </p:grpSpPr>
          <p:sp>
            <p:nvSpPr>
              <p:cNvPr id="7" name="AutoShape 13"/>
              <p:cNvSpPr>
                <a:spLocks noChangeArrowheads="1"/>
              </p:cNvSpPr>
              <p:nvPr/>
            </p:nvSpPr>
            <p:spPr bwMode="auto">
              <a:xfrm>
                <a:off x="2751" y="1230"/>
                <a:ext cx="156" cy="25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AutoShape 14"/>
              <p:cNvSpPr>
                <a:spLocks noChangeArrowheads="1"/>
              </p:cNvSpPr>
              <p:nvPr/>
            </p:nvSpPr>
            <p:spPr bwMode="auto">
              <a:xfrm flipV="1">
                <a:off x="1989" y="2112"/>
                <a:ext cx="1680" cy="1920"/>
              </a:xfrm>
              <a:custGeom>
                <a:avLst/>
                <a:gdLst>
                  <a:gd name="T0" fmla="*/ 8 w 21600"/>
                  <a:gd name="T1" fmla="*/ 8 h 21600"/>
                  <a:gd name="T2" fmla="*/ 5 w 21600"/>
                  <a:gd name="T3" fmla="*/ 15 h 21600"/>
                  <a:gd name="T4" fmla="*/ 2 w 21600"/>
                  <a:gd name="T5" fmla="*/ 8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503 w 21600"/>
                  <a:gd name="T13" fmla="*/ 5501 h 21600"/>
                  <a:gd name="T14" fmla="*/ 16097 w 21600"/>
                  <a:gd name="T15" fmla="*/ 1609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405" y="21600"/>
                    </a:lnTo>
                    <a:lnTo>
                      <a:pt x="1419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AutoShape 15"/>
              <p:cNvSpPr>
                <a:spLocks noChangeArrowheads="1"/>
              </p:cNvSpPr>
              <p:nvPr/>
            </p:nvSpPr>
            <p:spPr bwMode="auto">
              <a:xfrm flipV="1">
                <a:off x="2552" y="1872"/>
                <a:ext cx="555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64 w 21600"/>
                  <a:gd name="T13" fmla="*/ 3474 h 21600"/>
                  <a:gd name="T14" fmla="*/ 18136 w 21600"/>
                  <a:gd name="T15" fmla="*/ 1812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08" y="21600"/>
                    </a:lnTo>
                    <a:lnTo>
                      <a:pt x="1829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AutoShape 16"/>
              <p:cNvSpPr>
                <a:spLocks noChangeArrowheads="1"/>
              </p:cNvSpPr>
              <p:nvPr/>
            </p:nvSpPr>
            <p:spPr bwMode="auto">
              <a:xfrm flipV="1">
                <a:off x="2636" y="1680"/>
                <a:ext cx="387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49 w 21600"/>
                  <a:gd name="T13" fmla="*/ 3375 h 21600"/>
                  <a:gd name="T14" fmla="*/ 18251 w 21600"/>
                  <a:gd name="T15" fmla="*/ 18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125" y="21600"/>
                    </a:lnTo>
                    <a:lnTo>
                      <a:pt x="1847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AutoShape 17"/>
              <p:cNvSpPr>
                <a:spLocks noChangeArrowheads="1"/>
              </p:cNvSpPr>
              <p:nvPr/>
            </p:nvSpPr>
            <p:spPr bwMode="auto">
              <a:xfrm flipV="1">
                <a:off x="2692" y="1488"/>
                <a:ext cx="273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114 w 21600"/>
                  <a:gd name="T13" fmla="*/ 4050 h 21600"/>
                  <a:gd name="T14" fmla="*/ 17486 w 21600"/>
                  <a:gd name="T15" fmla="*/ 175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589" y="21600"/>
                    </a:lnTo>
                    <a:lnTo>
                      <a:pt x="1701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AutoShape 18"/>
            <p:cNvSpPr>
              <a:spLocks noChangeArrowheads="1"/>
            </p:cNvSpPr>
            <p:nvPr/>
          </p:nvSpPr>
          <p:spPr bwMode="auto">
            <a:xfrm>
              <a:off x="1989" y="1242"/>
              <a:ext cx="1680" cy="27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146" name="Picture 2" descr="C:\Users\hearn\AppData\Local\Microsoft\Windows\Temporary Internet Files\Content.IE5\L9CIPBVF\MC90019632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728" y="2638094"/>
            <a:ext cx="1585570" cy="191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514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</a:schemeClr>
            </a:gs>
            <a:gs pos="71000">
              <a:schemeClr val="bg1">
                <a:lumMod val="56000"/>
                <a:lumOff val="44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457200" y="5714999"/>
            <a:ext cx="84582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122" y="1447800"/>
            <a:ext cx="5486400" cy="21717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Reinke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, W.M., Herman, K.C., &amp; Stormont, M.</a:t>
            </a:r>
          </a:p>
          <a:p>
            <a:pPr algn="l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    (2003).  Classroom level positive behavior </a:t>
            </a:r>
          </a:p>
          <a:p>
            <a:pPr algn="l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    supports in schools implementing SW-PBIS: </a:t>
            </a:r>
          </a:p>
          <a:p>
            <a:pPr algn="l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    Identifying areas for enhancement. </a:t>
            </a:r>
          </a:p>
          <a:p>
            <a:pPr algn="l"/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      Journal of Positive Behavior Interventions, </a:t>
            </a:r>
          </a:p>
          <a:p>
            <a:pPr algn="l"/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      15(1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), 39-50.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10988"/>
            <a:ext cx="3064826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228600"/>
            <a:ext cx="84582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6422" y="4059843"/>
            <a:ext cx="52578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Staying Up-to-Date </a:t>
            </a:r>
            <a:r>
              <a:rPr lang="en-US" dirty="0" smtClean="0">
                <a:solidFill>
                  <a:schemeClr val="bg1"/>
                </a:solidFill>
              </a:rPr>
              <a:t>with Current Research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19262" y="4788089"/>
            <a:ext cx="2241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http://pbi.sagepub.com/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9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0"/>
            <a:ext cx="8531352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School-wide PBS Recognition System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438993"/>
              </p:ext>
            </p:extLst>
          </p:nvPr>
        </p:nvGraphicFramePr>
        <p:xfrm>
          <a:off x="0" y="640035"/>
          <a:ext cx="9067799" cy="6309360"/>
        </p:xfrm>
        <a:graphic>
          <a:graphicData uri="http://schemas.openxmlformats.org/drawingml/2006/table">
            <a:tbl>
              <a:tblPr/>
              <a:tblGrid>
                <a:gridCol w="1392930"/>
                <a:gridCol w="1504418"/>
                <a:gridCol w="1549150"/>
                <a:gridCol w="1534011"/>
                <a:gridCol w="1549150"/>
                <a:gridCol w="1538140"/>
              </a:tblGrid>
              <a:tr h="1303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SWPBS 1: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Basic SW Tier 1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SWPBS 2: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Advanced SW Tier 1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SWPBS 3: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Basic Targeted Tier 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SWPBS 4: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Advanced Targeted Tier 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SWPBS 5: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Intensive Tier 3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112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Strengths &amp; Needs </a:t>
                      </a: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Assess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Prevention &amp; Evaluation sections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Self-Discipline &amp; Correction sections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Targeted &amp; Intensive Sections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519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Phase/Recognition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Phase 1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Phase 2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Phase 3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Phase 4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Phase 5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0515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External Evaluation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SWPBS Key Features Eval 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Future: </a:t>
                      </a: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Tier 2&amp;3 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Key Features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Times New Roman"/>
                        </a:rPr>
                        <a:t>Eval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03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PD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SW Team Training 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Developing Self-</a:t>
                      </a: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Discipline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Family-School</a:t>
                      </a:r>
                      <a:r>
                        <a:rPr lang="en-US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Collaboration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Targeted Team Training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Advanced Targeted Team Training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FBA/BSP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Person-Centered Planning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4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Celebrating Secondary Successes with DE-PBS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Lights, Camera, DE-PBS Action!</a:t>
            </a:r>
          </a:p>
          <a:p>
            <a:r>
              <a:rPr lang="en-US" dirty="0" smtClean="0"/>
              <a:t>Tuesday, April 23, 2013</a:t>
            </a:r>
          </a:p>
          <a:p>
            <a:r>
              <a:rPr lang="en-US" dirty="0" smtClean="0"/>
              <a:t>Del-tech – Dover, DE</a:t>
            </a:r>
          </a:p>
          <a:p>
            <a:endParaRPr lang="en-US" dirty="0"/>
          </a:p>
          <a:p>
            <a:r>
              <a:rPr lang="en-US" dirty="0" smtClean="0"/>
              <a:t>Who Cares About Kelsey?</a:t>
            </a:r>
          </a:p>
          <a:p>
            <a:pPr lvl="1"/>
            <a:r>
              <a:rPr lang="en-US" dirty="0"/>
              <a:t>Keynote guests: Kelsey </a:t>
            </a:r>
            <a:r>
              <a:rPr lang="en-US" dirty="0" smtClean="0"/>
              <a:t>Carroll &amp; </a:t>
            </a:r>
            <a:r>
              <a:rPr lang="en-US" dirty="0"/>
              <a:t>Kathy </a:t>
            </a:r>
            <a:r>
              <a:rPr lang="en-US" dirty="0" err="1" smtClean="0"/>
              <a:t>Francouer</a:t>
            </a:r>
            <a:endParaRPr lang="en-US" dirty="0"/>
          </a:p>
          <a:p>
            <a:pPr marL="411480" lvl="1" indent="0">
              <a:buNone/>
            </a:pPr>
            <a:endParaRPr lang="en-US" dirty="0" smtClean="0"/>
          </a:p>
        </p:txBody>
      </p:sp>
      <p:pic>
        <p:nvPicPr>
          <p:cNvPr id="3076" name="Picture 4" descr="C:\Users\hearn\AppData\Local\Microsoft\Windows\Temporary Internet Files\Content.IE5\63737VSU\MC900214995[1].wmf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66800"/>
            <a:ext cx="1808430" cy="15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33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Celebration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DE-PBS Coaches</a:t>
            </a:r>
            <a:endParaRPr lang="en-US" dirty="0"/>
          </a:p>
          <a:p>
            <a:pPr lvl="0"/>
            <a:r>
              <a:rPr lang="en-US" dirty="0"/>
              <a:t>Staff from any PBS school </a:t>
            </a:r>
            <a:r>
              <a:rPr lang="en-US" dirty="0" smtClean="0"/>
              <a:t>(invite </a:t>
            </a:r>
            <a:r>
              <a:rPr lang="en-US" dirty="0"/>
              <a:t>all </a:t>
            </a:r>
            <a:r>
              <a:rPr lang="en-US" dirty="0" smtClean="0"/>
              <a:t>DE-PBS schools</a:t>
            </a:r>
            <a:r>
              <a:rPr lang="en-US" dirty="0"/>
              <a:t>, but would be clear about secondary focus)</a:t>
            </a:r>
          </a:p>
          <a:p>
            <a:pPr lvl="0"/>
            <a:r>
              <a:rPr lang="en-US" dirty="0"/>
              <a:t>Students in 7th grade or </a:t>
            </a:r>
            <a:r>
              <a:rPr lang="en-US" dirty="0" smtClean="0"/>
              <a:t>above</a:t>
            </a:r>
          </a:p>
          <a:p>
            <a:pPr lvl="0"/>
            <a:r>
              <a:rPr lang="en-US" dirty="0" smtClean="0"/>
              <a:t>Coaches </a:t>
            </a:r>
            <a:r>
              <a:rPr lang="en-US" dirty="0"/>
              <a:t>may extend invitation to their non-PBS middle/high schools who are interested in </a:t>
            </a:r>
            <a:r>
              <a:rPr lang="en-US" dirty="0" smtClean="0"/>
              <a:t>PBS. Participants to include an administrator.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86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Agenda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5800" y="1329264"/>
            <a:ext cx="3810000" cy="3048000"/>
          </a:xfrm>
        </p:spPr>
        <p:txBody>
          <a:bodyPr>
            <a:normAutofit lnSpcReduction="10000"/>
          </a:bodyPr>
          <a:lstStyle/>
          <a:p>
            <a:pPr marL="274320" lvl="1"/>
            <a:r>
              <a:rPr lang="en-US" sz="2400" dirty="0" smtClean="0"/>
              <a:t>Keynote </a:t>
            </a:r>
            <a:r>
              <a:rPr lang="en-US" sz="2400" dirty="0"/>
              <a:t>guests: Kelsey Carroll &amp; Kathy </a:t>
            </a:r>
            <a:r>
              <a:rPr lang="en-US" sz="2400" dirty="0" err="1" smtClean="0"/>
              <a:t>Francouer</a:t>
            </a:r>
            <a:endParaRPr lang="en-US" sz="2400" dirty="0" smtClean="0"/>
          </a:p>
          <a:p>
            <a:r>
              <a:rPr lang="en-US" dirty="0" smtClean="0"/>
              <a:t>View Film – Who Cares About Kelsey? (whole group)</a:t>
            </a:r>
          </a:p>
          <a:p>
            <a:r>
              <a:rPr lang="en-US" dirty="0" smtClean="0"/>
              <a:t>Q &amp; A (whole group)</a:t>
            </a:r>
          </a:p>
          <a:p>
            <a:r>
              <a:rPr lang="en-US" dirty="0" smtClean="0"/>
              <a:t>Breakout 1 – 2 session options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Afternoon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Lunch </a:t>
            </a:r>
            <a:r>
              <a:rPr lang="en-US" dirty="0" smtClean="0"/>
              <a:t>– onsite</a:t>
            </a:r>
          </a:p>
          <a:p>
            <a:pPr lvl="1"/>
            <a:r>
              <a:rPr lang="en-US" dirty="0" smtClean="0"/>
              <a:t>Students with Kelsey</a:t>
            </a:r>
            <a:endParaRPr lang="en-US" dirty="0"/>
          </a:p>
          <a:p>
            <a:r>
              <a:rPr lang="en-US" dirty="0" smtClean="0"/>
              <a:t>Breakout 2 – 2 session options</a:t>
            </a:r>
          </a:p>
          <a:p>
            <a:r>
              <a:rPr lang="en-US" dirty="0" smtClean="0"/>
              <a:t>Action Planning – whole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68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Breakouts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Morning Session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40047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1.  Students </a:t>
            </a:r>
            <a:r>
              <a:rPr lang="en-US" dirty="0">
                <a:solidFill>
                  <a:schemeClr val="tx1"/>
                </a:solidFill>
              </a:rPr>
              <a:t>and interested educators meeting with Kathy &amp; </a:t>
            </a:r>
            <a:r>
              <a:rPr lang="en-US" dirty="0" smtClean="0">
                <a:solidFill>
                  <a:schemeClr val="tx1"/>
                </a:solidFill>
              </a:rPr>
              <a:t>Kelsey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Deeper film discussion, student empowerment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Educators &amp; PBS students meeting with secondary school panel of students and staff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Schools sharing program highlights and challenges; time for Q&amp;A with schools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Afternoon Session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1. Educators meeting with Kathy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Overview of RENEW process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2. </a:t>
            </a:r>
            <a:r>
              <a:rPr lang="en-US" dirty="0" smtClean="0">
                <a:solidFill>
                  <a:schemeClr val="tx1"/>
                </a:solidFill>
              </a:rPr>
              <a:t>Students with project staff and Kelsey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Participating in person-centered </a:t>
            </a:r>
            <a:r>
              <a:rPr lang="en-US" dirty="0">
                <a:solidFill>
                  <a:schemeClr val="tx1"/>
                </a:solidFill>
              </a:rPr>
              <a:t>action </a:t>
            </a:r>
            <a:r>
              <a:rPr lang="en-US" dirty="0" smtClean="0">
                <a:solidFill>
                  <a:schemeClr val="tx1"/>
                </a:solidFill>
              </a:rPr>
              <a:t>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567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267200"/>
          </a:xfrm>
        </p:spPr>
        <p:txBody>
          <a:bodyPr>
            <a:noAutofit/>
          </a:bodyPr>
          <a:lstStyle/>
          <a:p>
            <a:r>
              <a:rPr lang="en-US" dirty="0" smtClean="0"/>
              <a:t>See handout</a:t>
            </a:r>
          </a:p>
          <a:p>
            <a:pPr lvl="1"/>
            <a:r>
              <a:rPr lang="en-US" sz="2400" dirty="0" smtClean="0"/>
              <a:t>Discussion Points to share and/or include on invitation/permission slips</a:t>
            </a:r>
          </a:p>
          <a:p>
            <a:r>
              <a:rPr lang="en-US" dirty="0" smtClean="0"/>
              <a:t>Confirming school supervision responsibilities</a:t>
            </a:r>
          </a:p>
          <a:p>
            <a:pPr lvl="1"/>
            <a:r>
              <a:rPr lang="en-US" sz="2400" dirty="0" smtClean="0"/>
              <a:t>Breakout session are interactive.</a:t>
            </a:r>
          </a:p>
          <a:p>
            <a:pPr lvl="1"/>
            <a:r>
              <a:rPr lang="en-US" sz="2400" dirty="0" smtClean="0"/>
              <a:t>Do we set </a:t>
            </a:r>
            <a:r>
              <a:rPr lang="en-US" sz="2400" dirty="0"/>
              <a:t>a ratio</a:t>
            </a:r>
            <a:r>
              <a:rPr lang="en-US" sz="2400" dirty="0" smtClean="0"/>
              <a:t>?</a:t>
            </a:r>
          </a:p>
          <a:p>
            <a:r>
              <a:rPr lang="en-US" dirty="0" smtClean="0"/>
              <a:t>Registration </a:t>
            </a:r>
            <a:r>
              <a:rPr lang="en-US" dirty="0"/>
              <a:t>for students and staff</a:t>
            </a:r>
          </a:p>
          <a:p>
            <a:pPr lvl="1"/>
            <a:r>
              <a:rPr lang="en-US" sz="2400" dirty="0"/>
              <a:t>Single and/or group registration?</a:t>
            </a:r>
          </a:p>
          <a:p>
            <a:r>
              <a:rPr lang="en-US" dirty="0" smtClean="0"/>
              <a:t>Any last minute questions or details to address today?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641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00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Professional Development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2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Family-School Collaboration</a:t>
            </a:r>
          </a:p>
          <a:p>
            <a:pPr lvl="1"/>
            <a:r>
              <a:rPr lang="en-US" dirty="0" smtClean="0"/>
              <a:t>March 1, 2013</a:t>
            </a:r>
          </a:p>
          <a:p>
            <a:r>
              <a:rPr lang="en-US" dirty="0"/>
              <a:t>Preventing Bullying by Promoting a Positive School Climate &amp; </a:t>
            </a:r>
            <a:r>
              <a:rPr lang="en-US" dirty="0" smtClean="0"/>
              <a:t>Self-Discipline</a:t>
            </a:r>
          </a:p>
          <a:p>
            <a:pPr lvl="1"/>
            <a:r>
              <a:rPr lang="en-US" dirty="0" smtClean="0"/>
              <a:t>April 19, 2013</a:t>
            </a:r>
          </a:p>
          <a:p>
            <a:r>
              <a:rPr lang="en-US" dirty="0"/>
              <a:t>Prevent Teach </a:t>
            </a:r>
            <a:r>
              <a:rPr lang="en-US" dirty="0" smtClean="0"/>
              <a:t>Reinforce</a:t>
            </a:r>
          </a:p>
          <a:p>
            <a:pPr lvl="1"/>
            <a:r>
              <a:rPr lang="en-US" dirty="0" smtClean="0"/>
              <a:t>May 1, 2013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New Sessions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 School Climate Survey Workshop</a:t>
            </a:r>
          </a:p>
          <a:p>
            <a:r>
              <a:rPr lang="en-US" dirty="0" smtClean="0"/>
              <a:t>May 7, 2013</a:t>
            </a:r>
          </a:p>
          <a:p>
            <a:endParaRPr lang="en-US" dirty="0"/>
          </a:p>
          <a:p>
            <a:r>
              <a:rPr lang="en-US" dirty="0" smtClean="0"/>
              <a:t>Middle School Forum</a:t>
            </a:r>
          </a:p>
          <a:p>
            <a:r>
              <a:rPr lang="en-US" dirty="0" smtClean="0"/>
              <a:t>May 30, 2013???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758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 Inclusion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482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2600" b="1" dirty="0" smtClean="0"/>
              <a:t>19th </a:t>
            </a:r>
            <a:r>
              <a:rPr lang="en-US" sz="2600" b="1" dirty="0"/>
              <a:t>Annual Inclusion Conference </a:t>
            </a:r>
            <a:endParaRPr lang="en-US" sz="2600" dirty="0"/>
          </a:p>
          <a:p>
            <a:r>
              <a:rPr lang="en-US" sz="2600" b="1" dirty="0"/>
              <a:t>Shared Responsibilities = Shared Benefits </a:t>
            </a:r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Thursday</a:t>
            </a:r>
            <a:r>
              <a:rPr lang="en-US" sz="2600" dirty="0"/>
              <a:t>, March 14, 2013 </a:t>
            </a:r>
          </a:p>
          <a:p>
            <a:r>
              <a:rPr lang="en-US" sz="2600" dirty="0" smtClean="0"/>
              <a:t>Sheraton Hotel - Dover</a:t>
            </a:r>
            <a:r>
              <a:rPr lang="en-US" sz="2600" dirty="0"/>
              <a:t>, Delaware </a:t>
            </a:r>
          </a:p>
          <a:p>
            <a:endParaRPr lang="en-US" sz="2600" dirty="0" smtClean="0"/>
          </a:p>
          <a:p>
            <a:r>
              <a:rPr lang="en-US" sz="2600" dirty="0" smtClean="0"/>
              <a:t>Keynote: Universal </a:t>
            </a:r>
            <a:r>
              <a:rPr lang="en-US" sz="2600" dirty="0"/>
              <a:t>Supports: Laying the Foundation for Inclusion, Laura </a:t>
            </a:r>
            <a:r>
              <a:rPr lang="en-US" sz="2600" dirty="0" smtClean="0"/>
              <a:t>Riffel</a:t>
            </a:r>
          </a:p>
          <a:p>
            <a:r>
              <a:rPr lang="en-US" sz="2600" dirty="0" smtClean="0"/>
              <a:t>Behavior strand: </a:t>
            </a:r>
            <a:r>
              <a:rPr lang="en-US" sz="2600" dirty="0">
                <a:solidFill>
                  <a:schemeClr val="tx1"/>
                </a:solidFill>
              </a:rPr>
              <a:t>Behavioral Interventions for Struggling Learners with Attention Deficit Hyperactivity </a:t>
            </a:r>
            <a:r>
              <a:rPr lang="en-US" sz="2600" dirty="0" smtClean="0">
                <a:solidFill>
                  <a:schemeClr val="tx1"/>
                </a:solidFill>
              </a:rPr>
              <a:t>Disorder, </a:t>
            </a:r>
            <a:r>
              <a:rPr lang="en-US" sz="2600" dirty="0">
                <a:solidFill>
                  <a:schemeClr val="tx1"/>
                </a:solidFill>
              </a:rPr>
              <a:t>Autism Spectrum </a:t>
            </a:r>
            <a:r>
              <a:rPr lang="en-US" sz="2600" dirty="0" smtClean="0">
                <a:solidFill>
                  <a:schemeClr val="tx1"/>
                </a:solidFill>
              </a:rPr>
              <a:t>Disorders, </a:t>
            </a:r>
            <a:r>
              <a:rPr lang="en-US" sz="2600" dirty="0">
                <a:solidFill>
                  <a:schemeClr val="tx1"/>
                </a:solidFill>
              </a:rPr>
              <a:t>Learning </a:t>
            </a:r>
            <a:r>
              <a:rPr lang="en-US" sz="2600" dirty="0" smtClean="0">
                <a:solidFill>
                  <a:schemeClr val="tx1"/>
                </a:solidFill>
              </a:rPr>
              <a:t>Disabilities </a:t>
            </a:r>
            <a:r>
              <a:rPr lang="en-US" sz="2600" dirty="0">
                <a:solidFill>
                  <a:schemeClr val="tx1"/>
                </a:solidFill>
              </a:rPr>
              <a:t>and Oppositional Defiant </a:t>
            </a:r>
            <a:r>
              <a:rPr lang="en-US" sz="2600" dirty="0" smtClean="0">
                <a:solidFill>
                  <a:schemeClr val="tx1"/>
                </a:solidFill>
              </a:rPr>
              <a:t>Disorder</a:t>
            </a:r>
            <a:endParaRPr lang="en-US" sz="2600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26328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Cadre – Wednesday, May 8,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1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657600" cy="37338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Location:</a:t>
            </a:r>
          </a:p>
          <a:p>
            <a:pPr marL="0" indent="0">
              <a:buNone/>
            </a:pPr>
            <a:endParaRPr lang="en-US" sz="2000" b="1" dirty="0" smtClean="0"/>
          </a:p>
          <a:p>
            <a:r>
              <a:rPr lang="en-US" sz="2400" dirty="0" smtClean="0"/>
              <a:t>3 Elementary Schools with high SW-PBS fidelity (SET)</a:t>
            </a:r>
          </a:p>
          <a:p>
            <a:endParaRPr lang="en-US" sz="2400" dirty="0" smtClean="0"/>
          </a:p>
          <a:p>
            <a:r>
              <a:rPr lang="en-US" sz="2400" dirty="0" smtClean="0"/>
              <a:t>33 </a:t>
            </a:r>
            <a:r>
              <a:rPr lang="en-US" sz="2400" dirty="0"/>
              <a:t>elementary classrooms </a:t>
            </a:r>
            <a:r>
              <a:rPr lang="en-US" sz="2400" dirty="0" smtClean="0"/>
              <a:t>in those schools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5105400"/>
            <a:ext cx="6248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Participating Schools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3906672" cy="4459029"/>
          </a:xfrm>
          <a:prstGeom prst="rect">
            <a:avLst/>
          </a:prstGeom>
          <a:ln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304800" y="228600"/>
            <a:ext cx="84582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392373" y="6019800"/>
            <a:ext cx="84582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61352" y="5105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Teacher Participants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76274"/>
            <a:ext cx="4495800" cy="4581525"/>
          </a:xfr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/>
          <a:p>
            <a:endParaRPr lang="en-US" sz="1000" dirty="0"/>
          </a:p>
          <a:p>
            <a:pPr marL="0" indent="0">
              <a:buNone/>
            </a:pPr>
            <a:r>
              <a:rPr lang="en-US" sz="2000" b="1" dirty="0" smtClean="0"/>
              <a:t>Teacher Demographics:</a:t>
            </a:r>
          </a:p>
          <a:p>
            <a:endParaRPr lang="en-US" sz="2000" b="1" dirty="0" smtClean="0"/>
          </a:p>
          <a:p>
            <a:r>
              <a:rPr lang="en-US" sz="1800" dirty="0" smtClean="0"/>
              <a:t>Grades Teaching: K-3</a:t>
            </a:r>
            <a:r>
              <a:rPr lang="en-US" sz="1800" baseline="30000" dirty="0" smtClean="0"/>
              <a:t>rd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Gender: 97% female</a:t>
            </a:r>
          </a:p>
          <a:p>
            <a:endParaRPr lang="en-US" sz="1800" dirty="0" smtClean="0"/>
          </a:p>
          <a:p>
            <a:r>
              <a:rPr lang="en-US" sz="1800" dirty="0" smtClean="0"/>
              <a:t>Race/Ethnicity: 27% African-American, 73% white</a:t>
            </a:r>
          </a:p>
          <a:p>
            <a:endParaRPr lang="en-US" sz="1800" dirty="0" smtClean="0"/>
          </a:p>
          <a:p>
            <a:r>
              <a:rPr lang="en-US" sz="1800" dirty="0" smtClean="0"/>
              <a:t>Experience range: 2-29 years (average 12.7 years)</a:t>
            </a:r>
          </a:p>
          <a:p>
            <a:endParaRPr lang="en-US" sz="1800" dirty="0" smtClean="0"/>
          </a:p>
          <a:p>
            <a:r>
              <a:rPr lang="en-US" sz="1800" dirty="0" smtClean="0"/>
              <a:t>Credentials: 61% undergraduate degrees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80" y="1066800"/>
            <a:ext cx="3609975" cy="3257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228600"/>
            <a:ext cx="84582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457200" y="6019800"/>
            <a:ext cx="84582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7800" y="5029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Measurement Tools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040209"/>
            <a:ext cx="3332897" cy="4217591"/>
          </a:xfr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000" i="1" dirty="0" err="1" smtClean="0"/>
              <a:t>Mooses</a:t>
            </a:r>
            <a:r>
              <a:rPr lang="en-US" sz="2000" i="1" dirty="0" smtClean="0"/>
              <a:t> *</a:t>
            </a:r>
          </a:p>
          <a:p>
            <a:endParaRPr lang="en-US" sz="2000" dirty="0"/>
          </a:p>
          <a:p>
            <a:r>
              <a:rPr lang="en-US" sz="2000" i="1" dirty="0"/>
              <a:t>Classroom Ecology </a:t>
            </a:r>
            <a:r>
              <a:rPr lang="en-US" sz="2000" i="1" dirty="0" smtClean="0"/>
              <a:t>Checklist *</a:t>
            </a:r>
          </a:p>
          <a:p>
            <a:endParaRPr lang="en-US" sz="2000" dirty="0"/>
          </a:p>
          <a:p>
            <a:r>
              <a:rPr lang="en-US" sz="2000" dirty="0"/>
              <a:t>The </a:t>
            </a:r>
            <a:r>
              <a:rPr lang="en-US" sz="2000" i="1" dirty="0"/>
              <a:t>Teacher Sense of Self-Efficacy </a:t>
            </a:r>
            <a:r>
              <a:rPr lang="en-US" sz="2000" i="1" dirty="0" smtClean="0"/>
              <a:t>Scale**</a:t>
            </a:r>
            <a:endParaRPr lang="en-US" sz="2000" dirty="0" smtClean="0"/>
          </a:p>
          <a:p>
            <a:pPr lvl="1"/>
            <a:endParaRPr lang="en-US" sz="2000" i="1" dirty="0" smtClean="0"/>
          </a:p>
          <a:p>
            <a:r>
              <a:rPr lang="en-US" sz="2000" i="1" dirty="0" err="1" smtClean="0"/>
              <a:t>Maslach</a:t>
            </a:r>
            <a:r>
              <a:rPr lang="en-US" sz="2000" i="1" dirty="0" smtClean="0"/>
              <a:t> Burnout Inventory**</a:t>
            </a:r>
          </a:p>
          <a:p>
            <a:pPr lvl="1"/>
            <a:r>
              <a:rPr lang="en-US" sz="2000" i="1" dirty="0" smtClean="0"/>
              <a:t>Sub-section: Emotional Exhaustion</a:t>
            </a:r>
          </a:p>
        </p:txBody>
      </p:sp>
      <p:pic>
        <p:nvPicPr>
          <p:cNvPr id="2052" name="Picture 4" descr="http://newtontanzania.org/wp-content/uploads/2011/02/Horace-Mann-Classroom-to-Classroom-Reading-Project-10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0"/>
            <a:ext cx="4268945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304800" y="228600"/>
            <a:ext cx="84582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457200" y="6019800"/>
            <a:ext cx="84582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457200" y="5714999"/>
            <a:ext cx="84582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845820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Study Findings and Implications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3048000" cy="388619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i="1" dirty="0" smtClean="0"/>
              <a:t>“Findings </a:t>
            </a:r>
            <a:r>
              <a:rPr lang="en-US" sz="2400" b="1" i="1" dirty="0"/>
              <a:t>indicate that classrooms had posted positively stated classroom rules at high rates, whereas teacher use of specific praise and the </a:t>
            </a:r>
            <a:r>
              <a:rPr lang="en-US" sz="2400" b="1" i="1" u="sng" dirty="0"/>
              <a:t>ratio of positive to negative interactions were less than optimal</a:t>
            </a:r>
            <a:r>
              <a:rPr lang="en-US" sz="2400" b="1" i="1" dirty="0" smtClean="0"/>
              <a:t>.”</a:t>
            </a:r>
          </a:p>
          <a:p>
            <a:endParaRPr lang="en-US" sz="24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1399" y="1234755"/>
            <a:ext cx="5331725" cy="5470845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en-US" sz="8000" b="1" dirty="0" smtClean="0"/>
              <a:t>Implications:</a:t>
            </a:r>
          </a:p>
          <a:p>
            <a:endParaRPr lang="en-US" sz="4000" dirty="0" smtClean="0"/>
          </a:p>
          <a:p>
            <a:pPr lvl="1"/>
            <a:r>
              <a:rPr lang="en-US" sz="5600" dirty="0" smtClean="0"/>
              <a:t>Positively worded signage regarding expectations does not automatically translate into positive verbal language and/or interactions between teachers and students.</a:t>
            </a:r>
          </a:p>
          <a:p>
            <a:pPr lvl="1"/>
            <a:endParaRPr lang="en-US" sz="5600" dirty="0"/>
          </a:p>
          <a:p>
            <a:pPr lvl="1"/>
            <a:r>
              <a:rPr lang="en-US" sz="5600" dirty="0" smtClean="0"/>
              <a:t>The practice of providing 4 praises to 1 reprimand is not an inherent practice for teachers. It must be learned.</a:t>
            </a:r>
          </a:p>
          <a:p>
            <a:pPr lvl="1"/>
            <a:endParaRPr lang="en-US" sz="4000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8000" b="1" dirty="0" smtClean="0"/>
              <a:t>Possible application of this information: </a:t>
            </a:r>
          </a:p>
          <a:p>
            <a:endParaRPr lang="en-US" sz="4900" dirty="0" smtClean="0"/>
          </a:p>
          <a:p>
            <a:pPr lvl="1"/>
            <a:r>
              <a:rPr lang="en-US" sz="5600" dirty="0" smtClean="0"/>
              <a:t>Increase the use of coaches and team leaders (and/or peers?) to help  teachers to look at their use of praise and reprimands</a:t>
            </a:r>
          </a:p>
          <a:p>
            <a:pPr lvl="1"/>
            <a:endParaRPr lang="en-US" sz="5600" dirty="0" smtClean="0"/>
          </a:p>
          <a:p>
            <a:pPr lvl="1"/>
            <a:r>
              <a:rPr lang="en-US" sz="5600" dirty="0" smtClean="0"/>
              <a:t>Share the research that teacher praise seems to be negatively correlated with teacher use of reprimands</a:t>
            </a:r>
          </a:p>
          <a:p>
            <a:pPr lvl="1"/>
            <a:endParaRPr lang="en-US" sz="5600" dirty="0"/>
          </a:p>
          <a:p>
            <a:pPr lvl="1"/>
            <a:r>
              <a:rPr lang="en-US" sz="5600" dirty="0" smtClean="0"/>
              <a:t>Encourage teachers to break-down their instruction (and/or routines?) into smaller steps to provide themselves with more opportunities to give specific praise and </a:t>
            </a:r>
            <a:r>
              <a:rPr lang="en-US" sz="5600" dirty="0" err="1" smtClean="0"/>
              <a:t>precorrections</a:t>
            </a:r>
            <a:r>
              <a:rPr lang="en-US" sz="5600" dirty="0" smtClean="0"/>
              <a:t>.</a:t>
            </a:r>
          </a:p>
          <a:p>
            <a:pPr lvl="1"/>
            <a:endParaRPr lang="en-US" sz="5600" dirty="0"/>
          </a:p>
          <a:p>
            <a:pPr lvl="1"/>
            <a:r>
              <a:rPr lang="en-US" sz="5600" dirty="0" smtClean="0"/>
              <a:t>Provide teachers with models of ways to document their use of praise and reprimands and student progress.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6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457200" y="5714999"/>
            <a:ext cx="84582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3276600" cy="274319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endParaRPr lang="en-US" i="1" dirty="0"/>
          </a:p>
          <a:p>
            <a:pPr marL="0" indent="0" algn="ctr">
              <a:buNone/>
            </a:pPr>
            <a:r>
              <a:rPr lang="en-US" sz="5100" b="1" i="1" dirty="0" smtClean="0"/>
              <a:t>When praise was observed in the classroom, it was much </a:t>
            </a:r>
            <a:r>
              <a:rPr lang="en-US" sz="5100" b="1" i="1" u="sng" dirty="0" smtClean="0"/>
              <a:t>more likely to be general praise </a:t>
            </a:r>
            <a:r>
              <a:rPr lang="en-US" sz="5100" b="1" i="1" dirty="0" smtClean="0"/>
              <a:t>than specific praise.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295400"/>
            <a:ext cx="4800600" cy="49530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en-US" sz="3600" b="1" dirty="0" smtClean="0"/>
              <a:t>Implications:</a:t>
            </a:r>
          </a:p>
          <a:p>
            <a:endParaRPr lang="en-US" dirty="0"/>
          </a:p>
          <a:p>
            <a:pPr lvl="1">
              <a:buFontTx/>
              <a:buChar char="-"/>
            </a:pPr>
            <a:r>
              <a:rPr lang="en-US" sz="2500" dirty="0" smtClean="0"/>
              <a:t>Students are receiving a lower quality of praise.</a:t>
            </a:r>
          </a:p>
          <a:p>
            <a:pPr lvl="1">
              <a:buFontTx/>
              <a:buChar char="-"/>
            </a:pPr>
            <a:endParaRPr lang="en-US" sz="2500" dirty="0" smtClean="0"/>
          </a:p>
          <a:p>
            <a:pPr lvl="1">
              <a:buFontTx/>
              <a:buChar char="-"/>
            </a:pPr>
            <a:r>
              <a:rPr lang="en-US" sz="2500" dirty="0" smtClean="0"/>
              <a:t>Teachers may need support providing specific praise</a:t>
            </a:r>
          </a:p>
          <a:p>
            <a:endParaRPr lang="en-US" dirty="0" smtClean="0"/>
          </a:p>
          <a:p>
            <a:r>
              <a:rPr lang="en-US" sz="3600" b="1" dirty="0" smtClean="0"/>
              <a:t>Possible application of this information: </a:t>
            </a:r>
          </a:p>
          <a:p>
            <a:pPr marL="457200" lvl="1" indent="0">
              <a:buNone/>
            </a:pPr>
            <a:endParaRPr lang="en-US" sz="2900" dirty="0"/>
          </a:p>
          <a:p>
            <a:pPr lvl="1"/>
            <a:r>
              <a:rPr lang="en-US" sz="2500" dirty="0" smtClean="0"/>
              <a:t>Again, </a:t>
            </a:r>
            <a:r>
              <a:rPr lang="en-US" sz="2500" dirty="0"/>
              <a:t>e</a:t>
            </a:r>
            <a:r>
              <a:rPr lang="en-US" sz="2500" dirty="0" smtClean="0"/>
              <a:t>ncourage teachers to break-down their instruction (and/or routines?) into smaller steps to provide themselves with more opportunities to give specific praise and </a:t>
            </a:r>
            <a:r>
              <a:rPr lang="en-US" sz="2500" dirty="0" err="1" smtClean="0"/>
              <a:t>precorrection</a:t>
            </a:r>
            <a:r>
              <a:rPr lang="en-US" sz="2500" dirty="0" smtClean="0"/>
              <a:t>.</a:t>
            </a:r>
          </a:p>
          <a:p>
            <a:pPr lvl="1"/>
            <a:endParaRPr lang="en-US" sz="2500" dirty="0"/>
          </a:p>
          <a:p>
            <a:pPr lvl="1"/>
            <a:r>
              <a:rPr lang="en-US" sz="2500" dirty="0" smtClean="0"/>
              <a:t>Give teachers more examples of specific praise and research that supports this type of praise. </a:t>
            </a:r>
          </a:p>
          <a:p>
            <a:pPr lvl="1"/>
            <a:endParaRPr lang="en-US" sz="2500" dirty="0"/>
          </a:p>
          <a:p>
            <a:pPr lvl="1"/>
            <a:r>
              <a:rPr lang="en-US" sz="2500" dirty="0"/>
              <a:t>P</a:t>
            </a:r>
            <a:r>
              <a:rPr lang="en-US" sz="2500" dirty="0" smtClean="0"/>
              <a:t>rovide teachers with visual reminders regarding praise to reference during the day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Coaches and team leaders should support the above activities related to teaching teachers how best to use praise.</a:t>
            </a:r>
          </a:p>
          <a:p>
            <a:pPr lvl="1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228600"/>
            <a:ext cx="845820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Study Findings and Implications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457200" y="5714999"/>
            <a:ext cx="84582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24200" cy="3962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i="1" dirty="0" smtClean="0"/>
              <a:t>In </a:t>
            </a:r>
            <a:r>
              <a:rPr lang="en-US" sz="2400" b="1" i="1" dirty="0"/>
              <a:t>addition, teachers with lower rates of positive to negative interaction, who used higher rates of harsh reprimands and had higher rates of disruptions, reported </a:t>
            </a:r>
            <a:r>
              <a:rPr lang="en-US" sz="2400" b="1" i="1" u="sng" dirty="0"/>
              <a:t>higher levels of emotional exhaustion</a:t>
            </a:r>
            <a:r>
              <a:rPr lang="en-US" sz="2400" b="1" i="1" dirty="0"/>
              <a:t>. </a:t>
            </a:r>
            <a:endParaRPr lang="en-US" sz="2400" b="1" i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371600"/>
            <a:ext cx="4724400" cy="49530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b="1" dirty="0" smtClean="0"/>
              <a:t>Implications:</a:t>
            </a:r>
            <a:endParaRPr lang="en-US" sz="2000" dirty="0" smtClean="0"/>
          </a:p>
          <a:p>
            <a:pPr lvl="1"/>
            <a:r>
              <a:rPr lang="en-US" sz="1400" dirty="0" smtClean="0"/>
              <a:t>Teachers need more support regarding classroom management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400" dirty="0" smtClean="0"/>
              <a:t>Teacher shortages will continue and might threaten student success.</a:t>
            </a:r>
          </a:p>
          <a:p>
            <a:pPr lvl="1"/>
            <a:endParaRPr lang="en-US" sz="1400" dirty="0" smtClean="0"/>
          </a:p>
          <a:p>
            <a:r>
              <a:rPr lang="en-US" sz="2000" b="1" dirty="0" smtClean="0"/>
              <a:t>Possible application of this information: 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400" dirty="0" smtClean="0"/>
              <a:t>Professional development activities related to classroom management should be provided to teachers, especially new teachers.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 smtClean="0"/>
              <a:t>Schools might want to target their work with the teachers feeling most inefficient and/or exhausted by using existing tools to identify these teachers. These tools could be part of a more systematic process of providing  and monitoring interventions to these teachers.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04800" y="228600"/>
            <a:ext cx="845820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Study Findings and Implications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975</TotalTime>
  <Words>2051</Words>
  <Application>Microsoft Office PowerPoint</Application>
  <PresentationFormat>On-screen Show (4:3)</PresentationFormat>
  <Paragraphs>436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NewsPrint</vt:lpstr>
      <vt:lpstr>Office Theme</vt:lpstr>
      <vt:lpstr>DE-PBS Cadre</vt:lpstr>
      <vt:lpstr>Praise Cards </vt:lpstr>
      <vt:lpstr>PowerPoint Presentation</vt:lpstr>
      <vt:lpstr>Participating Schools</vt:lpstr>
      <vt:lpstr>Teacher Participants</vt:lpstr>
      <vt:lpstr>Measurement Tools</vt:lpstr>
      <vt:lpstr>Study Findings and Implications </vt:lpstr>
      <vt:lpstr>Study Findings and Implications </vt:lpstr>
      <vt:lpstr>Study Findings and Implications </vt:lpstr>
      <vt:lpstr>Additional Implications?  Thoughts?  Strategies to Share? </vt:lpstr>
      <vt:lpstr>DE-PBS Key Feature Evaluation Updates</vt:lpstr>
      <vt:lpstr>DE-PBS Key Feature Evaluation Purpose:</vt:lpstr>
      <vt:lpstr>Scheduling</vt:lpstr>
      <vt:lpstr>PowerPoint Presentation</vt:lpstr>
      <vt:lpstr>SW-PBS Implementation Levels</vt:lpstr>
      <vt:lpstr>PowerPoint Presentation</vt:lpstr>
      <vt:lpstr>PowerPoint Presentation</vt:lpstr>
      <vt:lpstr>Data &amp; Survey Support</vt:lpstr>
      <vt:lpstr>DE School Climate Survey</vt:lpstr>
      <vt:lpstr>DE Assessment of Strengths &amp; Needs for PBS</vt:lpstr>
      <vt:lpstr>Other Surveys</vt:lpstr>
      <vt:lpstr>DE-PBS Phase Recognition</vt:lpstr>
      <vt:lpstr>PowerPoint Presentation</vt:lpstr>
      <vt:lpstr>Phase 1 Program Components</vt:lpstr>
      <vt:lpstr>Phase 2 Program Components</vt:lpstr>
      <vt:lpstr>Phase 2 Program Components</vt:lpstr>
      <vt:lpstr>Phase 2 Products for Submission</vt:lpstr>
      <vt:lpstr>Phase 2 – SW Info with Staff</vt:lpstr>
      <vt:lpstr>Phase 3 Brainstorming</vt:lpstr>
      <vt:lpstr>School-wide PBS Recognition System</vt:lpstr>
      <vt:lpstr>Celebrating Secondary Successes with DE-PBS</vt:lpstr>
      <vt:lpstr>Celebration Audience</vt:lpstr>
      <vt:lpstr>Draft Agenda</vt:lpstr>
      <vt:lpstr>Breakouts</vt:lpstr>
      <vt:lpstr>Logistics</vt:lpstr>
      <vt:lpstr>Professional Development</vt:lpstr>
      <vt:lpstr>DE Inclusion Conference</vt:lpstr>
      <vt:lpstr>Next Cadre – Wednesday, May 8, 2013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DE-PBS Cadre</dc:title>
  <dc:creator>Hearn, Sarah</dc:creator>
  <cp:lastModifiedBy>Lindsey Mantz</cp:lastModifiedBy>
  <cp:revision>56</cp:revision>
  <dcterms:created xsi:type="dcterms:W3CDTF">2006-08-16T00:00:00Z</dcterms:created>
  <dcterms:modified xsi:type="dcterms:W3CDTF">2013-02-15T14:53:29Z</dcterms:modified>
</cp:coreProperties>
</file>