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66" r:id="rId1"/>
  </p:sldMasterIdLst>
  <p:notesMasterIdLst>
    <p:notesMasterId r:id="rId40"/>
  </p:notesMasterIdLst>
  <p:handoutMasterIdLst>
    <p:handoutMasterId r:id="rId41"/>
  </p:handoutMasterIdLst>
  <p:sldIdLst>
    <p:sldId id="720" r:id="rId2"/>
    <p:sldId id="758" r:id="rId3"/>
    <p:sldId id="721" r:id="rId4"/>
    <p:sldId id="722" r:id="rId5"/>
    <p:sldId id="723" r:id="rId6"/>
    <p:sldId id="724" r:id="rId7"/>
    <p:sldId id="725" r:id="rId8"/>
    <p:sldId id="726" r:id="rId9"/>
    <p:sldId id="727" r:id="rId10"/>
    <p:sldId id="730" r:id="rId11"/>
    <p:sldId id="761" r:id="rId12"/>
    <p:sldId id="731" r:id="rId13"/>
    <p:sldId id="732" r:id="rId14"/>
    <p:sldId id="733" r:id="rId15"/>
    <p:sldId id="734" r:id="rId16"/>
    <p:sldId id="736" r:id="rId17"/>
    <p:sldId id="737" r:id="rId18"/>
    <p:sldId id="739" r:id="rId19"/>
    <p:sldId id="740" r:id="rId20"/>
    <p:sldId id="741" r:id="rId21"/>
    <p:sldId id="742" r:id="rId22"/>
    <p:sldId id="743" r:id="rId23"/>
    <p:sldId id="744" r:id="rId24"/>
    <p:sldId id="747" r:id="rId25"/>
    <p:sldId id="748" r:id="rId26"/>
    <p:sldId id="749" r:id="rId27"/>
    <p:sldId id="750" r:id="rId28"/>
    <p:sldId id="751" r:id="rId29"/>
    <p:sldId id="752" r:id="rId30"/>
    <p:sldId id="753" r:id="rId31"/>
    <p:sldId id="765" r:id="rId32"/>
    <p:sldId id="766" r:id="rId33"/>
    <p:sldId id="755" r:id="rId34"/>
    <p:sldId id="762" r:id="rId35"/>
    <p:sldId id="763" r:id="rId36"/>
    <p:sldId id="764" r:id="rId37"/>
    <p:sldId id="757" r:id="rId38"/>
    <p:sldId id="769" r:id="rId39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Geneva"/>
        <a:cs typeface="Gene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241A"/>
    <a:srgbClr val="F4D76E"/>
    <a:srgbClr val="DBD7BF"/>
    <a:srgbClr val="698CF8"/>
    <a:srgbClr val="2A00FF"/>
    <a:srgbClr val="01FF74"/>
    <a:srgbClr val="FFE64E"/>
    <a:srgbClr val="1EC449"/>
    <a:srgbClr val="E7E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1" autoAdjust="0"/>
    <p:restoredTop sz="83145" autoAdjust="0"/>
  </p:normalViewPr>
  <p:slideViewPr>
    <p:cSldViewPr snapToObjects="1">
      <p:cViewPr>
        <p:scale>
          <a:sx n="60" d="100"/>
          <a:sy n="60" d="100"/>
        </p:scale>
        <p:origin x="-2214" y="-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D1DAF4-9277-456F-B68A-CAFC57AB5F7A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9BB82706-5D39-42AF-A52E-E43074163F24}">
      <dgm:prSet phldrT="[Text]" custT="1"/>
      <dgm:spPr>
        <a:solidFill>
          <a:srgbClr val="FFFF00"/>
        </a:solidFill>
        <a:ln w="41275" cmpd="sng"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1400" b="1" dirty="0" smtClean="0"/>
            <a:t>Safety</a:t>
          </a:r>
          <a:endParaRPr lang="en-US" sz="1400" b="1" dirty="0"/>
        </a:p>
      </dgm:t>
    </dgm:pt>
    <dgm:pt modelId="{83E9D8CB-605A-4DA0-BDB2-99B4F137B4A5}" type="parTrans" cxnId="{11FBA454-9224-46F0-8AAB-0DCCBFB5F003}">
      <dgm:prSet/>
      <dgm:spPr/>
      <dgm:t>
        <a:bodyPr/>
        <a:lstStyle/>
        <a:p>
          <a:endParaRPr lang="en-US"/>
        </a:p>
      </dgm:t>
    </dgm:pt>
    <dgm:pt modelId="{10DB9A10-57CB-417C-B423-19B42F0C50F7}" type="sibTrans" cxnId="{11FBA454-9224-46F0-8AAB-0DCCBFB5F003}">
      <dgm:prSet/>
      <dgm:spPr/>
      <dgm:t>
        <a:bodyPr/>
        <a:lstStyle/>
        <a:p>
          <a:endParaRPr lang="en-US"/>
        </a:p>
      </dgm:t>
    </dgm:pt>
    <dgm:pt modelId="{F7DB23FD-6C96-499F-916E-AA4B9D0BE190}">
      <dgm:prSet custT="1"/>
      <dgm:spPr>
        <a:solidFill>
          <a:srgbClr val="FF0000"/>
        </a:solidFill>
        <a:ln w="41275" cmpd="sng"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1400" b="1" dirty="0" smtClean="0"/>
            <a:t>Fairness</a:t>
          </a:r>
          <a:r>
            <a:rPr lang="en-US" sz="1400" b="1" baseline="0" dirty="0" smtClean="0"/>
            <a:t> of Rules</a:t>
          </a:r>
          <a:endParaRPr lang="en-US" sz="1400" b="1" dirty="0"/>
        </a:p>
      </dgm:t>
    </dgm:pt>
    <dgm:pt modelId="{8AEE1C5A-1D78-498B-942C-CEAE87878E58}" type="parTrans" cxnId="{6540FA57-55C1-4E51-8D0D-393DCFC18052}">
      <dgm:prSet/>
      <dgm:spPr/>
      <dgm:t>
        <a:bodyPr/>
        <a:lstStyle/>
        <a:p>
          <a:endParaRPr lang="en-US"/>
        </a:p>
      </dgm:t>
    </dgm:pt>
    <dgm:pt modelId="{EC127EAF-EB96-4841-811B-AA4C30680D69}" type="sibTrans" cxnId="{6540FA57-55C1-4E51-8D0D-393DCFC18052}">
      <dgm:prSet/>
      <dgm:spPr/>
      <dgm:t>
        <a:bodyPr/>
        <a:lstStyle/>
        <a:p>
          <a:endParaRPr lang="en-US"/>
        </a:p>
      </dgm:t>
    </dgm:pt>
    <dgm:pt modelId="{EDFC1EA7-7BE8-4A8F-A519-51E08ADED64A}">
      <dgm:prSet phldrT="[Text]" custT="1"/>
      <dgm:spPr>
        <a:solidFill>
          <a:srgbClr val="92D050">
            <a:alpha val="50000"/>
          </a:srgbClr>
        </a:solidFill>
        <a:ln w="41275" cmpd="sng"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1400" b="1" dirty="0" smtClean="0"/>
            <a:t>Teacher-Student</a:t>
          </a:r>
        </a:p>
        <a:p>
          <a:r>
            <a:rPr lang="en-US" sz="1400" b="1" dirty="0" smtClean="0"/>
            <a:t>Relations</a:t>
          </a:r>
          <a:endParaRPr lang="en-US" sz="1400" b="1" dirty="0"/>
        </a:p>
      </dgm:t>
    </dgm:pt>
    <dgm:pt modelId="{DA0F0D93-3F55-49DE-AAAE-57D38F3B4CAB}" type="parTrans" cxnId="{51271BED-7AB7-4EBF-9235-76C81721EF82}">
      <dgm:prSet/>
      <dgm:spPr/>
      <dgm:t>
        <a:bodyPr/>
        <a:lstStyle/>
        <a:p>
          <a:endParaRPr lang="en-US"/>
        </a:p>
      </dgm:t>
    </dgm:pt>
    <dgm:pt modelId="{E2DBEC0F-1765-4CFF-BDFB-E01169C4E053}" type="sibTrans" cxnId="{51271BED-7AB7-4EBF-9235-76C81721EF82}">
      <dgm:prSet/>
      <dgm:spPr/>
      <dgm:t>
        <a:bodyPr/>
        <a:lstStyle/>
        <a:p>
          <a:endParaRPr lang="en-US"/>
        </a:p>
      </dgm:t>
    </dgm:pt>
    <dgm:pt modelId="{0DD4B924-D345-4D3D-8195-3799312A4581}">
      <dgm:prSet phldrT="[Text]" custT="1"/>
      <dgm:spPr>
        <a:solidFill>
          <a:srgbClr val="00B0F0"/>
        </a:solidFill>
        <a:ln w="41275" cmpd="sng"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en-US" sz="1400" b="1" dirty="0" smtClean="0"/>
            <a:t>Student</a:t>
          </a:r>
          <a:r>
            <a:rPr lang="en-US" sz="1400" b="1" baseline="0" dirty="0" smtClean="0"/>
            <a:t> Relations</a:t>
          </a:r>
          <a:endParaRPr lang="en-US" sz="1400" b="1" dirty="0"/>
        </a:p>
      </dgm:t>
    </dgm:pt>
    <dgm:pt modelId="{76AF1058-4BCE-4D08-9BBA-FBFAE92135F9}" type="sibTrans" cxnId="{04C91CC4-1801-47B7-8AE8-9364195EB98C}">
      <dgm:prSet/>
      <dgm:spPr/>
      <dgm:t>
        <a:bodyPr/>
        <a:lstStyle/>
        <a:p>
          <a:endParaRPr lang="en-US"/>
        </a:p>
      </dgm:t>
    </dgm:pt>
    <dgm:pt modelId="{3113D63E-1DD3-4184-B491-2A940D1016EE}" type="parTrans" cxnId="{04C91CC4-1801-47B7-8AE8-9364195EB98C}">
      <dgm:prSet/>
      <dgm:spPr/>
      <dgm:t>
        <a:bodyPr/>
        <a:lstStyle/>
        <a:p>
          <a:endParaRPr lang="en-US"/>
        </a:p>
      </dgm:t>
    </dgm:pt>
    <dgm:pt modelId="{C404F243-AA8A-4314-B200-C50BED743724}" type="pres">
      <dgm:prSet presAssocID="{74D1DAF4-9277-456F-B68A-CAFC57AB5F7A}" presName="compositeShape" presStyleCnt="0">
        <dgm:presLayoutVars>
          <dgm:chMax val="7"/>
          <dgm:dir/>
          <dgm:resizeHandles val="exact"/>
        </dgm:presLayoutVars>
      </dgm:prSet>
      <dgm:spPr/>
    </dgm:pt>
    <dgm:pt modelId="{87473BDE-C33F-4F3D-97C5-0F74FD26EB7E}" type="pres">
      <dgm:prSet presAssocID="{0DD4B924-D345-4D3D-8195-3799312A4581}" presName="circ1" presStyleLbl="vennNode1" presStyleIdx="0" presStyleCnt="4" custLinFactNeighborX="-1282" custLinFactNeighborY="-1923"/>
      <dgm:spPr/>
      <dgm:t>
        <a:bodyPr/>
        <a:lstStyle/>
        <a:p>
          <a:endParaRPr lang="en-US"/>
        </a:p>
      </dgm:t>
    </dgm:pt>
    <dgm:pt modelId="{2E73073B-8576-4579-8138-7D72128E3E95}" type="pres">
      <dgm:prSet presAssocID="{0DD4B924-D345-4D3D-8195-3799312A45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EC04C-BA9B-4073-8964-E37237E664E5}" type="pres">
      <dgm:prSet presAssocID="{9BB82706-5D39-42AF-A52E-E43074163F24}" presName="circ2" presStyleLbl="vennNode1" presStyleIdx="1" presStyleCnt="4" custLinFactNeighborX="2081" custLinFactNeighborY="1793"/>
      <dgm:spPr/>
      <dgm:t>
        <a:bodyPr/>
        <a:lstStyle/>
        <a:p>
          <a:endParaRPr lang="en-US"/>
        </a:p>
      </dgm:t>
    </dgm:pt>
    <dgm:pt modelId="{11BCDB0F-0F88-4174-B7B7-F451A3DA791A}" type="pres">
      <dgm:prSet presAssocID="{9BB82706-5D39-42AF-A52E-E43074163F2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92BC3-0420-493C-9588-E5F319D55763}" type="pres">
      <dgm:prSet presAssocID="{F7DB23FD-6C96-499F-916E-AA4B9D0BE190}" presName="circ3" presStyleLbl="vennNode1" presStyleIdx="2" presStyleCnt="4"/>
      <dgm:spPr/>
      <dgm:t>
        <a:bodyPr/>
        <a:lstStyle/>
        <a:p>
          <a:endParaRPr lang="en-US"/>
        </a:p>
      </dgm:t>
    </dgm:pt>
    <dgm:pt modelId="{822B6FB7-986C-43F8-B2D5-9B151C6B2C8A}" type="pres">
      <dgm:prSet presAssocID="{F7DB23FD-6C96-499F-916E-AA4B9D0BE19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C7531-FF9B-4D16-809A-BFA62A9551E0}" type="pres">
      <dgm:prSet presAssocID="{EDFC1EA7-7BE8-4A8F-A519-51E08ADED64A}" presName="circ4" presStyleLbl="vennNode1" presStyleIdx="3" presStyleCnt="4"/>
      <dgm:spPr/>
      <dgm:t>
        <a:bodyPr/>
        <a:lstStyle/>
        <a:p>
          <a:endParaRPr lang="en-US"/>
        </a:p>
      </dgm:t>
    </dgm:pt>
    <dgm:pt modelId="{20A8DEFF-2F44-4C9B-9E13-E749D783C529}" type="pres">
      <dgm:prSet presAssocID="{EDFC1EA7-7BE8-4A8F-A519-51E08ADED64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C91CC4-1801-47B7-8AE8-9364195EB98C}" srcId="{74D1DAF4-9277-456F-B68A-CAFC57AB5F7A}" destId="{0DD4B924-D345-4D3D-8195-3799312A4581}" srcOrd="0" destOrd="0" parTransId="{3113D63E-1DD3-4184-B491-2A940D1016EE}" sibTransId="{76AF1058-4BCE-4D08-9BBA-FBFAE92135F9}"/>
    <dgm:cxn modelId="{99AFF854-4065-45E9-A461-7125FEF457A2}" type="presOf" srcId="{9BB82706-5D39-42AF-A52E-E43074163F24}" destId="{991EC04C-BA9B-4073-8964-E37237E664E5}" srcOrd="0" destOrd="0" presId="urn:microsoft.com/office/officeart/2005/8/layout/venn1"/>
    <dgm:cxn modelId="{933472DB-1C93-4823-9551-7F0A95602A96}" type="presOf" srcId="{EDFC1EA7-7BE8-4A8F-A519-51E08ADED64A}" destId="{20A8DEFF-2F44-4C9B-9E13-E749D783C529}" srcOrd="1" destOrd="0" presId="urn:microsoft.com/office/officeart/2005/8/layout/venn1"/>
    <dgm:cxn modelId="{9F6F171A-1A4A-40F7-AF9E-C9C6FB2AE11B}" type="presOf" srcId="{0DD4B924-D345-4D3D-8195-3799312A4581}" destId="{2E73073B-8576-4579-8138-7D72128E3E95}" srcOrd="1" destOrd="0" presId="urn:microsoft.com/office/officeart/2005/8/layout/venn1"/>
    <dgm:cxn modelId="{A809F93A-32D0-48D9-9D5A-D0229DBC8ACC}" type="presOf" srcId="{F7DB23FD-6C96-499F-916E-AA4B9D0BE190}" destId="{02592BC3-0420-493C-9588-E5F319D55763}" srcOrd="0" destOrd="0" presId="urn:microsoft.com/office/officeart/2005/8/layout/venn1"/>
    <dgm:cxn modelId="{45715EB5-48F6-43F9-9ACB-69979970B5CB}" type="presOf" srcId="{9BB82706-5D39-42AF-A52E-E43074163F24}" destId="{11BCDB0F-0F88-4174-B7B7-F451A3DA791A}" srcOrd="1" destOrd="0" presId="urn:microsoft.com/office/officeart/2005/8/layout/venn1"/>
    <dgm:cxn modelId="{11FBA454-9224-46F0-8AAB-0DCCBFB5F003}" srcId="{74D1DAF4-9277-456F-B68A-CAFC57AB5F7A}" destId="{9BB82706-5D39-42AF-A52E-E43074163F24}" srcOrd="1" destOrd="0" parTransId="{83E9D8CB-605A-4DA0-BDB2-99B4F137B4A5}" sibTransId="{10DB9A10-57CB-417C-B423-19B42F0C50F7}"/>
    <dgm:cxn modelId="{672C7150-4C2F-4BE5-9082-68C1494CC59E}" type="presOf" srcId="{EDFC1EA7-7BE8-4A8F-A519-51E08ADED64A}" destId="{476C7531-FF9B-4D16-809A-BFA62A9551E0}" srcOrd="0" destOrd="0" presId="urn:microsoft.com/office/officeart/2005/8/layout/venn1"/>
    <dgm:cxn modelId="{6540FA57-55C1-4E51-8D0D-393DCFC18052}" srcId="{74D1DAF4-9277-456F-B68A-CAFC57AB5F7A}" destId="{F7DB23FD-6C96-499F-916E-AA4B9D0BE190}" srcOrd="2" destOrd="0" parTransId="{8AEE1C5A-1D78-498B-942C-CEAE87878E58}" sibTransId="{EC127EAF-EB96-4841-811B-AA4C30680D69}"/>
    <dgm:cxn modelId="{815FBB6A-AB19-4F46-A168-A24A317516FA}" type="presOf" srcId="{0DD4B924-D345-4D3D-8195-3799312A4581}" destId="{87473BDE-C33F-4F3D-97C5-0F74FD26EB7E}" srcOrd="0" destOrd="0" presId="urn:microsoft.com/office/officeart/2005/8/layout/venn1"/>
    <dgm:cxn modelId="{063CD303-210A-4C9A-A938-E0909291F8DC}" type="presOf" srcId="{74D1DAF4-9277-456F-B68A-CAFC57AB5F7A}" destId="{C404F243-AA8A-4314-B200-C50BED743724}" srcOrd="0" destOrd="0" presId="urn:microsoft.com/office/officeart/2005/8/layout/venn1"/>
    <dgm:cxn modelId="{51271BED-7AB7-4EBF-9235-76C81721EF82}" srcId="{74D1DAF4-9277-456F-B68A-CAFC57AB5F7A}" destId="{EDFC1EA7-7BE8-4A8F-A519-51E08ADED64A}" srcOrd="3" destOrd="0" parTransId="{DA0F0D93-3F55-49DE-AAAE-57D38F3B4CAB}" sibTransId="{E2DBEC0F-1765-4CFF-BDFB-E01169C4E053}"/>
    <dgm:cxn modelId="{107284BC-4AE6-4468-842B-71C874961F1B}" type="presOf" srcId="{F7DB23FD-6C96-499F-916E-AA4B9D0BE190}" destId="{822B6FB7-986C-43F8-B2D5-9B151C6B2C8A}" srcOrd="1" destOrd="0" presId="urn:microsoft.com/office/officeart/2005/8/layout/venn1"/>
    <dgm:cxn modelId="{0ED0E7F5-0C1E-4B2D-9F43-2CB5E2372942}" type="presParOf" srcId="{C404F243-AA8A-4314-B200-C50BED743724}" destId="{87473BDE-C33F-4F3D-97C5-0F74FD26EB7E}" srcOrd="0" destOrd="0" presId="urn:microsoft.com/office/officeart/2005/8/layout/venn1"/>
    <dgm:cxn modelId="{7A7247C8-0041-4156-9B54-D9B2A9C81BE8}" type="presParOf" srcId="{C404F243-AA8A-4314-B200-C50BED743724}" destId="{2E73073B-8576-4579-8138-7D72128E3E95}" srcOrd="1" destOrd="0" presId="urn:microsoft.com/office/officeart/2005/8/layout/venn1"/>
    <dgm:cxn modelId="{C80A4651-0A79-4E39-BEE2-DA9A2718A48E}" type="presParOf" srcId="{C404F243-AA8A-4314-B200-C50BED743724}" destId="{991EC04C-BA9B-4073-8964-E37237E664E5}" srcOrd="2" destOrd="0" presId="urn:microsoft.com/office/officeart/2005/8/layout/venn1"/>
    <dgm:cxn modelId="{736DDA93-1EA7-4516-B0FC-994CDB4C1CB9}" type="presParOf" srcId="{C404F243-AA8A-4314-B200-C50BED743724}" destId="{11BCDB0F-0F88-4174-B7B7-F451A3DA791A}" srcOrd="3" destOrd="0" presId="urn:microsoft.com/office/officeart/2005/8/layout/venn1"/>
    <dgm:cxn modelId="{6451F3EB-DBFC-47B6-8E4F-E842918B2FE3}" type="presParOf" srcId="{C404F243-AA8A-4314-B200-C50BED743724}" destId="{02592BC3-0420-493C-9588-E5F319D55763}" srcOrd="4" destOrd="0" presId="urn:microsoft.com/office/officeart/2005/8/layout/venn1"/>
    <dgm:cxn modelId="{8F317B1D-16E2-4931-8971-02A57A639D46}" type="presParOf" srcId="{C404F243-AA8A-4314-B200-C50BED743724}" destId="{822B6FB7-986C-43F8-B2D5-9B151C6B2C8A}" srcOrd="5" destOrd="0" presId="urn:microsoft.com/office/officeart/2005/8/layout/venn1"/>
    <dgm:cxn modelId="{C4DA492D-87C0-4F02-B9D9-D0B0D025E3A5}" type="presParOf" srcId="{C404F243-AA8A-4314-B200-C50BED743724}" destId="{476C7531-FF9B-4D16-809A-BFA62A9551E0}" srcOrd="6" destOrd="0" presId="urn:microsoft.com/office/officeart/2005/8/layout/venn1"/>
    <dgm:cxn modelId="{F7A50E1F-BE6E-4391-AD23-538CBD8E1D04}" type="presParOf" srcId="{C404F243-AA8A-4314-B200-C50BED743724}" destId="{20A8DEFF-2F44-4C9B-9E13-E749D783C52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D1DAF4-9277-456F-B68A-CAFC57AB5F7A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9BB82706-5D39-42AF-A52E-E43074163F24}">
      <dgm:prSet phldrT="[Text]" custT="1"/>
      <dgm:spPr>
        <a:solidFill>
          <a:srgbClr val="FFFF00"/>
        </a:solidFill>
        <a:ln w="38100" cmpd="sng">
          <a:solidFill>
            <a:schemeClr val="tx1">
              <a:lumMod val="65000"/>
              <a:lumOff val="35000"/>
            </a:schemeClr>
          </a:solidFill>
          <a:prstDash val="solid"/>
        </a:ln>
      </dgm:spPr>
      <dgm:t>
        <a:bodyPr/>
        <a:lstStyle/>
        <a:p>
          <a:r>
            <a:rPr lang="en-US" sz="1400" b="1" dirty="0" smtClean="0"/>
            <a:t>Correction</a:t>
          </a:r>
          <a:endParaRPr lang="en-US" sz="1400" b="1" dirty="0"/>
        </a:p>
      </dgm:t>
    </dgm:pt>
    <dgm:pt modelId="{83E9D8CB-605A-4DA0-BDB2-99B4F137B4A5}" type="parTrans" cxnId="{11FBA454-9224-46F0-8AAB-0DCCBFB5F003}">
      <dgm:prSet/>
      <dgm:spPr/>
      <dgm:t>
        <a:bodyPr/>
        <a:lstStyle/>
        <a:p>
          <a:endParaRPr lang="en-US"/>
        </a:p>
      </dgm:t>
    </dgm:pt>
    <dgm:pt modelId="{10DB9A10-57CB-417C-B423-19B42F0C50F7}" type="sibTrans" cxnId="{11FBA454-9224-46F0-8AAB-0DCCBFB5F003}">
      <dgm:prSet/>
      <dgm:spPr/>
      <dgm:t>
        <a:bodyPr/>
        <a:lstStyle/>
        <a:p>
          <a:endParaRPr lang="en-US"/>
        </a:p>
      </dgm:t>
    </dgm:pt>
    <dgm:pt modelId="{F7DB23FD-6C96-499F-916E-AA4B9D0BE190}">
      <dgm:prSet/>
      <dgm:spPr>
        <a:solidFill>
          <a:srgbClr val="FF0000"/>
        </a:solidFill>
        <a:ln w="38100" cmpd="sng">
          <a:solidFill>
            <a:schemeClr val="tx1">
              <a:lumMod val="65000"/>
              <a:lumOff val="35000"/>
            </a:schemeClr>
          </a:solidFill>
          <a:prstDash val="solid"/>
        </a:ln>
      </dgm:spPr>
      <dgm:t>
        <a:bodyPr/>
        <a:lstStyle/>
        <a:p>
          <a:r>
            <a:rPr lang="en-US" b="1" dirty="0" smtClean="0"/>
            <a:t>Addressing Serious and Chronic Behavior Problems</a:t>
          </a:r>
          <a:endParaRPr lang="en-US" b="1" dirty="0"/>
        </a:p>
      </dgm:t>
    </dgm:pt>
    <dgm:pt modelId="{8AEE1C5A-1D78-498B-942C-CEAE87878E58}" type="parTrans" cxnId="{6540FA57-55C1-4E51-8D0D-393DCFC18052}">
      <dgm:prSet/>
      <dgm:spPr/>
      <dgm:t>
        <a:bodyPr/>
        <a:lstStyle/>
        <a:p>
          <a:endParaRPr lang="en-US"/>
        </a:p>
      </dgm:t>
    </dgm:pt>
    <dgm:pt modelId="{EC127EAF-EB96-4841-811B-AA4C30680D69}" type="sibTrans" cxnId="{6540FA57-55C1-4E51-8D0D-393DCFC18052}">
      <dgm:prSet/>
      <dgm:spPr/>
      <dgm:t>
        <a:bodyPr/>
        <a:lstStyle/>
        <a:p>
          <a:endParaRPr lang="en-US"/>
        </a:p>
      </dgm:t>
    </dgm:pt>
    <dgm:pt modelId="{EDFC1EA7-7BE8-4A8F-A519-51E08ADED64A}">
      <dgm:prSet phldrT="[Text]" custT="1"/>
      <dgm:spPr>
        <a:solidFill>
          <a:srgbClr val="92D050">
            <a:alpha val="50000"/>
          </a:srgbClr>
        </a:solidFill>
        <a:ln w="38100" cmpd="sng">
          <a:solidFill>
            <a:schemeClr val="tx1">
              <a:lumMod val="65000"/>
              <a:lumOff val="35000"/>
            </a:schemeClr>
          </a:solidFill>
          <a:prstDash val="solid"/>
        </a:ln>
      </dgm:spPr>
      <dgm:t>
        <a:bodyPr/>
        <a:lstStyle/>
        <a:p>
          <a:r>
            <a:rPr lang="en-US" sz="1400" b="1" dirty="0" smtClean="0"/>
            <a:t>Prevention</a:t>
          </a:r>
          <a:endParaRPr lang="en-US" sz="1400" b="1" dirty="0"/>
        </a:p>
      </dgm:t>
    </dgm:pt>
    <dgm:pt modelId="{DA0F0D93-3F55-49DE-AAAE-57D38F3B4CAB}" type="parTrans" cxnId="{51271BED-7AB7-4EBF-9235-76C81721EF82}">
      <dgm:prSet/>
      <dgm:spPr/>
      <dgm:t>
        <a:bodyPr/>
        <a:lstStyle/>
        <a:p>
          <a:endParaRPr lang="en-US"/>
        </a:p>
      </dgm:t>
    </dgm:pt>
    <dgm:pt modelId="{E2DBEC0F-1765-4CFF-BDFB-E01169C4E053}" type="sibTrans" cxnId="{51271BED-7AB7-4EBF-9235-76C81721EF82}">
      <dgm:prSet/>
      <dgm:spPr/>
      <dgm:t>
        <a:bodyPr/>
        <a:lstStyle/>
        <a:p>
          <a:endParaRPr lang="en-US"/>
        </a:p>
      </dgm:t>
    </dgm:pt>
    <dgm:pt modelId="{0DD4B924-D345-4D3D-8195-3799312A4581}">
      <dgm:prSet phldrT="[Text]" custT="1"/>
      <dgm:spPr>
        <a:solidFill>
          <a:srgbClr val="00B0F0"/>
        </a:solidFill>
        <a:ln w="38100" cmpd="sng">
          <a:solidFill>
            <a:schemeClr val="tx1">
              <a:lumMod val="65000"/>
              <a:lumOff val="35000"/>
            </a:schemeClr>
          </a:solidFill>
          <a:prstDash val="solid"/>
        </a:ln>
      </dgm:spPr>
      <dgm:t>
        <a:bodyPr/>
        <a:lstStyle/>
        <a:p>
          <a:r>
            <a:rPr lang="en-US" sz="1400" b="1" dirty="0" smtClean="0"/>
            <a:t>Self-Discipline</a:t>
          </a:r>
          <a:endParaRPr lang="en-US" sz="1400" b="1" dirty="0"/>
        </a:p>
      </dgm:t>
    </dgm:pt>
    <dgm:pt modelId="{76AF1058-4BCE-4D08-9BBA-FBFAE92135F9}" type="sibTrans" cxnId="{04C91CC4-1801-47B7-8AE8-9364195EB98C}">
      <dgm:prSet/>
      <dgm:spPr/>
      <dgm:t>
        <a:bodyPr/>
        <a:lstStyle/>
        <a:p>
          <a:endParaRPr lang="en-US"/>
        </a:p>
      </dgm:t>
    </dgm:pt>
    <dgm:pt modelId="{3113D63E-1DD3-4184-B491-2A940D1016EE}" type="parTrans" cxnId="{04C91CC4-1801-47B7-8AE8-9364195EB98C}">
      <dgm:prSet/>
      <dgm:spPr/>
      <dgm:t>
        <a:bodyPr/>
        <a:lstStyle/>
        <a:p>
          <a:endParaRPr lang="en-US"/>
        </a:p>
      </dgm:t>
    </dgm:pt>
    <dgm:pt modelId="{C404F243-AA8A-4314-B200-C50BED743724}" type="pres">
      <dgm:prSet presAssocID="{74D1DAF4-9277-456F-B68A-CAFC57AB5F7A}" presName="compositeShape" presStyleCnt="0">
        <dgm:presLayoutVars>
          <dgm:chMax val="7"/>
          <dgm:dir/>
          <dgm:resizeHandles val="exact"/>
        </dgm:presLayoutVars>
      </dgm:prSet>
      <dgm:spPr/>
    </dgm:pt>
    <dgm:pt modelId="{87473BDE-C33F-4F3D-97C5-0F74FD26EB7E}" type="pres">
      <dgm:prSet presAssocID="{0DD4B924-D345-4D3D-8195-3799312A4581}" presName="circ1" presStyleLbl="vennNode1" presStyleIdx="0" presStyleCnt="4" custLinFactNeighborX="-1282" custLinFactNeighborY="-1923"/>
      <dgm:spPr/>
      <dgm:t>
        <a:bodyPr/>
        <a:lstStyle/>
        <a:p>
          <a:endParaRPr lang="en-US"/>
        </a:p>
      </dgm:t>
    </dgm:pt>
    <dgm:pt modelId="{2E73073B-8576-4579-8138-7D72128E3E95}" type="pres">
      <dgm:prSet presAssocID="{0DD4B924-D345-4D3D-8195-3799312A45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EC04C-BA9B-4073-8964-E37237E664E5}" type="pres">
      <dgm:prSet presAssocID="{9BB82706-5D39-42AF-A52E-E43074163F24}" presName="circ2" presStyleLbl="vennNode1" presStyleIdx="1" presStyleCnt="4"/>
      <dgm:spPr/>
      <dgm:t>
        <a:bodyPr/>
        <a:lstStyle/>
        <a:p>
          <a:endParaRPr lang="en-US"/>
        </a:p>
      </dgm:t>
    </dgm:pt>
    <dgm:pt modelId="{11BCDB0F-0F88-4174-B7B7-F451A3DA791A}" type="pres">
      <dgm:prSet presAssocID="{9BB82706-5D39-42AF-A52E-E43074163F2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92BC3-0420-493C-9588-E5F319D55763}" type="pres">
      <dgm:prSet presAssocID="{F7DB23FD-6C96-499F-916E-AA4B9D0BE190}" presName="circ3" presStyleLbl="vennNode1" presStyleIdx="2" presStyleCnt="4"/>
      <dgm:spPr/>
      <dgm:t>
        <a:bodyPr/>
        <a:lstStyle/>
        <a:p>
          <a:endParaRPr lang="en-US"/>
        </a:p>
      </dgm:t>
    </dgm:pt>
    <dgm:pt modelId="{822B6FB7-986C-43F8-B2D5-9B151C6B2C8A}" type="pres">
      <dgm:prSet presAssocID="{F7DB23FD-6C96-499F-916E-AA4B9D0BE19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C7531-FF9B-4D16-809A-BFA62A9551E0}" type="pres">
      <dgm:prSet presAssocID="{EDFC1EA7-7BE8-4A8F-A519-51E08ADED64A}" presName="circ4" presStyleLbl="vennNode1" presStyleIdx="3" presStyleCnt="4"/>
      <dgm:spPr/>
      <dgm:t>
        <a:bodyPr/>
        <a:lstStyle/>
        <a:p>
          <a:endParaRPr lang="en-US"/>
        </a:p>
      </dgm:t>
    </dgm:pt>
    <dgm:pt modelId="{20A8DEFF-2F44-4C9B-9E13-E749D783C529}" type="pres">
      <dgm:prSet presAssocID="{EDFC1EA7-7BE8-4A8F-A519-51E08ADED64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B4B4A1-0E29-4A2D-A6CC-3BC9D0EB725C}" type="presOf" srcId="{9BB82706-5D39-42AF-A52E-E43074163F24}" destId="{11BCDB0F-0F88-4174-B7B7-F451A3DA791A}" srcOrd="1" destOrd="0" presId="urn:microsoft.com/office/officeart/2005/8/layout/venn1"/>
    <dgm:cxn modelId="{DD5938EC-B9BD-4EE0-A462-08A51D67F292}" type="presOf" srcId="{F7DB23FD-6C96-499F-916E-AA4B9D0BE190}" destId="{822B6FB7-986C-43F8-B2D5-9B151C6B2C8A}" srcOrd="1" destOrd="0" presId="urn:microsoft.com/office/officeart/2005/8/layout/venn1"/>
    <dgm:cxn modelId="{1AB60159-480B-4761-9EC8-38E521EFBF6A}" type="presOf" srcId="{0DD4B924-D345-4D3D-8195-3799312A4581}" destId="{2E73073B-8576-4579-8138-7D72128E3E95}" srcOrd="1" destOrd="0" presId="urn:microsoft.com/office/officeart/2005/8/layout/venn1"/>
    <dgm:cxn modelId="{04C91CC4-1801-47B7-8AE8-9364195EB98C}" srcId="{74D1DAF4-9277-456F-B68A-CAFC57AB5F7A}" destId="{0DD4B924-D345-4D3D-8195-3799312A4581}" srcOrd="0" destOrd="0" parTransId="{3113D63E-1DD3-4184-B491-2A940D1016EE}" sibTransId="{76AF1058-4BCE-4D08-9BBA-FBFAE92135F9}"/>
    <dgm:cxn modelId="{75684EAA-1DBE-48F1-92A4-0CFD4F4A3BEE}" type="presOf" srcId="{74D1DAF4-9277-456F-B68A-CAFC57AB5F7A}" destId="{C404F243-AA8A-4314-B200-C50BED743724}" srcOrd="0" destOrd="0" presId="urn:microsoft.com/office/officeart/2005/8/layout/venn1"/>
    <dgm:cxn modelId="{11FBA454-9224-46F0-8AAB-0DCCBFB5F003}" srcId="{74D1DAF4-9277-456F-B68A-CAFC57AB5F7A}" destId="{9BB82706-5D39-42AF-A52E-E43074163F24}" srcOrd="1" destOrd="0" parTransId="{83E9D8CB-605A-4DA0-BDB2-99B4F137B4A5}" sibTransId="{10DB9A10-57CB-417C-B423-19B42F0C50F7}"/>
    <dgm:cxn modelId="{6540FA57-55C1-4E51-8D0D-393DCFC18052}" srcId="{74D1DAF4-9277-456F-B68A-CAFC57AB5F7A}" destId="{F7DB23FD-6C96-499F-916E-AA4B9D0BE190}" srcOrd="2" destOrd="0" parTransId="{8AEE1C5A-1D78-498B-942C-CEAE87878E58}" sibTransId="{EC127EAF-EB96-4841-811B-AA4C30680D69}"/>
    <dgm:cxn modelId="{5F444911-1A6A-4AEC-A459-CC03D212B78B}" type="presOf" srcId="{EDFC1EA7-7BE8-4A8F-A519-51E08ADED64A}" destId="{476C7531-FF9B-4D16-809A-BFA62A9551E0}" srcOrd="0" destOrd="0" presId="urn:microsoft.com/office/officeart/2005/8/layout/venn1"/>
    <dgm:cxn modelId="{3E6EFB71-A8A6-421E-8C9C-D160F61E31DB}" type="presOf" srcId="{9BB82706-5D39-42AF-A52E-E43074163F24}" destId="{991EC04C-BA9B-4073-8964-E37237E664E5}" srcOrd="0" destOrd="0" presId="urn:microsoft.com/office/officeart/2005/8/layout/venn1"/>
    <dgm:cxn modelId="{7C056DE7-5EC5-4C3E-B75E-87CBFCAEA834}" type="presOf" srcId="{EDFC1EA7-7BE8-4A8F-A519-51E08ADED64A}" destId="{20A8DEFF-2F44-4C9B-9E13-E749D783C529}" srcOrd="1" destOrd="0" presId="urn:microsoft.com/office/officeart/2005/8/layout/venn1"/>
    <dgm:cxn modelId="{EA0107ED-72F8-4E71-B254-AAC3E7254C34}" type="presOf" srcId="{0DD4B924-D345-4D3D-8195-3799312A4581}" destId="{87473BDE-C33F-4F3D-97C5-0F74FD26EB7E}" srcOrd="0" destOrd="0" presId="urn:microsoft.com/office/officeart/2005/8/layout/venn1"/>
    <dgm:cxn modelId="{51271BED-7AB7-4EBF-9235-76C81721EF82}" srcId="{74D1DAF4-9277-456F-B68A-CAFC57AB5F7A}" destId="{EDFC1EA7-7BE8-4A8F-A519-51E08ADED64A}" srcOrd="3" destOrd="0" parTransId="{DA0F0D93-3F55-49DE-AAAE-57D38F3B4CAB}" sibTransId="{E2DBEC0F-1765-4CFF-BDFB-E01169C4E053}"/>
    <dgm:cxn modelId="{FF9FEBEC-77BE-493A-A6B6-87408E28FCC3}" type="presOf" srcId="{F7DB23FD-6C96-499F-916E-AA4B9D0BE190}" destId="{02592BC3-0420-493C-9588-E5F319D55763}" srcOrd="0" destOrd="0" presId="urn:microsoft.com/office/officeart/2005/8/layout/venn1"/>
    <dgm:cxn modelId="{F31E486C-758E-4ABE-B664-CBEA1BEE421D}" type="presParOf" srcId="{C404F243-AA8A-4314-B200-C50BED743724}" destId="{87473BDE-C33F-4F3D-97C5-0F74FD26EB7E}" srcOrd="0" destOrd="0" presId="urn:microsoft.com/office/officeart/2005/8/layout/venn1"/>
    <dgm:cxn modelId="{EBFE3EAD-42FE-4594-B5F1-8D36B4E0D561}" type="presParOf" srcId="{C404F243-AA8A-4314-B200-C50BED743724}" destId="{2E73073B-8576-4579-8138-7D72128E3E95}" srcOrd="1" destOrd="0" presId="urn:microsoft.com/office/officeart/2005/8/layout/venn1"/>
    <dgm:cxn modelId="{AB3ED513-9E8A-4C87-9F3F-2276AA9D1D32}" type="presParOf" srcId="{C404F243-AA8A-4314-B200-C50BED743724}" destId="{991EC04C-BA9B-4073-8964-E37237E664E5}" srcOrd="2" destOrd="0" presId="urn:microsoft.com/office/officeart/2005/8/layout/venn1"/>
    <dgm:cxn modelId="{F82ED1E3-16E4-4DE3-A522-5B12B06920A3}" type="presParOf" srcId="{C404F243-AA8A-4314-B200-C50BED743724}" destId="{11BCDB0F-0F88-4174-B7B7-F451A3DA791A}" srcOrd="3" destOrd="0" presId="urn:microsoft.com/office/officeart/2005/8/layout/venn1"/>
    <dgm:cxn modelId="{23E56220-8B02-4F42-9A48-877B657FA3E8}" type="presParOf" srcId="{C404F243-AA8A-4314-B200-C50BED743724}" destId="{02592BC3-0420-493C-9588-E5F319D55763}" srcOrd="4" destOrd="0" presId="urn:microsoft.com/office/officeart/2005/8/layout/venn1"/>
    <dgm:cxn modelId="{F5B74203-160F-4C78-BB3F-0C195A21D18D}" type="presParOf" srcId="{C404F243-AA8A-4314-B200-C50BED743724}" destId="{822B6FB7-986C-43F8-B2D5-9B151C6B2C8A}" srcOrd="5" destOrd="0" presId="urn:microsoft.com/office/officeart/2005/8/layout/venn1"/>
    <dgm:cxn modelId="{856A1363-F59B-421E-B61C-83BC64782DBA}" type="presParOf" srcId="{C404F243-AA8A-4314-B200-C50BED743724}" destId="{476C7531-FF9B-4D16-809A-BFA62A9551E0}" srcOrd="6" destOrd="0" presId="urn:microsoft.com/office/officeart/2005/8/layout/venn1"/>
    <dgm:cxn modelId="{FCE6E1CA-B190-4C6A-9381-5264B55FCCB1}" type="presParOf" srcId="{C404F243-AA8A-4314-B200-C50BED743724}" destId="{20A8DEFF-2F44-4C9B-9E13-E749D783C52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D1DAF4-9277-456F-B68A-CAFC57AB5F7A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9BB82706-5D39-42AF-A52E-E43074163F24}">
      <dgm:prSet phldrT="[Text]"/>
      <dgm:spPr>
        <a:solidFill>
          <a:srgbClr val="FFFF00"/>
        </a:solidFill>
        <a:ln w="38100" cmpd="sng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n-US" dirty="0" smtClean="0"/>
            <a:t>Correction</a:t>
          </a:r>
          <a:endParaRPr lang="en-US" dirty="0"/>
        </a:p>
      </dgm:t>
    </dgm:pt>
    <dgm:pt modelId="{83E9D8CB-605A-4DA0-BDB2-99B4F137B4A5}" type="parTrans" cxnId="{11FBA454-9224-46F0-8AAB-0DCCBFB5F003}">
      <dgm:prSet/>
      <dgm:spPr/>
      <dgm:t>
        <a:bodyPr/>
        <a:lstStyle/>
        <a:p>
          <a:endParaRPr lang="en-US"/>
        </a:p>
      </dgm:t>
    </dgm:pt>
    <dgm:pt modelId="{10DB9A10-57CB-417C-B423-19B42F0C50F7}" type="sibTrans" cxnId="{11FBA454-9224-46F0-8AAB-0DCCBFB5F003}">
      <dgm:prSet/>
      <dgm:spPr/>
      <dgm:t>
        <a:bodyPr/>
        <a:lstStyle/>
        <a:p>
          <a:endParaRPr lang="en-US"/>
        </a:p>
      </dgm:t>
    </dgm:pt>
    <dgm:pt modelId="{F7DB23FD-6C96-499F-916E-AA4B9D0BE190}">
      <dgm:prSet/>
      <dgm:spPr>
        <a:solidFill>
          <a:srgbClr val="FF0000"/>
        </a:solidFill>
        <a:ln w="38100" cmpd="sng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n-US" dirty="0" smtClean="0"/>
            <a:t>Addressing Serious and Chronic Behavior Problems</a:t>
          </a:r>
          <a:endParaRPr lang="en-US" dirty="0"/>
        </a:p>
      </dgm:t>
    </dgm:pt>
    <dgm:pt modelId="{8AEE1C5A-1D78-498B-942C-CEAE87878E58}" type="parTrans" cxnId="{6540FA57-55C1-4E51-8D0D-393DCFC18052}">
      <dgm:prSet/>
      <dgm:spPr/>
      <dgm:t>
        <a:bodyPr/>
        <a:lstStyle/>
        <a:p>
          <a:endParaRPr lang="en-US"/>
        </a:p>
      </dgm:t>
    </dgm:pt>
    <dgm:pt modelId="{EC127EAF-EB96-4841-811B-AA4C30680D69}" type="sibTrans" cxnId="{6540FA57-55C1-4E51-8D0D-393DCFC18052}">
      <dgm:prSet/>
      <dgm:spPr/>
      <dgm:t>
        <a:bodyPr/>
        <a:lstStyle/>
        <a:p>
          <a:endParaRPr lang="en-US"/>
        </a:p>
      </dgm:t>
    </dgm:pt>
    <dgm:pt modelId="{EDFC1EA7-7BE8-4A8F-A519-51E08ADED64A}">
      <dgm:prSet phldrT="[Text]"/>
      <dgm:spPr>
        <a:solidFill>
          <a:srgbClr val="92D050">
            <a:alpha val="50000"/>
          </a:srgbClr>
        </a:solidFill>
        <a:ln w="38100" cmpd="sng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n-US" dirty="0" smtClean="0"/>
            <a:t>Prevention</a:t>
          </a:r>
          <a:endParaRPr lang="en-US" dirty="0"/>
        </a:p>
      </dgm:t>
    </dgm:pt>
    <dgm:pt modelId="{DA0F0D93-3F55-49DE-AAAE-57D38F3B4CAB}" type="parTrans" cxnId="{51271BED-7AB7-4EBF-9235-76C81721EF82}">
      <dgm:prSet/>
      <dgm:spPr/>
      <dgm:t>
        <a:bodyPr/>
        <a:lstStyle/>
        <a:p>
          <a:endParaRPr lang="en-US"/>
        </a:p>
      </dgm:t>
    </dgm:pt>
    <dgm:pt modelId="{E2DBEC0F-1765-4CFF-BDFB-E01169C4E053}" type="sibTrans" cxnId="{51271BED-7AB7-4EBF-9235-76C81721EF82}">
      <dgm:prSet/>
      <dgm:spPr/>
      <dgm:t>
        <a:bodyPr/>
        <a:lstStyle/>
        <a:p>
          <a:endParaRPr lang="en-US"/>
        </a:p>
      </dgm:t>
    </dgm:pt>
    <dgm:pt modelId="{0DD4B924-D345-4D3D-8195-3799312A4581}">
      <dgm:prSet phldrT="[Text]"/>
      <dgm:spPr>
        <a:solidFill>
          <a:srgbClr val="00B0F0"/>
        </a:solidFill>
        <a:ln w="38100" cmpd="sng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n-US" dirty="0" smtClean="0"/>
            <a:t>Self-Discipline</a:t>
          </a:r>
          <a:endParaRPr lang="en-US" dirty="0"/>
        </a:p>
      </dgm:t>
    </dgm:pt>
    <dgm:pt modelId="{76AF1058-4BCE-4D08-9BBA-FBFAE92135F9}" type="sibTrans" cxnId="{04C91CC4-1801-47B7-8AE8-9364195EB98C}">
      <dgm:prSet/>
      <dgm:spPr/>
      <dgm:t>
        <a:bodyPr/>
        <a:lstStyle/>
        <a:p>
          <a:endParaRPr lang="en-US"/>
        </a:p>
      </dgm:t>
    </dgm:pt>
    <dgm:pt modelId="{3113D63E-1DD3-4184-B491-2A940D1016EE}" type="parTrans" cxnId="{04C91CC4-1801-47B7-8AE8-9364195EB98C}">
      <dgm:prSet/>
      <dgm:spPr/>
      <dgm:t>
        <a:bodyPr/>
        <a:lstStyle/>
        <a:p>
          <a:endParaRPr lang="en-US"/>
        </a:p>
      </dgm:t>
    </dgm:pt>
    <dgm:pt modelId="{C404F243-AA8A-4314-B200-C50BED743724}" type="pres">
      <dgm:prSet presAssocID="{74D1DAF4-9277-456F-B68A-CAFC57AB5F7A}" presName="compositeShape" presStyleCnt="0">
        <dgm:presLayoutVars>
          <dgm:chMax val="7"/>
          <dgm:dir/>
          <dgm:resizeHandles val="exact"/>
        </dgm:presLayoutVars>
      </dgm:prSet>
      <dgm:spPr/>
    </dgm:pt>
    <dgm:pt modelId="{87473BDE-C33F-4F3D-97C5-0F74FD26EB7E}" type="pres">
      <dgm:prSet presAssocID="{0DD4B924-D345-4D3D-8195-3799312A4581}" presName="circ1" presStyleLbl="vennNode1" presStyleIdx="0" presStyleCnt="4" custLinFactNeighborX="-1282" custLinFactNeighborY="-1923"/>
      <dgm:spPr/>
      <dgm:t>
        <a:bodyPr/>
        <a:lstStyle/>
        <a:p>
          <a:endParaRPr lang="en-US"/>
        </a:p>
      </dgm:t>
    </dgm:pt>
    <dgm:pt modelId="{2E73073B-8576-4579-8138-7D72128E3E95}" type="pres">
      <dgm:prSet presAssocID="{0DD4B924-D345-4D3D-8195-3799312A458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EC04C-BA9B-4073-8964-E37237E664E5}" type="pres">
      <dgm:prSet presAssocID="{9BB82706-5D39-42AF-A52E-E43074163F24}" presName="circ2" presStyleLbl="vennNode1" presStyleIdx="1" presStyleCnt="4"/>
      <dgm:spPr/>
      <dgm:t>
        <a:bodyPr/>
        <a:lstStyle/>
        <a:p>
          <a:endParaRPr lang="en-US"/>
        </a:p>
      </dgm:t>
    </dgm:pt>
    <dgm:pt modelId="{11BCDB0F-0F88-4174-B7B7-F451A3DA791A}" type="pres">
      <dgm:prSet presAssocID="{9BB82706-5D39-42AF-A52E-E43074163F2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92BC3-0420-493C-9588-E5F319D55763}" type="pres">
      <dgm:prSet presAssocID="{F7DB23FD-6C96-499F-916E-AA4B9D0BE190}" presName="circ3" presStyleLbl="vennNode1" presStyleIdx="2" presStyleCnt="4"/>
      <dgm:spPr/>
      <dgm:t>
        <a:bodyPr/>
        <a:lstStyle/>
        <a:p>
          <a:endParaRPr lang="en-US"/>
        </a:p>
      </dgm:t>
    </dgm:pt>
    <dgm:pt modelId="{822B6FB7-986C-43F8-B2D5-9B151C6B2C8A}" type="pres">
      <dgm:prSet presAssocID="{F7DB23FD-6C96-499F-916E-AA4B9D0BE19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C7531-FF9B-4D16-809A-BFA62A9551E0}" type="pres">
      <dgm:prSet presAssocID="{EDFC1EA7-7BE8-4A8F-A519-51E08ADED64A}" presName="circ4" presStyleLbl="vennNode1" presStyleIdx="3" presStyleCnt="4"/>
      <dgm:spPr/>
      <dgm:t>
        <a:bodyPr/>
        <a:lstStyle/>
        <a:p>
          <a:endParaRPr lang="en-US"/>
        </a:p>
      </dgm:t>
    </dgm:pt>
    <dgm:pt modelId="{20A8DEFF-2F44-4C9B-9E13-E749D783C529}" type="pres">
      <dgm:prSet presAssocID="{EDFC1EA7-7BE8-4A8F-A519-51E08ADED64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71BED-7AB7-4EBF-9235-76C81721EF82}" srcId="{74D1DAF4-9277-456F-B68A-CAFC57AB5F7A}" destId="{EDFC1EA7-7BE8-4A8F-A519-51E08ADED64A}" srcOrd="3" destOrd="0" parTransId="{DA0F0D93-3F55-49DE-AAAE-57D38F3B4CAB}" sibTransId="{E2DBEC0F-1765-4CFF-BDFB-E01169C4E053}"/>
    <dgm:cxn modelId="{946DE9EE-E474-4F5F-87F2-F1C8E1D5334C}" type="presOf" srcId="{9BB82706-5D39-42AF-A52E-E43074163F24}" destId="{991EC04C-BA9B-4073-8964-E37237E664E5}" srcOrd="0" destOrd="0" presId="urn:microsoft.com/office/officeart/2005/8/layout/venn1"/>
    <dgm:cxn modelId="{84D84DEC-7728-4208-8A3D-3FC219E4223A}" type="presOf" srcId="{74D1DAF4-9277-456F-B68A-CAFC57AB5F7A}" destId="{C404F243-AA8A-4314-B200-C50BED743724}" srcOrd="0" destOrd="0" presId="urn:microsoft.com/office/officeart/2005/8/layout/venn1"/>
    <dgm:cxn modelId="{E7B17545-17E5-4628-87BB-C50F9B921B6B}" type="presOf" srcId="{9BB82706-5D39-42AF-A52E-E43074163F24}" destId="{11BCDB0F-0F88-4174-B7B7-F451A3DA791A}" srcOrd="1" destOrd="0" presId="urn:microsoft.com/office/officeart/2005/8/layout/venn1"/>
    <dgm:cxn modelId="{56A28767-96BD-4D75-AC51-308AA0289D1A}" type="presOf" srcId="{0DD4B924-D345-4D3D-8195-3799312A4581}" destId="{2E73073B-8576-4579-8138-7D72128E3E95}" srcOrd="1" destOrd="0" presId="urn:microsoft.com/office/officeart/2005/8/layout/venn1"/>
    <dgm:cxn modelId="{7C6F6BF7-522A-4D7A-9781-781BE29E4444}" type="presOf" srcId="{F7DB23FD-6C96-499F-916E-AA4B9D0BE190}" destId="{02592BC3-0420-493C-9588-E5F319D55763}" srcOrd="0" destOrd="0" presId="urn:microsoft.com/office/officeart/2005/8/layout/venn1"/>
    <dgm:cxn modelId="{61E07308-E224-42C3-A0BE-678F6DACA835}" type="presOf" srcId="{0DD4B924-D345-4D3D-8195-3799312A4581}" destId="{87473BDE-C33F-4F3D-97C5-0F74FD26EB7E}" srcOrd="0" destOrd="0" presId="urn:microsoft.com/office/officeart/2005/8/layout/venn1"/>
    <dgm:cxn modelId="{6540FA57-55C1-4E51-8D0D-393DCFC18052}" srcId="{74D1DAF4-9277-456F-B68A-CAFC57AB5F7A}" destId="{F7DB23FD-6C96-499F-916E-AA4B9D0BE190}" srcOrd="2" destOrd="0" parTransId="{8AEE1C5A-1D78-498B-942C-CEAE87878E58}" sibTransId="{EC127EAF-EB96-4841-811B-AA4C30680D69}"/>
    <dgm:cxn modelId="{11FBA454-9224-46F0-8AAB-0DCCBFB5F003}" srcId="{74D1DAF4-9277-456F-B68A-CAFC57AB5F7A}" destId="{9BB82706-5D39-42AF-A52E-E43074163F24}" srcOrd="1" destOrd="0" parTransId="{83E9D8CB-605A-4DA0-BDB2-99B4F137B4A5}" sibTransId="{10DB9A10-57CB-417C-B423-19B42F0C50F7}"/>
    <dgm:cxn modelId="{47955125-7099-4F85-8EB0-69CAB9E72D48}" type="presOf" srcId="{EDFC1EA7-7BE8-4A8F-A519-51E08ADED64A}" destId="{476C7531-FF9B-4D16-809A-BFA62A9551E0}" srcOrd="0" destOrd="0" presId="urn:microsoft.com/office/officeart/2005/8/layout/venn1"/>
    <dgm:cxn modelId="{E3499472-4FAA-4624-A4DD-BB4A04AE8F15}" type="presOf" srcId="{EDFC1EA7-7BE8-4A8F-A519-51E08ADED64A}" destId="{20A8DEFF-2F44-4C9B-9E13-E749D783C529}" srcOrd="1" destOrd="0" presId="urn:microsoft.com/office/officeart/2005/8/layout/venn1"/>
    <dgm:cxn modelId="{25592F6E-B447-4EEE-886F-D2A22CF0E4EF}" type="presOf" srcId="{F7DB23FD-6C96-499F-916E-AA4B9D0BE190}" destId="{822B6FB7-986C-43F8-B2D5-9B151C6B2C8A}" srcOrd="1" destOrd="0" presId="urn:microsoft.com/office/officeart/2005/8/layout/venn1"/>
    <dgm:cxn modelId="{04C91CC4-1801-47B7-8AE8-9364195EB98C}" srcId="{74D1DAF4-9277-456F-B68A-CAFC57AB5F7A}" destId="{0DD4B924-D345-4D3D-8195-3799312A4581}" srcOrd="0" destOrd="0" parTransId="{3113D63E-1DD3-4184-B491-2A940D1016EE}" sibTransId="{76AF1058-4BCE-4D08-9BBA-FBFAE92135F9}"/>
    <dgm:cxn modelId="{BA8E33A7-478B-47A2-8BD9-6F336B011171}" type="presParOf" srcId="{C404F243-AA8A-4314-B200-C50BED743724}" destId="{87473BDE-C33F-4F3D-97C5-0F74FD26EB7E}" srcOrd="0" destOrd="0" presId="urn:microsoft.com/office/officeart/2005/8/layout/venn1"/>
    <dgm:cxn modelId="{6A711BA1-1C5E-493D-8ABA-FE574DF5CF3D}" type="presParOf" srcId="{C404F243-AA8A-4314-B200-C50BED743724}" destId="{2E73073B-8576-4579-8138-7D72128E3E95}" srcOrd="1" destOrd="0" presId="urn:microsoft.com/office/officeart/2005/8/layout/venn1"/>
    <dgm:cxn modelId="{B7AD4DD6-24F4-4FE6-9D13-C858021CCA21}" type="presParOf" srcId="{C404F243-AA8A-4314-B200-C50BED743724}" destId="{991EC04C-BA9B-4073-8964-E37237E664E5}" srcOrd="2" destOrd="0" presId="urn:microsoft.com/office/officeart/2005/8/layout/venn1"/>
    <dgm:cxn modelId="{81857A3C-889E-4046-B400-EA8F8DE2E2DC}" type="presParOf" srcId="{C404F243-AA8A-4314-B200-C50BED743724}" destId="{11BCDB0F-0F88-4174-B7B7-F451A3DA791A}" srcOrd="3" destOrd="0" presId="urn:microsoft.com/office/officeart/2005/8/layout/venn1"/>
    <dgm:cxn modelId="{51ACB743-C9B2-4117-846B-C4B3EC360CC3}" type="presParOf" srcId="{C404F243-AA8A-4314-B200-C50BED743724}" destId="{02592BC3-0420-493C-9588-E5F319D55763}" srcOrd="4" destOrd="0" presId="urn:microsoft.com/office/officeart/2005/8/layout/venn1"/>
    <dgm:cxn modelId="{356ED75D-5659-483E-9148-B20CD5A00086}" type="presParOf" srcId="{C404F243-AA8A-4314-B200-C50BED743724}" destId="{822B6FB7-986C-43F8-B2D5-9B151C6B2C8A}" srcOrd="5" destOrd="0" presId="urn:microsoft.com/office/officeart/2005/8/layout/venn1"/>
    <dgm:cxn modelId="{5350DD4C-16CB-4E26-9C1C-E154121BD69E}" type="presParOf" srcId="{C404F243-AA8A-4314-B200-C50BED743724}" destId="{476C7531-FF9B-4D16-809A-BFA62A9551E0}" srcOrd="6" destOrd="0" presId="urn:microsoft.com/office/officeart/2005/8/layout/venn1"/>
    <dgm:cxn modelId="{45147E97-EF95-4E31-8C5A-409C968EE588}" type="presParOf" srcId="{C404F243-AA8A-4314-B200-C50BED743724}" destId="{20A8DEFF-2F44-4C9B-9E13-E749D783C529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73BDE-C33F-4F3D-97C5-0F74FD26EB7E}">
      <dsp:nvSpPr>
        <dsp:cNvPr id="0" name=""/>
        <dsp:cNvSpPr/>
      </dsp:nvSpPr>
      <dsp:spPr>
        <a:xfrm>
          <a:off x="3032761" y="1"/>
          <a:ext cx="2258568" cy="2258568"/>
        </a:xfrm>
        <a:prstGeom prst="ellipse">
          <a:avLst/>
        </a:prstGeom>
        <a:solidFill>
          <a:srgbClr val="00B0F0"/>
        </a:solidFill>
        <a:ln w="41275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Student</a:t>
          </a:r>
          <a:r>
            <a:rPr lang="en-US" sz="1400" b="1" kern="1200" baseline="0" dirty="0" smtClean="0"/>
            <a:t> Relations</a:t>
          </a:r>
          <a:endParaRPr lang="en-US" sz="1400" b="1" kern="1200" dirty="0"/>
        </a:p>
      </dsp:txBody>
      <dsp:txXfrm>
        <a:off x="3293365" y="304039"/>
        <a:ext cx="1737360" cy="716661"/>
      </dsp:txXfrm>
    </dsp:sp>
    <dsp:sp modelId="{991EC04C-BA9B-4073-8964-E37237E664E5}">
      <dsp:nvSpPr>
        <dsp:cNvPr id="0" name=""/>
        <dsp:cNvSpPr/>
      </dsp:nvSpPr>
      <dsp:spPr>
        <a:xfrm>
          <a:off x="4107698" y="1082912"/>
          <a:ext cx="2258568" cy="2258568"/>
        </a:xfrm>
        <a:prstGeom prst="ellipse">
          <a:avLst/>
        </a:prstGeom>
        <a:solidFill>
          <a:srgbClr val="FFFF00"/>
        </a:solidFill>
        <a:ln w="41275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Safety</a:t>
          </a:r>
          <a:endParaRPr lang="en-US" sz="1400" b="1" kern="1200" dirty="0"/>
        </a:p>
      </dsp:txBody>
      <dsp:txXfrm>
        <a:off x="5323850" y="1343516"/>
        <a:ext cx="868680" cy="1737360"/>
      </dsp:txXfrm>
    </dsp:sp>
    <dsp:sp modelId="{02592BC3-0420-493C-9588-E5F319D55763}">
      <dsp:nvSpPr>
        <dsp:cNvPr id="0" name=""/>
        <dsp:cNvSpPr/>
      </dsp:nvSpPr>
      <dsp:spPr>
        <a:xfrm>
          <a:off x="3061715" y="2041398"/>
          <a:ext cx="2258568" cy="2258568"/>
        </a:xfrm>
        <a:prstGeom prst="ellipse">
          <a:avLst/>
        </a:prstGeom>
        <a:solidFill>
          <a:srgbClr val="FF0000"/>
        </a:solidFill>
        <a:ln w="41275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Fairness</a:t>
          </a:r>
          <a:r>
            <a:rPr lang="en-US" sz="1400" b="1" kern="1200" baseline="0" dirty="0" smtClean="0"/>
            <a:t> of Rules</a:t>
          </a:r>
          <a:endParaRPr lang="en-US" sz="1400" b="1" kern="1200" dirty="0"/>
        </a:p>
      </dsp:txBody>
      <dsp:txXfrm>
        <a:off x="3322320" y="3279266"/>
        <a:ext cx="1737360" cy="716661"/>
      </dsp:txXfrm>
    </dsp:sp>
    <dsp:sp modelId="{476C7531-FF9B-4D16-809A-BFA62A9551E0}">
      <dsp:nvSpPr>
        <dsp:cNvPr id="0" name=""/>
        <dsp:cNvSpPr/>
      </dsp:nvSpPr>
      <dsp:spPr>
        <a:xfrm>
          <a:off x="2062733" y="1042415"/>
          <a:ext cx="2258568" cy="2258568"/>
        </a:xfrm>
        <a:prstGeom prst="ellipse">
          <a:avLst/>
        </a:prstGeom>
        <a:solidFill>
          <a:srgbClr val="92D050">
            <a:alpha val="50000"/>
          </a:srgbClr>
        </a:solidFill>
        <a:ln w="41275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Teacher-Student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Relations</a:t>
          </a:r>
          <a:endParaRPr lang="en-US" sz="1400" b="1" kern="1200" dirty="0"/>
        </a:p>
      </dsp:txBody>
      <dsp:txXfrm>
        <a:off x="2236469" y="1303019"/>
        <a:ext cx="868680" cy="1737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73BDE-C33F-4F3D-97C5-0F74FD26EB7E}">
      <dsp:nvSpPr>
        <dsp:cNvPr id="0" name=""/>
        <dsp:cNvSpPr/>
      </dsp:nvSpPr>
      <dsp:spPr>
        <a:xfrm>
          <a:off x="2778761" y="1"/>
          <a:ext cx="2456688" cy="2456688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Self-Discipline</a:t>
          </a:r>
          <a:endParaRPr lang="en-US" sz="1400" b="1" kern="1200" dirty="0"/>
        </a:p>
      </dsp:txBody>
      <dsp:txXfrm>
        <a:off x="3062225" y="330709"/>
        <a:ext cx="1889760" cy="779526"/>
      </dsp:txXfrm>
    </dsp:sp>
    <dsp:sp modelId="{991EC04C-BA9B-4073-8964-E37237E664E5}">
      <dsp:nvSpPr>
        <dsp:cNvPr id="0" name=""/>
        <dsp:cNvSpPr/>
      </dsp:nvSpPr>
      <dsp:spPr>
        <a:xfrm>
          <a:off x="3896868" y="1133855"/>
          <a:ext cx="2456688" cy="2456688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Correction</a:t>
          </a:r>
          <a:endParaRPr lang="en-US" sz="1400" b="1" kern="1200" dirty="0"/>
        </a:p>
      </dsp:txBody>
      <dsp:txXfrm>
        <a:off x="5219700" y="1417320"/>
        <a:ext cx="944880" cy="1889760"/>
      </dsp:txXfrm>
    </dsp:sp>
    <dsp:sp modelId="{02592BC3-0420-493C-9588-E5F319D55763}">
      <dsp:nvSpPr>
        <dsp:cNvPr id="0" name=""/>
        <dsp:cNvSpPr/>
      </dsp:nvSpPr>
      <dsp:spPr>
        <a:xfrm>
          <a:off x="2810256" y="2220468"/>
          <a:ext cx="2456688" cy="2456688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Addressing Serious and Chronic Behavior Problems</a:t>
          </a:r>
          <a:endParaRPr lang="en-US" sz="1500" b="1" kern="1200" dirty="0"/>
        </a:p>
      </dsp:txBody>
      <dsp:txXfrm>
        <a:off x="3093720" y="3566922"/>
        <a:ext cx="1889760" cy="779526"/>
      </dsp:txXfrm>
    </dsp:sp>
    <dsp:sp modelId="{476C7531-FF9B-4D16-809A-BFA62A9551E0}">
      <dsp:nvSpPr>
        <dsp:cNvPr id="0" name=""/>
        <dsp:cNvSpPr/>
      </dsp:nvSpPr>
      <dsp:spPr>
        <a:xfrm>
          <a:off x="1723644" y="1133855"/>
          <a:ext cx="2456688" cy="2456688"/>
        </a:xfrm>
        <a:prstGeom prst="ellipse">
          <a:avLst/>
        </a:prstGeom>
        <a:solidFill>
          <a:srgbClr val="92D050">
            <a:alpha val="50000"/>
          </a:srgbClr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Prevention</a:t>
          </a:r>
          <a:endParaRPr lang="en-US" sz="1400" b="1" kern="1200" dirty="0"/>
        </a:p>
      </dsp:txBody>
      <dsp:txXfrm>
        <a:off x="1912620" y="1417320"/>
        <a:ext cx="944880" cy="1889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73BDE-C33F-4F3D-97C5-0F74FD26EB7E}">
      <dsp:nvSpPr>
        <dsp:cNvPr id="0" name=""/>
        <dsp:cNvSpPr/>
      </dsp:nvSpPr>
      <dsp:spPr>
        <a:xfrm>
          <a:off x="2786050" y="1"/>
          <a:ext cx="2145294" cy="2145294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Self-Discipline</a:t>
          </a:r>
          <a:endParaRPr lang="en-US" sz="1300" kern="1200" dirty="0"/>
        </a:p>
      </dsp:txBody>
      <dsp:txXfrm>
        <a:off x="3033584" y="288791"/>
        <a:ext cx="1650226" cy="680718"/>
      </dsp:txXfrm>
    </dsp:sp>
    <dsp:sp modelId="{991EC04C-BA9B-4073-8964-E37237E664E5}">
      <dsp:nvSpPr>
        <dsp:cNvPr id="0" name=""/>
        <dsp:cNvSpPr/>
      </dsp:nvSpPr>
      <dsp:spPr>
        <a:xfrm>
          <a:off x="3762433" y="990135"/>
          <a:ext cx="2145294" cy="2145294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Correction</a:t>
          </a:r>
          <a:endParaRPr lang="en-US" sz="1300" kern="1200" dirty="0"/>
        </a:p>
      </dsp:txBody>
      <dsp:txXfrm>
        <a:off x="4917591" y="1237669"/>
        <a:ext cx="825113" cy="1650226"/>
      </dsp:txXfrm>
    </dsp:sp>
    <dsp:sp modelId="{02592BC3-0420-493C-9588-E5F319D55763}">
      <dsp:nvSpPr>
        <dsp:cNvPr id="0" name=""/>
        <dsp:cNvSpPr/>
      </dsp:nvSpPr>
      <dsp:spPr>
        <a:xfrm>
          <a:off x="2813552" y="1939016"/>
          <a:ext cx="2145294" cy="2145294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Addressing Serious and Chronic Behavior Problems</a:t>
          </a:r>
          <a:endParaRPr lang="en-US" sz="1300" kern="1200" dirty="0"/>
        </a:p>
      </dsp:txBody>
      <dsp:txXfrm>
        <a:off x="3061086" y="3114802"/>
        <a:ext cx="1650226" cy="680718"/>
      </dsp:txXfrm>
    </dsp:sp>
    <dsp:sp modelId="{476C7531-FF9B-4D16-809A-BFA62A9551E0}">
      <dsp:nvSpPr>
        <dsp:cNvPr id="0" name=""/>
        <dsp:cNvSpPr/>
      </dsp:nvSpPr>
      <dsp:spPr>
        <a:xfrm>
          <a:off x="1864672" y="990135"/>
          <a:ext cx="2145294" cy="2145294"/>
        </a:xfrm>
        <a:prstGeom prst="ellipse">
          <a:avLst/>
        </a:prstGeom>
        <a:solidFill>
          <a:srgbClr val="92D050">
            <a:alpha val="50000"/>
          </a:srgbClr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Prevention</a:t>
          </a:r>
          <a:endParaRPr lang="en-US" sz="1300" kern="1200" dirty="0"/>
        </a:p>
      </dsp:txBody>
      <dsp:txXfrm>
        <a:off x="2029695" y="1237669"/>
        <a:ext cx="825113" cy="1650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835AA8B-F04F-4D53-9F97-AF6714F04DC0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7A3222-EBA2-4F9E-BB1E-B50EEF8F9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4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8065C0E-7837-41C0-A371-0FDF07117B8E}" type="datetime1">
              <a:rPr lang="en-US"/>
              <a:pPr>
                <a:defRPr/>
              </a:pPr>
              <a:t>5/8/2014</a:t>
            </a:fld>
            <a:endParaRPr lang="en-US"/>
          </a:p>
        </p:txBody>
      </p:sp>
      <p:sp>
        <p:nvSpPr>
          <p:cNvPr id="41988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4619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395B56A-DABC-471D-89BF-BFEE37BD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088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5.6.14 </a:t>
            </a:r>
            <a:r>
              <a:rPr lang="en-US" dirty="0" err="1" smtClean="0"/>
              <a:t>mp</a:t>
            </a:r>
            <a:r>
              <a:rPr lang="en-US" baseline="0" dirty="0" smtClean="0"/>
              <a:t> – slide added to give overview of next 5 slides, added funny caption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36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4FA28-C26F-4812-A5BA-3D912B827A1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898742">
              <a:defRPr/>
            </a:pPr>
            <a:r>
              <a:rPr lang="en-US" dirty="0" smtClean="0"/>
              <a:t>Delete photos for handouts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 self-reflections; Sept. “I am the apple of _____’</a:t>
            </a:r>
            <a:r>
              <a:rPr lang="en-US" dirty="0" err="1" smtClean="0"/>
              <a:t>s</a:t>
            </a:r>
            <a:r>
              <a:rPr lang="en-US" dirty="0" smtClean="0"/>
              <a:t> eye because______.  Oct. “Boo!</a:t>
            </a:r>
            <a:r>
              <a:rPr lang="en-US" baseline="0" dirty="0" smtClean="0"/>
              <a:t> I can _____.</a:t>
            </a:r>
          </a:p>
          <a:p>
            <a:r>
              <a:rPr lang="en-US" baseline="0" dirty="0" smtClean="0"/>
              <a:t>Just email if you would like the rest of the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97418-E879-47CD-BD05-39945515B0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8649">
              <a:defRPr/>
            </a:pPr>
            <a:r>
              <a:rPr lang="en-US" dirty="0" smtClean="0"/>
              <a:t>5.6.14 </a:t>
            </a:r>
            <a:r>
              <a:rPr lang="en-US" dirty="0" err="1" smtClean="0"/>
              <a:t>mp</a:t>
            </a:r>
            <a:r>
              <a:rPr lang="en-US" dirty="0" smtClean="0"/>
              <a:t> = added colored bullet – What do you think George? , added photos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97418-E879-47CD-BD05-39945515B0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and classroom</a:t>
            </a:r>
            <a:r>
              <a:rPr lang="en-US" baseline="0" dirty="0" smtClean="0"/>
              <a:t>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97418-E879-47CD-BD05-39945515B09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</a:t>
            </a:r>
            <a:r>
              <a:rPr lang="en-US" dirty="0" err="1" smtClean="0"/>
              <a:t>Hamre</a:t>
            </a:r>
            <a:r>
              <a:rPr lang="en-US" dirty="0" smtClean="0"/>
              <a:t> study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5.6.14 </a:t>
            </a:r>
            <a:r>
              <a:rPr lang="en-US" dirty="0" err="1" smtClean="0"/>
              <a:t>mp</a:t>
            </a:r>
            <a:r>
              <a:rPr lang="en-US" dirty="0" smtClean="0"/>
              <a:t>: </a:t>
            </a:r>
            <a:r>
              <a:rPr lang="en-US" baseline="0" dirty="0" smtClean="0"/>
              <a:t>I am thinking it is best to leave the bullying section relatively alone at this time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97418-E879-47CD-BD05-39945515B09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one of the 14 randomized experiments (</a:t>
            </a:r>
            <a:r>
              <a:rPr lang="en-US" dirty="0" err="1" smtClean="0"/>
              <a:t>Fonagy</a:t>
            </a:r>
            <a:r>
              <a:rPr lang="en-US" dirty="0" smtClean="0"/>
              <a:t> et al., 2009) found a significant effect of the program on bullying</a:t>
            </a:r>
          </a:p>
          <a:p>
            <a:r>
              <a:rPr lang="en-US" dirty="0" smtClean="0"/>
              <a:t>Only three of the 11 randomized experiments found significant effects of the program on victimization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97418-E879-47CD-BD05-39945515B09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one of the 14 randomized experiments (</a:t>
            </a:r>
            <a:r>
              <a:rPr lang="en-US" dirty="0" err="1" smtClean="0"/>
              <a:t>Fonagy</a:t>
            </a:r>
            <a:r>
              <a:rPr lang="en-US" dirty="0" smtClean="0"/>
              <a:t> et al., 2009) found a significant effect of the program on bullying</a:t>
            </a:r>
          </a:p>
          <a:p>
            <a:r>
              <a:rPr lang="en-US" dirty="0" smtClean="0"/>
              <a:t>Only three of the 11 randomized experiments found significant effects of the program on victimization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Bullying and Self-Discipline DE-PBS </a:t>
            </a:r>
            <a:r>
              <a:rPr lang="en-US" dirty="0" err="1" smtClean="0"/>
              <a:t>Inservice</a:t>
            </a:r>
            <a:r>
              <a:rPr lang="en-US" dirty="0" smtClean="0"/>
              <a:t>, 12 14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97418-E879-47CD-BD05-39945515B09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Bullying and Self-Discipline DE-PBS </a:t>
            </a:r>
            <a:r>
              <a:rPr lang="en-US" dirty="0" err="1" smtClean="0"/>
              <a:t>Inservice</a:t>
            </a:r>
            <a:r>
              <a:rPr lang="en-US" dirty="0" smtClean="0"/>
              <a:t>, 12 14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88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5.6.14 </a:t>
            </a:r>
            <a:r>
              <a:rPr lang="en-US" dirty="0" err="1" smtClean="0"/>
              <a:t>mp</a:t>
            </a:r>
            <a:r>
              <a:rPr lang="en-US" dirty="0" smtClean="0"/>
              <a:t>: Did</a:t>
            </a:r>
            <a:r>
              <a:rPr lang="en-US" baseline="0" dirty="0" smtClean="0"/>
              <a:t> only slight editing of format – I am thinking it is best to leave the bullying section relatively alone at this time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92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Geneva" pitchFamily="29" charset="0"/>
              <a:cs typeface="Geneva" pitchFamily="29" charset="0"/>
            </a:endParaRPr>
          </a:p>
          <a:p>
            <a:r>
              <a:rPr lang="en-US" dirty="0" smtClean="0">
                <a:ea typeface="Geneva" pitchFamily="29" charset="0"/>
                <a:cs typeface="Geneva" pitchFamily="29" charset="0"/>
              </a:rPr>
              <a:t>Assessment</a:t>
            </a:r>
            <a:r>
              <a:rPr lang="en-US" baseline="0" dirty="0" smtClean="0">
                <a:ea typeface="Geneva" pitchFamily="29" charset="0"/>
                <a:cs typeface="Geneva" pitchFamily="29" charset="0"/>
              </a:rPr>
              <a:t> tools are posted and we recently posted the technical manual for the school climate survey</a:t>
            </a:r>
            <a:endParaRPr lang="en-US" dirty="0" smtClean="0">
              <a:ea typeface="Geneva" pitchFamily="29" charset="0"/>
              <a:cs typeface="Geneva" pitchFamily="29" charset="0"/>
            </a:endParaRPr>
          </a:p>
          <a:p>
            <a:r>
              <a:rPr lang="en-US" dirty="0" smtClean="0">
                <a:ea typeface="Geneva" pitchFamily="29" charset="0"/>
                <a:cs typeface="Geneva" pitchFamily="29" charset="0"/>
              </a:rPr>
              <a:t>Note resources on website. </a:t>
            </a:r>
          </a:p>
          <a:p>
            <a:r>
              <a:rPr lang="en-US" dirty="0" smtClean="0">
                <a:ea typeface="Geneva" pitchFamily="29" charset="0"/>
                <a:cs typeface="Geneva" pitchFamily="29" charset="0"/>
              </a:rPr>
              <a:t>Any questions?</a:t>
            </a:r>
          </a:p>
          <a:p>
            <a:endParaRPr lang="en-US" dirty="0" smtClean="0">
              <a:ea typeface="Geneva" pitchFamily="29" charset="0"/>
              <a:cs typeface="Geneva" pitchFamily="2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28075D-EE8E-481D-8B4C-29188F201B3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have time, it would be nice to create a chart</a:t>
            </a:r>
            <a:r>
              <a:rPr lang="en-US" baseline="0" dirty="0" smtClean="0"/>
              <a:t> that shows that ALL subtests are interrelated.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5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and classroom</a:t>
            </a:r>
            <a:r>
              <a:rPr lang="en-US" baseline="0" dirty="0" smtClean="0"/>
              <a:t>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97418-E879-47CD-BD05-39945515B0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0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5.6.14 </a:t>
            </a:r>
            <a:r>
              <a:rPr lang="en-US" dirty="0" err="1" smtClean="0"/>
              <a:t>mp</a:t>
            </a:r>
            <a:r>
              <a:rPr lang="en-US" dirty="0" smtClean="0"/>
              <a:t>: took out “first steps” because there is no other language</a:t>
            </a:r>
            <a:r>
              <a:rPr lang="en-US" baseline="0" dirty="0" smtClean="0"/>
              <a:t> referring to additional steps (parallel structure)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95B56A-DABC-471D-89BF-BFEE37BDC48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0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the </a:t>
            </a:r>
            <a:r>
              <a:rPr lang="en-US" dirty="0" err="1" smtClean="0"/>
              <a:t>Hamre</a:t>
            </a:r>
            <a:r>
              <a:rPr lang="en-US" dirty="0" smtClean="0"/>
              <a:t>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B97418-E879-47CD-BD05-39945515B0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F9EA2-AB43-420D-B469-C469788BAFA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Hidden curriculum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A9B09D-CF05-4B8D-8988-93AAC8E7C36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Hidden curriculum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4FA28-C26F-4812-A5BA-3D912B827A1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Delete photos for handouts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20BB-0C64-4029-B1BC-A29FEE5CFADE}" type="datetime1">
              <a:rPr lang="en-US" smtClean="0"/>
              <a:t>5/8/2014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82D6-F665-490F-A10B-B6F50741E7DB}" type="datetime1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7659-FB6B-4222-80A4-2A9768B93A7A}" type="datetime1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8116-98CD-4364-9AE2-E6B8DB06BE6E}" type="datetime1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8993-E873-42F2-88FE-C04F0CA036D2}" type="datetime1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43999-B23D-4DE0-BE45-4E48526FD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3D41B-C728-4A5C-A21A-0DB5DBC260D7}" type="datetime1">
              <a:rPr lang="en-US" smtClean="0"/>
              <a:t>5/8/2014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7928-F90B-468A-9AFF-D23A6FB62688}" type="datetime1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140A-8580-420F-BADE-BC14DCD51D1A}" type="datetime1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24-3647-431F-A3F9-E08613D6EE12}" type="datetime1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B8BA-D759-49FD-B2C9-A1DDA2969CB3}" type="datetime1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258E-FD51-43C2-B41B-BB7CEDFE201F}" type="datetime1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C1C75-473B-4ADF-9D18-E1ED0E9F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2A91-5F03-4DDC-8C17-45E356C4C30A}" type="datetime1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2153C96-E364-4962-8412-304F1B546CEE}" type="datetime1">
              <a:rPr lang="en-US" smtClean="0"/>
              <a:t>5/8/2014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8D47040-8CC4-4AB0-A312-131D00977C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el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aracter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lawarepbs.org/" TargetMode="External"/><Relationship Id="rId3" Type="http://schemas.openxmlformats.org/officeDocument/2006/relationships/hyperlink" Target="mailto:gbear@udel.edu" TargetMode="External"/><Relationship Id="rId7" Type="http://schemas.openxmlformats.org/officeDocument/2006/relationships/hyperlink" Target="mailto:linda.smith@doe.k12.de.u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mantz@udel.edu" TargetMode="External"/><Relationship Id="rId5" Type="http://schemas.openxmlformats.org/officeDocument/2006/relationships/hyperlink" Target="mailto:skhearn@udel.edu" TargetMode="External"/><Relationship Id="rId4" Type="http://schemas.openxmlformats.org/officeDocument/2006/relationships/hyperlink" Target="mailto:dboyer@udel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752600"/>
            <a:ext cx="6498158" cy="1724867"/>
          </a:xfrm>
        </p:spPr>
        <p:txBody>
          <a:bodyPr/>
          <a:lstStyle/>
          <a:p>
            <a:pPr marL="0" indent="0"/>
            <a:r>
              <a:rPr lang="en-US" sz="4400" b="1" dirty="0"/>
              <a:t>Strategies for Improving </a:t>
            </a:r>
            <a:br>
              <a:rPr lang="en-US" sz="4400" b="1" dirty="0"/>
            </a:br>
            <a:r>
              <a:rPr lang="en-US" sz="4400" b="1" dirty="0"/>
              <a:t>School Climate </a:t>
            </a:r>
            <a:r>
              <a:rPr lang="en-US" sz="4400" b="1" dirty="0" smtClean="0"/>
              <a:t>Scores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76600"/>
            <a:ext cx="6498159" cy="916641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May 12, 2014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School Climate Workshop, 5/12/14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118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75" y="571500"/>
            <a:ext cx="8042276" cy="381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Questions to Consider: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6576" y="1209675"/>
            <a:ext cx="8226424" cy="5486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en-US" sz="2000" dirty="0" smtClean="0"/>
              <a:t>What can we build upon? (e.g., existing bullying prevention programs, PBS expectations).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en-US" sz="2000" dirty="0" smtClean="0"/>
              <a:t>What else needs to be integrated?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en-US" sz="2000" dirty="0" smtClean="0"/>
              <a:t>What needs greater emphasis?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en-US" sz="2000" dirty="0" smtClean="0"/>
              <a:t>Are new structures needed? If so, what are they?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en-US" sz="2000" dirty="0" smtClean="0"/>
              <a:t>Are they evidence-based?  (Any evidence that they improve student-student relationships?)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en-US" sz="2000" dirty="0" smtClean="0"/>
              <a:t>Are they consistent with our mission/goals/philosophy?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en-US" sz="2000" dirty="0" smtClean="0"/>
              <a:t>Are they feasible?  Desirable?  Supported by major stakeholders?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en-US" sz="2000" dirty="0" smtClean="0"/>
              <a:t>What obstacles might exist in their implementation?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</a:pPr>
            <a:r>
              <a:rPr lang="en-US" sz="2000" dirty="0" smtClean="0"/>
              <a:t>Why is this important?</a:t>
            </a:r>
          </a:p>
        </p:txBody>
      </p:sp>
    </p:spTree>
    <p:extLst>
      <p:ext uri="{BB962C8B-B14F-4D97-AF65-F5344CB8AC3E}">
        <p14:creationId xmlns:p14="http://schemas.microsoft.com/office/powerpoint/2010/main" val="23088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30200"/>
            <a:ext cx="7800042" cy="57451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Why Are Student-Student Relationships Important?</a:t>
            </a:r>
          </a:p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with positive peer relationships experience </a:t>
            </a:r>
            <a:r>
              <a:rPr lang="en-US" dirty="0" smtClean="0"/>
              <a:t>greater:</a:t>
            </a:r>
          </a:p>
          <a:p>
            <a:pPr lvl="1"/>
            <a:r>
              <a:rPr lang="en-US" dirty="0" smtClean="0"/>
              <a:t>academic </a:t>
            </a:r>
            <a:r>
              <a:rPr lang="en-US" dirty="0"/>
              <a:t>initiative and </a:t>
            </a:r>
            <a:r>
              <a:rPr lang="en-US" dirty="0" smtClean="0"/>
              <a:t>achievement</a:t>
            </a:r>
          </a:p>
          <a:p>
            <a:pPr lvl="1"/>
            <a:r>
              <a:rPr lang="en-US" dirty="0" smtClean="0"/>
              <a:t>liking </a:t>
            </a:r>
            <a:r>
              <a:rPr lang="en-US" dirty="0"/>
              <a:t>of </a:t>
            </a:r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school </a:t>
            </a:r>
            <a:r>
              <a:rPr lang="en-US" dirty="0"/>
              <a:t>completion </a:t>
            </a:r>
            <a:endParaRPr lang="en-US" dirty="0" smtClean="0"/>
          </a:p>
          <a:p>
            <a:pPr lvl="1"/>
            <a:r>
              <a:rPr lang="en-US" dirty="0" smtClean="0"/>
              <a:t>Self-esteem</a:t>
            </a:r>
          </a:p>
          <a:p>
            <a:pPr marL="0" indent="0">
              <a:buNone/>
            </a:pPr>
            <a:r>
              <a:rPr lang="en-US" dirty="0" smtClean="0"/>
              <a:t>They experience less:</a:t>
            </a:r>
          </a:p>
          <a:p>
            <a:pPr lvl="1"/>
            <a:r>
              <a:rPr lang="en-US" dirty="0" smtClean="0"/>
              <a:t>school avoidance</a:t>
            </a:r>
          </a:p>
          <a:p>
            <a:pPr lvl="1"/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delinquent </a:t>
            </a:r>
            <a:r>
              <a:rPr lang="en-US" dirty="0"/>
              <a:t>and aggressive </a:t>
            </a:r>
            <a:r>
              <a:rPr lang="en-US" dirty="0" smtClean="0"/>
              <a:t>behaviors</a:t>
            </a:r>
          </a:p>
          <a:p>
            <a:pPr lvl="1"/>
            <a:r>
              <a:rPr lang="en-US" dirty="0" smtClean="0"/>
              <a:t>bullying</a:t>
            </a:r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275668"/>
            <a:ext cx="4840941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43" y="3384176"/>
            <a:ext cx="8042276" cy="425824"/>
          </a:xfrm>
        </p:spPr>
        <p:txBody>
          <a:bodyPr>
            <a:noAutofit/>
          </a:bodyPr>
          <a:lstStyle/>
          <a:p>
            <a:r>
              <a:rPr lang="en-US" sz="4000" b="1" dirty="0"/>
              <a:t>Samples of </a:t>
            </a:r>
            <a:r>
              <a:rPr lang="en-US" sz="4000" b="1" dirty="0" smtClean="0"/>
              <a:t>Evidence-Based Strategies </a:t>
            </a:r>
            <a:r>
              <a:rPr lang="en-US" sz="4000" b="1" dirty="0"/>
              <a:t>for </a:t>
            </a:r>
            <a:r>
              <a:rPr lang="en-US" sz="4000" b="1" dirty="0" smtClean="0"/>
              <a:t>Improving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Student-Student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Relations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92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637" y="457200"/>
            <a:ext cx="8226425" cy="4571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+mn-lt"/>
              </a:rPr>
              <a:t> </a:t>
            </a:r>
            <a:endParaRPr lang="en-US" sz="4000" dirty="0" smtClean="0">
              <a:latin typeface="+mn-lt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47756" y="381000"/>
            <a:ext cx="8540750" cy="403860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85000"/>
              </a:lnSpc>
              <a:spcBef>
                <a:spcPct val="0"/>
              </a:spcBef>
              <a:buAutoNum type="arabicPeriod"/>
            </a:pPr>
            <a:endParaRPr lang="en-US" b="1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457200" indent="-457200">
              <a:lnSpc>
                <a:spcPct val="85000"/>
              </a:lnSpc>
              <a:spcBef>
                <a:spcPct val="0"/>
              </a:spcBef>
              <a:buAutoNum type="arabicPeriod"/>
            </a:pP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Curriculum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l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essons that directly teach social, </a:t>
            </a:r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    emotional, and behavioral competencies, 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e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specially </a:t>
            </a:r>
          </a:p>
          <a:p>
            <a:pPr marL="0" indent="0">
              <a:lnSpc>
                <a:spcPct val="85000"/>
              </a:lnSpc>
              <a:spcBef>
                <a:spcPct val="0"/>
              </a:spcBef>
              <a:buNone/>
            </a:pP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    those related to student-student relations.</a:t>
            </a:r>
            <a:endParaRPr lang="en-US" dirty="0" smtClean="0">
              <a:solidFill>
                <a:schemeClr val="tx2">
                  <a:lumMod val="50000"/>
                  <a:lumOff val="50000"/>
                </a:schemeClr>
              </a:solidFill>
              <a:latin typeface="+mj-lt"/>
            </a:endParaRPr>
          </a:p>
          <a:p>
            <a:pPr marL="349250" lvl="1" indent="0">
              <a:lnSpc>
                <a:spcPct val="90000"/>
              </a:lnSpc>
              <a:buNone/>
            </a:pPr>
            <a:r>
              <a:rPr lang="en-US" sz="22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a. Packaged curriculum. </a:t>
            </a:r>
            <a:endParaRPr lang="en-US" sz="2000" b="1" dirty="0">
              <a:latin typeface="+mj-lt"/>
            </a:endParaRPr>
          </a:p>
          <a:p>
            <a:pPr lvl="2">
              <a:lnSpc>
                <a:spcPct val="90000"/>
              </a:lnSpc>
            </a:pPr>
            <a:r>
              <a:rPr lang="en-US" b="1" dirty="0" smtClean="0">
                <a:latin typeface="+mj-lt"/>
              </a:rPr>
              <a:t>For reviews of evidenced-based programs, see: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228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9882" y="3461066"/>
            <a:ext cx="26670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3"/>
              </a:rPr>
              <a:t>www.CASEL.org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3477300"/>
            <a:ext cx="3428999" cy="4247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hlinkClick r:id="rId4"/>
              </a:rPr>
              <a:t>www.CHARACTER.org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10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62000"/>
            <a:ext cx="8042276" cy="34962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Sample </a:t>
            </a:r>
            <a:r>
              <a:rPr lang="en-US" b="1" dirty="0" smtClean="0">
                <a:solidFill>
                  <a:srgbClr val="00B050"/>
                </a:solidFill>
              </a:rPr>
              <a:t>Student-Student</a:t>
            </a:r>
            <a:r>
              <a:rPr lang="en-US" b="1" dirty="0" smtClean="0"/>
              <a:t>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49275" y="457200"/>
            <a:ext cx="8042276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822695"/>
              </p:ext>
            </p:extLst>
          </p:nvPr>
        </p:nvGraphicFramePr>
        <p:xfrm>
          <a:off x="685800" y="1600200"/>
          <a:ext cx="790575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463"/>
                <a:gridCol w="355537"/>
                <a:gridCol w="3714751"/>
              </a:tblGrid>
              <a:tr h="37084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Communication and listening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Identifying emotions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Self-regulation of emotions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Social perspective taking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Giving compliments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Respect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Assertion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Assuming responsibility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Responding to bullying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Conflict resolution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Social problem solving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Resisting peer pressure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Empathy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5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17242" y="757403"/>
            <a:ext cx="7112358" cy="64008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Aft>
                <a:spcPct val="20000"/>
              </a:spcAft>
              <a:buClr>
                <a:schemeClr val="accent2"/>
              </a:buClr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b. Infuse lessons throughout the curriculum and school life.</a:t>
            </a:r>
          </a:p>
          <a:p>
            <a:pPr>
              <a:lnSpc>
                <a:spcPct val="80000"/>
              </a:lnSpc>
              <a:spcAft>
                <a:spcPct val="20000"/>
              </a:spcAft>
              <a:buClr>
                <a:schemeClr val="accent2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Advantages:</a:t>
            </a:r>
          </a:p>
          <a:p>
            <a:pPr lvl="3">
              <a:lnSpc>
                <a:spcPct val="80000"/>
              </a:lnSpc>
              <a:spcAft>
                <a:spcPct val="20000"/>
              </a:spcAft>
              <a:buClr>
                <a:schemeClr val="accent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nothing is necessarily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added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to the curriculum </a:t>
            </a:r>
          </a:p>
          <a:p>
            <a:pPr lvl="3">
              <a:lnSpc>
                <a:spcPct val="80000"/>
              </a:lnSpc>
              <a:spcAft>
                <a:spcPct val="20000"/>
              </a:spcAft>
              <a:buClr>
                <a:schemeClr val="accent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less expensive </a:t>
            </a:r>
          </a:p>
          <a:p>
            <a:pPr lvl="3">
              <a:lnSpc>
                <a:spcPct val="80000"/>
              </a:lnSpc>
              <a:spcAft>
                <a:spcPct val="20000"/>
              </a:spcAft>
              <a:buClr>
                <a:schemeClr val="accent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lessons often are more realistic, consisting of real-life problems and issues </a:t>
            </a:r>
          </a:p>
          <a:p>
            <a:pPr lvl="3">
              <a:lnSpc>
                <a:spcPct val="80000"/>
              </a:lnSpc>
              <a:spcAft>
                <a:spcPct val="20000"/>
              </a:spcAft>
              <a:buClr>
                <a:schemeClr val="accent1"/>
              </a:buClr>
            </a:pPr>
            <a:r>
              <a:rPr lang="en-US" sz="2400" dirty="0" smtClean="0">
                <a:latin typeface="+mj-lt"/>
                <a:cs typeface="Times New Roman" pitchFamily="18" charset="0"/>
              </a:rPr>
              <a:t>Examples: literature, social studies, writing assignments</a:t>
            </a:r>
          </a:p>
        </p:txBody>
      </p:sp>
      <p:sp>
        <p:nvSpPr>
          <p:cNvPr id="2" name="AutoShape 4" descr="data:image/jpeg;base64,/9j/4AAQSkZJRgABAQAAAQABAAD/2wCEAAkGBhQSERUUEhMWFRQUGBcXGBQVFxcWGBcVGBYYFxYYGBQXHSYeFxkjGRcVHy8gIycpLCwsFR4xNTAqNSYrLCkBCQoKDgwOGg8PGiwdHCQpLCkpLSwpLCwpKSwpLCkpKSksKSksLCksKSksKiwsLCksKSwpLCwsKSwpKSkpLCkpLP/AABEIARUAtgMBIgACEQEDEQH/xAAcAAACAwEBAQEAAAAAAAAAAAAAAQMEBQIGBwj/xABFEAACAQIEBAMFAwoDBwUBAAABAhEAAwQSITEFE0FRBiJhFCMycYGRobIHFTNCUmJyc7HwU5LRQ4KiwcLS4Rc0s+Lxk//EABsBAQEBAAMBAQAAAAAAAAAAAAABAgMEBQYH/8QAMhEAAgIABQIDBgQHAAAAAAAAAAECEQMEEiExQVEFIqETYZGx0fAUcYHhBhUjUlNiwf/aAAwDAQACEQMRAD8A+zcNX3Nv+BPwirBSq/DQeTb/AJafhFWCDUKGSjLQQacGgFlpZNa6g0oNCBloy0QacGhRFKCtLKaZU96EDLRkog04NCiy0BfWiDQVNCBl9aMtEGjKaFDLTy0gpog0AZaMlIIe9dQaAWWmVpQaINABHrSoK/WigIOGg8m1/An4RVjWq/DZ5Nr+BPwirDTQhS4zxMYaxdvv8Nm21xgNyFBYx9lUvDOKxdxOZiksoHVWRLRdmXMJIdm0JAy7etZ35TbN08OxBS4FRbN03EKBjcXJ8IafJsdRO9aXAbN+3hve3hdOQFCLYTKvLEAgE5tetQps1mLxljizhuTdgWuZz8vuiS2XIGn4+sVgeCcdj8XasYq9etraZf0KWxN2JGdrhPkltQo6DfWtS3xa5+c2w8jlDDLdAgTnN3KTm7R0oWjeFPWvF+JPFrDF+yJibOECWxcuX72WfMSFt2lcgFoBJJ2BGmtLwx4tdsYcJcxNnFhrZu279nICMrKrpdVCQDDBgRuJ7a0lHtDNAmvI8V4pjH4icJh3S2hsLdNxkDm37xlYgT5iwygA6DU67VN4f4piUxt7B4m4t4pat37d4ILZKuzoVZRpIK7jvSy0eo1rG4vxl7WKwlkKCMQ10MTMrkTMI+e1Z3E+LYm/jWweEdbIsoty9eZBcIzzkREOkkAmTWTireLTimATEul5c19rd5V5bH3RDI6DyyNCGETJ0EawJH0DWgTXjfGfia5YxNiwMQmEtXUuM2JuIGGdSAtpS3lViCWk/s1u+G7l42Zv3rV8ljlu2RAa3PlJAJGbvGlCUR+FuNvird1mVV5d+9aAEmVtvlBM9TWzrXzrwlhcZdXEixfXD2lxeJg8sXWdzckzmMKg0Gmp17V6fwVxy5isNmvBebbuXbNwporPauFCyg7AxMVStFvgfGTiVuE2btnJca2BeUKWyx51AOqGdPlWnXn/AAbxm5ibd9rpBNvFYiysACLdu4VX5mOtYvBeIcQxpv5b6WLdnEX7QcWld3yOQohjlUKNCdSSekVBR7rWjWvM+G+OX/aL2DxeVr1lUuLdQZVu2XJAYpJysCpBG21Y2O8T37mNxFgY2zgmssq2bV22pN8FA3MLORKEnLCaiKEo9/rRrUOCZ+WnMyl8ozlJy5o1KzrE7VMCaoHrSob+4pVQQcNb3Nv+Wn4RViar8Ob3Nv8Alp+EVYD6VCGP4x4e+IwGJs2gC92zcRQTAzMpAk9NavWbRFgIR5hbC/ULG/zq0WoL0Bh+CuGXMNgMPYugC5aQKwBzCZOxG9c2+FXBxNsRA5Rwy2pnXOLpYiO0datDiLe2G1pkFkPtrmLld+0AVp8yjVG5Jrk8jxzgV9MZ7Zh7VvEC5bW3esXSFMISVe25BAbWCDuBV3gFvEm673sLYw9vKBbRIe7mk5ma4oChYgZQDtvXoWu1mYLxCjraZgU57MtoGTnADMDptKKW1qqISbWyK1vhdwcTfEQOUcMtoGdc4uliI7Qd6js8JuDitzEwOU2FS0DOvMW67EZe0MNa2Mdi2RZW21wyoyqVBhmALeYgQAST8qsC5UonQ8pxLhmJsY1sZhEW8LyJbvWGblk8ucly25BEiYIPSq54fjsRjsLib1tLVqybg5SvnZQ1sjOzwASTACgaBZJMwPZcyoMFxJLoJQyFZkOhEMjZWGvqDSthvVmT4gvYoOvKwtrE2CpDozBHDyIIzgqVifWqngTgN3DDENctpa597mLh7ZzLaXKFiYAkkFjGmtanCOJtcv4pGjLZuKiwIMG0jmddTLH7q1RcquNM1JOOzMHwfwq5h7V5boAL4m/dWDPkd5U/OOlLwVwm5hrN1LoAL4nEXRBnyXLrOn1g7Vv8zSgXKhgwPBnCLmGt31ugA3MXibywZ8l24XQ/ODtXmPB+KxdoYprFlcRabGYv3fM5T23F4gkEgqytv0II6zp9HL1mcC4MmFR1RmYXLt28c0aNdbOwEDYE6UotmX4a4Nf9ovYzFhVvXlS2tq2cy2rKElQWgZnJYknbaqvHreMuG9afh+HxNppFpzcCgKVGl1XBMgzqvSvR8X4qLFh7xXMEE5RufSaurcpRadWZHhHhD4XB2LFxzce0gUtvJ1MA9QJgegrZzelLPRnoZAt6UqeaigK/DX9zb/lp+EVYL1X4afc2/wCWn4RVjOKEHnrB8ZXH9m8hcLntC4bc5xZLjmEEajyzJGoExW8WFcyKqdM3CWmSlyfPmujmYhsC1xx7KMjKWcTnbNyneczR0kiY9as8OvWucvsV2668q4L+Z7jqCAMuYvOW9m6aGCZ2Fe3CgULHQVye0Oy8yu3r8zxnBMKbbYBgbrG9ZYXs7u2b3asCwYkAz19TV7xNgA+IwIhoW805SygDkuw+EiNVUfUjYkH00CmYqa97MfiHq1fn639TC8ZXmXDAqxU87DCVJBg4m0CJHQiR9aw+PcTKe22TccXrwX2dQWzNNsL7qOzAzG25r1PHOGDEWuWWy+e08xP6O4tyPrlj61eyj0opJIYeLGEVav7VfI8fjsQE4hb85dmyLyc1xGQZWBdVByXU82sjQgazFXvBOCFu3eMNLYi/8TMdBdYCAxMadt969HAoEUc7VElj6oaa7eh4TH4CW4jd94r27iNbKs66i1aMgAw3br2rrieJTn4n2l7iOFX2UKzrmXlAk21Uw78wPI1MAaRv7nSlA+yr7Q2sz3X3t9D59bxVvNY9ru3Et+xoWl3Rc8xLsCIbtJ1+YFK3iTlwoxNy8tkvidSzqWshjyTdIgxky6n0nc17X82D2g3829sW8sdmLTP12p4rhge9auZv0QcZY3zgDfpEVr2iOX8TDt0+vG3vPEXr1zkty3f2P2kZbjtcPuOUCfODn5PN6zt1y1LhFZ7aKLzPafFoFNs3QBbKEsq3GOZ7ZM6zAmBsK99HpTCip7T3HG81tSX39TxF7DEYXiNkuVtpchDcLEKrWrTnzGTlzM3eNule2Q6fZTyinIrEpWcOJi6/v8voPNRmozCiRWDhDOKKRYUUBX4afc2v5afhFWNKyeGcOPJtzeuk5F1lRHlHQKBXOOuXrCEhuaNAMy+cFjAPlgOASNIBgHU1WY11yjQv49VbKAWbfKokjtJ2WekkTUft5GrWbijv5G/4UYn7q4wNy0Aqq4JYZ5nV5nzHvMH7D2q7mHfesVI2KzeVwGUgg7EVIIrPuqLdxXX4bhCsOmYjyN85GX1kdq0IFEwGlGlIAU4FaApH9+lBiiBQAKFHAo0oyikYoQcCkYpwKMooA0oIFKBTgUAhFPSgKKWUUAAj+/SgxRlFZ3GmJCWlJBvNkJHRACz/APCpH+9WZOlYOPzi90kYdVygwbz/AAT1CqNXjvoPWuvY8Rv7Qs9jaEfin76t22RMtsQNNF/dFTBh3rOhvkUZTcXNrTEJA6XLYZ1b0ygZlPzkab0VqwKKaZ9GCDhq+5tfwJ+EVHxTRA3RGRj6KGGY/QSfpUnDV9za/gT8Io4hfW3ad3PkRSzdfKok6da21aoVZh4i3atX3zk+dAUVJZmDFhcVUUEnzQ0jbP2roW3In2a9s4gth1Yh9DoHgT209ai4Lhblu47leYciBhmgoTLcpM2hVFKdRv1NbXtbnRbLg93KKv1IJP2CtOdclhKlXJQXiCPy7IDJczIeXcXK2W2QxIjysNAJUkSwrby1m3uCi4pN1ibh+F10Noj4eXOxB1k79dNKOEYhrqRc0e2SlyNAzqdwJkKYDRrowrKV7mqvdF3mE/D/AJjt0OncQd/Suhhu5J+7rI0H96VILe3pRlrRmyMYNP2R9g/vqaXsi9NPlp0gbeldXbgQSxgeteV43+UGxYlQ2Zh0Gp+wbfUirGLlwjnwcDFxnWGmz1BUrsZHY6Hp1+2urbhtvs6/UV8nx35U7xPu0j+Ix9y/61nf+ouLmZT7H/767Cy02evDwDNSVukfbMlMJXyHBflSvr+kTN3yn/k0/wBa9ZwT8o1m8QGOVj0PlP2HQ/Q1xywJx6HWx/CM1gq3G17j2UUZKhs3VcSrSKly1wnlNVsxlKpXMSxcrbGx8zN8IIKysblipJBGmmtdcQcqsKfMxCqfLIJ6wxAaBJjrlqWxYVFCroAIA7D0qhEC4BtCbrkiNsoBgHpHWRP8IrP4gj2WssS12GKQcoYlrZAk6CWYemrVuZfWoMbgluIyNsw3G4MyCD3Bg/SszVoNlcYZLxW4GbTMu0TupmRO87aGAdaBwRPLvKmQdB1U7ARHkXSs63jzYugXxlz+U3dBbcgeRixPlaBly+s7Ctn2tAs51jvmEfbNFiKi6mRrw1QwYMwIXKNekzttvTqm/Fmuf+1QXY3cnLb+StHmPy0orPtOxNQ+HcXs8m375B5EEFgCPKOhqnx/iebD3OWCVUZmukQiqpDMdfj0B0H2itbh1qbNrQfo0/CKsPZkEGCCCD6g1ybIwtV7szsRwbNbRUeMr5yTrnJDTm7gltasjCvJ8+7E/JSpAA7QYP0qhhcYcNFm8YQaW7zfCy9Edv1bg0GvxaEayBsBp2NVtnLvFV0KvIYHViZVVjoD+s3fXT5fU1BwhfeYiPh5gA+a2rYOvXUR9Kjx3FJucuzFy6AYAgrbmBmuN+r103bptpc4bw/lW1QEsQCWYxLuSWdyBpLMSTHej4K9luW8pqrxHHLaQsx07VYuPAJJgDU/KvkH5QPE7XrptIYRfi9T0X6bn1+Vbw8PW6O54fkpZvFUFx1IvFPjq5iGK2mK29RmGhI/d7D13rycf3/zorRwGORQFuCV95Ij9oKo8w10HMO/WvUUFBUj9BhgwymGlhRv5mdFEVd5lkG0QrECOaCSZOk+m+bbcRXdy7ab4mZmCgTlCgnzTAUCAJXfsatnI8d7eVmfloitcYjDRBVtWzH4hqAwAMdIYxHpNVsG9mIuKScxMifh8oy6Efvn5x0pZFmG024P4Gv4Z8a3cMwDsXt7a6so/wCoelfX+E8TS+gZGBmDp29PSvz3Xp/A3iZsPeVCfdudJ2Vj/QH+sV1sbBUla5PF8W8JjiweLhKpL1Pr+PbKbZJAHMUEkgfECoGo1liAAIOv28Hh7Z2cFfMIDEeZDliF/dnX5k1OwF23oTDDcEgiexGoPrUeExhkW7hUXQCSBpmAy5nRSScgLASetdDg+I3RwmCuAr7zY6jeRmmJOu2k/OkuBu5SDdJJBAMQRIUA6dQQ3+ar61FicWttC9x1RFEszEKoHck6AetLY1N7FfF6G0pIJZogkSYUk/EDm0Gwg12OEWpnlW575Fn+lU8Dxa1duFhdSdVVBcGaJ1LIGIJJGh3g1rCsyinyiNVyGSimJooZK3DSeTb/AJafhFWTNV+Gn3Nv+Wn4RViTQHLpMggEevXvWePDmHggWVAO6jRTO8qND9laRNAJ++llTa4KuGw62zkRVVQBCqFAAkzAGtWQTUdxoYHvI/00j0++pFY0Ye5geNeL8jDO3WNPU7AfViK+GsxJJOpOpPcnUmvpX5WcWcqJ3YT9AT/UivnPs7fstGh+E7MYU/IkQO5r0ssko2feeA4UcLL63zJkdb+C8JG5eW1zSGa2bhY2jl/2cBWLAXP0mpERG2tYjYdlzSrDLGaVIyztmkeWek1LF3b3vl8oHn8sgNAHTQBo7AHpXYfuPVzDnNL2c1H72NW14SZjZAuTzs8nIYRUzSxGaT8O0DcVzb8MSSpuw4uXbZU29PdWxczBs+oZWWNOvpWY3NPlPNM6ZTn1L6gR+8NY610bN6T5bsqfNo8qSMon9kkQNdxFZ37nW04/+ZfBGvd8FspT3ykOypIXUE2XvMCuaZASI65hqKzcfwc2rotzOZVYEgL5SCfMATEQetVjzBqeYIIMnMACpygk9CD5Z6bU1Fxibg5jGRLjMxzHRfP+0dAOuoqq+rOTCjjxdzxE1XbqR4iwUYqd1MGNRUYqd8Lc0JS55zAJVvM3UAkeY0jg3zZeW+YkgLkaSRuIiZHatWdxYka3kmfX/AfF2v4dfMMyggyJGYQCfun/AHq9DfUNAuppmBB3Eq0qe4IIB7CvnP5KMSVu3bZkagwe5BBB9fIK+omvKxlpmz868UwVg5qUVxz8TJx02redbjtqoRJU52MhVzMCfMWEmdMoO01zgvD+itiW590QZf4VaI8ifCvXWJM0Y5cuJs6SoF25GvlKqiSB6K7aCrWPxVxSnLTMCZfT9TQQNd9Z6/CawdDeqRYxGBR1yuisp3DAEfYazHRsKwIYnDkgMrEsbRJhWVjqbc6EHaZGgIq57dc8wFr4SACTo0tBOmwAg/bU+MtB7bqw8rKyn5ERUM7rZk2Y0Vn+Hsa13CYe4whrlm07DszW1Y/eTSrJGqZa4a3ubf8ALT8IqwWqvwxvc2v4E/CKs56GRM1PNXOf+lPPQHN0SI7/AN9K5s3pGu40PzmJidAdxUuaorg6jf7o66d+1CnzH8rPx2z6n8IrzyeMHFpbXKUoioBr5jy2Rllo7q//APQ9q9d+VLCl7S3IgoVJHzEH5/Eu1fMq9PBSlBH33hWDhZjKQU1emzdveKcwxA5K5cSSXk+YDl5VCkAAZWltQf8AnXeJ8ZO8Zra6MWBB1g2mtBSY1jOTP0rz1OubQj0f5dl/7fVnoH8YsxQm2vkZSCCQSosvayFgP32YHoTUWJ8UMQwRAgY2tyGMWpidBJJO4isQVo4DAoQr3LgC5tV0kgSSN5nTtEdZ0poicc8nlcFanH5/mWsT4jV1dORCOG05hkO13mlpy6jN0jaquF4zktohQk27guKQ5UGHRyHQaP8ABoTtNZ00VdKOeOSwVHTW3PL5PQt4xYi2OUPdMzaNGbMLgIJiRAuGCNjUWG8SqjW2FonlPcZc10sSLi5SGJUyfX7qw6KmhGF4dl1xH1Z7j8mL5sXdaIzFTHzLmvrQevmX5JsF+kuEbmAfRRH9WP2V9NDV5uYfnPiPG5J5tpdKRm8XVhkuoCWtNmyjUshEOoHUxqB1KgVLgcWrAFCGRxnQgjUHeNZOpmfWrpasjF8Lyk3LLm0zEFo1RiTEm2dM3qIJ6ntwo8lU1TNaazONYuRyEPvbwIH7qbPcPooP1JA60vZMSdDiEA6lLUN9C7sB9hq1geHpakiSzfE7HMzRtLHtJgbDpVFJE9pAqqogACB8hoBRUuaismStwxvc2v4E/CKsFqr8NI5Nv+Wn4RVgxQg5ozCkWFLOKC0dZhRmFIsKcigMfxPgFvYdlOxBH0Oh/v0r4Ti8KbbsjfEhIP06/Ua/Wv0Re1KjpJPXoPTTc9a+d/lD8IE++tCSNwP1h2+Y6eldvL4ml0z6XwLPrBn7KfD+Z4i5wC4tsOSmvLlMxzLzIyZhECQR16ipD4YvZLz+SMOzK+pmVUMY0g6EdRUVzxBeNoWiwyjJJyjM3L+AM3WIH2CmfEV4rdQlSt5ma4MujFgAfl8IjtXd8x9MvxvePPpt+48P4fuvd5Qy5uWLupMZCA3QEzBGkUNwC4MP7R5OXJXfXR8k6iIzes1w/HrpIMqGFo2cyqAxtkAQSNSQFEGuPz1d5HIJBtAyFImGzZs095J+2nmNNZzZ7dP+2TYjw/cRLznLlsPkeMxOaAdNOzDeKkxXhW/aMOqjzW0BkwxumFIMbTIPaKgv8duul1GylbzZ38uuaAJB6aAVJd8S32BDPINxbsRoHSIjsNBpTzGaz3+v3X7ki+FrpurbBtksHIdWJX3Zi4NBOYHSIrL9mbPkAls2WB1aY6671ffxHdN1bp5ZZJyqUGQZjmZgv7ROs16/wJ4Va7dOJvjViWE/vGWaOhMnToDWJTcFcjjxc1jZXDc8w1xtXc9n4O4QMPh1XrA+vc/Uk1ulqSQBFORXlt27Z+e4uI8WbnLljzVBjG8h/wDI6911qbSocSZAHcjvsNdxttvQ40TBhTDUhT0qEOWaimxFFAV+HD3Nv+Wn4RSxuMFtQYzMxhVG7N0HpsTPQA0+HL7m3/LT8IqraZTfdmIAtxbUHuVF1yPUgr9E+dVIzJvhDThhfW82Y/sAkWx6ZR8fzafkKl/Mtj/Btf5F/wBKtAg7ddaZAq2yKCM+5gWt62WJG5tOxIP8LMZQ/wDD6datYTFLcUMv1B0II0II6EEERU0CqCJkxBA+G6pb/fQhSfqrL/lpyStL24LbL5x8j37jrtXd6wrAgiQaivrBU9j/AF9Z01irAWoct1uj5v4v/J5mJuWIDbkdD842PqK+dYzAvabLcQqfXY/I7Gv0YVrPx/ALN4EOoM+gg/MHSu1h5hx2Z9FkfHcTAShirUvU/PlOvrWN/JVYaSkrP7JI+4yPurO/9Ih/iv8A5l/7K7KzED6CHj2Ukt21+h82qXC4VrjZUUu3ZRP2nYfWvp9j8l1i3BeXjclpgQdYEA/ZXquGeHrFoDIg09AB9grEszFcHWx/4hwYr+km2eE8J/k6Mi7iOmoXdR/3H7vnX0jA2QqKAI07R9x1rrECFMdoG259NK7tWwFA7CK6U8SU92fJZvO4ualqxGd5RRAqA3MxhfkSdvkO5p+z92b7Y/pXEdIlAFQWgGYtpA0G31II+yP3ahZC0qrGNmJ+WoBEEEg/FrtVmww2iCNx/wCeo9apSXLSEU8lLKKEGVFFAWigKvDk9zb/AJafhFUvYlutftv/AIivpvlNtPuMOvymnw5rzWbeUKgyJq8sfhH6qkAfaflXGMsX0bnLkuELlZApUsszoZOq6kCNZI61FIxJ01JdC3c4XJYl282XQGIy7ZY26/bXH5oEEZjqEE6fqRH9K7wHE1ujTQ75T2GhII0InT02MGrmWtWcinfUotwzWc5Hn5mkDXse4qq2LNy+otAHKjku0hYLWoj9oMpeGGkpU/FsYFKqSwzSfKGlssQqlRBYkjyk6jN2Nd8LwZUFmADNHlEQiLoiCOw+kk1ozJ3SOmwl0iDcXp/s+mcnSW3yQJ7ifSo7OOK6XhGwLiSkhSxkkeQAAanckCtAD1qDEYeRsDpBB2Ya6GZ0n+lZNp9ycCmFqhw5tWQk+Q6EhpyHaWYamQ23SKv5fWpRHsGSiKMvrRloAyVCcNBlTl7gbHWTp3PepQPWoXckkKfmw6bjtBYHpQELOxaCshdTlj4ss7N07Qd4rq/iYGgYE6fD6SY7mOnUiKs27MCB/feuLw1X5/8AS0ffRiyLmxoFPWJIAJEfUzJ6dDXfIJ+I6dhp1MSeukSNqjvYIm4rggwIIYTpMypnyn7dh2qIcPfJl5hnKwzazJIIO/QSPrWqRdi8lsAQNANAB0FRX1jzdt9Y8vX/AF+lRexNJJcwShA10y7jfY0+SUtnMxPxGfnsOveKjWxP1LYWmFrlE9aeWoQClFGWigK3Df0Nv+Wn4RVgisjhlq6tm1lgzlJzMT7vL09dqtI1+dQpE9Oqw0fIzkH21aNaSPH8FVznTyXRJDrp5ogZhs3bWlhbVy4itznEjbLbkHqCcsSDI26VcwhfKOZGaPNl2nuKj4Z8LRtzLv8A8jT981m6kcbgirheH5MQxMtKLDsCWnM2cZy0QRk8qqIgmTOk1vDXQsZgD5tfi3cEHUdpEetd4yx5luKAWTTZZKMRnXMQSBoGgblBU+HxAdQynRgCJBBgiRodRodjW7NrZbFP2W/r5x8EaaefXWCDHTv8qkTD3PNL75I9IAz7jrr91XBNR4jEBFLMYAE7T9gGppZbZVOGm+Tt5B5gNZlo80wYBPlK9ZnpVmHHZt/Q9I9D110qLAWD5nYAO+48shRoq5lAzAanX9o1bE1GGyHnH9hvu/aid+2vy+ygXWP6pG25Hcg/6/WphSINQhELTH4jp2X5EETvHXptUvL00p60a0AiY61mXeM22lUL3IMTaRnUMP3lGUkEaiajxNs4i61sn3NuA4/xHIDZD+4FgkfrZgNgQdW3bygAAADSBpA6AVaRqkuSjhuOW2YISbbnZbisknspYAN9K0AKgxmBW6pV1BBGxAIPzB0NZ3Di9l/ZyxcBc1pnJLFAQGVnJJZllfMdTmEyQTUJSfBsZfWonJYx0G59eg/oaMjncj5Lp9//AOVJbtwIGlQydQaINGtGtUCy0U9aKFK/Df0Nr+BPwirBmsvh9u6tm3kZXGRNLkg/CP11/wC2rE3z0tp6gs5+whazqId43FZAAol20Udz3P7o3JrvC2OWiqNYET1J6k+pOv1rjDYQKSxJZzu7amOwjRR6CrOaiT5YDWqjcP8AMWQlGJkldmJKSWU6EwuWTqATVsvRm9K1ZSiLN+RNy3uP9m23MJI/Sf4cLP7QLQR5R1Z4fBVnJuOsQzRoYK5lUaKSGIMb1czUM1Wy2Aok9qA1PNUIKiTSDHtXRahBSaDNBalmoDzmHuXwj8kAsbuJzFujcz3Z9dOnatU4m7JhNIETp+zOs+rdNMvWq2Iuez3WuEe5uwXIH6O4ABnb9wqACemUHYkjVt3QQCNQdiNo71ts5ZPrRSOJuwvu98s67A5s3XWIX/NVa/dY37ErlIuXANQZt8p9fTzZNPlWniMUqKWchVGpZjAA+ZrP4aDeuHEMpVcuWyrAq2QwWdlOqliF8p1AUTBJAhF3o1poJNGb0ozelZMACaJPajNRmoBNNKui9KgIOGt7m1/An4RVgNVbhr+5t/y0/CKsl6AM1PPRmoDUIGekHp5qWegGXozUFqM9AIPRnplqQegDPvRnozUy1ALPRnoD60w1AcXG02rOPAbcyme3PS07Iv8AkByz6xNaZajPSyptGdY4JaVs7BrjDUNddrkEdVDGFPqAK0M1MPTz1bDbfIs9PPRmpZ6hBlq5V66LUs1AGeijOKKAr8Njk2/5afhFWMwqvw39Db/lp+EVZ0oAmkCKZNGlAEikrCnAoEUApFVsPxO29y5bVpezlziCIzjMupEGR2rzvj/jlzCrZe3cyrnJdFy866oGiWQ6srtMeXQkbEVicSx16zjcTds3Co9p4fbe3lUh0uxbbMSJXKGJGUjUayKhaPoxanIr5xjPFWIXGFOeFb26zYGENof+2Z0Bu8wiSWDE5pjSBrrU2J41duNxOy17MFs3Wt8vIUtKAVysMgdbpM6MWBAkRSy0fQZFKa+YcQ8Q38PYsr7TyQuBW7aY2lc4i/kaLMEfqqFMLDHeYBn33tbex8yfPyc8/v8ALmY+dCUaWYVU4lxa1YVWutlVnS2DBMvcYIghQd2IE7V4DAeJ8ati+xfnXfYMLi0HLHu7l7mLcUKgBdFyZgDJOonaIcRxK7fwam5eS+q4/AhLiEOSvNtMwZktohIYt8I0BAOopYo+oEigEV4U+JcQMXjraEX2t2blyxaTKUU2wuVLoyi4l1mbTzMGAJAEa5eG8X4gYbFvbxIxPKwfPFzkhOVifNNmAIIEfCZZY1Jmlij6bIpyK8z4Uxt5r+JtXrvNFvksjFVQjm2yzLCAAgEadddzXptKoCRSLCmGFGlCBmFE0ACjSgESKVOB2pVSkHDAOTb/AIE/CKs5arcNX3Nr+BPwirGUVCAQKjtX1YSDofpPrr0qTJ/pVNuEIehGgGhjasu+gLNy8oGp6gfU6D+tMMO9VW4PbJmD16996X5qGdWBgAkkdyes9O/0qXLsCwuIU6DppMGNDG8RvSTFISQDqN9+8b7dKifhaHeTM9ehmR8tTXf5tTXTcz9s/wCpp5gTBl/v+/WuUuKRPeR9hiq44Pb1MGTPX9rem/CkIUEGFBA1jfenm7Ana6sgTrBP0G5++o/bU7nXXZvl26/fXK8NQE6fECsehiR91B4apMksTAEyOjZgdt5P1608wJ0vKRIPU76ajfQ9ajTFoQsfrAEaHY7ExsD61y/DVIAM6Sd9yTJn6gU7nDlMbgAAQDA8uq/ZNPMBtikBAnVttDr/AHP9akDr/f31CvDUBmNv/tr/AMRrg8HtyDGwgdtNtPpTzAnfEoDBOvoCTrPQfI02vKBJ6a/ZUKcLQGRIPeemuny1NL81oP6b76Aan5KKeYFkEUZl7/fVa3wlFBAkSCp16GkeEWyZInY/UelXfsC5Apha5S0AABsNKeStAeWlQRRQpDg7eW2gnZVHzgCpStFFAOKRpUUA4pxRRQCy0AUUUIMClRRQowKWWiigCKIoooAKU8tKihB5aRWiihRxRlpUUIMLRlpUUAmooo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7" descr="https://encrypted-tbn2.gstatic.com/images?q=tbn:ANd9GcRhuHTUbNeoZFosw-a1SfnStJhvkmUJAUeiVA1lX5Dc4TU4GHFL7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ooter Placeholder 3"/>
          <p:cNvSpPr txBox="1">
            <a:spLocks/>
          </p:cNvSpPr>
          <p:nvPr/>
        </p:nvSpPr>
        <p:spPr>
          <a:xfrm>
            <a:off x="228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School Climate Workshop, 5/23/12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38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14400" y="838200"/>
            <a:ext cx="7315200" cy="5791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 b="1" i="1" dirty="0" smtClean="0">
                <a:cs typeface="Times New Roman" pitchFamily="18" charset="0"/>
              </a:rPr>
              <a:t>Provide ample </a:t>
            </a:r>
            <a:r>
              <a:rPr lang="en-US" sz="2800" b="1" i="1" dirty="0">
                <a:cs typeface="Times New Roman" pitchFamily="18" charset="0"/>
              </a:rPr>
              <a:t>opportunities to help students learn and practice  </a:t>
            </a:r>
            <a:endParaRPr lang="en-US" sz="2800" b="1" i="1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800" b="1" i="1" dirty="0" smtClean="0">
                <a:cs typeface="Times New Roman" pitchFamily="18" charset="0"/>
              </a:rPr>
              <a:t>These opportunities may include:</a:t>
            </a:r>
          </a:p>
          <a:p>
            <a:pPr marL="746125" lvl="1" indent="-427038">
              <a:lnSpc>
                <a:spcPct val="80000"/>
              </a:lnSpc>
              <a:buSzPct val="100000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746125" lvl="1" indent="-427038">
              <a:lnSpc>
                <a:spcPct val="80000"/>
              </a:lnSpc>
              <a:buSzPct val="100000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Peer-assisted and cooperative learning (including cross-age mentoring/tutoring, Buddy programs, etc.) </a:t>
            </a:r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 pitchFamily="18" charset="0"/>
            </a:endParaRPr>
          </a:p>
          <a:p>
            <a:pPr marL="746125" lvl="1" indent="-427038">
              <a:lnSpc>
                <a:spcPct val="80000"/>
              </a:lnSpc>
              <a:buSzPct val="100000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Class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 pitchFamily="18" charset="0"/>
              </a:rPr>
              <a:t>meetings and discussions (re: academic curriculum, behavior, etc.)</a:t>
            </a:r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sz="2400" dirty="0" smtClean="0">
              <a:cs typeface="Times New Roman" pitchFamily="18" charset="0"/>
            </a:endParaRPr>
          </a:p>
          <a:p>
            <a:pPr marL="746125" lvl="1" indent="-427038">
              <a:lnSpc>
                <a:spcPct val="80000"/>
              </a:lnSpc>
              <a:buSzPct val="100000"/>
            </a:pPr>
            <a:r>
              <a:rPr lang="en-US" sz="2400" dirty="0" smtClean="0">
                <a:cs typeface="Times New Roman" pitchFamily="18" charset="0"/>
              </a:rPr>
              <a:t>Sports</a:t>
            </a:r>
            <a:endParaRPr lang="en-US" sz="2400" dirty="0" smtClean="0">
              <a:cs typeface="Times New Roman" pitchFamily="18" charset="0"/>
            </a:endParaRPr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sz="2400" dirty="0" smtClean="0"/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sz="2400" dirty="0" smtClean="0"/>
          </a:p>
          <a:p>
            <a:pPr marL="746125" lvl="1" indent="-427038">
              <a:lnSpc>
                <a:spcPct val="80000"/>
              </a:lnSpc>
              <a:buSzPct val="100000"/>
              <a:buNone/>
            </a:pPr>
            <a:endParaRPr lang="en-US" sz="2400" dirty="0" smtClean="0"/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sz="2400" dirty="0" smtClean="0"/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89710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3213" y="228600"/>
            <a:ext cx="8078787" cy="58705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6125" lvl="1" indent="-427038">
              <a:lnSpc>
                <a:spcPct val="80000"/>
              </a:lnSpc>
              <a:buSzPct val="100000"/>
              <a:buNone/>
            </a:pPr>
            <a:endParaRPr lang="en-US" sz="2400" dirty="0" smtClean="0"/>
          </a:p>
          <a:p>
            <a:pPr marL="746125" lvl="1" indent="-427038">
              <a:lnSpc>
                <a:spcPct val="80000"/>
              </a:lnSpc>
              <a:buSzPct val="100000"/>
            </a:pPr>
            <a:r>
              <a:rPr lang="en-US" sz="2400" dirty="0" smtClean="0"/>
              <a:t>Extracurricular activities (e.g., music, clubs, including cross-age)</a:t>
            </a:r>
          </a:p>
          <a:p>
            <a:pPr marL="746125" lvl="1" indent="-427038">
              <a:lnSpc>
                <a:spcPct val="80000"/>
              </a:lnSpc>
              <a:buSzPct val="100000"/>
              <a:buNone/>
            </a:pPr>
            <a:endParaRPr lang="en-US" sz="2400" dirty="0" smtClean="0"/>
          </a:p>
          <a:p>
            <a:pPr marL="319087" lvl="1" indent="0">
              <a:lnSpc>
                <a:spcPct val="80000"/>
              </a:lnSpc>
              <a:buSzPct val="100000"/>
              <a:buNone/>
            </a:pPr>
            <a:endParaRPr lang="en-US" sz="2400" dirty="0" smtClean="0"/>
          </a:p>
          <a:p>
            <a:pPr marL="746125" lvl="1" indent="-427038">
              <a:lnSpc>
                <a:spcPct val="80000"/>
              </a:lnSpc>
              <a:buSzPct val="100000"/>
            </a:pPr>
            <a:r>
              <a:rPr lang="en-US" sz="2400" dirty="0" smtClean="0"/>
              <a:t>Helping others in the community (service learning, fundraising)</a:t>
            </a:r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sz="2400" dirty="0" smtClean="0"/>
          </a:p>
          <a:p>
            <a:pPr marL="746125" lvl="1" indent="-427038">
              <a:lnSpc>
                <a:spcPct val="80000"/>
              </a:lnSpc>
              <a:buSzPct val="100000"/>
              <a:buNone/>
            </a:pPr>
            <a:endParaRPr lang="en-US" sz="2400" dirty="0" smtClean="0"/>
          </a:p>
          <a:p>
            <a:pPr marL="746125" lvl="1" indent="-427038">
              <a:lnSpc>
                <a:spcPct val="80000"/>
              </a:lnSpc>
              <a:buSzPct val="100000"/>
            </a:pPr>
            <a:r>
              <a:rPr lang="en-US" sz="2400" dirty="0">
                <a:cs typeface="Times New Roman" pitchFamily="18" charset="0"/>
              </a:rPr>
              <a:t>Student </a:t>
            </a:r>
            <a:r>
              <a:rPr lang="en-US" sz="2400" dirty="0" smtClean="0">
                <a:cs typeface="Times New Roman" pitchFamily="18" charset="0"/>
              </a:rPr>
              <a:t>Government</a:t>
            </a:r>
          </a:p>
          <a:p>
            <a:pPr marL="319087" lvl="1" indent="0">
              <a:lnSpc>
                <a:spcPct val="80000"/>
              </a:lnSpc>
              <a:buSzPct val="100000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sz="2400" dirty="0" smtClean="0">
              <a:cs typeface="Times New Roman" pitchFamily="18" charset="0"/>
            </a:endParaRPr>
          </a:p>
          <a:p>
            <a:pPr marL="746125" lvl="1" indent="-427038">
              <a:lnSpc>
                <a:spcPct val="80000"/>
              </a:lnSpc>
              <a:buSzPct val="100000"/>
            </a:pPr>
            <a:r>
              <a:rPr lang="en-US" sz="2400" dirty="0"/>
              <a:t>Other school or class committees  (birthday committee, newsletter committee, game committee, kindness monitoring). </a:t>
            </a:r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sz="2400" dirty="0">
              <a:cs typeface="Times New Roman" pitchFamily="18" charset="0"/>
            </a:endParaRPr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dirty="0" smtClean="0"/>
          </a:p>
          <a:p>
            <a:pPr marL="746125" lvl="1" indent="-427038">
              <a:lnSpc>
                <a:spcPct val="80000"/>
              </a:lnSpc>
              <a:buSzPct val="100000"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4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62000" y="1752600"/>
            <a:ext cx="788430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3. Increase </a:t>
            </a:r>
            <a:r>
              <a:rPr lang="en-US" sz="2800" u="sng" dirty="0">
                <a:solidFill>
                  <a:schemeClr val="accent1"/>
                </a:solidFill>
                <a:latin typeface="+mj-lt"/>
              </a:rPr>
              <a:t>awareness</a:t>
            </a:r>
            <a:r>
              <a:rPr lang="en-US" sz="28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and recognition of </a:t>
            </a:r>
            <a:r>
              <a:rPr lang="en-US" sz="2800" dirty="0">
                <a:solidFill>
                  <a:schemeClr val="accent1"/>
                </a:solidFill>
                <a:latin typeface="+mj-lt"/>
              </a:rPr>
              <a:t>acts reflecting positive </a:t>
            </a:r>
            <a:r>
              <a:rPr lang="en-US" sz="2800" dirty="0">
                <a:solidFill>
                  <a:srgbClr val="00B050"/>
                </a:solidFill>
                <a:latin typeface="+mj-lt"/>
              </a:rPr>
              <a:t>student-student relations</a:t>
            </a:r>
            <a:r>
              <a:rPr lang="en-US" sz="2800" dirty="0">
                <a:solidFill>
                  <a:schemeClr val="accent1"/>
                </a:solidFill>
                <a:latin typeface="+mj-lt"/>
              </a:rPr>
              <a:t>, such as: </a:t>
            </a:r>
            <a:endParaRPr lang="en-US" sz="2800" dirty="0" smtClean="0">
              <a:solidFill>
                <a:schemeClr val="accent1"/>
              </a:solidFill>
              <a:latin typeface="+mj-lt"/>
            </a:endParaRPr>
          </a:p>
          <a:p>
            <a:pPr marL="1257300" lvl="2" indent="-3429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posters </a:t>
            </a:r>
          </a:p>
          <a:p>
            <a:pPr marL="1257300" lvl="2" indent="-3429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School or class newsletters </a:t>
            </a:r>
          </a:p>
          <a:p>
            <a:pPr marL="1257300" lvl="2" indent="-342900">
              <a:buClr>
                <a:schemeClr val="accent1">
                  <a:lumMod val="75000"/>
                </a:schemeClr>
              </a:buClr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morning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announcements, etc.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School Climate Workshop, 5/12/14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893869"/>
            <a:ext cx="7544431" cy="60198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</a:pPr>
            <a:r>
              <a:rPr lang="en-US" sz="2400" u="sng" dirty="0" smtClean="0">
                <a:latin typeface="+mj-lt"/>
                <a:cs typeface="Times New Roman" pitchFamily="18" charset="0"/>
              </a:rPr>
              <a:t>Highlight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caring, kindness, friendships, and respect in school-wide assemblies, plays, games, pep rallies, etc.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</a:pPr>
            <a:endParaRPr lang="en-US" dirty="0">
              <a:latin typeface="+mj-lt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</a:pPr>
            <a:r>
              <a:rPr lang="en-US" u="sng" dirty="0" smtClean="0">
                <a:latin typeface="+mj-lt"/>
                <a:cs typeface="Times New Roman" pitchFamily="18" charset="0"/>
              </a:rPr>
              <a:t>Give recognitions </a:t>
            </a:r>
            <a:r>
              <a:rPr lang="en-US" dirty="0" smtClean="0">
                <a:latin typeface="+mj-lt"/>
                <a:cs typeface="Times New Roman" pitchFamily="18" charset="0"/>
              </a:rPr>
              <a:t>for  acts of caring, kindness, friendship, and respect at the </a:t>
            </a:r>
            <a:r>
              <a:rPr lang="en-US" b="1" dirty="0" smtClean="0">
                <a:latin typeface="+mj-lt"/>
                <a:cs typeface="Times New Roman" pitchFamily="18" charset="0"/>
              </a:rPr>
              <a:t>individual, class, and school levels</a:t>
            </a:r>
            <a:r>
              <a:rPr lang="en-US" dirty="0" smtClean="0">
                <a:latin typeface="+mj-lt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</a:pPr>
            <a:endParaRPr lang="en-US" dirty="0" smtClean="0">
              <a:latin typeface="+mj-lt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</a:pPr>
            <a:endParaRPr lang="en-US" dirty="0">
              <a:latin typeface="+mj-lt"/>
              <a:cs typeface="Times New Roman" pitchFamily="18" charset="0"/>
            </a:endParaRPr>
          </a:p>
          <a:p>
            <a:pPr>
              <a:spcBef>
                <a:spcPct val="0"/>
              </a:spcBef>
              <a:buClr>
                <a:schemeClr val="accent1">
                  <a:lumMod val="50000"/>
                </a:schemeClr>
              </a:buClr>
            </a:pPr>
            <a:r>
              <a:rPr lang="en-US" dirty="0" smtClean="0">
                <a:latin typeface="+mj-lt"/>
                <a:cs typeface="Times New Roman" pitchFamily="18" charset="0"/>
              </a:rPr>
              <a:t>Provide fun activities that are shared by students!</a:t>
            </a:r>
            <a:endParaRPr lang="en-US" sz="2400" dirty="0" smtClean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834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Beginning with the data…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4343400"/>
          </a:xfrm>
        </p:spPr>
        <p:txBody>
          <a:bodyPr/>
          <a:lstStyle/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b="1" i="1" dirty="0">
                <a:cs typeface="Perpetua"/>
              </a:rPr>
              <a:t>Target lowest subscale scores</a:t>
            </a:r>
            <a:r>
              <a:rPr lang="en-US" b="1" i="1" dirty="0" smtClean="0">
                <a:cs typeface="Perpetua"/>
              </a:rPr>
              <a:t>.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b="1" i="1" dirty="0"/>
              <a:t>Keep in mind that scores reflect PERCEPTIONS of the </a:t>
            </a:r>
            <a:r>
              <a:rPr lang="en-US" b="1" i="1" dirty="0" smtClean="0"/>
              <a:t>respondents.</a:t>
            </a:r>
            <a:endParaRPr lang="en-US" b="1" i="1" dirty="0" smtClean="0"/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b="1" i="1" dirty="0"/>
              <a:t>Examine responses to individual items on the targeted subscale.</a:t>
            </a: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r>
              <a:rPr lang="en-US" b="1" dirty="0">
                <a:cs typeface="Times New Roman"/>
              </a:rPr>
              <a:t>Check responses to same items </a:t>
            </a:r>
            <a:r>
              <a:rPr lang="en-US" b="1" dirty="0" smtClean="0">
                <a:cs typeface="Times New Roman"/>
              </a:rPr>
              <a:t>                       by </a:t>
            </a:r>
            <a:r>
              <a:rPr lang="en-US" b="1" dirty="0">
                <a:cs typeface="Times New Roman"/>
              </a:rPr>
              <a:t>other </a:t>
            </a:r>
            <a:r>
              <a:rPr lang="en-US" b="1" dirty="0" smtClean="0">
                <a:cs typeface="Times New Roman"/>
              </a:rPr>
              <a:t>respondents.</a:t>
            </a:r>
            <a:endParaRPr lang="en-US" i="1" dirty="0"/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en-US" b="1" i="1" dirty="0">
              <a:solidFill>
                <a:schemeClr val="accent1">
                  <a:lumMod val="75000"/>
                </a:schemeClr>
              </a:solidFill>
              <a:cs typeface="Perpetua"/>
            </a:endParaRPr>
          </a:p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562303" cy="1492624"/>
          </a:xfrm>
        </p:spPr>
        <p:txBody>
          <a:bodyPr>
            <a:normAutofit/>
          </a:bodyPr>
          <a:lstStyle/>
          <a:p>
            <a:pPr lvl="0" algn="l">
              <a:buClr>
                <a:schemeClr val="accent1">
                  <a:lumMod val="50000"/>
                </a:schemeClr>
              </a:buClr>
            </a:pPr>
            <a:r>
              <a:rPr lang="en-US" sz="2800" dirty="0" smtClean="0"/>
              <a:t>4. Teach </a:t>
            </a:r>
            <a:r>
              <a:rPr lang="en-US" sz="2800" dirty="0"/>
              <a:t>peers to promote, model, and reinforce acts of kindness, caring, friendship, etc</a:t>
            </a:r>
            <a:r>
              <a:rPr lang="en-US" sz="2800" dirty="0" smtClean="0"/>
              <a:t>.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(e.g., Milford’s </a:t>
            </a: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tudents for a </a:t>
            </a: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illion </a:t>
            </a: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cts of </a:t>
            </a:r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indness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484468"/>
            <a:ext cx="8458200" cy="5791200"/>
          </a:xfrm>
        </p:spPr>
        <p:txBody>
          <a:bodyPr>
            <a:normAutofit/>
          </a:bodyPr>
          <a:lstStyle/>
          <a:p>
            <a:pPr marL="750888" indent="-293688">
              <a:buSzPct val="100000"/>
              <a:buNone/>
            </a:pPr>
            <a:r>
              <a:rPr lang="en-US" sz="2800" dirty="0" smtClean="0">
                <a:solidFill>
                  <a:srgbClr val="3F8DE2"/>
                </a:solidFill>
              </a:rPr>
              <a:t>5. Garner Support from Parents </a:t>
            </a:r>
            <a:endParaRPr lang="en-US" sz="1000" dirty="0" smtClean="0">
              <a:solidFill>
                <a:srgbClr val="3F8DE2"/>
              </a:solidFill>
            </a:endParaRPr>
          </a:p>
          <a:p>
            <a:pPr marL="750888" indent="-293688">
              <a:buSzPct val="100000"/>
              <a:buNone/>
            </a:pPr>
            <a:endParaRPr lang="en-US" sz="1000" dirty="0" smtClean="0">
              <a:solidFill>
                <a:schemeClr val="accent2"/>
              </a:solidFill>
            </a:endParaRPr>
          </a:p>
          <a:p>
            <a:pPr marL="1136650" lvl="1" indent="-342900">
              <a:buClr>
                <a:schemeClr val="accent2"/>
              </a:buClr>
              <a:buSzPct val="100000"/>
            </a:pPr>
            <a:r>
              <a:rPr lang="en-US" sz="2400" dirty="0" smtClean="0"/>
              <a:t>Positive feedback on their child’s acts of caring, kindness, respect, and friendliness</a:t>
            </a:r>
          </a:p>
          <a:p>
            <a:pPr marL="1136650" lvl="1" indent="-342900">
              <a:buClr>
                <a:schemeClr val="accent2"/>
              </a:buClr>
              <a:buSzPct val="100000"/>
            </a:pPr>
            <a:endParaRPr lang="en-US" sz="2400" dirty="0" smtClean="0"/>
          </a:p>
          <a:p>
            <a:pPr marL="1136650" lvl="1" indent="-342900">
              <a:buClr>
                <a:schemeClr val="accent2"/>
              </a:buClr>
              <a:buSzPct val="100000"/>
            </a:pPr>
            <a:r>
              <a:rPr lang="en-US" sz="2400" dirty="0" smtClean="0"/>
              <a:t>Newsletters to parents</a:t>
            </a:r>
          </a:p>
          <a:p>
            <a:pPr marL="1136650" lvl="1" indent="-342900">
              <a:buClr>
                <a:schemeClr val="accent2"/>
              </a:buClr>
              <a:buSzPct val="100000"/>
            </a:pPr>
            <a:endParaRPr lang="en-US" sz="2400" dirty="0" smtClean="0"/>
          </a:p>
          <a:p>
            <a:pPr marL="1136650" lvl="1" indent="-342900">
              <a:buClr>
                <a:schemeClr val="accent2"/>
              </a:buClr>
              <a:buSzPct val="100000"/>
            </a:pPr>
            <a:r>
              <a:rPr lang="en-US" sz="2400" dirty="0" smtClean="0">
                <a:solidFill>
                  <a:schemeClr val="accent2"/>
                </a:solidFill>
              </a:rPr>
              <a:t>Parental involvement in activities</a:t>
            </a:r>
          </a:p>
          <a:p>
            <a:pPr marL="1136650" lvl="1" indent="-342900">
              <a:buClr>
                <a:schemeClr val="accent2"/>
              </a:buClr>
              <a:buSzPct val="100000"/>
            </a:pPr>
            <a:endParaRPr lang="en-US" sz="2400" dirty="0" smtClean="0">
              <a:solidFill>
                <a:schemeClr val="accent2"/>
              </a:solidFill>
            </a:endParaRPr>
          </a:p>
          <a:p>
            <a:pPr marL="1136650" lvl="1" indent="-342900">
              <a:buClr>
                <a:schemeClr val="accent2"/>
              </a:buClr>
              <a:buSzPct val="100000"/>
            </a:pPr>
            <a:r>
              <a:rPr lang="en-US" sz="2400" dirty="0" smtClean="0"/>
              <a:t>Involvement when acts are </a:t>
            </a:r>
            <a:r>
              <a:rPr lang="en-US" sz="2400" i="1" dirty="0" smtClean="0"/>
              <a:t>not </a:t>
            </a:r>
            <a:r>
              <a:rPr lang="en-US" sz="2400" dirty="0" smtClean="0"/>
              <a:t>kind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1752600"/>
            <a:ext cx="6228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j-lt"/>
              </a:rPr>
              <a:t>It’s not what they read and see, but how they</a:t>
            </a:r>
            <a:r>
              <a:rPr lang="en-US" sz="3200" i="1" dirty="0" smtClean="0">
                <a:latin typeface="+mj-lt"/>
              </a:rPr>
              <a:t> feel</a:t>
            </a:r>
            <a:r>
              <a:rPr lang="en-US" sz="3200" dirty="0" smtClean="0">
                <a:latin typeface="+mj-lt"/>
              </a:rPr>
              <a:t>!</a:t>
            </a:r>
          </a:p>
          <a:p>
            <a:pPr algn="ctr"/>
            <a:endParaRPr lang="en-US" sz="3200" dirty="0" smtClean="0">
              <a:latin typeface="+mj-lt"/>
            </a:endParaRPr>
          </a:p>
          <a:p>
            <a:pPr algn="ctr"/>
            <a:endParaRPr lang="en-US" sz="3200" dirty="0">
              <a:latin typeface="+mj-lt"/>
            </a:endParaRPr>
          </a:p>
          <a:p>
            <a:pPr algn="ctr"/>
            <a:r>
              <a:rPr lang="en-US" sz="3200" dirty="0" smtClean="0">
                <a:latin typeface="+mj-lt"/>
              </a:rPr>
              <a:t>“The school says others care, but I don’t think they care about </a:t>
            </a:r>
            <a:r>
              <a:rPr lang="en-US" sz="3200" i="1" dirty="0" smtClean="0">
                <a:latin typeface="+mj-lt"/>
              </a:rPr>
              <a:t>me</a:t>
            </a:r>
            <a:r>
              <a:rPr lang="en-US" sz="3200" dirty="0" smtClean="0">
                <a:latin typeface="+mj-lt"/>
              </a:rPr>
              <a:t>.”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44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1929" y="2514600"/>
            <a:ext cx="88795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Must include popular students 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who represent the student body!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2590800"/>
            <a:ext cx="7908925" cy="358140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3F8DE2"/>
                </a:solidFill>
              </a:rPr>
              <a:t>6. Prevent and Correct Behaviors that Convey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3F8DE2"/>
                </a:solidFill>
              </a:rPr>
              <a:t>non-caring, unkindness, exclusion, bullying…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Authoritative approach to classroom management and school discipline is critical!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7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Classroom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1676400"/>
            <a:ext cx="7010400" cy="3992880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n-US" dirty="0" smtClean="0"/>
              <a:t>At beginning of year, establish a class vision, linked to expectations and class rules, which are developed jointly.</a:t>
            </a:r>
          </a:p>
          <a:p>
            <a:pPr lvl="1"/>
            <a:r>
              <a:rPr lang="en-US" dirty="0" smtClean="0"/>
              <a:t>E.g., use </a:t>
            </a:r>
            <a:r>
              <a:rPr lang="en-US" dirty="0" err="1" smtClean="0"/>
              <a:t>ClassMaps</a:t>
            </a:r>
            <a:r>
              <a:rPr lang="en-US" dirty="0" smtClean="0"/>
              <a:t> (elementary)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dirty="0" smtClean="0"/>
              <a:t>Mix up seating and groupings (vary planned and random assignment)</a:t>
            </a:r>
            <a:endParaRPr lang="en-US" dirty="0"/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en-US" dirty="0" smtClean="0"/>
              <a:t>Showcase strengths of students</a:t>
            </a:r>
            <a:r>
              <a:rPr lang="en-US" dirty="0"/>
              <a:t> </a:t>
            </a:r>
            <a:r>
              <a:rPr lang="en-US" dirty="0" smtClean="0"/>
              <a:t>and the class</a:t>
            </a:r>
          </a:p>
        </p:txBody>
      </p:sp>
    </p:spTree>
    <p:extLst>
      <p:ext uri="{BB962C8B-B14F-4D97-AF65-F5344CB8AC3E}">
        <p14:creationId xmlns:p14="http://schemas.microsoft.com/office/powerpoint/2010/main" val="9475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8975" y="789516"/>
            <a:ext cx="7769225" cy="5638801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</a:pPr>
            <a:r>
              <a:rPr lang="en-US" i="1" dirty="0" smtClean="0"/>
              <a:t>Strategic use of praise and rewards </a:t>
            </a:r>
            <a:r>
              <a:rPr lang="en-US" dirty="0" smtClean="0"/>
              <a:t>for reinforcing positive student-student relations.</a:t>
            </a:r>
          </a:p>
          <a:p>
            <a:pPr lvl="1"/>
            <a:r>
              <a:rPr lang="en-US" dirty="0" smtClean="0"/>
              <a:t>Use by teachers and staff</a:t>
            </a:r>
          </a:p>
          <a:p>
            <a:pPr lvl="1"/>
            <a:r>
              <a:rPr lang="en-US" dirty="0" smtClean="0"/>
              <a:t>Students encouraged to do the same</a:t>
            </a:r>
          </a:p>
          <a:p>
            <a:pPr>
              <a:buNone/>
            </a:pPr>
            <a:endParaRPr lang="en-US" sz="1000" i="1" dirty="0"/>
          </a:p>
          <a:p>
            <a:pPr>
              <a:buClr>
                <a:schemeClr val="accent2">
                  <a:lumMod val="50000"/>
                </a:schemeClr>
              </a:buClr>
            </a:pPr>
            <a:r>
              <a:rPr lang="en-US" dirty="0" smtClean="0"/>
              <a:t>See Checklist </a:t>
            </a:r>
            <a:r>
              <a:rPr lang="en-US" dirty="0"/>
              <a:t>to Guide the Strategic </a:t>
            </a:r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 smtClean="0"/>
              <a:t>Praise </a:t>
            </a:r>
            <a:r>
              <a:rPr lang="en-US" dirty="0"/>
              <a:t>and </a:t>
            </a:r>
            <a:r>
              <a:rPr lang="en-US" dirty="0" smtClean="0"/>
              <a:t>Rewards (apply specifically to recognizing and reinforcing positive student relations)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+mn-lt"/>
              </a:rPr>
            </a:br>
            <a:r>
              <a:rPr lang="en-US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+mn-lt"/>
              </a:rPr>
            </a:br>
            <a:endParaRPr lang="en-US" sz="2800" b="1" i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28739155"/>
              </p:ext>
            </p:extLst>
          </p:nvPr>
        </p:nvGraphicFramePr>
        <p:xfrm>
          <a:off x="914265" y="2515227"/>
          <a:ext cx="7772400" cy="412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798" y="580743"/>
            <a:ext cx="85837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+mj-lt"/>
              <a:cs typeface="Perpetua"/>
            </a:endParaRPr>
          </a:p>
          <a:p>
            <a:pPr marL="914400" lvl="1" indent="-457200">
              <a:buFont typeface="Arial"/>
              <a:buChar char="•"/>
            </a:pPr>
            <a:endParaRPr lang="en-US" sz="2800" dirty="0">
              <a:latin typeface="+mj-lt"/>
              <a:cs typeface="Perpetua"/>
            </a:endParaRPr>
          </a:p>
          <a:p>
            <a:pPr lvl="1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Perpetua"/>
              </a:rPr>
              <a:t>When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Perpetua"/>
              </a:rPr>
              <a:t>targeting an area, 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Perpetua"/>
              </a:rPr>
              <a:t>address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Perpetua"/>
              </a:rPr>
              <a:t>all four major components of school discipline.</a:t>
            </a:r>
          </a:p>
        </p:txBody>
      </p:sp>
    </p:spTree>
    <p:extLst>
      <p:ext uri="{BB962C8B-B14F-4D97-AF65-F5344CB8AC3E}">
        <p14:creationId xmlns:p14="http://schemas.microsoft.com/office/powerpoint/2010/main" val="81595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43793">
            <a:off x="-1719034" y="231428"/>
            <a:ext cx="8042276" cy="642303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Perhaps Most Importantly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036357"/>
            <a:ext cx="8256431" cy="534539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 smtClean="0"/>
              <a:t>Prevent and correct poor student-student relationships with effective classroom management, such as: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2000" dirty="0" smtClean="0"/>
              <a:t>Responsiveness: Supportive </a:t>
            </a:r>
            <a:r>
              <a:rPr lang="en-US" sz="2000" dirty="0" smtClean="0">
                <a:solidFill>
                  <a:srgbClr val="00B050"/>
                </a:solidFill>
              </a:rPr>
              <a:t>Teacher-Student </a:t>
            </a:r>
            <a:r>
              <a:rPr lang="en-US" sz="2000" dirty="0" smtClean="0"/>
              <a:t>Relationships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dirty="0" smtClean="0"/>
              <a:t>Demandingness and structure</a:t>
            </a:r>
          </a:p>
          <a:p>
            <a:pPr lvl="2"/>
            <a:r>
              <a:rPr lang="en-US" dirty="0" smtClean="0"/>
              <a:t>Clear expectations</a:t>
            </a:r>
          </a:p>
          <a:p>
            <a:pPr lvl="2"/>
            <a:r>
              <a:rPr lang="en-US" dirty="0" smtClean="0"/>
              <a:t>Close monitoring and supervision</a:t>
            </a:r>
          </a:p>
          <a:p>
            <a:pPr lvl="2"/>
            <a:r>
              <a:rPr lang="en-US" dirty="0" smtClean="0"/>
              <a:t>Early response to behavior problems</a:t>
            </a:r>
          </a:p>
          <a:p>
            <a:pPr lvl="2"/>
            <a:endParaRPr lang="en-US" sz="800" dirty="0" smtClean="0"/>
          </a:p>
          <a:p>
            <a:pPr lvl="1"/>
            <a:r>
              <a:rPr lang="en-US" sz="2000" dirty="0" smtClean="0"/>
              <a:t>Two-pronged process to correction</a:t>
            </a:r>
          </a:p>
          <a:p>
            <a:pPr lvl="2"/>
            <a:r>
              <a:rPr lang="en-US" dirty="0" smtClean="0"/>
              <a:t>Student’s active reflection and involvement in correction</a:t>
            </a:r>
          </a:p>
          <a:p>
            <a:pPr lvl="2"/>
            <a:r>
              <a:rPr lang="en-US" dirty="0" smtClean="0"/>
              <a:t>Teacher’s/school’s guidance, support, and possible changes in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8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49275" y="1143000"/>
            <a:ext cx="8042276" cy="5410201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Tier 2 and 3 supports for student-student relationships, and related skills</a:t>
            </a:r>
          </a:p>
          <a:p>
            <a:endParaRPr lang="en-US" sz="1000" dirty="0" smtClean="0"/>
          </a:p>
          <a:p>
            <a:pPr lvl="2"/>
            <a:r>
              <a:rPr lang="en-US" sz="2400" dirty="0" smtClean="0"/>
              <a:t>Intensive social skills training</a:t>
            </a:r>
          </a:p>
          <a:p>
            <a:pPr lvl="2"/>
            <a:r>
              <a:rPr lang="en-US" sz="2400" dirty="0" smtClean="0"/>
              <a:t>Mentoring (adult and peer)</a:t>
            </a:r>
          </a:p>
          <a:p>
            <a:pPr lvl="2"/>
            <a:r>
              <a:rPr lang="en-US" sz="2400" dirty="0" smtClean="0"/>
              <a:t>Counseling</a:t>
            </a:r>
          </a:p>
          <a:p>
            <a:pPr lvl="2"/>
            <a:r>
              <a:rPr lang="en-US" sz="2400" dirty="0" smtClean="0"/>
              <a:t>Support groups</a:t>
            </a:r>
          </a:p>
          <a:p>
            <a:pPr lvl="2"/>
            <a:r>
              <a:rPr lang="en-US" sz="2400" dirty="0" smtClean="0"/>
              <a:t>Parent support/parent management training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19100" y="533400"/>
            <a:ext cx="4076700" cy="5715000"/>
          </a:xfrm>
          <a:prstGeom prst="rect">
            <a:avLst/>
          </a:prstGeom>
        </p:spPr>
        <p:txBody>
          <a:bodyPr/>
          <a:lstStyle/>
          <a:p>
            <a:pPr marL="457200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  <a:cs typeface="Perpetua"/>
              </a:rPr>
              <a:t>Target lowest subscale scores.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en-US" sz="2800" b="1" i="1" u="sng" dirty="0" smtClean="0">
              <a:solidFill>
                <a:schemeClr val="accent1">
                  <a:lumMod val="75000"/>
                </a:schemeClr>
              </a:solidFill>
              <a:cs typeface="Perpetua"/>
            </a:endParaRPr>
          </a:p>
          <a:p>
            <a:pPr lvl="1"/>
            <a:r>
              <a:rPr lang="en-US" sz="2400" b="1" i="1" dirty="0" smtClean="0">
                <a:cs typeface="Perpetua"/>
              </a:rPr>
              <a:t>Keep in mind that all subscale scores are highly related.</a:t>
            </a:r>
          </a:p>
          <a:p>
            <a:pPr lvl="1"/>
            <a:endParaRPr lang="en-US" sz="2400" b="1" i="1" dirty="0" smtClean="0">
              <a:cs typeface="Perpetua"/>
            </a:endParaRPr>
          </a:p>
          <a:p>
            <a:pPr lvl="2"/>
            <a:r>
              <a:rPr lang="en-US" sz="2400" dirty="0" smtClean="0">
                <a:cs typeface="Perpetua"/>
              </a:rPr>
              <a:t>Thus, improvements in one area are likely to spillover to other areas.</a:t>
            </a:r>
          </a:p>
          <a:p>
            <a:pPr marL="1076325" lvl="2" indent="-457200"/>
            <a:endParaRPr lang="en-US" i="1" dirty="0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5313988"/>
              </p:ext>
            </p:extLst>
          </p:nvPr>
        </p:nvGraphicFramePr>
        <p:xfrm>
          <a:off x="2286000" y="1066800"/>
          <a:ext cx="8382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212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5" grpId="1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762000"/>
            <a:ext cx="8305800" cy="5486401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Help ensure that </a:t>
            </a:r>
            <a:r>
              <a:rPr lang="en-US" b="1" i="1" dirty="0" smtClean="0"/>
              <a:t>every </a:t>
            </a:r>
            <a:r>
              <a:rPr lang="en-US" b="1" dirty="0" smtClean="0"/>
              <a:t>student has at least one mutual friendship (and caring adult)!  This is difficult, but these might help:</a:t>
            </a:r>
          </a:p>
          <a:p>
            <a:endParaRPr lang="en-US" sz="1000" dirty="0" smtClean="0"/>
          </a:p>
          <a:p>
            <a:pPr lvl="2"/>
            <a:r>
              <a:rPr lang="en-US" sz="2400" dirty="0" smtClean="0"/>
              <a:t>Seating with similar others (for those lacking friends)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Additional groupings of those with shared interests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Highlighting shared interests, talents, strengths,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marL="631825" lvl="2" indent="0">
              <a:buNone/>
            </a:pPr>
            <a:r>
              <a:rPr lang="en-US" sz="2400" dirty="0" smtClean="0"/>
              <a:t>	(Star of the Week, newsletters, etc.).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355912"/>
            <a:ext cx="8042276" cy="273424"/>
          </a:xfrm>
        </p:spPr>
        <p:txBody>
          <a:bodyPr/>
          <a:lstStyle/>
          <a:p>
            <a:r>
              <a:rPr lang="en-US" sz="4000" b="1" dirty="0"/>
              <a:t>Items for BULLYING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SCHOOL-WIDE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8200"/>
            <a:ext cx="8042276" cy="52578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threaten and bully others in this </a:t>
            </a:r>
            <a:r>
              <a:rPr lang="en-US" dirty="0" smtClean="0"/>
              <a:t>school.</a:t>
            </a:r>
          </a:p>
          <a:p>
            <a:r>
              <a:rPr lang="en-US" dirty="0" smtClean="0"/>
              <a:t>Students </a:t>
            </a:r>
            <a:r>
              <a:rPr lang="en-US" dirty="0"/>
              <a:t>worry about others bullying them in this </a:t>
            </a:r>
            <a:r>
              <a:rPr lang="en-US" dirty="0" smtClean="0"/>
              <a:t>school.</a:t>
            </a:r>
          </a:p>
          <a:p>
            <a:r>
              <a:rPr lang="en-US" dirty="0" smtClean="0"/>
              <a:t>In </a:t>
            </a:r>
            <a:r>
              <a:rPr lang="en-US" dirty="0"/>
              <a:t>this school, bullying is a </a:t>
            </a:r>
            <a:r>
              <a:rPr lang="en-US" dirty="0" smtClean="0"/>
              <a:t>problem.</a:t>
            </a:r>
          </a:p>
          <a:p>
            <a:r>
              <a:rPr lang="en-US" dirty="0" smtClean="0"/>
              <a:t>Students </a:t>
            </a:r>
            <a:r>
              <a:rPr lang="en-US" dirty="0"/>
              <a:t>bully one another in this school.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31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066800"/>
            <a:ext cx="8042276" cy="4343400"/>
          </a:xfrm>
        </p:spPr>
        <p:txBody>
          <a:bodyPr/>
          <a:lstStyle/>
          <a:p>
            <a:r>
              <a:rPr lang="en-US" b="1" dirty="0" smtClean="0"/>
              <a:t>Bullying is related </a:t>
            </a:r>
            <a:r>
              <a:rPr lang="en-US" b="1" dirty="0"/>
              <a:t>to Student-Student Relations, but not strongly </a:t>
            </a:r>
            <a:endParaRPr lang="en-US" b="1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orrelations </a:t>
            </a:r>
            <a:r>
              <a:rPr lang="en-US" dirty="0"/>
              <a:t>upper .20’s to lower .40’</a:t>
            </a:r>
            <a:r>
              <a:rPr lang="en-US" dirty="0" smtClean="0"/>
              <a:t>s. </a:t>
            </a:r>
          </a:p>
          <a:p>
            <a:pPr lvl="1"/>
            <a:r>
              <a:rPr lang="en-US" dirty="0" smtClean="0"/>
              <a:t>Implications:</a:t>
            </a:r>
          </a:p>
          <a:p>
            <a:pPr lvl="2"/>
            <a:r>
              <a:rPr lang="en-US" sz="2400" dirty="0" smtClean="0"/>
              <a:t>Some students who are bullied do not perceive student-student relations to be necessarily poor</a:t>
            </a:r>
          </a:p>
          <a:p>
            <a:pPr lvl="2"/>
            <a:r>
              <a:rPr lang="en-US" sz="2400" dirty="0" smtClean="0"/>
              <a:t>Same strategies might not help for both, although most will</a:t>
            </a:r>
          </a:p>
          <a:p>
            <a:pPr lvl="2"/>
            <a:r>
              <a:rPr lang="en-US" sz="2400" dirty="0" smtClean="0"/>
              <a:t>Those who are bullied, need more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41300" y="914400"/>
            <a:ext cx="8458200" cy="5562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1900" b="1" dirty="0" smtClean="0">
              <a:solidFill>
                <a:srgbClr val="00B050"/>
              </a:solidFill>
            </a:endParaRPr>
          </a:p>
          <a:p>
            <a:pPr marL="914400" lvl="3" indent="0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Bullying is typically </a:t>
            </a:r>
          </a:p>
          <a:p>
            <a:pPr marL="914400" lvl="3" indent="0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a group phenomenon </a:t>
            </a:r>
          </a:p>
          <a:p>
            <a:pPr marL="2165350" lvl="5" indent="0">
              <a:buNone/>
            </a:pPr>
            <a:r>
              <a:rPr lang="en-US" sz="2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(Swearer et al., 2012)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b="1" dirty="0" smtClean="0"/>
              <a:t>Implications for bullying prevention?</a:t>
            </a:r>
          </a:p>
          <a:p>
            <a:r>
              <a:rPr lang="en-US" dirty="0" smtClean="0"/>
              <a:t>Must target peer norms, values, beliefs, acceptance, including bystanders (</a:t>
            </a:r>
            <a:r>
              <a:rPr lang="en-US" dirty="0" err="1" smtClean="0"/>
              <a:t>reinforcers</a:t>
            </a:r>
            <a:r>
              <a:rPr lang="en-US" dirty="0" smtClean="0"/>
              <a:t>, defenders, and passive        bystanders)</a:t>
            </a:r>
          </a:p>
          <a:p>
            <a:pPr lvl="2"/>
            <a:r>
              <a:rPr lang="en-US" sz="2400" dirty="0" smtClean="0"/>
              <a:t>Bullies tend to be popular (depending on norms), victims unpopular (and worse as bullying progresses)</a:t>
            </a:r>
          </a:p>
          <a:p>
            <a:pPr lvl="2"/>
            <a:r>
              <a:rPr lang="en-US" sz="2400" dirty="0" smtClean="0"/>
              <a:t>One function of bullying is to gain social status</a:t>
            </a:r>
          </a:p>
          <a:p>
            <a:pPr lvl="2"/>
            <a:r>
              <a:rPr lang="en-US" sz="2400" dirty="0" smtClean="0"/>
              <a:t>Often difficult, but very important to rally support of popular students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1921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B050"/>
                </a:solidFill>
              </a:rPr>
              <a:t>Student-Student </a:t>
            </a:r>
            <a:r>
              <a:rPr lang="en-US" sz="4000" b="1" dirty="0" smtClean="0">
                <a:solidFill>
                  <a:srgbClr val="00B050"/>
                </a:solidFill>
              </a:rPr>
              <a:t>Relationships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6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562600"/>
          </a:xfrm>
        </p:spPr>
        <p:txBody>
          <a:bodyPr>
            <a:normAutofit/>
          </a:bodyPr>
          <a:lstStyle/>
          <a:p>
            <a:pPr marL="273050" lvl="1" indent="-273050">
              <a:spcBef>
                <a:spcPts val="575"/>
              </a:spcBef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Most effective components of bullying prevention programs: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</a:p>
          <a:p>
            <a:pPr marL="842962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200" b="1" i="1" dirty="0" smtClean="0"/>
              <a:t>authoritative disciplinary methods </a:t>
            </a:r>
            <a:r>
              <a:rPr lang="en-US" sz="2200" i="1" dirty="0" smtClean="0"/>
              <a:t>and classroom management, including classroom rules and whole-school anti-bullying policy</a:t>
            </a:r>
          </a:p>
          <a:p>
            <a:pPr marL="842962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200" dirty="0" smtClean="0"/>
              <a:t>parent training/meetings</a:t>
            </a:r>
          </a:p>
          <a:p>
            <a:pPr marL="842962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200" dirty="0" smtClean="0"/>
              <a:t>improved playground supervision </a:t>
            </a:r>
          </a:p>
          <a:p>
            <a:pPr marL="842962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200" dirty="0" smtClean="0"/>
              <a:t>teacher training, school conferences (e.g., assemblies)</a:t>
            </a:r>
          </a:p>
          <a:p>
            <a:pPr marL="842962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200" dirty="0" smtClean="0"/>
              <a:t>information for parents </a:t>
            </a:r>
          </a:p>
          <a:p>
            <a:pPr marL="842962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200" dirty="0"/>
              <a:t>cooperative group work</a:t>
            </a:r>
          </a:p>
          <a:p>
            <a:pPr marL="842962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200" dirty="0" smtClean="0"/>
              <a:t>curriculum activities that include videos on bullying and victimization</a:t>
            </a:r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</a:pPr>
            <a:endParaRPr lang="en-US" sz="2000" dirty="0" smtClean="0"/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275668"/>
            <a:ext cx="4840941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6400800" cy="5638800"/>
          </a:xfrm>
        </p:spPr>
        <p:txBody>
          <a:bodyPr/>
          <a:lstStyle/>
          <a:p>
            <a:pPr marL="273050" lvl="1" indent="-273050">
              <a:spcBef>
                <a:spcPts val="575"/>
              </a:spcBef>
              <a:buClr>
                <a:schemeClr val="accent1"/>
              </a:buClr>
              <a:buNone/>
            </a:pPr>
            <a:endParaRPr lang="en-US" sz="2800" dirty="0" smtClean="0"/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Most Authorities also recommend:</a:t>
            </a:r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</a:pPr>
            <a:endParaRPr lang="en-US" sz="2800" i="1" dirty="0" smtClean="0"/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800" i="1" dirty="0" smtClean="0"/>
              <a:t>more individual work with bullies and victims</a:t>
            </a:r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</a:pPr>
            <a:endParaRPr lang="en-US" sz="2800" dirty="0" smtClean="0"/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smtClean="0"/>
              <a:t>more work with families of bullies and victims.</a:t>
            </a:r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</a:pPr>
            <a:endParaRPr lang="en-US" sz="2000" dirty="0" smtClean="0"/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275668"/>
            <a:ext cx="4840941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marL="547687" lvl="2" indent="-273050">
              <a:spcBef>
                <a:spcPts val="575"/>
              </a:spcBef>
              <a:buClr>
                <a:schemeClr val="accent1"/>
              </a:buClr>
              <a:buNone/>
            </a:pPr>
            <a:endParaRPr lang="en-US" sz="2400" b="1" dirty="0" smtClean="0"/>
          </a:p>
          <a:p>
            <a:pPr marL="547687" lvl="2" indent="-273050">
              <a:spcBef>
                <a:spcPts val="575"/>
              </a:spcBef>
              <a:buClr>
                <a:schemeClr val="accent1"/>
              </a:buCl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Additional Findings: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marL="822325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smtClean="0"/>
              <a:t>Many programs have NOT been shown to be effective.</a:t>
            </a:r>
          </a:p>
          <a:p>
            <a:pPr marL="822325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smtClean="0"/>
              <a:t>More elements and longer duration &gt; greater effects</a:t>
            </a:r>
          </a:p>
          <a:p>
            <a:pPr marL="822325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800" dirty="0" err="1" smtClean="0"/>
              <a:t>Olweus</a:t>
            </a:r>
            <a:r>
              <a:rPr lang="en-US" sz="2800" dirty="0" smtClean="0"/>
              <a:t> programs tended to work best (might not be best, however, for highest risk schools)</a:t>
            </a:r>
          </a:p>
          <a:p>
            <a:pPr marL="822325" lvl="3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800" dirty="0"/>
              <a:t>F</a:t>
            </a:r>
            <a:r>
              <a:rPr lang="en-US" sz="2800" dirty="0" smtClean="0"/>
              <a:t>idelity of implementation matters greatly.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7620000"/>
            <a:ext cx="76200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87779" y="6395013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itchFamily="34" charset="0"/>
                <a:ea typeface="Geneva"/>
                <a:cs typeface="Geneva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9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228600"/>
            <a:ext cx="8686800" cy="60470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r>
              <a:rPr lang="en-US" b="1" dirty="0" smtClean="0"/>
              <a:t>In the fall, begin with a faculty meeting or PLC grade-level meetings that include the following:</a:t>
            </a: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en-US" sz="1100" b="1" dirty="0" smtClean="0"/>
          </a:p>
          <a:p>
            <a:pPr marL="793750" lvl="1" indent="-457200">
              <a:buFont typeface="+mj-lt"/>
              <a:buAutoNum type="arabicPeriod"/>
            </a:pPr>
            <a:r>
              <a:rPr lang="en-US" sz="2400" dirty="0" smtClean="0"/>
              <a:t>Provide overview of the importance of the domain targeted (e.g., Student-Student Relationships)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400" dirty="0" smtClean="0"/>
              <a:t>Review your school’s scores.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400" dirty="0" smtClean="0"/>
              <a:t>Ask faculty to complete survey of practices that might improve scores in the given area (see Handout).</a:t>
            </a:r>
          </a:p>
          <a:p>
            <a:pPr marL="793750" lvl="1" indent="-457200">
              <a:buFont typeface="+mj-lt"/>
              <a:buAutoNum type="arabicPeriod"/>
            </a:pPr>
            <a:r>
              <a:rPr lang="en-US" sz="2400" dirty="0" smtClean="0"/>
              <a:t>Discuss </a:t>
            </a:r>
            <a:r>
              <a:rPr lang="en-US" sz="2400" dirty="0"/>
              <a:t>most feasible strategies on the survey, and any ones</a:t>
            </a:r>
            <a:r>
              <a:rPr lang="en-US" sz="2400" dirty="0" smtClean="0"/>
              <a:t>.</a:t>
            </a:r>
          </a:p>
          <a:p>
            <a:pPr marL="793750" lvl="1" indent="-457200">
              <a:buFont typeface="+mj-lt"/>
              <a:buAutoNum type="arabicPeriod" startAt="5"/>
            </a:pPr>
            <a:r>
              <a:rPr lang="en-US" sz="2400" dirty="0"/>
              <a:t>Discuss obstacles to implementation and how to address them.</a:t>
            </a:r>
          </a:p>
          <a:p>
            <a:pPr marL="793750" lvl="1" indent="-457200">
              <a:buFont typeface="+mj-lt"/>
              <a:buAutoNum type="arabicPeriod" startAt="5"/>
            </a:pPr>
            <a:r>
              <a:rPr lang="en-US" sz="2400" dirty="0"/>
              <a:t>Develop Action Plans (teacher and school levels)</a:t>
            </a:r>
          </a:p>
          <a:p>
            <a:pPr marL="793750" lvl="1" indent="-457200">
              <a:buFont typeface="+mj-lt"/>
              <a:buAutoNum type="arabicPeriod" startAt="5"/>
            </a:pPr>
            <a:r>
              <a:rPr lang="en-US" sz="2400" dirty="0"/>
              <a:t>Implement with fidelity</a:t>
            </a:r>
          </a:p>
          <a:p>
            <a:pPr marL="793750" lvl="1" indent="-457200">
              <a:buFont typeface="+mj-lt"/>
              <a:buAutoNum type="arabicPeriod" startAt="5"/>
            </a:pPr>
            <a:r>
              <a:rPr lang="en-US" sz="2400" dirty="0"/>
              <a:t>Re-evaluate (school climate, ODRs, suspensions)</a:t>
            </a:r>
          </a:p>
          <a:p>
            <a:endParaRPr lang="en-US" dirty="0"/>
          </a:p>
          <a:p>
            <a:pPr marL="793750" lvl="1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2400" y="6275668"/>
            <a:ext cx="4840941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School Climate Workshop, 5/12/14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14"/>
          <p:cNvSpPr>
            <a:spLocks noGrp="1"/>
          </p:cNvSpPr>
          <p:nvPr>
            <p:ph type="body" idx="4294967295"/>
          </p:nvPr>
        </p:nvSpPr>
        <p:spPr>
          <a:xfrm>
            <a:off x="457200" y="685800"/>
            <a:ext cx="8229600" cy="4025900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4000" dirty="0" smtClean="0"/>
              <a:t>George Bear: </a:t>
            </a:r>
            <a:r>
              <a:rPr lang="en-US" sz="4000" dirty="0" smtClean="0">
                <a:hlinkClick r:id="rId3"/>
              </a:rPr>
              <a:t>gbear@udel.edu</a:t>
            </a:r>
            <a:endParaRPr lang="en-US" sz="4000" dirty="0" smtClean="0"/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4000" dirty="0" smtClean="0"/>
              <a:t>Debby Boyer: </a:t>
            </a:r>
            <a:r>
              <a:rPr lang="en-US" sz="4000" dirty="0" smtClean="0">
                <a:hlinkClick r:id="rId4"/>
              </a:rPr>
              <a:t>dboyer@udel.edu</a:t>
            </a:r>
            <a:endParaRPr lang="en-US" sz="40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4000" dirty="0" smtClean="0"/>
              <a:t>Sarah Hearn: </a:t>
            </a:r>
            <a:r>
              <a:rPr lang="en-US" sz="4000" dirty="0" smtClean="0">
                <a:hlinkClick r:id="rId5"/>
              </a:rPr>
              <a:t>skhearn@udel.edu</a:t>
            </a:r>
            <a:endParaRPr lang="en-US" sz="40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4000" dirty="0" smtClean="0"/>
              <a:t>Lindsey </a:t>
            </a:r>
            <a:r>
              <a:rPr lang="en-US" sz="4000" dirty="0" err="1"/>
              <a:t>Mantz</a:t>
            </a:r>
            <a:r>
              <a:rPr lang="en-US" sz="4000" dirty="0"/>
              <a:t>: </a:t>
            </a:r>
            <a:r>
              <a:rPr lang="en-US" sz="4000" dirty="0">
                <a:hlinkClick r:id="rId6"/>
              </a:rPr>
              <a:t>lmantz@</a:t>
            </a:r>
            <a:r>
              <a:rPr lang="en-US" sz="4000" dirty="0" smtClean="0">
                <a:hlinkClick r:id="rId6"/>
              </a:rPr>
              <a:t>udel.edu</a:t>
            </a:r>
            <a:endParaRPr lang="en-US" sz="400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4000" dirty="0" smtClean="0"/>
              <a:t>Linda Smith: </a:t>
            </a:r>
            <a:r>
              <a:rPr lang="en-US" sz="4000" dirty="0" smtClean="0">
                <a:solidFill>
                  <a:srgbClr val="660066"/>
                </a:solidFill>
                <a:hlinkClick r:id="rId7"/>
              </a:rPr>
              <a:t>linda.smith@doe.k12.de.us</a:t>
            </a:r>
            <a:r>
              <a:rPr lang="en-US" sz="4000" dirty="0" smtClean="0">
                <a:solidFill>
                  <a:srgbClr val="660066"/>
                </a:solidFill>
              </a:rPr>
              <a:t> </a:t>
            </a:r>
          </a:p>
          <a:p>
            <a:pPr lvl="1" algn="ctr" eaLnBrk="1" hangingPunct="1">
              <a:lnSpc>
                <a:spcPct val="80000"/>
              </a:lnSpc>
              <a:buFont typeface="Arial" charset="0"/>
              <a:buNone/>
            </a:pPr>
            <a:endParaRPr lang="en-US" sz="2400" i="1" dirty="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5800" dirty="0" smtClean="0">
                <a:hlinkClick r:id="rId8"/>
              </a:rPr>
              <a:t>www.delawarepbs.org</a:t>
            </a:r>
            <a:r>
              <a:rPr lang="en-US" sz="5800" dirty="0" smtClean="0"/>
              <a:t>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US" sz="4400" b="1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1010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+mn-lt"/>
              </a:rPr>
            </a:br>
            <a:r>
              <a:rPr lang="en-US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+mn-lt"/>
              </a:rPr>
            </a:br>
            <a:endParaRPr lang="en-US" sz="2800" b="1" i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83325320"/>
              </p:ext>
            </p:extLst>
          </p:nvPr>
        </p:nvGraphicFramePr>
        <p:xfrm>
          <a:off x="2209800" y="914400"/>
          <a:ext cx="8077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758" y="525887"/>
            <a:ext cx="3848100" cy="240702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/>
            <a:r>
              <a:rPr lang="en-US" sz="2600" dirty="0" smtClean="0">
                <a:cs typeface="Perpetua"/>
              </a:rPr>
              <a:t>Keep </a:t>
            </a:r>
            <a:r>
              <a:rPr lang="en-US" sz="2600" dirty="0">
                <a:cs typeface="Perpetua"/>
              </a:rPr>
              <a:t>in mind that when targeting an area, you should address all four major components of school discipline.</a:t>
            </a:r>
          </a:p>
          <a:p>
            <a:pPr lvl="2"/>
            <a:endParaRPr lang="en-US" sz="2400" dirty="0" smtClean="0">
              <a:cs typeface="Perpetua"/>
            </a:endParaRPr>
          </a:p>
          <a:p>
            <a:pPr marL="1076325" lvl="2" indent="-457200"/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1357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87473BDE-C33F-4F3D-97C5-0F74FD26EB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991EC04C-BA9B-4073-8964-E37237E66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02592BC3-0420-493C-9588-E5F319D55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476C7531-FF9B-4D16-809A-BFA62A955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" grpI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49275" y="914399"/>
            <a:ext cx="8042276" cy="55626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Clr>
                <a:schemeClr val="bg2">
                  <a:lumMod val="10000"/>
                </a:schemeClr>
              </a:buClr>
              <a:buFont typeface="+mj-lt"/>
              <a:buAutoNum type="arabicPeriod" startAt="2"/>
            </a:pP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Keep in mind that scores reflect PERCEPTIONS of the respondents</a:t>
            </a:r>
            <a:endParaRPr lang="en-US" sz="9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buClr>
                <a:schemeClr val="accent1">
                  <a:lumMod val="75000"/>
                </a:schemeClr>
              </a:buClr>
            </a:pPr>
            <a:r>
              <a:rPr lang="en-US" sz="2400" dirty="0" smtClean="0"/>
              <a:t>Consider their validity, but recognize that you are trying to change </a:t>
            </a:r>
            <a:r>
              <a:rPr lang="en-US" sz="2400" b="1" dirty="0" smtClean="0"/>
              <a:t>perceptions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851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Callout 1 3"/>
          <p:cNvSpPr/>
          <p:nvPr/>
        </p:nvSpPr>
        <p:spPr>
          <a:xfrm>
            <a:off x="960549" y="4571999"/>
            <a:ext cx="7315200" cy="1219201"/>
          </a:xfrm>
          <a:prstGeom prst="borderCallout1">
            <a:avLst>
              <a:gd name="adj1" fmla="val 82130"/>
              <a:gd name="adj2" fmla="val -38087"/>
              <a:gd name="adj3" fmla="val 112500"/>
              <a:gd name="adj4" fmla="val -38333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377781"/>
            <a:ext cx="7604126" cy="61680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Clr>
                <a:schemeClr val="bg2">
                  <a:lumMod val="10000"/>
                </a:schemeClr>
              </a:buClr>
              <a:buFont typeface="+mj-lt"/>
              <a:buAutoNum type="arabicPeriod" startAt="3"/>
            </a:pP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Examine responses to individual items on the targeted subscale.</a:t>
            </a:r>
            <a:endParaRPr lang="en-US" sz="2800" i="1" dirty="0" smtClean="0">
              <a:latin typeface="+mj-lt"/>
            </a:endParaRPr>
          </a:p>
          <a:p>
            <a:pPr marL="619125" lvl="2" indent="0" algn="ctr">
              <a:buNone/>
            </a:pPr>
            <a:endParaRPr lang="en-US" sz="2400" i="1" dirty="0" smtClean="0">
              <a:latin typeface="+mj-lt"/>
            </a:endParaRPr>
          </a:p>
          <a:p>
            <a:pPr marL="619125" lvl="2" indent="0" algn="ctr">
              <a:buNone/>
            </a:pPr>
            <a:r>
              <a:rPr lang="en-US" sz="2400" i="1" dirty="0" smtClean="0">
                <a:latin typeface="+mj-lt"/>
              </a:rPr>
              <a:t>For example:  </a:t>
            </a:r>
            <a:endParaRPr lang="en-US" sz="800" i="1" dirty="0">
              <a:latin typeface="+mj-lt"/>
            </a:endParaRPr>
          </a:p>
          <a:p>
            <a:pPr marL="619125" lvl="2" indent="0">
              <a:buNone/>
            </a:pPr>
            <a:r>
              <a:rPr lang="en-US" sz="2400" i="1" dirty="0" smtClean="0">
                <a:latin typeface="+mj-lt"/>
              </a:rPr>
              <a:t>Items on Student-Student Relations subscale: </a:t>
            </a:r>
            <a:endParaRPr lang="en-US" sz="2400" dirty="0" smtClean="0">
              <a:latin typeface="+mj-lt"/>
              <a:cs typeface="Times New Roman"/>
            </a:endParaRPr>
          </a:p>
          <a:p>
            <a:pPr lvl="3"/>
            <a:r>
              <a:rPr lang="en-US" sz="2400" i="1" dirty="0">
                <a:cs typeface="Times New Roman"/>
              </a:rPr>
              <a:t>Students care about each other</a:t>
            </a:r>
            <a:r>
              <a:rPr lang="en-US" sz="2400" i="1" dirty="0" smtClean="0">
                <a:cs typeface="Times New Roman"/>
              </a:rPr>
              <a:t>. </a:t>
            </a:r>
          </a:p>
          <a:p>
            <a:pPr lvl="3"/>
            <a:r>
              <a:rPr lang="en-US" sz="2400" dirty="0" smtClean="0">
                <a:latin typeface="+mj-lt"/>
                <a:cs typeface="Times New Roman"/>
              </a:rPr>
              <a:t>Students </a:t>
            </a:r>
            <a:r>
              <a:rPr lang="en-US" sz="2400" dirty="0">
                <a:latin typeface="+mj-lt"/>
                <a:cs typeface="Times New Roman"/>
              </a:rPr>
              <a:t>are friendly with each </a:t>
            </a:r>
            <a:r>
              <a:rPr lang="en-US" sz="2400" dirty="0" smtClean="0">
                <a:latin typeface="+mj-lt"/>
                <a:cs typeface="Times New Roman"/>
              </a:rPr>
              <a:t>other.</a:t>
            </a:r>
          </a:p>
          <a:p>
            <a:pPr lvl="3"/>
            <a:r>
              <a:rPr lang="en-US" sz="2400" dirty="0" smtClean="0">
                <a:latin typeface="+mj-lt"/>
                <a:cs typeface="Times New Roman"/>
              </a:rPr>
              <a:t>Students </a:t>
            </a:r>
            <a:r>
              <a:rPr lang="en-US" sz="2400" dirty="0">
                <a:latin typeface="+mj-lt"/>
                <a:cs typeface="Times New Roman"/>
              </a:rPr>
              <a:t>treat each other with </a:t>
            </a:r>
            <a:r>
              <a:rPr lang="en-US" sz="2400" dirty="0" smtClean="0">
                <a:latin typeface="+mj-lt"/>
                <a:cs typeface="Times New Roman"/>
              </a:rPr>
              <a:t>respect.</a:t>
            </a:r>
          </a:p>
          <a:p>
            <a:pPr lvl="3"/>
            <a:r>
              <a:rPr lang="en-US" sz="2400" dirty="0" smtClean="0">
                <a:latin typeface="+mj-lt"/>
                <a:cs typeface="Times New Roman"/>
              </a:rPr>
              <a:t>Students </a:t>
            </a:r>
            <a:r>
              <a:rPr lang="en-US" sz="2400" dirty="0">
                <a:latin typeface="+mj-lt"/>
                <a:cs typeface="Times New Roman"/>
              </a:rPr>
              <a:t>get along with each other.</a:t>
            </a:r>
            <a:r>
              <a:rPr lang="en-US" dirty="0">
                <a:latin typeface="+mj-lt"/>
                <a:cs typeface="Times New Roman"/>
              </a:rPr>
              <a:t/>
            </a:r>
            <a:br>
              <a:rPr lang="en-US" dirty="0">
                <a:latin typeface="+mj-lt"/>
                <a:cs typeface="Times New Roman"/>
              </a:rPr>
            </a:br>
            <a:endParaRPr lang="en-US" sz="1200" dirty="0" smtClean="0">
              <a:latin typeface="+mj-lt"/>
              <a:cs typeface="Times New Roman"/>
            </a:endParaRPr>
          </a:p>
          <a:p>
            <a:pPr marL="968375" lvl="3" indent="0">
              <a:buNone/>
            </a:pPr>
            <a:endParaRPr lang="en-US" sz="1200" dirty="0" smtClean="0">
              <a:latin typeface="+mj-lt"/>
              <a:cs typeface="Times New Roman"/>
            </a:endParaRPr>
          </a:p>
          <a:p>
            <a:pPr marL="349250" lvl="1" indent="0" algn="ctr">
              <a:buNone/>
            </a:pPr>
            <a:r>
              <a:rPr lang="en-US" sz="2400" dirty="0" smtClean="0">
                <a:latin typeface="+mj-lt"/>
                <a:cs typeface="Times New Roman"/>
              </a:rPr>
              <a:t>Let’s assume that all 4 scores are low, but the lowest is for </a:t>
            </a:r>
            <a:r>
              <a:rPr lang="en-US" sz="2400" i="1" dirty="0" smtClean="0">
                <a:latin typeface="+mj-lt"/>
                <a:cs typeface="Times New Roman"/>
              </a:rPr>
              <a:t>caring about each other</a:t>
            </a:r>
            <a:r>
              <a:rPr lang="en-US" sz="2400" dirty="0" smtClean="0">
                <a:latin typeface="+mj-lt"/>
                <a:cs typeface="Times New Roman"/>
              </a:rPr>
              <a:t>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603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Callout 1 6"/>
          <p:cNvSpPr/>
          <p:nvPr/>
        </p:nvSpPr>
        <p:spPr>
          <a:xfrm>
            <a:off x="304800" y="4739426"/>
            <a:ext cx="8610599" cy="1371602"/>
          </a:xfrm>
          <a:prstGeom prst="borderCallout1">
            <a:avLst>
              <a:gd name="adj1" fmla="val 98562"/>
              <a:gd name="adj2" fmla="val -17905"/>
              <a:gd name="adj3" fmla="val 112500"/>
              <a:gd name="adj4" fmla="val -38333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49275" y="381000"/>
            <a:ext cx="8042276" cy="55626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accent1">
                  <a:lumMod val="50000"/>
                </a:schemeClr>
              </a:buClr>
              <a:buFont typeface="+mj-lt"/>
              <a:buAutoNum type="arabicPeriod" startAt="4"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Times New Roman"/>
              </a:rPr>
              <a:t>Check responses to same items by other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cs typeface="Times New Roman"/>
              </a:rPr>
              <a:t>respondents (i.e., Teachers/Staff &amp;  Parents)</a:t>
            </a:r>
            <a:endParaRPr lang="en-US" sz="900" b="1" dirty="0" smtClean="0">
              <a:solidFill>
                <a:schemeClr val="bg2">
                  <a:lumMod val="25000"/>
                </a:schemeClr>
              </a:solidFill>
              <a:cs typeface="Times New Roman"/>
            </a:endParaRP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en-US" sz="900" b="1" dirty="0" smtClean="0">
              <a:solidFill>
                <a:schemeClr val="bg2">
                  <a:lumMod val="25000"/>
                </a:schemeClr>
              </a:solidFill>
              <a:cs typeface="Times New Roman"/>
            </a:endParaRPr>
          </a:p>
          <a:p>
            <a:pPr lvl="1"/>
            <a:r>
              <a:rPr lang="en-US" sz="2400" dirty="0" smtClean="0">
                <a:cs typeface="Times New Roman"/>
              </a:rPr>
              <a:t>If </a:t>
            </a:r>
            <a:r>
              <a:rPr lang="en-US" sz="2400" i="1" dirty="0" smtClean="0">
                <a:cs typeface="Times New Roman"/>
              </a:rPr>
              <a:t>other respondents agree</a:t>
            </a:r>
            <a:r>
              <a:rPr lang="en-US" sz="2400" dirty="0" smtClean="0">
                <a:cs typeface="Times New Roman"/>
              </a:rPr>
              <a:t>, then the scores likely reflect not just student’s perceptions but reality; thus, target the actions/behaviors measured.</a:t>
            </a:r>
          </a:p>
          <a:p>
            <a:pPr lvl="1"/>
            <a:r>
              <a:rPr lang="en-US" sz="2400" dirty="0" smtClean="0">
                <a:cs typeface="Times New Roman"/>
              </a:rPr>
              <a:t>If </a:t>
            </a:r>
            <a:r>
              <a:rPr lang="en-US" sz="2400" i="1" dirty="0" smtClean="0">
                <a:cs typeface="Times New Roman"/>
              </a:rPr>
              <a:t>only the students </a:t>
            </a:r>
            <a:r>
              <a:rPr lang="en-US" sz="2400" dirty="0" smtClean="0">
                <a:cs typeface="Times New Roman"/>
              </a:rPr>
              <a:t>perceive the items negatively, target not only the actions/behaviors but also how those actions/behaviors are</a:t>
            </a:r>
            <a:r>
              <a:rPr lang="en-US" sz="2400" i="1" dirty="0" smtClean="0">
                <a:cs typeface="Times New Roman"/>
              </a:rPr>
              <a:t> perceived</a:t>
            </a:r>
            <a:r>
              <a:rPr lang="en-US" sz="2400" dirty="0" smtClean="0">
                <a:cs typeface="Times New Roman"/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endParaRPr lang="en-US" dirty="0" smtClean="0">
              <a:cs typeface="Times New Roman"/>
            </a:endParaRPr>
          </a:p>
          <a:p>
            <a:pPr marL="349250" lvl="1" indent="0">
              <a:buNone/>
            </a:pPr>
            <a:r>
              <a:rPr lang="en-US" sz="2400" dirty="0" smtClean="0">
                <a:cs typeface="Times New Roman"/>
              </a:rPr>
              <a:t>		</a:t>
            </a:r>
            <a:endParaRPr lang="en-US" dirty="0">
              <a:cs typeface="Times New Roman"/>
            </a:endParaRPr>
          </a:p>
          <a:p>
            <a:pPr marL="0" indent="0" algn="ctr">
              <a:buNone/>
            </a:pPr>
            <a:r>
              <a:rPr lang="en-US" dirty="0">
                <a:cs typeface="Times New Roman"/>
              </a:rPr>
              <a:t>How can we improve students caring about one another AND </a:t>
            </a:r>
            <a:r>
              <a:rPr lang="en-US" i="1" dirty="0">
                <a:cs typeface="Times New Roman"/>
              </a:rPr>
              <a:t>believing</a:t>
            </a:r>
            <a:r>
              <a:rPr lang="en-US" dirty="0">
                <a:cs typeface="Times New Roman"/>
              </a:rPr>
              <a:t> that others care about them?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>
              <a:cs typeface="Times New Roman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5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05200" y="3785316"/>
            <a:ext cx="1828799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1833512"/>
            <a:ext cx="7162800" cy="17543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Don’t try to convince students that others care, when their actions say otherwise!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934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School Climate Workshop, 5/12/14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788" y="165848"/>
            <a:ext cx="8042276" cy="1358152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+mn-lt"/>
              </a:rPr>
              <a:t>Interventions: </a:t>
            </a:r>
            <a:br>
              <a:rPr lang="en-US" sz="40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4000" b="1" dirty="0" smtClean="0">
                <a:solidFill>
                  <a:schemeClr val="accent2"/>
                </a:solidFill>
                <a:latin typeface="+mn-lt"/>
              </a:rPr>
              <a:t>Where to start?</a:t>
            </a:r>
            <a:endParaRPr lang="en-US" sz="4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365997" y="1723697"/>
            <a:ext cx="6640606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Assess What you already have in place!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514600"/>
            <a:ext cx="72390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“Assess school prevention and intervention efforts around student behavior, including substance use and violence. </a:t>
            </a:r>
            <a:r>
              <a:rPr lang="en-US" i="1" dirty="0"/>
              <a:t>You may be able to build upon them or integrate bullying prevention strategies. Many programs help address the same protective and risk factors that bullying programs do.”</a:t>
            </a:r>
            <a:endParaRPr lang="en-US" sz="1800" i="1" dirty="0">
              <a:solidFill>
                <a:srgbClr val="CA241A"/>
              </a:solidFill>
            </a:endParaRPr>
          </a:p>
          <a:p>
            <a:endParaRPr lang="en-US" sz="1800" dirty="0">
              <a:solidFill>
                <a:srgbClr val="CA241A"/>
              </a:solidFill>
            </a:endParaRPr>
          </a:p>
          <a:p>
            <a:pPr marL="0" indent="0" algn="r">
              <a:buNone/>
            </a:pPr>
            <a:r>
              <a:rPr lang="en-US" sz="1800" b="1" dirty="0">
                <a:solidFill>
                  <a:srgbClr val="CA241A"/>
                </a:solidFill>
              </a:rPr>
              <a:t>From: www.stopbullying.gov</a:t>
            </a:r>
            <a:r>
              <a:rPr lang="en-US" sz="1800" b="1" dirty="0" smtClean="0">
                <a:solidFill>
                  <a:srgbClr val="CA241A"/>
                </a:solidFill>
              </a:rPr>
              <a:t>/</a:t>
            </a:r>
            <a:endParaRPr lang="en-US" sz="1800" b="1" dirty="0">
              <a:solidFill>
                <a:srgbClr val="CA24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13835</TotalTime>
  <Words>1998</Words>
  <Application>Microsoft Office PowerPoint</Application>
  <PresentationFormat>On-screen Show (4:3)</PresentationFormat>
  <Paragraphs>348</Paragraphs>
  <Slides>38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Breeze</vt:lpstr>
      <vt:lpstr>Strategies for Improving  School Climate Scores</vt:lpstr>
      <vt:lpstr>Beginning with the data…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Interventions:  Where to start?</vt:lpstr>
      <vt:lpstr>Questions to Consider:</vt:lpstr>
      <vt:lpstr>PowerPoint Presentation</vt:lpstr>
      <vt:lpstr>Samples of Evidence-Based Strategies for Improving Student-Student Relations</vt:lpstr>
      <vt:lpstr> </vt:lpstr>
      <vt:lpstr>Sample Student-Student Skills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Teach peers to promote, model, and reinforce acts of kindness, caring, friendship, etc. (e.g., Milford’s Students for a Million Acts of Kindness)</vt:lpstr>
      <vt:lpstr>PowerPoint Presentation</vt:lpstr>
      <vt:lpstr>PowerPoint Presentation</vt:lpstr>
      <vt:lpstr>PowerPoint Presentation</vt:lpstr>
      <vt:lpstr>PowerPoint Presentation</vt:lpstr>
      <vt:lpstr>Classroom management</vt:lpstr>
      <vt:lpstr>PowerPoint Presentation</vt:lpstr>
      <vt:lpstr>  </vt:lpstr>
      <vt:lpstr>Perhaps Most Importantly</vt:lpstr>
      <vt:lpstr>PowerPoint Presentation</vt:lpstr>
      <vt:lpstr>PowerPoint Presentation</vt:lpstr>
      <vt:lpstr>Items for BULLYING  SCHOOL-WIDE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hearn</cp:lastModifiedBy>
  <cp:revision>957</cp:revision>
  <cp:lastPrinted>2014-05-07T12:07:43Z</cp:lastPrinted>
  <dcterms:created xsi:type="dcterms:W3CDTF">2011-05-17T19:55:06Z</dcterms:created>
  <dcterms:modified xsi:type="dcterms:W3CDTF">2014-05-08T15:47:39Z</dcterms:modified>
</cp:coreProperties>
</file>