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1.xml" ContentType="application/vnd.openxmlformats-officedocument.drawingml.chart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372" r:id="rId1"/>
  </p:sldMasterIdLst>
  <p:notesMasterIdLst>
    <p:notesMasterId r:id="rId42"/>
  </p:notesMasterIdLst>
  <p:handoutMasterIdLst>
    <p:handoutMasterId r:id="rId43"/>
  </p:handoutMasterIdLst>
  <p:sldIdLst>
    <p:sldId id="1264" r:id="rId2"/>
    <p:sldId id="389" r:id="rId3"/>
    <p:sldId id="1104" r:id="rId4"/>
    <p:sldId id="1280" r:id="rId5"/>
    <p:sldId id="1281" r:id="rId6"/>
    <p:sldId id="1302" r:id="rId7"/>
    <p:sldId id="1303" r:id="rId8"/>
    <p:sldId id="1305" r:id="rId9"/>
    <p:sldId id="1306" r:id="rId10"/>
    <p:sldId id="1274" r:id="rId11"/>
    <p:sldId id="1275" r:id="rId12"/>
    <p:sldId id="1276" r:id="rId13"/>
    <p:sldId id="903" r:id="rId14"/>
    <p:sldId id="1247" r:id="rId15"/>
    <p:sldId id="1278" r:id="rId16"/>
    <p:sldId id="1279" r:id="rId17"/>
    <p:sldId id="1290" r:id="rId18"/>
    <p:sldId id="1268" r:id="rId19"/>
    <p:sldId id="1269" r:id="rId20"/>
    <p:sldId id="1270" r:id="rId21"/>
    <p:sldId id="1271" r:id="rId22"/>
    <p:sldId id="1272" r:id="rId23"/>
    <p:sldId id="1273" r:id="rId24"/>
    <p:sldId id="1295" r:id="rId25"/>
    <p:sldId id="1296" r:id="rId26"/>
    <p:sldId id="1282" r:id="rId27"/>
    <p:sldId id="1284" r:id="rId28"/>
    <p:sldId id="1314" r:id="rId29"/>
    <p:sldId id="1245" r:id="rId30"/>
    <p:sldId id="1246" r:id="rId31"/>
    <p:sldId id="1285" r:id="rId32"/>
    <p:sldId id="1286" r:id="rId33"/>
    <p:sldId id="1297" r:id="rId34"/>
    <p:sldId id="1298" r:id="rId35"/>
    <p:sldId id="1299" r:id="rId36"/>
    <p:sldId id="1310" r:id="rId37"/>
    <p:sldId id="1287" r:id="rId38"/>
    <p:sldId id="1312" r:id="rId39"/>
    <p:sldId id="1293" r:id="rId40"/>
    <p:sldId id="1263" r:id="rId41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E301"/>
    <a:srgbClr val="FFFF00"/>
    <a:srgbClr val="003399"/>
    <a:srgbClr val="FFCC00"/>
    <a:srgbClr val="FCEDCE"/>
    <a:srgbClr val="DCF8AE"/>
    <a:srgbClr val="FBDBDB"/>
    <a:srgbClr val="FF99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311" autoAdjust="0"/>
    <p:restoredTop sz="68933" autoAdjust="0"/>
  </p:normalViewPr>
  <p:slideViewPr>
    <p:cSldViewPr>
      <p:cViewPr>
        <p:scale>
          <a:sx n="71" d="100"/>
          <a:sy n="71" d="100"/>
        </p:scale>
        <p:origin x="-182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3402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58" d="100"/>
        <a:sy n="158" d="100"/>
      </p:scale>
      <p:origin x="0" y="-7312"/>
    </p:cViewPr>
  </p:sorterViewPr>
  <p:notesViewPr>
    <p:cSldViewPr>
      <p:cViewPr varScale="1">
        <p:scale>
          <a:sx n="80" d="100"/>
          <a:sy n="80" d="100"/>
        </p:scale>
        <p:origin x="1902" y="11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3600" i="1"/>
            </a:pPr>
            <a:r>
              <a:rPr lang="en-US" sz="3600" i="1"/>
              <a:t>TAASK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TAASK!$B$1</c:f>
              <c:strCache>
                <c:ptCount val="1"/>
                <c:pt idx="0">
                  <c:v>Pre </c:v>
                </c:pt>
              </c:strCache>
            </c:strRef>
          </c:tx>
          <c:spPr>
            <a:gradFill>
              <a:gsLst>
                <a:gs pos="0">
                  <a:srgbClr val="03D4A8"/>
                </a:gs>
                <a:gs pos="0">
                  <a:srgbClr val="21D6E0"/>
                </a:gs>
                <a:gs pos="2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TAASK!$A$3:$A$12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State Average</c:v>
                </c:pt>
              </c:strCache>
            </c:strRef>
          </c:cat>
          <c:val>
            <c:numRef>
              <c:f>TAASK!$B$3:$B$12</c:f>
              <c:numCache>
                <c:formatCode>0%</c:formatCode>
                <c:ptCount val="10"/>
                <c:pt idx="0">
                  <c:v>0.54</c:v>
                </c:pt>
                <c:pt idx="1">
                  <c:v>0.57999999999999996</c:v>
                </c:pt>
                <c:pt idx="2">
                  <c:v>0.48</c:v>
                </c:pt>
                <c:pt idx="3">
                  <c:v>0.5</c:v>
                </c:pt>
                <c:pt idx="4">
                  <c:v>0.51</c:v>
                </c:pt>
                <c:pt idx="5">
                  <c:v>0.56999999999999995</c:v>
                </c:pt>
                <c:pt idx="6">
                  <c:v>0.45</c:v>
                </c:pt>
                <c:pt idx="7">
                  <c:v>0.53</c:v>
                </c:pt>
                <c:pt idx="8">
                  <c:v>0.45</c:v>
                </c:pt>
                <c:pt idx="9">
                  <c:v>0.51222222222222202</c:v>
                </c:pt>
              </c:numCache>
            </c:numRef>
          </c:val>
        </c:ser>
        <c:ser>
          <c:idx val="1"/>
          <c:order val="1"/>
          <c:tx>
            <c:strRef>
              <c:f>TAASK!$C$1</c:f>
              <c:strCache>
                <c:ptCount val="1"/>
                <c:pt idx="0">
                  <c:v>Post</c:v>
                </c:pt>
              </c:strCache>
            </c:strRef>
          </c:tx>
          <c:spPr>
            <a:gradFill>
              <a:gsLst>
                <a:gs pos="100000">
                  <a:srgbClr val="8488C4"/>
                </a:gs>
                <a:gs pos="100000">
                  <a:srgbClr val="D4DEFF"/>
                </a:gs>
                <a:gs pos="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TAASK!$A$3:$A$12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State Average</c:v>
                </c:pt>
              </c:strCache>
            </c:strRef>
          </c:cat>
          <c:val>
            <c:numRef>
              <c:f>TAASK!$C$3:$C$12</c:f>
              <c:numCache>
                <c:formatCode>0%</c:formatCode>
                <c:ptCount val="10"/>
                <c:pt idx="0">
                  <c:v>0.81</c:v>
                </c:pt>
                <c:pt idx="1">
                  <c:v>0.76</c:v>
                </c:pt>
                <c:pt idx="2">
                  <c:v>0.86</c:v>
                </c:pt>
                <c:pt idx="3">
                  <c:v>0.56000000000000005</c:v>
                </c:pt>
                <c:pt idx="4">
                  <c:v>0.79</c:v>
                </c:pt>
                <c:pt idx="5">
                  <c:v>0.67</c:v>
                </c:pt>
                <c:pt idx="6">
                  <c:v>0.53</c:v>
                </c:pt>
                <c:pt idx="7">
                  <c:v>0.66</c:v>
                </c:pt>
                <c:pt idx="8">
                  <c:v>0.72</c:v>
                </c:pt>
                <c:pt idx="9">
                  <c:v>0.706666666666667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661184"/>
        <c:axId val="63662720"/>
      </c:barChart>
      <c:catAx>
        <c:axId val="63661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3662720"/>
        <c:crosses val="autoZero"/>
        <c:auto val="1"/>
        <c:lblAlgn val="ctr"/>
        <c:lblOffset val="100"/>
        <c:noMultiLvlLbl val="0"/>
      </c:catAx>
      <c:valAx>
        <c:axId val="63662720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6366118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sz="1000" i="1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429000" y="0"/>
            <a:ext cx="342744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en-US" sz="1000" i="1" smtClean="0"/>
              <a:t>10/18/16</a:t>
            </a:r>
            <a:endParaRPr lang="en-US" sz="1000" i="1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012529" y="8828171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 algn="r">
              <a:defRPr/>
            </a:pPr>
            <a:r>
              <a:rPr lang="en-US" sz="900" i="1" dirty="0"/>
              <a:t>DE-PBS Project  (Delawarepbs.org)</a:t>
            </a:r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49021" y="8828171"/>
            <a:ext cx="4572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cs typeface="+mn-cs"/>
              </a:defRPr>
            </a:lvl1pPr>
          </a:lstStyle>
          <a:p>
            <a:pPr>
              <a:defRPr/>
            </a:pPr>
            <a:fld id="{3B44FAB9-522B-C649-82EF-6141BC7E26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39542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026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10/18/16</a:t>
            </a:r>
            <a:endParaRPr lang="en-US"/>
          </a:p>
        </p:txBody>
      </p:sp>
      <p:sp>
        <p:nvSpPr>
          <p:cNvPr id="1065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421" y="4416431"/>
            <a:ext cx="5485158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8829675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026" y="8829675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cs typeface="+mn-cs"/>
              </a:defRPr>
            </a:lvl1pPr>
          </a:lstStyle>
          <a:p>
            <a:pPr>
              <a:defRPr/>
            </a:pPr>
            <a:fld id="{87976D3B-34A1-D347-8085-EE1FFECD9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5108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76D3B-34A1-D347-8085-EE1FFECD9AC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10/18/16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52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53681431-A8FF-DA4C-9145-AF9EB1D9912F}" type="slidenum">
              <a:rPr lang="en-US" altLang="en-US" sz="1200"/>
              <a:pPr eaLnBrk="1" hangingPunct="1">
                <a:defRPr/>
              </a:pPr>
              <a:t>10</a:t>
            </a:fld>
            <a:endParaRPr lang="en-US" altLang="en-US" sz="1200"/>
          </a:p>
        </p:txBody>
      </p:sp>
      <p:sp>
        <p:nvSpPr>
          <p:cNvPr id="116738" name="Rectangle 7"/>
          <p:cNvSpPr txBox="1">
            <a:spLocks noGrp="1" noChangeArrowheads="1"/>
          </p:cNvSpPr>
          <p:nvPr/>
        </p:nvSpPr>
        <p:spPr bwMode="auto">
          <a:xfrm>
            <a:off x="3884026" y="8829675"/>
            <a:ext cx="2972421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98" tIns="46949" rIns="93898" bIns="46949" anchor="b"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2F5158B6-3E17-3845-8BDC-5B3A9AD78522}" type="slidenum">
              <a:rPr lang="en-US" sz="1200"/>
              <a:pPr algn="r" eaLnBrk="1" hangingPunct="1"/>
              <a:t>10</a:t>
            </a:fld>
            <a:endParaRPr lang="en-US" sz="120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3898" tIns="46949" rIns="93898" bIns="46949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i="1" dirty="0" smtClean="0">
              <a:ea typeface="ＭＳ Ｐゴシック" pitchFamily="34" charset="-128"/>
            </a:endParaRPr>
          </a:p>
        </p:txBody>
      </p:sp>
      <p:sp>
        <p:nvSpPr>
          <p:cNvPr id="158726" name="Date Placeholder 1"/>
          <p:cNvSpPr>
            <a:spLocks noGrp="1"/>
          </p:cNvSpPr>
          <p:nvPr>
            <p:ph type="dt" sz="quarter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en-US" smtClean="0"/>
              <a:t>10/18/16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Cadre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5393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76D3B-34A1-D347-8085-EE1FFECD9AC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10/18/16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22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76D3B-34A1-D347-8085-EE1FFECD9AC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10/18/16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57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 smtClean="0">
              <a:latin typeface="Georgi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76D3B-34A1-D347-8085-EE1FFECD9AC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10/18/16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6634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76D3B-34A1-D347-8085-EE1FFECD9AC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10/18/16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504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76D3B-34A1-D347-8085-EE1FFECD9AC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10/18/16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874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i="1" u="none" kern="1200" dirty="0"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4931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eorgia" charset="0"/>
                <a:cs typeface="Arial" charset="0"/>
              </a:rPr>
              <a:t>10/18/16</a:t>
            </a:r>
            <a:endParaRPr lang="en-US" sz="1200">
              <a:latin typeface="Georgia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Cadre Meeting</a:t>
            </a:r>
            <a:endParaRPr lang="en-US"/>
          </a:p>
        </p:txBody>
      </p:sp>
      <p:sp>
        <p:nvSpPr>
          <p:cNvPr id="124933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CA4153-5444-D041-85E9-1AC7EE5FB7E8}" type="slidenum">
              <a:rPr lang="en-US" sz="1200">
                <a:latin typeface="Georgia" charset="0"/>
                <a:cs typeface="Arial" charset="0"/>
              </a:rPr>
              <a:pPr eaLnBrk="1" hangingPunct="1"/>
              <a:t>16</a:t>
            </a:fld>
            <a:endParaRPr lang="en-US" sz="1200">
              <a:latin typeface="Georgi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166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76D3B-34A1-D347-8085-EE1FFECD9AC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10/18/16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33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76D3B-34A1-D347-8085-EE1FFECD9AC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10/18/16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2228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i="1" dirty="0" smtClean="0">
              <a:latin typeface="Georgi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76D3B-34A1-D347-8085-EE1FFECD9AC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10/18/16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73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2753419-2B13-6445-930D-E9AA742E37A2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114690" name="Rectangle 7"/>
          <p:cNvSpPr txBox="1">
            <a:spLocks noGrp="1" noChangeArrowheads="1"/>
          </p:cNvSpPr>
          <p:nvPr/>
        </p:nvSpPr>
        <p:spPr bwMode="auto">
          <a:xfrm>
            <a:off x="3884026" y="8829675"/>
            <a:ext cx="2972421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86523664-9ED7-5D44-A301-AB52A448B891}" type="slidenum">
              <a:rPr lang="en-US" sz="1200"/>
              <a:pPr algn="r" eaLnBrk="1" hangingPunct="1"/>
              <a:t>2</a:t>
            </a:fld>
            <a:endParaRPr lang="en-US" sz="120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eaLnBrk="1" hangingPunct="1">
              <a:buFontTx/>
              <a:buNone/>
            </a:pPr>
            <a:endParaRPr lang="en-US" dirty="0" smtClean="0">
              <a:latin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10/18/16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7876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76D3B-34A1-D347-8085-EE1FFECD9AC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10/18/16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530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3175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2C5EF-43C6-4ADA-BE4B-86E4A1D060F2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10/18/16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858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3175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i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D6484-53E6-F742-B89E-86603A4FF3DB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10/18/16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206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charset="0"/>
            </a:endParaRPr>
          </a:p>
        </p:txBody>
      </p:sp>
      <p:sp>
        <p:nvSpPr>
          <p:cNvPr id="124931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eorgia" charset="0"/>
                <a:cs typeface="Arial" charset="0"/>
              </a:rPr>
              <a:t>10/18/16</a:t>
            </a:r>
            <a:endParaRPr lang="en-US" sz="1200">
              <a:latin typeface="Georgia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Cadre Meeting</a:t>
            </a:r>
            <a:endParaRPr lang="en-US"/>
          </a:p>
        </p:txBody>
      </p:sp>
      <p:sp>
        <p:nvSpPr>
          <p:cNvPr id="124933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CA4153-5444-D041-85E9-1AC7EE5FB7E8}" type="slidenum">
              <a:rPr lang="en-US" sz="1200">
                <a:latin typeface="Georgia" charset="0"/>
                <a:cs typeface="Arial" charset="0"/>
              </a:rPr>
              <a:pPr eaLnBrk="1" hangingPunct="1"/>
              <a:t>23</a:t>
            </a:fld>
            <a:endParaRPr lang="en-US" sz="1200">
              <a:latin typeface="Georgi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8717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53681431-A8FF-DA4C-9145-AF9EB1D9912F}" type="slidenum">
              <a:rPr lang="en-US" altLang="en-US" sz="1200"/>
              <a:pPr eaLnBrk="1" hangingPunct="1">
                <a:defRPr/>
              </a:pPr>
              <a:t>24</a:t>
            </a:fld>
            <a:endParaRPr lang="en-US" altLang="en-US" sz="1200"/>
          </a:p>
        </p:txBody>
      </p:sp>
      <p:sp>
        <p:nvSpPr>
          <p:cNvPr id="116738" name="Rectangle 7"/>
          <p:cNvSpPr txBox="1">
            <a:spLocks noGrp="1" noChangeArrowheads="1"/>
          </p:cNvSpPr>
          <p:nvPr/>
        </p:nvSpPr>
        <p:spPr bwMode="auto">
          <a:xfrm>
            <a:off x="3884026" y="8829675"/>
            <a:ext cx="2972421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98" tIns="46949" rIns="93898" bIns="46949" anchor="b"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2F5158B6-3E17-3845-8BDC-5B3A9AD78522}" type="slidenum">
              <a:rPr lang="en-US" sz="1200"/>
              <a:pPr algn="r" eaLnBrk="1" hangingPunct="1"/>
              <a:t>24</a:t>
            </a:fld>
            <a:endParaRPr lang="en-US" sz="120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3898" tIns="46949" rIns="93898" bIns="46949"/>
          <a:lstStyle/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i="1" strike="noStrike" dirty="0" smtClean="0">
              <a:ea typeface="ＭＳ Ｐゴシック" charset="0"/>
            </a:endParaRPr>
          </a:p>
        </p:txBody>
      </p:sp>
      <p:sp>
        <p:nvSpPr>
          <p:cNvPr id="158726" name="Date Placeholder 1"/>
          <p:cNvSpPr>
            <a:spLocks noGrp="1"/>
          </p:cNvSpPr>
          <p:nvPr>
            <p:ph type="dt" sz="quarter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en-US" smtClean="0"/>
              <a:t>10/18/16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Cadre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347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i="1" kern="1200" dirty="0"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4931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eorgia" charset="0"/>
                <a:cs typeface="Arial" charset="0"/>
              </a:rPr>
              <a:t>10/18/16</a:t>
            </a:r>
            <a:endParaRPr lang="en-US" sz="1200">
              <a:latin typeface="Georgia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Cadre Meeting</a:t>
            </a:r>
            <a:endParaRPr lang="en-US"/>
          </a:p>
        </p:txBody>
      </p:sp>
      <p:sp>
        <p:nvSpPr>
          <p:cNvPr id="124933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CA4153-5444-D041-85E9-1AC7EE5FB7E8}" type="slidenum">
              <a:rPr lang="en-US" sz="1200">
                <a:latin typeface="Georgia" charset="0"/>
                <a:cs typeface="Arial" charset="0"/>
              </a:rPr>
              <a:pPr eaLnBrk="1" hangingPunct="1"/>
              <a:t>25</a:t>
            </a:fld>
            <a:endParaRPr lang="en-US" sz="1200">
              <a:latin typeface="Georgi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5327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76D3B-34A1-D347-8085-EE1FFECD9AC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10/18/16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580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i="1" kern="1200" dirty="0"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4931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eorgia" charset="0"/>
                <a:cs typeface="Arial" charset="0"/>
              </a:rPr>
              <a:t>10/18/16</a:t>
            </a:r>
            <a:endParaRPr lang="en-US" sz="1200">
              <a:latin typeface="Georgia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Cadre Meeting</a:t>
            </a:r>
            <a:endParaRPr lang="en-US"/>
          </a:p>
        </p:txBody>
      </p:sp>
      <p:sp>
        <p:nvSpPr>
          <p:cNvPr id="124933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CA4153-5444-D041-85E9-1AC7EE5FB7E8}" type="slidenum">
              <a:rPr lang="en-US" sz="1200">
                <a:latin typeface="Georgia" charset="0"/>
                <a:cs typeface="Arial" charset="0"/>
              </a:rPr>
              <a:pPr eaLnBrk="1" hangingPunct="1"/>
              <a:t>27</a:t>
            </a:fld>
            <a:endParaRPr lang="en-US" sz="1200">
              <a:latin typeface="Georgi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5470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76D3B-34A1-D347-8085-EE1FFECD9AC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10/18/16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0332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76D3B-34A1-D347-8085-EE1FFECD9AC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10/18/16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15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2BB44921-DA26-7848-B5DF-18FD8787A155}" type="slidenum">
              <a:rPr lang="en-US" altLang="en-US" sz="1200"/>
              <a:pPr eaLnBrk="1" hangingPunct="1">
                <a:defRPr/>
              </a:pPr>
              <a:t>3</a:t>
            </a:fld>
            <a:endParaRPr lang="en-US" altLang="en-US" sz="1200"/>
          </a:p>
        </p:txBody>
      </p:sp>
      <p:sp>
        <p:nvSpPr>
          <p:cNvPr id="122882" name="Rectangle 7"/>
          <p:cNvSpPr txBox="1">
            <a:spLocks noGrp="1" noChangeArrowheads="1"/>
          </p:cNvSpPr>
          <p:nvPr/>
        </p:nvSpPr>
        <p:spPr bwMode="auto">
          <a:xfrm>
            <a:off x="3884026" y="8829675"/>
            <a:ext cx="2972421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07" tIns="46955" rIns="93907" bIns="46955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1FEF26E0-0FEA-6B46-8525-5C0A62CCF35B}" type="slidenum">
              <a:rPr lang="en-US" sz="1200"/>
              <a:pPr algn="r" eaLnBrk="1" hangingPunct="1"/>
              <a:t>3</a:t>
            </a:fld>
            <a:endParaRPr lang="en-US" sz="1200"/>
          </a:p>
        </p:txBody>
      </p:sp>
      <p:sp>
        <p:nvSpPr>
          <p:cNvPr id="122883" name="Rectangle 7"/>
          <p:cNvSpPr txBox="1">
            <a:spLocks noGrp="1" noChangeArrowheads="1"/>
          </p:cNvSpPr>
          <p:nvPr/>
        </p:nvSpPr>
        <p:spPr bwMode="auto">
          <a:xfrm>
            <a:off x="3885579" y="8831269"/>
            <a:ext cx="2972421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07" tIns="46955" rIns="93907" bIns="46955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86250BC7-E1E1-3441-A40D-62BB915B09BA}" type="slidenum">
              <a:rPr lang="en-US" sz="1200"/>
              <a:pPr algn="r"/>
              <a:t>3</a:t>
            </a:fld>
            <a:endParaRPr lang="en-US" sz="1200"/>
          </a:p>
        </p:txBody>
      </p:sp>
      <p:sp>
        <p:nvSpPr>
          <p:cNvPr id="1228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2" y="4416431"/>
            <a:ext cx="5028579" cy="418306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216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 smtClean="0">
              <a:ea typeface="ＭＳ Ｐゴシック" charset="0"/>
            </a:endParaRPr>
          </a:p>
        </p:txBody>
      </p:sp>
      <p:sp>
        <p:nvSpPr>
          <p:cNvPr id="159751" name="Date Placeholder 1"/>
          <p:cNvSpPr>
            <a:spLocks noGrp="1"/>
          </p:cNvSpPr>
          <p:nvPr>
            <p:ph type="dt" sz="quarter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en-US" smtClean="0"/>
              <a:t>10/18/16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Cadre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455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76D3B-34A1-D347-8085-EE1FFECD9AC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10/18/16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55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76D3B-34A1-D347-8085-EE1FFECD9AC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10/18/16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468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i="1" kern="1200" dirty="0"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4931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eorgia" charset="0"/>
                <a:cs typeface="Arial" charset="0"/>
              </a:rPr>
              <a:t>10/18/16</a:t>
            </a:r>
            <a:endParaRPr lang="en-US" sz="1200">
              <a:latin typeface="Georgia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Cadre Meeting</a:t>
            </a:r>
            <a:endParaRPr lang="en-US"/>
          </a:p>
        </p:txBody>
      </p:sp>
      <p:sp>
        <p:nvSpPr>
          <p:cNvPr id="124933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CA4153-5444-D041-85E9-1AC7EE5FB7E8}" type="slidenum">
              <a:rPr lang="en-US" sz="1200">
                <a:latin typeface="Georgia" charset="0"/>
                <a:cs typeface="Arial" charset="0"/>
              </a:rPr>
              <a:pPr eaLnBrk="1" hangingPunct="1"/>
              <a:t>32</a:t>
            </a:fld>
            <a:endParaRPr lang="en-US" sz="1200">
              <a:latin typeface="Georgi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8074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charset="0"/>
            </a:endParaRPr>
          </a:p>
        </p:txBody>
      </p:sp>
      <p:sp>
        <p:nvSpPr>
          <p:cNvPr id="124931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eorgia" charset="0"/>
                <a:cs typeface="Arial" charset="0"/>
              </a:rPr>
              <a:t>10/18/16</a:t>
            </a:r>
            <a:endParaRPr lang="en-US" sz="1200">
              <a:latin typeface="Georgia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Cadre Meeting</a:t>
            </a:r>
            <a:endParaRPr lang="en-US"/>
          </a:p>
        </p:txBody>
      </p:sp>
      <p:sp>
        <p:nvSpPr>
          <p:cNvPr id="124933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CA4153-5444-D041-85E9-1AC7EE5FB7E8}" type="slidenum">
              <a:rPr lang="en-US" sz="1200">
                <a:latin typeface="Georgia" charset="0"/>
                <a:cs typeface="Arial" charset="0"/>
              </a:rPr>
              <a:pPr eaLnBrk="1" hangingPunct="1"/>
              <a:t>33</a:t>
            </a:fld>
            <a:endParaRPr lang="en-US" sz="1200">
              <a:latin typeface="Georgi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4409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Georgia" charset="0"/>
            </a:endParaRPr>
          </a:p>
          <a:p>
            <a:endParaRPr lang="en-US" dirty="0">
              <a:latin typeface="Georgia" charset="0"/>
            </a:endParaRPr>
          </a:p>
        </p:txBody>
      </p:sp>
      <p:sp>
        <p:nvSpPr>
          <p:cNvPr id="124931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eorgia" charset="0"/>
                <a:cs typeface="Arial" charset="0"/>
              </a:rPr>
              <a:t>10/18/16</a:t>
            </a:r>
            <a:endParaRPr lang="en-US" sz="1200">
              <a:latin typeface="Georgia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Cadre Meeting</a:t>
            </a:r>
            <a:endParaRPr lang="en-US"/>
          </a:p>
        </p:txBody>
      </p:sp>
      <p:sp>
        <p:nvSpPr>
          <p:cNvPr id="124933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CA4153-5444-D041-85E9-1AC7EE5FB7E8}" type="slidenum">
              <a:rPr lang="en-US" sz="1200">
                <a:latin typeface="Georgia" charset="0"/>
                <a:cs typeface="Arial" charset="0"/>
              </a:rPr>
              <a:pPr eaLnBrk="1" hangingPunct="1"/>
              <a:t>34</a:t>
            </a:fld>
            <a:endParaRPr lang="en-US" sz="1200">
              <a:latin typeface="Georgi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647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charset="0"/>
            </a:endParaRPr>
          </a:p>
        </p:txBody>
      </p:sp>
      <p:sp>
        <p:nvSpPr>
          <p:cNvPr id="124931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eorgia" charset="0"/>
                <a:cs typeface="Arial" charset="0"/>
              </a:rPr>
              <a:t>10/18/16</a:t>
            </a:r>
            <a:endParaRPr lang="en-US" sz="1200">
              <a:latin typeface="Georgia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Cadre Meeting</a:t>
            </a:r>
            <a:endParaRPr lang="en-US"/>
          </a:p>
        </p:txBody>
      </p:sp>
      <p:sp>
        <p:nvSpPr>
          <p:cNvPr id="124933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CA4153-5444-D041-85E9-1AC7EE5FB7E8}" type="slidenum">
              <a:rPr lang="en-US" sz="1200">
                <a:latin typeface="Georgia" charset="0"/>
                <a:cs typeface="Arial" charset="0"/>
              </a:rPr>
              <a:pPr eaLnBrk="1" hangingPunct="1"/>
              <a:t>35</a:t>
            </a:fld>
            <a:endParaRPr lang="en-US" sz="1200">
              <a:latin typeface="Georgi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071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76D3B-34A1-D347-8085-EE1FFECD9AC4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10/18/16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439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76D3B-34A1-D347-8085-EE1FFECD9AC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10/18/16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1331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76D3B-34A1-D347-8085-EE1FFECD9AC4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10/18/16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9858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76D3B-34A1-D347-8085-EE1FFECD9AC4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10/18/16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83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2BB44921-DA26-7848-B5DF-18FD8787A155}" type="slidenum">
              <a:rPr lang="en-US" altLang="en-US" sz="1200"/>
              <a:pPr eaLnBrk="1" hangingPunct="1">
                <a:defRPr/>
              </a:pPr>
              <a:t>4</a:t>
            </a:fld>
            <a:endParaRPr lang="en-US" altLang="en-US" sz="1200"/>
          </a:p>
        </p:txBody>
      </p:sp>
      <p:sp>
        <p:nvSpPr>
          <p:cNvPr id="122882" name="Rectangle 7"/>
          <p:cNvSpPr txBox="1">
            <a:spLocks noGrp="1" noChangeArrowheads="1"/>
          </p:cNvSpPr>
          <p:nvPr/>
        </p:nvSpPr>
        <p:spPr bwMode="auto">
          <a:xfrm>
            <a:off x="3884026" y="8829675"/>
            <a:ext cx="2972421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07" tIns="46955" rIns="93907" bIns="46955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1FEF26E0-0FEA-6B46-8525-5C0A62CCF35B}" type="slidenum">
              <a:rPr lang="en-US" sz="1200"/>
              <a:pPr algn="r" eaLnBrk="1" hangingPunct="1"/>
              <a:t>4</a:t>
            </a:fld>
            <a:endParaRPr lang="en-US" sz="1200"/>
          </a:p>
        </p:txBody>
      </p:sp>
      <p:sp>
        <p:nvSpPr>
          <p:cNvPr id="122883" name="Rectangle 7"/>
          <p:cNvSpPr txBox="1">
            <a:spLocks noGrp="1" noChangeArrowheads="1"/>
          </p:cNvSpPr>
          <p:nvPr/>
        </p:nvSpPr>
        <p:spPr bwMode="auto">
          <a:xfrm>
            <a:off x="3885579" y="8831269"/>
            <a:ext cx="2972421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07" tIns="46955" rIns="93907" bIns="46955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86250BC7-E1E1-3441-A40D-62BB915B09BA}" type="slidenum">
              <a:rPr lang="en-US" sz="1200"/>
              <a:pPr algn="r"/>
              <a:t>4</a:t>
            </a:fld>
            <a:endParaRPr lang="en-US" sz="1200"/>
          </a:p>
        </p:txBody>
      </p:sp>
      <p:sp>
        <p:nvSpPr>
          <p:cNvPr id="1228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2" y="4416431"/>
            <a:ext cx="5028579" cy="418306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indent="0" algn="l" defTabSz="9216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dirty="0" smtClean="0"/>
          </a:p>
          <a:p>
            <a:pPr defTabSz="9216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 smtClean="0">
              <a:ea typeface="ＭＳ Ｐゴシック" charset="0"/>
            </a:endParaRPr>
          </a:p>
        </p:txBody>
      </p:sp>
      <p:sp>
        <p:nvSpPr>
          <p:cNvPr id="159751" name="Date Placeholder 1"/>
          <p:cNvSpPr>
            <a:spLocks noGrp="1"/>
          </p:cNvSpPr>
          <p:nvPr>
            <p:ph type="dt" sz="quarter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en-US" smtClean="0"/>
              <a:t>10/18/16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Cadre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47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12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64717" indent="-232943">
              <a:defRPr sz="12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30604" indent="-232943">
              <a:defRPr sz="12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96491" indent="-232943">
              <a:defRPr sz="12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>
              <a:defRPr/>
            </a:pPr>
            <a:fld id="{190EB63F-A8A1-A145-9BA0-7DF132452C65}" type="slidenum">
              <a:rPr lang="en-US">
                <a:latin typeface="Arial" charset="0"/>
                <a:cs typeface="Arial" charset="0"/>
              </a:rPr>
              <a:pPr>
                <a:defRPr/>
              </a:pPr>
              <a:t>5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3907" tIns="46955" rIns="93907" bIns="46955"/>
          <a:lstStyle/>
          <a:p>
            <a:pPr marL="0" marR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 smtClean="0">
              <a:latin typeface="Georgia" charset="0"/>
            </a:endParaRPr>
          </a:p>
        </p:txBody>
      </p:sp>
      <p:sp>
        <p:nvSpPr>
          <p:cNvPr id="120836" name="Date Placeholder 1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eorgia" charset="0"/>
                <a:cs typeface="Arial" charset="0"/>
              </a:rPr>
              <a:t>10/18/16</a:t>
            </a:r>
            <a:endParaRPr lang="en-US" sz="1200">
              <a:latin typeface="Georgia" charset="0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Cadre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923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76D3B-34A1-D347-8085-EE1FFECD9AC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10/18/16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79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0152-A7FF-405A-BD97-E16013869555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10/18/16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19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0152-A7FF-405A-BD97-E16013869555}" type="slidenum">
              <a:rPr lang="en-US" smtClean="0"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10/18/16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94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0152-A7FF-405A-BD97-E16013869555}" type="slidenum">
              <a:rPr lang="en-US" smtClean="0"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10/18/16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50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BC3771-C892-4E24-A135-5D9C8F34BCAC}" type="datetime1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10AB8C-B1E7-894A-A2B2-BA34B23A33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01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91B408-6FD4-43BA-921B-AC57716AA916}" type="datetime1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62E2C-414D-DA4D-9252-3A3C23FC18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3143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91B408-6FD4-43BA-921B-AC57716AA916}" type="datetime1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62E2C-414D-DA4D-9252-3A3C23FC18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31405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91B408-6FD4-43BA-921B-AC57716AA916}" type="datetime1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62E2C-414D-DA4D-9252-3A3C23FC18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33503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91B408-6FD4-43BA-921B-AC57716AA916}" type="datetime1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62E2C-414D-DA4D-9252-3A3C23FC18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153538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91B408-6FD4-43BA-921B-AC57716AA916}" type="datetime1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62E2C-414D-DA4D-9252-3A3C23FC18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9494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13C6DE-AA53-49D0-99B9-7321261B780F}" type="datetime1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428AF8-340F-4D42-B8C4-3B6DE8816C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612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31A1EA-EDC5-4C3E-9399-F040D223B2FF}" type="datetime1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22AAC0-5531-9D40-B10F-6A33C66081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39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F4EF3C-A910-4D47-B2C9-0C4FC9D4C356}" type="datetime1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A4394D-2F8B-C749-BDE5-BAC715D654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52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1694C0-C4B5-45C8-B9D9-8D934584095D}" type="datetime1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845C44-369C-4547-8276-87D42E6802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01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F0B638-46FC-4E43-8E26-038E128EAD84}" type="datetime1">
              <a:rPr lang="en-US" smtClean="0"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527121-BEAB-BD4D-8254-66C5ADA03B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13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90B34B-DD05-4F93-B946-65F13E027381}" type="datetime1">
              <a:rPr lang="en-US" smtClean="0"/>
              <a:t>11/22/2016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23A421-3B61-7C46-8448-CC912ECB07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7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8E7B23-67D1-4FB4-8BD6-DA56E11F673F}" type="datetime1">
              <a:rPr lang="en-US" smtClean="0"/>
              <a:t>11/22/2016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9B0DFA-0ECC-114C-8DAD-1EED9CEDD8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95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6763A9-528C-4F53-B1F6-3BD2472F0188}" type="datetime1">
              <a:rPr lang="en-US" smtClean="0"/>
              <a:t>11/22/2016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B463E-D9A9-AF49-88ED-5FC116A48F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9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B56F4D-9917-4E0C-898D-065CEF9DD3B2}" type="datetime1">
              <a:rPr lang="en-US" smtClean="0"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6B62FF-6A04-0649-B3E8-CD6A6DF18F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26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FB88AD-00FD-46EB-953D-D13DEA379CCC}" type="datetime1">
              <a:rPr lang="en-US" smtClean="0"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EC8BD-F321-4042-9B02-DD518E2500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787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791B408-6FD4-43BA-921B-AC57716AA916}" type="datetime1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0062E2C-414D-DA4D-9252-3A3C23FC18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70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73" r:id="rId1"/>
    <p:sldLayoutId id="2147485374" r:id="rId2"/>
    <p:sldLayoutId id="2147485375" r:id="rId3"/>
    <p:sldLayoutId id="2147485376" r:id="rId4"/>
    <p:sldLayoutId id="2147485377" r:id="rId5"/>
    <p:sldLayoutId id="2147485378" r:id="rId6"/>
    <p:sldLayoutId id="2147485379" r:id="rId7"/>
    <p:sldLayoutId id="2147485380" r:id="rId8"/>
    <p:sldLayoutId id="2147485381" r:id="rId9"/>
    <p:sldLayoutId id="2147485382" r:id="rId10"/>
    <p:sldLayoutId id="2147485383" r:id="rId11"/>
    <p:sldLayoutId id="2147485384" r:id="rId12"/>
    <p:sldLayoutId id="2147485385" r:id="rId13"/>
    <p:sldLayoutId id="2147485386" r:id="rId14"/>
    <p:sldLayoutId id="2147485387" r:id="rId15"/>
    <p:sldLayoutId id="2147485388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6347713" cy="12954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Tier 2 Networking</a:t>
            </a:r>
            <a:br>
              <a:rPr lang="en-US" sz="4400" dirty="0" smtClean="0"/>
            </a:br>
            <a:r>
              <a:rPr lang="en-US" sz="3100" dirty="0" smtClean="0"/>
              <a:t>October 18, 2016</a:t>
            </a:r>
            <a:br>
              <a:rPr lang="en-US" sz="31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438400"/>
            <a:ext cx="3352800" cy="3880773"/>
          </a:xfrm>
          <a:noFill/>
        </p:spPr>
        <p:txBody>
          <a:bodyPr>
            <a:normAutofit/>
          </a:bodyPr>
          <a:lstStyle/>
          <a:p>
            <a:r>
              <a:rPr lang="en-US" dirty="0" smtClean="0"/>
              <a:t>Welcome </a:t>
            </a:r>
          </a:p>
          <a:p>
            <a:r>
              <a:rPr lang="en-US" dirty="0" smtClean="0"/>
              <a:t>Big Picture Review of MTSS </a:t>
            </a:r>
          </a:p>
          <a:p>
            <a:r>
              <a:rPr lang="en-US" dirty="0" smtClean="0"/>
              <a:t>Tier 2 Conversations  </a:t>
            </a:r>
          </a:p>
          <a:p>
            <a:r>
              <a:rPr lang="en-US" dirty="0" smtClean="0"/>
              <a:t>Tiered Fidelity Inventory </a:t>
            </a:r>
          </a:p>
          <a:p>
            <a:pPr lvl="1"/>
            <a:r>
              <a:rPr lang="en-US" dirty="0" smtClean="0"/>
              <a:t>Team </a:t>
            </a:r>
          </a:p>
          <a:p>
            <a:pPr lvl="1"/>
            <a:r>
              <a:rPr lang="en-US" dirty="0" smtClean="0"/>
              <a:t>Intervention </a:t>
            </a:r>
          </a:p>
          <a:p>
            <a:pPr lvl="1"/>
            <a:r>
              <a:rPr lang="en-US" dirty="0" smtClean="0"/>
              <a:t>Evaluation </a:t>
            </a:r>
          </a:p>
          <a:p>
            <a:r>
              <a:rPr lang="en-US" dirty="0" smtClean="0"/>
              <a:t>Team Time and Action Planning</a:t>
            </a:r>
          </a:p>
        </p:txBody>
      </p:sp>
      <p:pic>
        <p:nvPicPr>
          <p:cNvPr id="1028" name="Picture 4" descr="http://www.netatwork.com/uploads/2015/01/targ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86000"/>
            <a:ext cx="3124200" cy="279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170689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4A66AC"/>
                </a:solidFill>
                <a:latin typeface="Trebuchet MS"/>
                <a:ea typeface=""/>
                <a:cs typeface=""/>
              </a:rPr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72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066800"/>
            <a:ext cx="3868176" cy="495300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52400" y="150227"/>
            <a:ext cx="7010400" cy="76417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</a:rPr>
              <a:t>SWPBIS Tiered Fidelity Inventory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38100" y="6532146"/>
            <a:ext cx="925388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www.pbis.org/Common/Cms/files/pbisresources/2015_10_7_SWPBIS_Tiered_Fidelity_Inventory.pdf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4400" y="1219200"/>
            <a:ext cx="3886200" cy="44012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00339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3399"/>
                </a:solidFill>
              </a:rPr>
              <a:t>Self-Assessment Tool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3399"/>
                </a:solidFill>
              </a:rPr>
              <a:t>External coach/evaluator can help you to complete the tool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3399"/>
                </a:solidFill>
              </a:rPr>
              <a:t>Tiers 1, 2,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3399"/>
                </a:solidFill>
              </a:rPr>
              <a:t>30-60 min per tier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3399"/>
                </a:solidFill>
              </a:rPr>
              <a:t>Facilitates action 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3399"/>
                </a:solidFill>
              </a:rPr>
              <a:t>Online portal to data summaries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3399"/>
                </a:solidFill>
              </a:rPr>
              <a:t>Total Score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3399"/>
                </a:solidFill>
              </a:rPr>
              <a:t>Subscale Scores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3399"/>
                </a:solidFill>
              </a:rPr>
              <a:t>Graphs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003399"/>
              </a:solidFill>
            </a:endParaRPr>
          </a:p>
        </p:txBody>
      </p:sp>
      <p:pic>
        <p:nvPicPr>
          <p:cNvPr id="6" name="Picture 2" descr="http://auburnmassdaily.com/wp-content/uploads/2014/06/computer_intro_img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162143"/>
            <a:ext cx="1752600" cy="138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3695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0927" y="807976"/>
            <a:ext cx="6583269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Tier 2 Sections: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81000"/>
            <a:ext cx="1143000" cy="146355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219200" y="1962317"/>
            <a:ext cx="6583269" cy="40386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177800"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200" dirty="0" smtClean="0"/>
              <a:t>Teams</a:t>
            </a:r>
          </a:p>
          <a:p>
            <a:pPr marL="571500" indent="-177800"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200" dirty="0" smtClean="0"/>
              <a:t>Interventions</a:t>
            </a:r>
          </a:p>
          <a:p>
            <a:pPr marL="571500" indent="-177800"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200" dirty="0" smtClean="0"/>
              <a:t>Evaluation</a:t>
            </a:r>
            <a:br>
              <a:rPr lang="en-US" sz="112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66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6096001" cy="13208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Current TFI Results – Aggregate Average Across 14 Schools Participants</a:t>
            </a:r>
            <a:endParaRPr lang="en-US" sz="2800" dirty="0"/>
          </a:p>
        </p:txBody>
      </p:sp>
      <p:pic>
        <p:nvPicPr>
          <p:cNvPr id="1026" name="Chart 1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7998809" cy="487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092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620000" cy="4953000"/>
          </a:xfrm>
        </p:spPr>
        <p:txBody>
          <a:bodyPr>
            <a:normAutofit lnSpcReduction="10000"/>
          </a:bodyPr>
          <a:lstStyle/>
          <a:p>
            <a:pPr>
              <a:buClr>
                <a:schemeClr val="tx2">
                  <a:lumMod val="50000"/>
                </a:schemeClr>
              </a:buClr>
            </a:pPr>
            <a:r>
              <a:rPr lang="en-US" sz="2400" dirty="0" smtClean="0"/>
              <a:t>Examining </a:t>
            </a:r>
            <a:r>
              <a:rPr lang="en-US" sz="2400" dirty="0"/>
              <a:t>&amp; addressing gaps in available Tier 2 </a:t>
            </a:r>
            <a:r>
              <a:rPr lang="en-US" sz="2400" dirty="0" smtClean="0"/>
              <a:t>interventions </a:t>
            </a:r>
          </a:p>
          <a:p>
            <a:pPr>
              <a:buClr>
                <a:schemeClr val="tx2">
                  <a:lumMod val="50000"/>
                </a:schemeClr>
              </a:buClr>
            </a:pPr>
            <a:endParaRPr lang="en-US" sz="1400" dirty="0"/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n-US" sz="2400" dirty="0" smtClean="0"/>
              <a:t>Identifying interventions for implementation and that need refinement </a:t>
            </a:r>
            <a:r>
              <a:rPr lang="en-US" sz="2400" b="1" dirty="0" smtClean="0">
                <a:solidFill>
                  <a:srgbClr val="0070C0"/>
                </a:solidFill>
              </a:rPr>
              <a:t>*</a:t>
            </a:r>
          </a:p>
          <a:p>
            <a:pPr>
              <a:buClr>
                <a:schemeClr val="tx2">
                  <a:lumMod val="50000"/>
                </a:schemeClr>
              </a:buClr>
            </a:pPr>
            <a:endParaRPr lang="en-US" sz="1400" dirty="0" smtClean="0"/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n-US" sz="2400" dirty="0" smtClean="0"/>
              <a:t>Determining percent </a:t>
            </a:r>
            <a:r>
              <a:rPr lang="en-US" sz="2400" dirty="0"/>
              <a:t>of students successful in group </a:t>
            </a:r>
            <a:r>
              <a:rPr lang="en-US" sz="2400" dirty="0" smtClean="0"/>
              <a:t>interventions</a:t>
            </a:r>
            <a:r>
              <a:rPr lang="en-US" sz="2400" b="1" dirty="0" smtClean="0">
                <a:solidFill>
                  <a:srgbClr val="0070C0"/>
                </a:solidFill>
              </a:rPr>
              <a:t>*</a:t>
            </a:r>
          </a:p>
          <a:p>
            <a:pPr>
              <a:buClr>
                <a:schemeClr val="tx2">
                  <a:lumMod val="50000"/>
                </a:schemeClr>
              </a:buClr>
            </a:pPr>
            <a:endParaRPr lang="en-US" sz="1400" dirty="0" smtClean="0"/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n-US" sz="2400" dirty="0"/>
              <a:t>Identifying students for problem solving </a:t>
            </a:r>
            <a:r>
              <a:rPr lang="en-US" sz="2400" dirty="0" smtClean="0"/>
              <a:t>conversations</a:t>
            </a:r>
            <a:r>
              <a:rPr lang="en-US" sz="2400" b="1" i="1" dirty="0" smtClean="0">
                <a:solidFill>
                  <a:srgbClr val="0070C0"/>
                </a:solidFill>
              </a:rPr>
              <a:t>*</a:t>
            </a:r>
            <a:endParaRPr lang="en-US" sz="2400" b="1" i="1" dirty="0">
              <a:solidFill>
                <a:srgbClr val="0070C0"/>
              </a:solidFill>
            </a:endParaRPr>
          </a:p>
          <a:p>
            <a:endParaRPr lang="en-US" dirty="0" smtClean="0"/>
          </a:p>
          <a:p>
            <a:pPr marL="0" indent="-22860">
              <a:buNone/>
            </a:pPr>
            <a:r>
              <a:rPr lang="en-US" b="1" i="1" dirty="0" smtClean="0">
                <a:solidFill>
                  <a:srgbClr val="0070C0"/>
                </a:solidFill>
              </a:rPr>
              <a:t>* Data will guide yours systems team in these activities.</a:t>
            </a:r>
            <a:endParaRPr lang="en-US" b="1" i="1" dirty="0">
              <a:solidFill>
                <a:srgbClr val="0070C0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66005" y="351312"/>
            <a:ext cx="8534400" cy="114300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i="1" dirty="0" smtClean="0">
                <a:latin typeface="Trebuchet MS" panose="020B0603020202020204" pitchFamily="34" charset="0"/>
              </a:rPr>
              <a:t>Tier 2 System Conversation</a:t>
            </a:r>
            <a:r>
              <a:rPr lang="en-US" sz="3200" b="1" dirty="0" smtClean="0">
                <a:latin typeface="Trebuchet MS" panose="020B0603020202020204" pitchFamily="34" charset="0"/>
              </a:rPr>
              <a:t/>
            </a:r>
            <a:br>
              <a:rPr lang="en-US" sz="3200" b="1" dirty="0" smtClean="0">
                <a:latin typeface="Trebuchet MS" panose="020B0603020202020204" pitchFamily="34" charset="0"/>
              </a:rPr>
            </a:br>
            <a:r>
              <a:rPr lang="en-US" sz="3200" b="1" dirty="0">
                <a:latin typeface="Trebuchet MS" panose="020B0603020202020204" pitchFamily="34" charset="0"/>
              </a:rPr>
              <a:t> </a:t>
            </a:r>
            <a:r>
              <a:rPr lang="en-US" sz="3200" b="1" dirty="0" smtClean="0">
                <a:latin typeface="Trebuchet MS" panose="020B0603020202020204" pitchFamily="34" charset="0"/>
              </a:rPr>
              <a:t>   Outcomes</a:t>
            </a:r>
            <a:endParaRPr lang="en-US" sz="3000" b="1" dirty="0">
              <a:latin typeface="Trebuchet MS" panose="020B0603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010400" y="0"/>
            <a:ext cx="2133600" cy="2133600"/>
            <a:chOff x="3106502" y="479809"/>
            <a:chExt cx="1389302" cy="1653488"/>
          </a:xfrm>
        </p:grpSpPr>
        <p:sp>
          <p:nvSpPr>
            <p:cNvPr id="6" name="Freeform 5"/>
            <p:cNvSpPr/>
            <p:nvPr/>
          </p:nvSpPr>
          <p:spPr>
            <a:xfrm rot="1686142">
              <a:off x="3106502" y="479809"/>
              <a:ext cx="1389302" cy="1653488"/>
            </a:xfrm>
            <a:custGeom>
              <a:avLst/>
              <a:gdLst>
                <a:gd name="connsiteX0" fmla="*/ 2081463 w 3164305"/>
                <a:gd name="connsiteY0" fmla="*/ 0 h 3260558"/>
                <a:gd name="connsiteX1" fmla="*/ 2358189 w 3164305"/>
                <a:gd name="connsiteY1" fmla="*/ 529389 h 3260558"/>
                <a:gd name="connsiteX2" fmla="*/ 2261937 w 3164305"/>
                <a:gd name="connsiteY2" fmla="*/ 589547 h 3260558"/>
                <a:gd name="connsiteX3" fmla="*/ 2201779 w 3164305"/>
                <a:gd name="connsiteY3" fmla="*/ 649705 h 3260558"/>
                <a:gd name="connsiteX4" fmla="*/ 2165684 w 3164305"/>
                <a:gd name="connsiteY4" fmla="*/ 782052 h 3260558"/>
                <a:gd name="connsiteX5" fmla="*/ 2177716 w 3164305"/>
                <a:gd name="connsiteY5" fmla="*/ 938463 h 3260558"/>
                <a:gd name="connsiteX6" fmla="*/ 2225842 w 3164305"/>
                <a:gd name="connsiteY6" fmla="*/ 1034715 h 3260558"/>
                <a:gd name="connsiteX7" fmla="*/ 2322095 w 3164305"/>
                <a:gd name="connsiteY7" fmla="*/ 1191126 h 3260558"/>
                <a:gd name="connsiteX8" fmla="*/ 2490537 w 3164305"/>
                <a:gd name="connsiteY8" fmla="*/ 1251284 h 3260558"/>
                <a:gd name="connsiteX9" fmla="*/ 2646947 w 3164305"/>
                <a:gd name="connsiteY9" fmla="*/ 1227221 h 3260558"/>
                <a:gd name="connsiteX10" fmla="*/ 2767263 w 3164305"/>
                <a:gd name="connsiteY10" fmla="*/ 1082842 h 3260558"/>
                <a:gd name="connsiteX11" fmla="*/ 2803358 w 3164305"/>
                <a:gd name="connsiteY11" fmla="*/ 1010652 h 3260558"/>
                <a:gd name="connsiteX12" fmla="*/ 2923674 w 3164305"/>
                <a:gd name="connsiteY12" fmla="*/ 1022684 h 3260558"/>
                <a:gd name="connsiteX13" fmla="*/ 3092116 w 3164305"/>
                <a:gd name="connsiteY13" fmla="*/ 1203158 h 3260558"/>
                <a:gd name="connsiteX14" fmla="*/ 3080084 w 3164305"/>
                <a:gd name="connsiteY14" fmla="*/ 1383631 h 3260558"/>
                <a:gd name="connsiteX15" fmla="*/ 3031958 w 3164305"/>
                <a:gd name="connsiteY15" fmla="*/ 1479884 h 3260558"/>
                <a:gd name="connsiteX16" fmla="*/ 2899610 w 3164305"/>
                <a:gd name="connsiteY16" fmla="*/ 1528010 h 3260558"/>
                <a:gd name="connsiteX17" fmla="*/ 2875547 w 3164305"/>
                <a:gd name="connsiteY17" fmla="*/ 1600200 h 3260558"/>
                <a:gd name="connsiteX18" fmla="*/ 3152274 w 3164305"/>
                <a:gd name="connsiteY18" fmla="*/ 2153652 h 3260558"/>
                <a:gd name="connsiteX19" fmla="*/ 3164305 w 3164305"/>
                <a:gd name="connsiteY19" fmla="*/ 2201779 h 3260558"/>
                <a:gd name="connsiteX20" fmla="*/ 2671010 w 3164305"/>
                <a:gd name="connsiteY20" fmla="*/ 2442410 h 3260558"/>
                <a:gd name="connsiteX21" fmla="*/ 2586789 w 3164305"/>
                <a:gd name="connsiteY21" fmla="*/ 2298031 h 3260558"/>
                <a:gd name="connsiteX22" fmla="*/ 2394284 w 3164305"/>
                <a:gd name="connsiteY22" fmla="*/ 2249905 h 3260558"/>
                <a:gd name="connsiteX23" fmla="*/ 2273968 w 3164305"/>
                <a:gd name="connsiteY23" fmla="*/ 2261937 h 3260558"/>
                <a:gd name="connsiteX24" fmla="*/ 2153652 w 3164305"/>
                <a:gd name="connsiteY24" fmla="*/ 2322094 h 3260558"/>
                <a:gd name="connsiteX25" fmla="*/ 2069431 w 3164305"/>
                <a:gd name="connsiteY25" fmla="*/ 2418347 h 3260558"/>
                <a:gd name="connsiteX26" fmla="*/ 1985210 w 3164305"/>
                <a:gd name="connsiteY26" fmla="*/ 2538663 h 3260558"/>
                <a:gd name="connsiteX27" fmla="*/ 1985210 w 3164305"/>
                <a:gd name="connsiteY27" fmla="*/ 2671010 h 3260558"/>
                <a:gd name="connsiteX28" fmla="*/ 2069431 w 3164305"/>
                <a:gd name="connsiteY28" fmla="*/ 2815389 h 3260558"/>
                <a:gd name="connsiteX29" fmla="*/ 2213810 w 3164305"/>
                <a:gd name="connsiteY29" fmla="*/ 2899610 h 3260558"/>
                <a:gd name="connsiteX30" fmla="*/ 2201779 w 3164305"/>
                <a:gd name="connsiteY30" fmla="*/ 3056021 h 3260558"/>
                <a:gd name="connsiteX31" fmla="*/ 1985210 w 3164305"/>
                <a:gd name="connsiteY31" fmla="*/ 3200400 h 3260558"/>
                <a:gd name="connsiteX32" fmla="*/ 1792705 w 3164305"/>
                <a:gd name="connsiteY32" fmla="*/ 3188368 h 3260558"/>
                <a:gd name="connsiteX33" fmla="*/ 1720516 w 3164305"/>
                <a:gd name="connsiteY33" fmla="*/ 3043989 h 3260558"/>
                <a:gd name="connsiteX34" fmla="*/ 1648326 w 3164305"/>
                <a:gd name="connsiteY34" fmla="*/ 2971800 h 3260558"/>
                <a:gd name="connsiteX35" fmla="*/ 1058779 w 3164305"/>
                <a:gd name="connsiteY35" fmla="*/ 3260558 h 3260558"/>
                <a:gd name="connsiteX36" fmla="*/ 806116 w 3164305"/>
                <a:gd name="connsiteY36" fmla="*/ 2743200 h 3260558"/>
                <a:gd name="connsiteX37" fmla="*/ 878305 w 3164305"/>
                <a:gd name="connsiteY37" fmla="*/ 2695073 h 3260558"/>
                <a:gd name="connsiteX38" fmla="*/ 1010652 w 3164305"/>
                <a:gd name="connsiteY38" fmla="*/ 2514600 h 3260558"/>
                <a:gd name="connsiteX39" fmla="*/ 974558 w 3164305"/>
                <a:gd name="connsiteY39" fmla="*/ 2286000 h 3260558"/>
                <a:gd name="connsiteX40" fmla="*/ 842210 w 3164305"/>
                <a:gd name="connsiteY40" fmla="*/ 2105526 h 3260558"/>
                <a:gd name="connsiteX41" fmla="*/ 649705 w 3164305"/>
                <a:gd name="connsiteY41" fmla="*/ 2033337 h 3260558"/>
                <a:gd name="connsiteX42" fmla="*/ 457200 w 3164305"/>
                <a:gd name="connsiteY42" fmla="*/ 2105526 h 3260558"/>
                <a:gd name="connsiteX43" fmla="*/ 397042 w 3164305"/>
                <a:gd name="connsiteY43" fmla="*/ 2249905 h 3260558"/>
                <a:gd name="connsiteX44" fmla="*/ 276726 w 3164305"/>
                <a:gd name="connsiteY44" fmla="*/ 2286000 h 3260558"/>
                <a:gd name="connsiteX45" fmla="*/ 156410 w 3164305"/>
                <a:gd name="connsiteY45" fmla="*/ 2177715 h 3260558"/>
                <a:gd name="connsiteX46" fmla="*/ 84221 w 3164305"/>
                <a:gd name="connsiteY46" fmla="*/ 2093494 h 3260558"/>
                <a:gd name="connsiteX47" fmla="*/ 84221 w 3164305"/>
                <a:gd name="connsiteY47" fmla="*/ 1876926 h 3260558"/>
                <a:gd name="connsiteX48" fmla="*/ 288758 w 3164305"/>
                <a:gd name="connsiteY48" fmla="*/ 1720515 h 3260558"/>
                <a:gd name="connsiteX49" fmla="*/ 264695 w 3164305"/>
                <a:gd name="connsiteY49" fmla="*/ 1624263 h 3260558"/>
                <a:gd name="connsiteX50" fmla="*/ 0 w 3164305"/>
                <a:gd name="connsiteY50" fmla="*/ 1058779 h 3260558"/>
                <a:gd name="connsiteX51" fmla="*/ 541421 w 3164305"/>
                <a:gd name="connsiteY51" fmla="*/ 806115 h 3260558"/>
                <a:gd name="connsiteX52" fmla="*/ 661737 w 3164305"/>
                <a:gd name="connsiteY52" fmla="*/ 1010652 h 3260558"/>
                <a:gd name="connsiteX53" fmla="*/ 914400 w 3164305"/>
                <a:gd name="connsiteY53" fmla="*/ 1022684 h 3260558"/>
                <a:gd name="connsiteX54" fmla="*/ 1106905 w 3164305"/>
                <a:gd name="connsiteY54" fmla="*/ 914400 h 3260558"/>
                <a:gd name="connsiteX55" fmla="*/ 1191126 w 3164305"/>
                <a:gd name="connsiteY55" fmla="*/ 757989 h 3260558"/>
                <a:gd name="connsiteX56" fmla="*/ 1203158 w 3164305"/>
                <a:gd name="connsiteY56" fmla="*/ 529389 h 3260558"/>
                <a:gd name="connsiteX57" fmla="*/ 1022684 w 3164305"/>
                <a:gd name="connsiteY57" fmla="*/ 360947 h 3260558"/>
                <a:gd name="connsiteX58" fmla="*/ 986589 w 3164305"/>
                <a:gd name="connsiteY58" fmla="*/ 288758 h 3260558"/>
                <a:gd name="connsiteX59" fmla="*/ 1094874 w 3164305"/>
                <a:gd name="connsiteY59" fmla="*/ 108284 h 3260558"/>
                <a:gd name="connsiteX60" fmla="*/ 1191126 w 3164305"/>
                <a:gd name="connsiteY60" fmla="*/ 60158 h 3260558"/>
                <a:gd name="connsiteX61" fmla="*/ 1383631 w 3164305"/>
                <a:gd name="connsiteY61" fmla="*/ 96252 h 3260558"/>
                <a:gd name="connsiteX62" fmla="*/ 1467852 w 3164305"/>
                <a:gd name="connsiteY62" fmla="*/ 252663 h 3260558"/>
                <a:gd name="connsiteX63" fmla="*/ 1636295 w 3164305"/>
                <a:gd name="connsiteY63" fmla="*/ 252663 h 3260558"/>
                <a:gd name="connsiteX64" fmla="*/ 2081463 w 3164305"/>
                <a:gd name="connsiteY64" fmla="*/ 0 h 326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164305" h="3260558">
                  <a:moveTo>
                    <a:pt x="2081463" y="0"/>
                  </a:moveTo>
                  <a:lnTo>
                    <a:pt x="2358189" y="529389"/>
                  </a:lnTo>
                  <a:lnTo>
                    <a:pt x="2261937" y="589547"/>
                  </a:lnTo>
                  <a:lnTo>
                    <a:pt x="2201779" y="649705"/>
                  </a:lnTo>
                  <a:lnTo>
                    <a:pt x="2165684" y="782052"/>
                  </a:lnTo>
                  <a:lnTo>
                    <a:pt x="2177716" y="938463"/>
                  </a:lnTo>
                  <a:lnTo>
                    <a:pt x="2225842" y="1034715"/>
                  </a:lnTo>
                  <a:lnTo>
                    <a:pt x="2322095" y="1191126"/>
                  </a:lnTo>
                  <a:lnTo>
                    <a:pt x="2490537" y="1251284"/>
                  </a:lnTo>
                  <a:lnTo>
                    <a:pt x="2646947" y="1227221"/>
                  </a:lnTo>
                  <a:lnTo>
                    <a:pt x="2767263" y="1082842"/>
                  </a:lnTo>
                  <a:lnTo>
                    <a:pt x="2803358" y="1010652"/>
                  </a:lnTo>
                  <a:lnTo>
                    <a:pt x="2923674" y="1022684"/>
                  </a:lnTo>
                  <a:lnTo>
                    <a:pt x="3092116" y="1203158"/>
                  </a:lnTo>
                  <a:lnTo>
                    <a:pt x="3080084" y="1383631"/>
                  </a:lnTo>
                  <a:lnTo>
                    <a:pt x="3031958" y="1479884"/>
                  </a:lnTo>
                  <a:lnTo>
                    <a:pt x="2899610" y="1528010"/>
                  </a:lnTo>
                  <a:lnTo>
                    <a:pt x="2875547" y="1600200"/>
                  </a:lnTo>
                  <a:lnTo>
                    <a:pt x="3152274" y="2153652"/>
                  </a:lnTo>
                  <a:lnTo>
                    <a:pt x="3164305" y="2201779"/>
                  </a:lnTo>
                  <a:lnTo>
                    <a:pt x="2671010" y="2442410"/>
                  </a:lnTo>
                  <a:lnTo>
                    <a:pt x="2586789" y="2298031"/>
                  </a:lnTo>
                  <a:lnTo>
                    <a:pt x="2394284" y="2249905"/>
                  </a:lnTo>
                  <a:lnTo>
                    <a:pt x="2273968" y="2261937"/>
                  </a:lnTo>
                  <a:lnTo>
                    <a:pt x="2153652" y="2322094"/>
                  </a:lnTo>
                  <a:lnTo>
                    <a:pt x="2069431" y="2418347"/>
                  </a:lnTo>
                  <a:lnTo>
                    <a:pt x="1985210" y="2538663"/>
                  </a:lnTo>
                  <a:lnTo>
                    <a:pt x="1985210" y="2671010"/>
                  </a:lnTo>
                  <a:lnTo>
                    <a:pt x="2069431" y="2815389"/>
                  </a:lnTo>
                  <a:lnTo>
                    <a:pt x="2213810" y="2899610"/>
                  </a:lnTo>
                  <a:lnTo>
                    <a:pt x="2201779" y="3056021"/>
                  </a:lnTo>
                  <a:lnTo>
                    <a:pt x="1985210" y="3200400"/>
                  </a:lnTo>
                  <a:lnTo>
                    <a:pt x="1792705" y="3188368"/>
                  </a:lnTo>
                  <a:lnTo>
                    <a:pt x="1720516" y="3043989"/>
                  </a:lnTo>
                  <a:lnTo>
                    <a:pt x="1648326" y="2971800"/>
                  </a:lnTo>
                  <a:lnTo>
                    <a:pt x="1058779" y="3260558"/>
                  </a:lnTo>
                  <a:lnTo>
                    <a:pt x="806116" y="2743200"/>
                  </a:lnTo>
                  <a:lnTo>
                    <a:pt x="878305" y="2695073"/>
                  </a:lnTo>
                  <a:lnTo>
                    <a:pt x="1010652" y="2514600"/>
                  </a:lnTo>
                  <a:lnTo>
                    <a:pt x="974558" y="2286000"/>
                  </a:lnTo>
                  <a:lnTo>
                    <a:pt x="842210" y="2105526"/>
                  </a:lnTo>
                  <a:lnTo>
                    <a:pt x="649705" y="2033337"/>
                  </a:lnTo>
                  <a:lnTo>
                    <a:pt x="457200" y="2105526"/>
                  </a:lnTo>
                  <a:lnTo>
                    <a:pt x="397042" y="2249905"/>
                  </a:lnTo>
                  <a:lnTo>
                    <a:pt x="276726" y="2286000"/>
                  </a:lnTo>
                  <a:lnTo>
                    <a:pt x="156410" y="2177715"/>
                  </a:lnTo>
                  <a:lnTo>
                    <a:pt x="84221" y="2093494"/>
                  </a:lnTo>
                  <a:lnTo>
                    <a:pt x="84221" y="1876926"/>
                  </a:lnTo>
                  <a:lnTo>
                    <a:pt x="288758" y="1720515"/>
                  </a:lnTo>
                  <a:lnTo>
                    <a:pt x="264695" y="1624263"/>
                  </a:lnTo>
                  <a:lnTo>
                    <a:pt x="0" y="1058779"/>
                  </a:lnTo>
                  <a:lnTo>
                    <a:pt x="541421" y="806115"/>
                  </a:lnTo>
                  <a:lnTo>
                    <a:pt x="661737" y="1010652"/>
                  </a:lnTo>
                  <a:lnTo>
                    <a:pt x="914400" y="1022684"/>
                  </a:lnTo>
                  <a:lnTo>
                    <a:pt x="1106905" y="914400"/>
                  </a:lnTo>
                  <a:lnTo>
                    <a:pt x="1191126" y="757989"/>
                  </a:lnTo>
                  <a:lnTo>
                    <a:pt x="1203158" y="529389"/>
                  </a:lnTo>
                  <a:lnTo>
                    <a:pt x="1022684" y="360947"/>
                  </a:lnTo>
                  <a:lnTo>
                    <a:pt x="986589" y="288758"/>
                  </a:lnTo>
                  <a:lnTo>
                    <a:pt x="1094874" y="108284"/>
                  </a:lnTo>
                  <a:lnTo>
                    <a:pt x="1191126" y="60158"/>
                  </a:lnTo>
                  <a:lnTo>
                    <a:pt x="1383631" y="96252"/>
                  </a:lnTo>
                  <a:lnTo>
                    <a:pt x="1467852" y="252663"/>
                  </a:lnTo>
                  <a:lnTo>
                    <a:pt x="1636295" y="252663"/>
                  </a:lnTo>
                  <a:lnTo>
                    <a:pt x="2081463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 rot="49032">
              <a:off x="3408371" y="1136038"/>
              <a:ext cx="787094" cy="701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Systems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456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48870"/>
            <a:ext cx="7729069" cy="5257800"/>
          </a:xfrm>
          <a:solidFill>
            <a:schemeClr val="bg1"/>
          </a:solidFill>
        </p:spPr>
        <p:txBody>
          <a:bodyPr>
            <a:normAutofit fontScale="47500" lnSpcReduction="20000"/>
          </a:bodyPr>
          <a:lstStyle/>
          <a:p>
            <a:pPr marL="571500" indent="-457200">
              <a:buClr>
                <a:schemeClr val="tx2"/>
              </a:buClr>
              <a:buFont typeface="+mj-lt"/>
              <a:buAutoNum type="arabicParenR"/>
            </a:pPr>
            <a:r>
              <a:rPr lang="en-US" sz="3600" b="1" dirty="0" smtClean="0"/>
              <a:t>Team Operating Procedures (Logistics)</a:t>
            </a:r>
          </a:p>
          <a:p>
            <a:pPr lvl="2"/>
            <a:r>
              <a:rPr lang="en-US" sz="3400" i="1" dirty="0" smtClean="0">
                <a:solidFill>
                  <a:schemeClr val="bg2">
                    <a:lumMod val="50000"/>
                  </a:schemeClr>
                </a:solidFill>
              </a:rPr>
              <a:t>Monthly meeting schedule</a:t>
            </a:r>
          </a:p>
          <a:p>
            <a:pPr lvl="2"/>
            <a:r>
              <a:rPr lang="en-US" sz="3400" i="1" dirty="0" smtClean="0">
                <a:solidFill>
                  <a:schemeClr val="bg2">
                    <a:lumMod val="50000"/>
                  </a:schemeClr>
                </a:solidFill>
              </a:rPr>
              <a:t>Agenda, minutes, and use of meeting roles</a:t>
            </a:r>
          </a:p>
          <a:p>
            <a:pPr marL="571500" indent="-457200">
              <a:buClr>
                <a:schemeClr val="tx2"/>
              </a:buClr>
              <a:buFont typeface="+mj-lt"/>
              <a:buAutoNum type="arabicParenR"/>
            </a:pPr>
            <a:r>
              <a:rPr lang="en-US" sz="3600" b="1" dirty="0" smtClean="0"/>
              <a:t>System Set up Activities</a:t>
            </a:r>
          </a:p>
          <a:p>
            <a:pPr lvl="2"/>
            <a:r>
              <a:rPr lang="en-US" sz="3400" i="1" dirty="0">
                <a:solidFill>
                  <a:schemeClr val="bg2">
                    <a:lumMod val="50000"/>
                  </a:schemeClr>
                </a:solidFill>
              </a:rPr>
              <a:t>Develop process for identifying students for Tier 2 support</a:t>
            </a:r>
          </a:p>
          <a:p>
            <a:pPr lvl="3"/>
            <a:r>
              <a:rPr lang="en-US" sz="3400" i="1" dirty="0">
                <a:solidFill>
                  <a:schemeClr val="bg2">
                    <a:lumMod val="50000"/>
                  </a:schemeClr>
                </a:solidFill>
              </a:rPr>
              <a:t>Request for assistance </a:t>
            </a:r>
          </a:p>
          <a:p>
            <a:pPr lvl="3"/>
            <a:r>
              <a:rPr lang="en-US" sz="3400" i="1" dirty="0">
                <a:solidFill>
                  <a:schemeClr val="bg2">
                    <a:lumMod val="50000"/>
                  </a:schemeClr>
                </a:solidFill>
              </a:rPr>
              <a:t>Forms &amp; data rules</a:t>
            </a:r>
          </a:p>
          <a:p>
            <a:pPr marL="571500" indent="-457200">
              <a:buClr>
                <a:schemeClr val="tx2"/>
              </a:buClr>
              <a:buFont typeface="+mj-lt"/>
              <a:buAutoNum type="arabicParenR"/>
            </a:pPr>
            <a:r>
              <a:rPr lang="en-US" sz="3600" b="1" dirty="0" smtClean="0"/>
              <a:t>Staffing </a:t>
            </a:r>
          </a:p>
          <a:p>
            <a:pPr lvl="2"/>
            <a:r>
              <a:rPr lang="en-US" sz="3400" i="1" dirty="0">
                <a:solidFill>
                  <a:schemeClr val="bg2">
                    <a:lumMod val="50000"/>
                  </a:schemeClr>
                </a:solidFill>
              </a:rPr>
              <a:t>Identification of coordinators &amp; facilitators of existing interventions</a:t>
            </a:r>
          </a:p>
          <a:p>
            <a:pPr lvl="2"/>
            <a:r>
              <a:rPr lang="en-US" sz="3400" i="1" dirty="0">
                <a:solidFill>
                  <a:schemeClr val="bg2">
                    <a:lumMod val="50000"/>
                  </a:schemeClr>
                </a:solidFill>
              </a:rPr>
              <a:t>Identification of coordinators &amp; facilitators of new </a:t>
            </a:r>
            <a:r>
              <a:rPr lang="en-US" sz="3400" i="1" dirty="0" smtClean="0">
                <a:solidFill>
                  <a:schemeClr val="bg2">
                    <a:lumMod val="50000"/>
                  </a:schemeClr>
                </a:solidFill>
              </a:rPr>
              <a:t>interventions</a:t>
            </a:r>
            <a:endParaRPr lang="en-US" sz="34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571500" indent="-457200">
              <a:buClr>
                <a:schemeClr val="tx2"/>
              </a:buClr>
              <a:buFont typeface="+mj-lt"/>
              <a:buAutoNum type="arabicParenR"/>
            </a:pPr>
            <a:r>
              <a:rPr lang="en-US" sz="3600" b="1" dirty="0" smtClean="0"/>
              <a:t>Your Interventions</a:t>
            </a:r>
          </a:p>
          <a:p>
            <a:pPr lvl="2">
              <a:buClr>
                <a:schemeClr val="tx2"/>
              </a:buClr>
            </a:pPr>
            <a:r>
              <a:rPr lang="en-US" sz="3400" i="1" dirty="0" smtClean="0">
                <a:solidFill>
                  <a:schemeClr val="bg2">
                    <a:lumMod val="50000"/>
                  </a:schemeClr>
                </a:solidFill>
              </a:rPr>
              <a:t>Relationship- and Skill-Building</a:t>
            </a:r>
          </a:p>
          <a:p>
            <a:pPr marL="571500" indent="-457200">
              <a:buClr>
                <a:schemeClr val="tx2"/>
              </a:buClr>
              <a:buFont typeface="+mj-lt"/>
              <a:buAutoNum type="arabicParenR"/>
            </a:pPr>
            <a:r>
              <a:rPr lang="en-US" sz="3600" b="1" dirty="0" smtClean="0"/>
              <a:t>Communication:</a:t>
            </a:r>
          </a:p>
          <a:p>
            <a:pPr lvl="2"/>
            <a:r>
              <a:rPr lang="en-US" sz="3400" i="1" dirty="0">
                <a:solidFill>
                  <a:schemeClr val="bg2">
                    <a:lumMod val="50000"/>
                  </a:schemeClr>
                </a:solidFill>
              </a:rPr>
              <a:t>W</a:t>
            </a:r>
            <a:r>
              <a:rPr lang="en-US" sz="3400" i="1" dirty="0" smtClean="0">
                <a:solidFill>
                  <a:schemeClr val="bg2">
                    <a:lumMod val="50000"/>
                  </a:schemeClr>
                </a:solidFill>
              </a:rPr>
              <a:t>ith staff, student, families</a:t>
            </a:r>
          </a:p>
          <a:p>
            <a:pPr marL="571500" indent="-457200">
              <a:buClr>
                <a:schemeClr val="tx2"/>
              </a:buClr>
              <a:buFont typeface="+mj-lt"/>
              <a:buAutoNum type="arabicParenR"/>
            </a:pPr>
            <a:r>
              <a:rPr lang="en-US" sz="3600" b="1" dirty="0" smtClean="0"/>
              <a:t>Ongoing Monitoring</a:t>
            </a:r>
          </a:p>
          <a:p>
            <a:pPr lvl="2"/>
            <a:r>
              <a:rPr lang="en-US" sz="3400" i="1" dirty="0">
                <a:solidFill>
                  <a:schemeClr val="bg2">
                    <a:lumMod val="50000"/>
                  </a:schemeClr>
                </a:solidFill>
              </a:rPr>
              <a:t>Develop system to monitor overall intervention effectiveness</a:t>
            </a:r>
          </a:p>
          <a:p>
            <a:pPr marL="571500" indent="-457200">
              <a:buFont typeface="+mj-lt"/>
              <a:buAutoNum type="arabicParenR"/>
            </a:pPr>
            <a:endParaRPr lang="en-US" dirty="0" smtClean="0"/>
          </a:p>
          <a:p>
            <a:pPr marL="571500" indent="-457200">
              <a:buFont typeface="+mj-lt"/>
              <a:buAutoNum type="arabicParenR"/>
            </a:pP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3305" y="351312"/>
            <a:ext cx="8534400" cy="114300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i="1" dirty="0" smtClean="0">
                <a:latin typeface="Trebuchet MS" panose="020B0603020202020204" pitchFamily="34" charset="0"/>
              </a:rPr>
              <a:t>Tier 2 System Conversation</a:t>
            </a:r>
            <a:r>
              <a:rPr lang="en-US" sz="3200" b="1" dirty="0" smtClean="0">
                <a:latin typeface="Trebuchet MS" panose="020B0603020202020204" pitchFamily="34" charset="0"/>
              </a:rPr>
              <a:t/>
            </a:r>
            <a:br>
              <a:rPr lang="en-US" sz="3200" b="1" dirty="0" smtClean="0">
                <a:latin typeface="Trebuchet MS" panose="020B0603020202020204" pitchFamily="34" charset="0"/>
              </a:rPr>
            </a:br>
            <a:r>
              <a:rPr lang="en-US" sz="3200" b="1" dirty="0" smtClean="0">
                <a:latin typeface="Trebuchet MS" panose="020B0603020202020204" pitchFamily="34" charset="0"/>
              </a:rPr>
              <a:t>     Logistics, Set Up and Monitoring</a:t>
            </a:r>
            <a:endParaRPr lang="en-US" sz="3000" b="1" dirty="0">
              <a:latin typeface="Trebuchet MS" panose="020B0603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010400" y="0"/>
            <a:ext cx="2133600" cy="2133600"/>
            <a:chOff x="3106502" y="479809"/>
            <a:chExt cx="1389302" cy="1653488"/>
          </a:xfrm>
        </p:grpSpPr>
        <p:sp>
          <p:nvSpPr>
            <p:cNvPr id="10" name="Freeform 9"/>
            <p:cNvSpPr/>
            <p:nvPr/>
          </p:nvSpPr>
          <p:spPr>
            <a:xfrm rot="1686142">
              <a:off x="3106502" y="479809"/>
              <a:ext cx="1389302" cy="1653488"/>
            </a:xfrm>
            <a:custGeom>
              <a:avLst/>
              <a:gdLst>
                <a:gd name="connsiteX0" fmla="*/ 2081463 w 3164305"/>
                <a:gd name="connsiteY0" fmla="*/ 0 h 3260558"/>
                <a:gd name="connsiteX1" fmla="*/ 2358189 w 3164305"/>
                <a:gd name="connsiteY1" fmla="*/ 529389 h 3260558"/>
                <a:gd name="connsiteX2" fmla="*/ 2261937 w 3164305"/>
                <a:gd name="connsiteY2" fmla="*/ 589547 h 3260558"/>
                <a:gd name="connsiteX3" fmla="*/ 2201779 w 3164305"/>
                <a:gd name="connsiteY3" fmla="*/ 649705 h 3260558"/>
                <a:gd name="connsiteX4" fmla="*/ 2165684 w 3164305"/>
                <a:gd name="connsiteY4" fmla="*/ 782052 h 3260558"/>
                <a:gd name="connsiteX5" fmla="*/ 2177716 w 3164305"/>
                <a:gd name="connsiteY5" fmla="*/ 938463 h 3260558"/>
                <a:gd name="connsiteX6" fmla="*/ 2225842 w 3164305"/>
                <a:gd name="connsiteY6" fmla="*/ 1034715 h 3260558"/>
                <a:gd name="connsiteX7" fmla="*/ 2322095 w 3164305"/>
                <a:gd name="connsiteY7" fmla="*/ 1191126 h 3260558"/>
                <a:gd name="connsiteX8" fmla="*/ 2490537 w 3164305"/>
                <a:gd name="connsiteY8" fmla="*/ 1251284 h 3260558"/>
                <a:gd name="connsiteX9" fmla="*/ 2646947 w 3164305"/>
                <a:gd name="connsiteY9" fmla="*/ 1227221 h 3260558"/>
                <a:gd name="connsiteX10" fmla="*/ 2767263 w 3164305"/>
                <a:gd name="connsiteY10" fmla="*/ 1082842 h 3260558"/>
                <a:gd name="connsiteX11" fmla="*/ 2803358 w 3164305"/>
                <a:gd name="connsiteY11" fmla="*/ 1010652 h 3260558"/>
                <a:gd name="connsiteX12" fmla="*/ 2923674 w 3164305"/>
                <a:gd name="connsiteY12" fmla="*/ 1022684 h 3260558"/>
                <a:gd name="connsiteX13" fmla="*/ 3092116 w 3164305"/>
                <a:gd name="connsiteY13" fmla="*/ 1203158 h 3260558"/>
                <a:gd name="connsiteX14" fmla="*/ 3080084 w 3164305"/>
                <a:gd name="connsiteY14" fmla="*/ 1383631 h 3260558"/>
                <a:gd name="connsiteX15" fmla="*/ 3031958 w 3164305"/>
                <a:gd name="connsiteY15" fmla="*/ 1479884 h 3260558"/>
                <a:gd name="connsiteX16" fmla="*/ 2899610 w 3164305"/>
                <a:gd name="connsiteY16" fmla="*/ 1528010 h 3260558"/>
                <a:gd name="connsiteX17" fmla="*/ 2875547 w 3164305"/>
                <a:gd name="connsiteY17" fmla="*/ 1600200 h 3260558"/>
                <a:gd name="connsiteX18" fmla="*/ 3152274 w 3164305"/>
                <a:gd name="connsiteY18" fmla="*/ 2153652 h 3260558"/>
                <a:gd name="connsiteX19" fmla="*/ 3164305 w 3164305"/>
                <a:gd name="connsiteY19" fmla="*/ 2201779 h 3260558"/>
                <a:gd name="connsiteX20" fmla="*/ 2671010 w 3164305"/>
                <a:gd name="connsiteY20" fmla="*/ 2442410 h 3260558"/>
                <a:gd name="connsiteX21" fmla="*/ 2586789 w 3164305"/>
                <a:gd name="connsiteY21" fmla="*/ 2298031 h 3260558"/>
                <a:gd name="connsiteX22" fmla="*/ 2394284 w 3164305"/>
                <a:gd name="connsiteY22" fmla="*/ 2249905 h 3260558"/>
                <a:gd name="connsiteX23" fmla="*/ 2273968 w 3164305"/>
                <a:gd name="connsiteY23" fmla="*/ 2261937 h 3260558"/>
                <a:gd name="connsiteX24" fmla="*/ 2153652 w 3164305"/>
                <a:gd name="connsiteY24" fmla="*/ 2322094 h 3260558"/>
                <a:gd name="connsiteX25" fmla="*/ 2069431 w 3164305"/>
                <a:gd name="connsiteY25" fmla="*/ 2418347 h 3260558"/>
                <a:gd name="connsiteX26" fmla="*/ 1985210 w 3164305"/>
                <a:gd name="connsiteY26" fmla="*/ 2538663 h 3260558"/>
                <a:gd name="connsiteX27" fmla="*/ 1985210 w 3164305"/>
                <a:gd name="connsiteY27" fmla="*/ 2671010 h 3260558"/>
                <a:gd name="connsiteX28" fmla="*/ 2069431 w 3164305"/>
                <a:gd name="connsiteY28" fmla="*/ 2815389 h 3260558"/>
                <a:gd name="connsiteX29" fmla="*/ 2213810 w 3164305"/>
                <a:gd name="connsiteY29" fmla="*/ 2899610 h 3260558"/>
                <a:gd name="connsiteX30" fmla="*/ 2201779 w 3164305"/>
                <a:gd name="connsiteY30" fmla="*/ 3056021 h 3260558"/>
                <a:gd name="connsiteX31" fmla="*/ 1985210 w 3164305"/>
                <a:gd name="connsiteY31" fmla="*/ 3200400 h 3260558"/>
                <a:gd name="connsiteX32" fmla="*/ 1792705 w 3164305"/>
                <a:gd name="connsiteY32" fmla="*/ 3188368 h 3260558"/>
                <a:gd name="connsiteX33" fmla="*/ 1720516 w 3164305"/>
                <a:gd name="connsiteY33" fmla="*/ 3043989 h 3260558"/>
                <a:gd name="connsiteX34" fmla="*/ 1648326 w 3164305"/>
                <a:gd name="connsiteY34" fmla="*/ 2971800 h 3260558"/>
                <a:gd name="connsiteX35" fmla="*/ 1058779 w 3164305"/>
                <a:gd name="connsiteY35" fmla="*/ 3260558 h 3260558"/>
                <a:gd name="connsiteX36" fmla="*/ 806116 w 3164305"/>
                <a:gd name="connsiteY36" fmla="*/ 2743200 h 3260558"/>
                <a:gd name="connsiteX37" fmla="*/ 878305 w 3164305"/>
                <a:gd name="connsiteY37" fmla="*/ 2695073 h 3260558"/>
                <a:gd name="connsiteX38" fmla="*/ 1010652 w 3164305"/>
                <a:gd name="connsiteY38" fmla="*/ 2514600 h 3260558"/>
                <a:gd name="connsiteX39" fmla="*/ 974558 w 3164305"/>
                <a:gd name="connsiteY39" fmla="*/ 2286000 h 3260558"/>
                <a:gd name="connsiteX40" fmla="*/ 842210 w 3164305"/>
                <a:gd name="connsiteY40" fmla="*/ 2105526 h 3260558"/>
                <a:gd name="connsiteX41" fmla="*/ 649705 w 3164305"/>
                <a:gd name="connsiteY41" fmla="*/ 2033337 h 3260558"/>
                <a:gd name="connsiteX42" fmla="*/ 457200 w 3164305"/>
                <a:gd name="connsiteY42" fmla="*/ 2105526 h 3260558"/>
                <a:gd name="connsiteX43" fmla="*/ 397042 w 3164305"/>
                <a:gd name="connsiteY43" fmla="*/ 2249905 h 3260558"/>
                <a:gd name="connsiteX44" fmla="*/ 276726 w 3164305"/>
                <a:gd name="connsiteY44" fmla="*/ 2286000 h 3260558"/>
                <a:gd name="connsiteX45" fmla="*/ 156410 w 3164305"/>
                <a:gd name="connsiteY45" fmla="*/ 2177715 h 3260558"/>
                <a:gd name="connsiteX46" fmla="*/ 84221 w 3164305"/>
                <a:gd name="connsiteY46" fmla="*/ 2093494 h 3260558"/>
                <a:gd name="connsiteX47" fmla="*/ 84221 w 3164305"/>
                <a:gd name="connsiteY47" fmla="*/ 1876926 h 3260558"/>
                <a:gd name="connsiteX48" fmla="*/ 288758 w 3164305"/>
                <a:gd name="connsiteY48" fmla="*/ 1720515 h 3260558"/>
                <a:gd name="connsiteX49" fmla="*/ 264695 w 3164305"/>
                <a:gd name="connsiteY49" fmla="*/ 1624263 h 3260558"/>
                <a:gd name="connsiteX50" fmla="*/ 0 w 3164305"/>
                <a:gd name="connsiteY50" fmla="*/ 1058779 h 3260558"/>
                <a:gd name="connsiteX51" fmla="*/ 541421 w 3164305"/>
                <a:gd name="connsiteY51" fmla="*/ 806115 h 3260558"/>
                <a:gd name="connsiteX52" fmla="*/ 661737 w 3164305"/>
                <a:gd name="connsiteY52" fmla="*/ 1010652 h 3260558"/>
                <a:gd name="connsiteX53" fmla="*/ 914400 w 3164305"/>
                <a:gd name="connsiteY53" fmla="*/ 1022684 h 3260558"/>
                <a:gd name="connsiteX54" fmla="*/ 1106905 w 3164305"/>
                <a:gd name="connsiteY54" fmla="*/ 914400 h 3260558"/>
                <a:gd name="connsiteX55" fmla="*/ 1191126 w 3164305"/>
                <a:gd name="connsiteY55" fmla="*/ 757989 h 3260558"/>
                <a:gd name="connsiteX56" fmla="*/ 1203158 w 3164305"/>
                <a:gd name="connsiteY56" fmla="*/ 529389 h 3260558"/>
                <a:gd name="connsiteX57" fmla="*/ 1022684 w 3164305"/>
                <a:gd name="connsiteY57" fmla="*/ 360947 h 3260558"/>
                <a:gd name="connsiteX58" fmla="*/ 986589 w 3164305"/>
                <a:gd name="connsiteY58" fmla="*/ 288758 h 3260558"/>
                <a:gd name="connsiteX59" fmla="*/ 1094874 w 3164305"/>
                <a:gd name="connsiteY59" fmla="*/ 108284 h 3260558"/>
                <a:gd name="connsiteX60" fmla="*/ 1191126 w 3164305"/>
                <a:gd name="connsiteY60" fmla="*/ 60158 h 3260558"/>
                <a:gd name="connsiteX61" fmla="*/ 1383631 w 3164305"/>
                <a:gd name="connsiteY61" fmla="*/ 96252 h 3260558"/>
                <a:gd name="connsiteX62" fmla="*/ 1467852 w 3164305"/>
                <a:gd name="connsiteY62" fmla="*/ 252663 h 3260558"/>
                <a:gd name="connsiteX63" fmla="*/ 1636295 w 3164305"/>
                <a:gd name="connsiteY63" fmla="*/ 252663 h 3260558"/>
                <a:gd name="connsiteX64" fmla="*/ 2081463 w 3164305"/>
                <a:gd name="connsiteY64" fmla="*/ 0 h 326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164305" h="3260558">
                  <a:moveTo>
                    <a:pt x="2081463" y="0"/>
                  </a:moveTo>
                  <a:lnTo>
                    <a:pt x="2358189" y="529389"/>
                  </a:lnTo>
                  <a:lnTo>
                    <a:pt x="2261937" y="589547"/>
                  </a:lnTo>
                  <a:lnTo>
                    <a:pt x="2201779" y="649705"/>
                  </a:lnTo>
                  <a:lnTo>
                    <a:pt x="2165684" y="782052"/>
                  </a:lnTo>
                  <a:lnTo>
                    <a:pt x="2177716" y="938463"/>
                  </a:lnTo>
                  <a:lnTo>
                    <a:pt x="2225842" y="1034715"/>
                  </a:lnTo>
                  <a:lnTo>
                    <a:pt x="2322095" y="1191126"/>
                  </a:lnTo>
                  <a:lnTo>
                    <a:pt x="2490537" y="1251284"/>
                  </a:lnTo>
                  <a:lnTo>
                    <a:pt x="2646947" y="1227221"/>
                  </a:lnTo>
                  <a:lnTo>
                    <a:pt x="2767263" y="1082842"/>
                  </a:lnTo>
                  <a:lnTo>
                    <a:pt x="2803358" y="1010652"/>
                  </a:lnTo>
                  <a:lnTo>
                    <a:pt x="2923674" y="1022684"/>
                  </a:lnTo>
                  <a:lnTo>
                    <a:pt x="3092116" y="1203158"/>
                  </a:lnTo>
                  <a:lnTo>
                    <a:pt x="3080084" y="1383631"/>
                  </a:lnTo>
                  <a:lnTo>
                    <a:pt x="3031958" y="1479884"/>
                  </a:lnTo>
                  <a:lnTo>
                    <a:pt x="2899610" y="1528010"/>
                  </a:lnTo>
                  <a:lnTo>
                    <a:pt x="2875547" y="1600200"/>
                  </a:lnTo>
                  <a:lnTo>
                    <a:pt x="3152274" y="2153652"/>
                  </a:lnTo>
                  <a:lnTo>
                    <a:pt x="3164305" y="2201779"/>
                  </a:lnTo>
                  <a:lnTo>
                    <a:pt x="2671010" y="2442410"/>
                  </a:lnTo>
                  <a:lnTo>
                    <a:pt x="2586789" y="2298031"/>
                  </a:lnTo>
                  <a:lnTo>
                    <a:pt x="2394284" y="2249905"/>
                  </a:lnTo>
                  <a:lnTo>
                    <a:pt x="2273968" y="2261937"/>
                  </a:lnTo>
                  <a:lnTo>
                    <a:pt x="2153652" y="2322094"/>
                  </a:lnTo>
                  <a:lnTo>
                    <a:pt x="2069431" y="2418347"/>
                  </a:lnTo>
                  <a:lnTo>
                    <a:pt x="1985210" y="2538663"/>
                  </a:lnTo>
                  <a:lnTo>
                    <a:pt x="1985210" y="2671010"/>
                  </a:lnTo>
                  <a:lnTo>
                    <a:pt x="2069431" y="2815389"/>
                  </a:lnTo>
                  <a:lnTo>
                    <a:pt x="2213810" y="2899610"/>
                  </a:lnTo>
                  <a:lnTo>
                    <a:pt x="2201779" y="3056021"/>
                  </a:lnTo>
                  <a:lnTo>
                    <a:pt x="1985210" y="3200400"/>
                  </a:lnTo>
                  <a:lnTo>
                    <a:pt x="1792705" y="3188368"/>
                  </a:lnTo>
                  <a:lnTo>
                    <a:pt x="1720516" y="3043989"/>
                  </a:lnTo>
                  <a:lnTo>
                    <a:pt x="1648326" y="2971800"/>
                  </a:lnTo>
                  <a:lnTo>
                    <a:pt x="1058779" y="3260558"/>
                  </a:lnTo>
                  <a:lnTo>
                    <a:pt x="806116" y="2743200"/>
                  </a:lnTo>
                  <a:lnTo>
                    <a:pt x="878305" y="2695073"/>
                  </a:lnTo>
                  <a:lnTo>
                    <a:pt x="1010652" y="2514600"/>
                  </a:lnTo>
                  <a:lnTo>
                    <a:pt x="974558" y="2286000"/>
                  </a:lnTo>
                  <a:lnTo>
                    <a:pt x="842210" y="2105526"/>
                  </a:lnTo>
                  <a:lnTo>
                    <a:pt x="649705" y="2033337"/>
                  </a:lnTo>
                  <a:lnTo>
                    <a:pt x="457200" y="2105526"/>
                  </a:lnTo>
                  <a:lnTo>
                    <a:pt x="397042" y="2249905"/>
                  </a:lnTo>
                  <a:lnTo>
                    <a:pt x="276726" y="2286000"/>
                  </a:lnTo>
                  <a:lnTo>
                    <a:pt x="156410" y="2177715"/>
                  </a:lnTo>
                  <a:lnTo>
                    <a:pt x="84221" y="2093494"/>
                  </a:lnTo>
                  <a:lnTo>
                    <a:pt x="84221" y="1876926"/>
                  </a:lnTo>
                  <a:lnTo>
                    <a:pt x="288758" y="1720515"/>
                  </a:lnTo>
                  <a:lnTo>
                    <a:pt x="264695" y="1624263"/>
                  </a:lnTo>
                  <a:lnTo>
                    <a:pt x="0" y="1058779"/>
                  </a:lnTo>
                  <a:lnTo>
                    <a:pt x="541421" y="806115"/>
                  </a:lnTo>
                  <a:lnTo>
                    <a:pt x="661737" y="1010652"/>
                  </a:lnTo>
                  <a:lnTo>
                    <a:pt x="914400" y="1022684"/>
                  </a:lnTo>
                  <a:lnTo>
                    <a:pt x="1106905" y="914400"/>
                  </a:lnTo>
                  <a:lnTo>
                    <a:pt x="1191126" y="757989"/>
                  </a:lnTo>
                  <a:lnTo>
                    <a:pt x="1203158" y="529389"/>
                  </a:lnTo>
                  <a:lnTo>
                    <a:pt x="1022684" y="360947"/>
                  </a:lnTo>
                  <a:lnTo>
                    <a:pt x="986589" y="288758"/>
                  </a:lnTo>
                  <a:lnTo>
                    <a:pt x="1094874" y="108284"/>
                  </a:lnTo>
                  <a:lnTo>
                    <a:pt x="1191126" y="60158"/>
                  </a:lnTo>
                  <a:lnTo>
                    <a:pt x="1383631" y="96252"/>
                  </a:lnTo>
                  <a:lnTo>
                    <a:pt x="1467852" y="252663"/>
                  </a:lnTo>
                  <a:lnTo>
                    <a:pt x="1636295" y="252663"/>
                  </a:lnTo>
                  <a:lnTo>
                    <a:pt x="2081463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 rot="49032">
              <a:off x="3408371" y="1136038"/>
              <a:ext cx="787094" cy="701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Systems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860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6347713" cy="1320800"/>
          </a:xfrm>
        </p:spPr>
        <p:txBody>
          <a:bodyPr/>
          <a:lstStyle/>
          <a:p>
            <a:r>
              <a:rPr lang="en-US" dirty="0" smtClean="0"/>
              <a:t>TFI </a:t>
            </a:r>
            <a:br>
              <a:rPr lang="en-US" dirty="0" smtClean="0"/>
            </a:br>
            <a:r>
              <a:rPr lang="en-US" dirty="0" smtClean="0"/>
              <a:t>Section 1: Teams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6347714" cy="3880773"/>
          </a:xfrm>
        </p:spPr>
        <p:txBody>
          <a:bodyPr/>
          <a:lstStyle/>
          <a:p>
            <a:pPr lvl="0">
              <a:buClr>
                <a:srgbClr val="3333CC"/>
              </a:buClr>
              <a:buFont typeface="Wingdings" panose="05000000000000000000" pitchFamily="2" charset="2"/>
              <a:buChar char="ü"/>
              <a:defRPr/>
            </a:pPr>
            <a:r>
              <a:rPr lang="en-US" sz="2800" dirty="0" smtClean="0">
                <a:solidFill>
                  <a:srgbClr val="00339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2.1 </a:t>
            </a:r>
            <a:r>
              <a:rPr lang="en-US" sz="2800" dirty="0">
                <a:solidFill>
                  <a:srgbClr val="00339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Team Composition</a:t>
            </a:r>
          </a:p>
          <a:p>
            <a:pPr lvl="0">
              <a:buClr>
                <a:srgbClr val="3333CC"/>
              </a:buClr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solidFill>
                  <a:srgbClr val="00339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2.2 Team </a:t>
            </a:r>
            <a:r>
              <a:rPr lang="en-US" sz="2800" dirty="0" smtClean="0">
                <a:solidFill>
                  <a:srgbClr val="00339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Operating Procedures</a:t>
            </a:r>
            <a:endParaRPr lang="en-US" sz="2800" dirty="0">
              <a:solidFill>
                <a:srgbClr val="003399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buClr>
                <a:srgbClr val="3333CC"/>
              </a:buClr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solidFill>
                  <a:srgbClr val="00339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2.3 Screening</a:t>
            </a:r>
          </a:p>
          <a:p>
            <a:pPr lvl="0">
              <a:buClr>
                <a:srgbClr val="3333CC"/>
              </a:buClr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solidFill>
                  <a:srgbClr val="00339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2.4 Request for Assistance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7784" y="1066800"/>
            <a:ext cx="2737478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07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38469" y="457200"/>
            <a:ext cx="7010400" cy="76417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TFI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Reflection - Teams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1066800" y="1221372"/>
            <a:ext cx="6553200" cy="4493627"/>
          </a:xfrm>
          <a:prstGeom prst="wedgeRoundRectCallout">
            <a:avLst>
              <a:gd name="adj1" fmla="val 40856"/>
              <a:gd name="adj2" fmla="val 6873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charset="0"/>
              <a:buChar char="•"/>
            </a:pPr>
            <a:r>
              <a:rPr lang="en-US" sz="3200" i="1" dirty="0">
                <a:solidFill>
                  <a:schemeClr val="bg1"/>
                </a:solidFill>
              </a:rPr>
              <a:t>How are you identifying students for interventions?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i="1" dirty="0" smtClean="0">
                <a:solidFill>
                  <a:schemeClr val="bg1"/>
                </a:solidFill>
              </a:rPr>
              <a:t>What are your team structures?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3200" i="1" dirty="0" smtClean="0">
                <a:solidFill>
                  <a:schemeClr val="bg1"/>
                </a:solidFill>
              </a:rPr>
              <a:t>How are you having the two types of conversation?</a:t>
            </a:r>
          </a:p>
          <a:p>
            <a:pPr marL="457200" indent="-457200">
              <a:buFont typeface="Arial" charset="0"/>
              <a:buChar char="•"/>
            </a:pPr>
            <a:endParaRPr lang="en-US" sz="1200" i="1" dirty="0">
              <a:solidFill>
                <a:schemeClr val="bg1"/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3200" i="1" dirty="0" smtClean="0">
                <a:solidFill>
                  <a:schemeClr val="bg1"/>
                </a:solidFill>
              </a:rPr>
              <a:t>What is going well and what are you looking to tweak?</a:t>
            </a:r>
          </a:p>
        </p:txBody>
      </p:sp>
    </p:spTree>
    <p:extLst>
      <p:ext uri="{BB962C8B-B14F-4D97-AF65-F5344CB8AC3E}">
        <p14:creationId xmlns:p14="http://schemas.microsoft.com/office/powerpoint/2010/main" val="49347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6347715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Team Meeting Structure</a:t>
            </a:r>
            <a:br>
              <a:rPr lang="en-US" dirty="0" smtClean="0"/>
            </a:br>
            <a:r>
              <a:rPr lang="en-US" sz="2700" dirty="0" smtClean="0"/>
              <a:t>Elementary Example</a:t>
            </a:r>
            <a:endParaRPr lang="en-US" sz="27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6881115" cy="44958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Team Leaders organize ahead of time: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chemeClr val="tx1"/>
                </a:solidFill>
              </a:rPr>
              <a:t>All data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chemeClr val="tx1"/>
                </a:solidFill>
              </a:rPr>
              <a:t>Meeting agenda</a:t>
            </a:r>
          </a:p>
          <a:p>
            <a:pPr marL="914400" lvl="1" indent="-457200">
              <a:buFontTx/>
              <a:buChar char="-"/>
            </a:pPr>
            <a:r>
              <a:rPr lang="en-US" sz="2600" dirty="0" smtClean="0">
                <a:solidFill>
                  <a:schemeClr val="tx1"/>
                </a:solidFill>
              </a:rPr>
              <a:t>Cumulative chart (tracker with dates, intervention type and designated staff)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Monthly meeting combines Tier 1 and 2</a:t>
            </a:r>
          </a:p>
          <a:p>
            <a:pPr marL="914400" lvl="1" indent="-457200">
              <a:buFontTx/>
              <a:buChar char="-"/>
            </a:pPr>
            <a:r>
              <a:rPr lang="en-US" sz="2600" dirty="0" smtClean="0">
                <a:solidFill>
                  <a:schemeClr val="tx1"/>
                </a:solidFill>
              </a:rPr>
              <a:t>Small # of students</a:t>
            </a:r>
          </a:p>
          <a:p>
            <a:pPr marL="914400" lvl="1" indent="-457200">
              <a:buFontTx/>
              <a:buChar char="-"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59948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9" name="Title 5"/>
          <p:cNvSpPr>
            <a:spLocks noGrp="1"/>
          </p:cNvSpPr>
          <p:nvPr>
            <p:ph type="title"/>
          </p:nvPr>
        </p:nvSpPr>
        <p:spPr>
          <a:xfrm>
            <a:off x="533400" y="2743200"/>
            <a:ext cx="7353300" cy="923925"/>
          </a:xfrm>
        </p:spPr>
        <p:txBody>
          <a:bodyPr>
            <a:noAutofit/>
          </a:bodyPr>
          <a:lstStyle/>
          <a:p>
            <a:r>
              <a:rPr lang="en-US" sz="6600" dirty="0" smtClean="0">
                <a:latin typeface="Trebuchet MS" panose="020B0603020202020204" pitchFamily="34" charset="0"/>
              </a:rPr>
              <a:t>Interventions</a:t>
            </a:r>
            <a:endParaRPr lang="en-US" sz="6600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90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10 Critical Features of Tier 2 Interventions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ClrTx/>
              <a:buFont typeface="+mj-lt"/>
              <a:buAutoNum type="arabicPeriod"/>
            </a:pPr>
            <a:r>
              <a:rPr lang="en-US" sz="2000" dirty="0">
                <a:latin typeface="Calibri" charset="0"/>
              </a:rPr>
              <a:t>Intervention linked directly to </a:t>
            </a:r>
            <a:r>
              <a:rPr lang="en-US" sz="2000" b="1" dirty="0">
                <a:latin typeface="Calibri" charset="0"/>
              </a:rPr>
              <a:t>school wide expectations</a:t>
            </a:r>
            <a:r>
              <a:rPr lang="en-US" sz="2000" dirty="0">
                <a:latin typeface="Calibri" charset="0"/>
              </a:rPr>
              <a:t> and/or academic goals.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sz="2000" dirty="0">
                <a:latin typeface="Calibri" charset="0"/>
              </a:rPr>
              <a:t>Intervention </a:t>
            </a:r>
            <a:r>
              <a:rPr lang="en-US" sz="2000" b="1" dirty="0">
                <a:latin typeface="Calibri" charset="0"/>
              </a:rPr>
              <a:t>can be modified</a:t>
            </a:r>
            <a:r>
              <a:rPr lang="en-US" sz="2000" dirty="0">
                <a:latin typeface="Calibri" charset="0"/>
              </a:rPr>
              <a:t> based on assessment and/or </a:t>
            </a:r>
            <a:r>
              <a:rPr lang="en-US" sz="2000" b="1" dirty="0">
                <a:latin typeface="Calibri" charset="0"/>
              </a:rPr>
              <a:t>outcome data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sz="2000" dirty="0">
                <a:latin typeface="Calibri" charset="0"/>
              </a:rPr>
              <a:t>Intervention includes </a:t>
            </a:r>
            <a:r>
              <a:rPr lang="en-US" sz="2000" b="1" dirty="0">
                <a:latin typeface="Calibri" charset="0"/>
              </a:rPr>
              <a:t>structured prompts </a:t>
            </a:r>
            <a:r>
              <a:rPr lang="en-US" sz="2000" dirty="0">
                <a:latin typeface="Calibri" charset="0"/>
              </a:rPr>
              <a:t>for what to do in relevant situations.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sz="2000" dirty="0">
                <a:latin typeface="Calibri" charset="0"/>
              </a:rPr>
              <a:t>Intervention results in students receiving positive and corrective </a:t>
            </a:r>
            <a:r>
              <a:rPr lang="en-US" sz="2000" b="1" dirty="0">
                <a:latin typeface="Calibri" charset="0"/>
              </a:rPr>
              <a:t>feedback </a:t>
            </a:r>
            <a:r>
              <a:rPr lang="en-US" sz="2000" dirty="0">
                <a:latin typeface="Calibri" charset="0"/>
              </a:rPr>
              <a:t>from staff (with emphasis on positive).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sz="2000" dirty="0">
                <a:latin typeface="Calibri" charset="0"/>
              </a:rPr>
              <a:t>Intervention includes a </a:t>
            </a:r>
            <a:r>
              <a:rPr lang="en-US" sz="2000" b="1" dirty="0">
                <a:latin typeface="Calibri" charset="0"/>
              </a:rPr>
              <a:t>school-home communication</a:t>
            </a:r>
            <a:r>
              <a:rPr lang="en-US" sz="2000" dirty="0">
                <a:latin typeface="Calibri" charset="0"/>
              </a:rPr>
              <a:t> exchange system at least weekly. </a:t>
            </a:r>
          </a:p>
        </p:txBody>
      </p:sp>
    </p:spTree>
    <p:extLst>
      <p:ext uri="{BB962C8B-B14F-4D97-AF65-F5344CB8AC3E}">
        <p14:creationId xmlns:p14="http://schemas.microsoft.com/office/powerpoint/2010/main" val="8210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400" y="2016411"/>
            <a:ext cx="8350250" cy="3468688"/>
            <a:chOff x="533400" y="2016411"/>
            <a:chExt cx="8350250" cy="3468688"/>
          </a:xfrm>
        </p:grpSpPr>
        <p:sp>
          <p:nvSpPr>
            <p:cNvPr id="113665" name="Text Box 2"/>
            <p:cNvSpPr txBox="1">
              <a:spLocks noChangeArrowheads="1"/>
            </p:cNvSpPr>
            <p:nvPr/>
          </p:nvSpPr>
          <p:spPr bwMode="auto">
            <a:xfrm>
              <a:off x="609600" y="2016411"/>
              <a:ext cx="3876675" cy="984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b="1" u="sng" dirty="0">
                  <a:latin typeface="Arial Narrow" charset="0"/>
                  <a:cs typeface="Arial" charset="0"/>
                </a:rPr>
                <a:t>Tier 3/Tertiary Interventions	           1-5%</a:t>
              </a:r>
              <a:endParaRPr lang="en-US" sz="1600" b="1" dirty="0">
                <a:latin typeface="Arial Narrow" charset="0"/>
                <a:cs typeface="Arial" charset="0"/>
              </a:endParaRPr>
            </a:p>
            <a:p>
              <a:pPr>
                <a:buFontTx/>
                <a:buChar char="•"/>
              </a:pPr>
              <a:r>
                <a:rPr lang="en-US" sz="1400" dirty="0">
                  <a:latin typeface="Arial Narrow" charset="0"/>
                  <a:cs typeface="Arial" charset="0"/>
                </a:rPr>
                <a:t>Individual students</a:t>
              </a:r>
            </a:p>
            <a:p>
              <a:pPr>
                <a:buFontTx/>
                <a:buChar char="•"/>
              </a:pPr>
              <a:r>
                <a:rPr lang="en-US" sz="1400" dirty="0">
                  <a:latin typeface="Arial Narrow" charset="0"/>
                  <a:cs typeface="Arial" charset="0"/>
                </a:rPr>
                <a:t>Assessment-based</a:t>
              </a:r>
            </a:p>
            <a:p>
              <a:pPr>
                <a:buFontTx/>
                <a:buChar char="•"/>
              </a:pPr>
              <a:r>
                <a:rPr lang="en-US" sz="1400" dirty="0">
                  <a:latin typeface="Arial Narrow" charset="0"/>
                  <a:cs typeface="Arial" charset="0"/>
                </a:rPr>
                <a:t>High intensity</a:t>
              </a:r>
            </a:p>
          </p:txBody>
        </p:sp>
        <p:sp>
          <p:nvSpPr>
            <p:cNvPr id="113666" name="Text Box 3"/>
            <p:cNvSpPr txBox="1">
              <a:spLocks noChangeArrowheads="1"/>
            </p:cNvSpPr>
            <p:nvPr/>
          </p:nvSpPr>
          <p:spPr bwMode="auto">
            <a:xfrm>
              <a:off x="4529138" y="2016411"/>
              <a:ext cx="4354512" cy="974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Arial Narrow" charset="0"/>
                  <a:cs typeface="Arial" charset="0"/>
                </a:rPr>
                <a:t>  </a:t>
              </a:r>
              <a:r>
                <a:rPr lang="en-US" sz="1600" b="1" u="sng">
                  <a:latin typeface="Arial Narrow" charset="0"/>
                  <a:cs typeface="Arial" charset="0"/>
                </a:rPr>
                <a:t>1-5%		Tier 3/Tertiary Interventions</a:t>
              </a:r>
              <a:endParaRPr lang="en-US" sz="1600" b="1">
                <a:latin typeface="Arial Narrow" charset="0"/>
                <a:cs typeface="Arial" charset="0"/>
              </a:endParaRPr>
            </a:p>
            <a:p>
              <a:pPr lvl="4">
                <a:buFontTx/>
                <a:buChar char="•"/>
              </a:pPr>
              <a:r>
                <a:rPr lang="en-US" sz="1400">
                  <a:latin typeface="Arial Narrow" charset="0"/>
                  <a:cs typeface="Arial" charset="0"/>
                </a:rPr>
                <a:t>Individual students</a:t>
              </a:r>
            </a:p>
            <a:p>
              <a:pPr lvl="4">
                <a:buFontTx/>
                <a:buChar char="•"/>
              </a:pPr>
              <a:r>
                <a:rPr lang="en-US" sz="1400">
                  <a:latin typeface="Arial Narrow" charset="0"/>
                  <a:cs typeface="Arial" charset="0"/>
                </a:rPr>
                <a:t>Assessment-based</a:t>
              </a:r>
            </a:p>
            <a:p>
              <a:pPr lvl="4">
                <a:buFontTx/>
                <a:buChar char="•"/>
              </a:pPr>
              <a:r>
                <a:rPr lang="en-US" sz="1400">
                  <a:latin typeface="Arial Narrow" charset="0"/>
                  <a:cs typeface="Arial" charset="0"/>
                </a:rPr>
                <a:t>Intense, durable procedures</a:t>
              </a:r>
            </a:p>
          </p:txBody>
        </p:sp>
        <p:sp>
          <p:nvSpPr>
            <p:cNvPr id="113667" name="Text Box 4"/>
            <p:cNvSpPr txBox="1">
              <a:spLocks noChangeArrowheads="1"/>
            </p:cNvSpPr>
            <p:nvPr/>
          </p:nvSpPr>
          <p:spPr bwMode="auto">
            <a:xfrm>
              <a:off x="609600" y="3070511"/>
              <a:ext cx="3476625" cy="184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b="1" u="sng" dirty="0">
                  <a:latin typeface="Arial Narrow" charset="0"/>
                  <a:cs typeface="Arial" charset="0"/>
                </a:rPr>
                <a:t>Tier 2/Secondary Interventions        5-15%</a:t>
              </a:r>
              <a:endParaRPr lang="en-US" sz="1600" b="1" dirty="0">
                <a:latin typeface="Arial Narrow" charset="0"/>
                <a:cs typeface="Arial" charset="0"/>
              </a:endParaRPr>
            </a:p>
            <a:p>
              <a:pPr>
                <a:buFontTx/>
                <a:buChar char="•"/>
              </a:pPr>
              <a:r>
                <a:rPr lang="en-US" sz="1400" dirty="0">
                  <a:latin typeface="Arial Narrow" charset="0"/>
                  <a:cs typeface="Arial" charset="0"/>
                </a:rPr>
                <a:t>Some students (at-risk)</a:t>
              </a:r>
            </a:p>
            <a:p>
              <a:pPr>
                <a:buFontTx/>
                <a:buChar char="•"/>
              </a:pPr>
              <a:r>
                <a:rPr lang="en-US" sz="1400" dirty="0">
                  <a:latin typeface="Arial Narrow" charset="0"/>
                  <a:cs typeface="Arial" charset="0"/>
                </a:rPr>
                <a:t>High efficiency</a:t>
              </a:r>
            </a:p>
            <a:p>
              <a:pPr>
                <a:buFontTx/>
                <a:buChar char="•"/>
              </a:pPr>
              <a:r>
                <a:rPr lang="en-US" sz="1400" dirty="0">
                  <a:latin typeface="Arial Narrow" charset="0"/>
                  <a:cs typeface="Arial" charset="0"/>
                </a:rPr>
                <a:t>Rapid response</a:t>
              </a:r>
            </a:p>
            <a:p>
              <a:pPr>
                <a:buFontTx/>
                <a:buChar char="•"/>
              </a:pPr>
              <a:r>
                <a:rPr lang="en-US" sz="1400" dirty="0">
                  <a:latin typeface="Arial Narrow" charset="0"/>
                  <a:cs typeface="Arial" charset="0"/>
                </a:rPr>
                <a:t>Small group interventions</a:t>
              </a:r>
            </a:p>
            <a:p>
              <a:pPr>
                <a:buFontTx/>
                <a:buChar char="•"/>
              </a:pPr>
              <a:r>
                <a:rPr lang="en-US" sz="1400" dirty="0">
                  <a:latin typeface="Arial Narrow" charset="0"/>
                  <a:cs typeface="Arial" charset="0"/>
                </a:rPr>
                <a:t> Some individualizing</a:t>
              </a:r>
            </a:p>
            <a:p>
              <a:pPr>
                <a:buFontTx/>
                <a:buChar char="•"/>
              </a:pPr>
              <a:endParaRPr lang="en-US" sz="1400" dirty="0">
                <a:latin typeface="Arial Narrow" charset="0"/>
                <a:cs typeface="Arial" charset="0"/>
              </a:endParaRPr>
            </a:p>
            <a:p>
              <a:endParaRPr lang="en-US" sz="1400" dirty="0">
                <a:latin typeface="Arial Narrow" charset="0"/>
                <a:cs typeface="Arial" charset="0"/>
              </a:endParaRPr>
            </a:p>
          </p:txBody>
        </p:sp>
        <p:sp>
          <p:nvSpPr>
            <p:cNvPr id="113668" name="Text Box 5"/>
            <p:cNvSpPr txBox="1">
              <a:spLocks noChangeArrowheads="1"/>
            </p:cNvSpPr>
            <p:nvPr/>
          </p:nvSpPr>
          <p:spPr bwMode="auto">
            <a:xfrm>
              <a:off x="4529138" y="3067336"/>
              <a:ext cx="4354512" cy="163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b="1" dirty="0">
                  <a:latin typeface="Arial Narrow" charset="0"/>
                  <a:cs typeface="Arial" charset="0"/>
                </a:rPr>
                <a:t>         </a:t>
              </a:r>
              <a:r>
                <a:rPr lang="en-US" sz="1600" b="1" u="sng" dirty="0">
                  <a:latin typeface="Arial Narrow" charset="0"/>
                  <a:cs typeface="Arial" charset="0"/>
                </a:rPr>
                <a:t>5-15%	                 Tier 2/Secondary Interventions</a:t>
              </a:r>
              <a:endParaRPr lang="en-US" sz="1600" b="1" dirty="0">
                <a:latin typeface="Arial Narrow" charset="0"/>
                <a:cs typeface="Arial" charset="0"/>
              </a:endParaRPr>
            </a:p>
            <a:p>
              <a:pPr lvl="4">
                <a:buFontTx/>
                <a:buChar char="•"/>
              </a:pPr>
              <a:r>
                <a:rPr lang="en-US" sz="1400" dirty="0">
                  <a:latin typeface="Arial Narrow" charset="0"/>
                  <a:cs typeface="Arial" charset="0"/>
                </a:rPr>
                <a:t>Some students (at-risk)</a:t>
              </a:r>
            </a:p>
            <a:p>
              <a:pPr lvl="4">
                <a:buFontTx/>
                <a:buChar char="•"/>
              </a:pPr>
              <a:r>
                <a:rPr lang="en-US" sz="1400" dirty="0">
                  <a:latin typeface="Arial Narrow" charset="0"/>
                  <a:cs typeface="Arial" charset="0"/>
                </a:rPr>
                <a:t>High efficiency</a:t>
              </a:r>
            </a:p>
            <a:p>
              <a:pPr lvl="4">
                <a:buFontTx/>
                <a:buChar char="•"/>
              </a:pPr>
              <a:r>
                <a:rPr lang="en-US" sz="1400" dirty="0">
                  <a:latin typeface="Arial Narrow" charset="0"/>
                  <a:cs typeface="Arial" charset="0"/>
                </a:rPr>
                <a:t>Rapid response</a:t>
              </a:r>
            </a:p>
            <a:p>
              <a:pPr lvl="4">
                <a:buFontTx/>
                <a:buChar char="•"/>
              </a:pPr>
              <a:r>
                <a:rPr lang="en-US" sz="1400" dirty="0">
                  <a:latin typeface="Arial Narrow" charset="0"/>
                  <a:cs typeface="Arial" charset="0"/>
                </a:rPr>
                <a:t>Small group interventions</a:t>
              </a:r>
            </a:p>
            <a:p>
              <a:pPr lvl="4">
                <a:buFontTx/>
                <a:buChar char="•"/>
              </a:pPr>
              <a:r>
                <a:rPr lang="en-US" sz="1400" dirty="0">
                  <a:latin typeface="Arial Narrow" charset="0"/>
                  <a:cs typeface="Arial" charset="0"/>
                </a:rPr>
                <a:t>Some individualizing</a:t>
              </a:r>
            </a:p>
            <a:p>
              <a:endParaRPr lang="en-US" sz="1400" dirty="0">
                <a:latin typeface="Arial Narrow" charset="0"/>
                <a:cs typeface="Arial" charset="0"/>
              </a:endParaRPr>
            </a:p>
          </p:txBody>
        </p:sp>
        <p:sp>
          <p:nvSpPr>
            <p:cNvPr id="113669" name="Text Box 6"/>
            <p:cNvSpPr txBox="1">
              <a:spLocks noChangeArrowheads="1"/>
            </p:cNvSpPr>
            <p:nvPr/>
          </p:nvSpPr>
          <p:spPr bwMode="auto">
            <a:xfrm>
              <a:off x="533400" y="4715161"/>
              <a:ext cx="3276600" cy="769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b="1" u="sng">
                  <a:latin typeface="Arial Narrow" charset="0"/>
                  <a:cs typeface="Arial" charset="0"/>
                </a:rPr>
                <a:t>Tier 1/Universal Interventions   80-90%</a:t>
              </a:r>
              <a:endParaRPr lang="en-US" sz="1600" b="1">
                <a:latin typeface="Arial Narrow" charset="0"/>
                <a:cs typeface="Arial" charset="0"/>
              </a:endParaRPr>
            </a:p>
            <a:p>
              <a:pPr>
                <a:buFontTx/>
                <a:buChar char="•"/>
              </a:pPr>
              <a:r>
                <a:rPr lang="en-US" sz="1400">
                  <a:latin typeface="Arial Narrow" charset="0"/>
                  <a:cs typeface="Arial" charset="0"/>
                </a:rPr>
                <a:t>All students</a:t>
              </a:r>
            </a:p>
            <a:p>
              <a:pPr>
                <a:buFontTx/>
                <a:buChar char="•"/>
              </a:pPr>
              <a:r>
                <a:rPr lang="en-US" sz="1400">
                  <a:latin typeface="Arial Narrow" charset="0"/>
                  <a:cs typeface="Arial" charset="0"/>
                </a:rPr>
                <a:t>Preventive, proactive</a:t>
              </a:r>
            </a:p>
          </p:txBody>
        </p:sp>
        <p:sp>
          <p:nvSpPr>
            <p:cNvPr id="113670" name="Text Box 7"/>
            <p:cNvSpPr txBox="1">
              <a:spLocks noChangeArrowheads="1"/>
            </p:cNvSpPr>
            <p:nvPr/>
          </p:nvSpPr>
          <p:spPr bwMode="auto">
            <a:xfrm>
              <a:off x="4529138" y="4715161"/>
              <a:ext cx="4354512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Arial Narrow" charset="0"/>
                  <a:cs typeface="Arial" charset="0"/>
                </a:rPr>
                <a:t>	</a:t>
              </a:r>
              <a:r>
                <a:rPr lang="en-US" sz="1600" b="1" u="sng">
                  <a:latin typeface="Arial Narrow" charset="0"/>
                  <a:cs typeface="Arial" charset="0"/>
                </a:rPr>
                <a:t>80-90%	Tier 1/Universal Interventions</a:t>
              </a:r>
              <a:endParaRPr lang="en-US" sz="1600" b="1">
                <a:latin typeface="Arial Narrow" charset="0"/>
                <a:cs typeface="Arial" charset="0"/>
              </a:endParaRPr>
            </a:p>
            <a:p>
              <a:pPr lvl="4">
                <a:buFontTx/>
                <a:buChar char="•"/>
              </a:pPr>
              <a:r>
                <a:rPr lang="en-US" sz="1400">
                  <a:latin typeface="Arial Narrow" charset="0"/>
                  <a:cs typeface="Arial" charset="0"/>
                </a:rPr>
                <a:t>All settings, all students</a:t>
              </a:r>
            </a:p>
            <a:p>
              <a:pPr lvl="4">
                <a:buFontTx/>
                <a:buChar char="•"/>
              </a:pPr>
              <a:r>
                <a:rPr lang="en-US" sz="1400">
                  <a:latin typeface="Arial Narrow" charset="0"/>
                  <a:cs typeface="Arial" charset="0"/>
                </a:rPr>
                <a:t>Preventive, proactive</a:t>
              </a:r>
            </a:p>
          </p:txBody>
        </p:sp>
      </p:grpSp>
      <p:sp>
        <p:nvSpPr>
          <p:cNvPr id="113671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70149"/>
            <a:ext cx="7467600" cy="914400"/>
          </a:xfrm>
          <a:solidFill>
            <a:schemeClr val="bg1"/>
          </a:solidFill>
          <a:ln w="28575">
            <a:noFill/>
          </a:ln>
        </p:spPr>
        <p:txBody>
          <a:bodyPr>
            <a:noAutofit/>
          </a:bodyPr>
          <a:lstStyle/>
          <a:p>
            <a:pPr algn="ctr" eaLnBrk="1" hangingPunct="1"/>
            <a:r>
              <a:rPr lang="en-US" sz="2800" b="1" dirty="0">
                <a:solidFill>
                  <a:srgbClr val="003399"/>
                </a:solidFill>
                <a:latin typeface="Trebuchet MS" panose="020B0603020202020204" pitchFamily="34" charset="0"/>
              </a:rPr>
              <a:t>School-Wide Systems for Student Success: </a:t>
            </a:r>
            <a:r>
              <a:rPr lang="en-US" sz="2800" b="1" dirty="0" smtClean="0">
                <a:solidFill>
                  <a:srgbClr val="003399"/>
                </a:solidFill>
                <a:latin typeface="Trebuchet MS" panose="020B0603020202020204" pitchFamily="34" charset="0"/>
              </a:rPr>
              <a:t/>
            </a:r>
            <a:br>
              <a:rPr lang="en-US" sz="2800" b="1" dirty="0" smtClean="0">
                <a:solidFill>
                  <a:srgbClr val="003399"/>
                </a:solidFill>
                <a:latin typeface="Trebuchet MS" panose="020B0603020202020204" pitchFamily="34" charset="0"/>
              </a:rPr>
            </a:br>
            <a:r>
              <a:rPr lang="en-US" sz="2800" b="1" dirty="0" smtClean="0">
                <a:solidFill>
                  <a:srgbClr val="003399"/>
                </a:solidFill>
                <a:latin typeface="Trebuchet MS" panose="020B0603020202020204" pitchFamily="34" charset="0"/>
              </a:rPr>
              <a:t>A </a:t>
            </a:r>
            <a:r>
              <a:rPr lang="en-US" sz="2800" b="1" dirty="0">
                <a:solidFill>
                  <a:srgbClr val="003399"/>
                </a:solidFill>
                <a:latin typeface="Trebuchet MS" panose="020B0603020202020204" pitchFamily="34" charset="0"/>
              </a:rPr>
              <a:t>Response to Intervention (</a:t>
            </a:r>
            <a:r>
              <a:rPr lang="en-US" sz="2800" b="1" dirty="0" err="1">
                <a:solidFill>
                  <a:srgbClr val="003399"/>
                </a:solidFill>
                <a:latin typeface="Trebuchet MS" panose="020B0603020202020204" pitchFamily="34" charset="0"/>
              </a:rPr>
              <a:t>RtI</a:t>
            </a:r>
            <a:r>
              <a:rPr lang="en-US" sz="2800" b="1" dirty="0">
                <a:solidFill>
                  <a:srgbClr val="003399"/>
                </a:solidFill>
                <a:latin typeface="Trebuchet MS" panose="020B0603020202020204" pitchFamily="34" charset="0"/>
              </a:rPr>
              <a:t>) Model</a:t>
            </a:r>
          </a:p>
        </p:txBody>
      </p:sp>
      <p:sp>
        <p:nvSpPr>
          <p:cNvPr id="113672" name="Text Box 9"/>
          <p:cNvSpPr txBox="1">
            <a:spLocks noChangeArrowheads="1"/>
          </p:cNvSpPr>
          <p:nvPr/>
        </p:nvSpPr>
        <p:spPr bwMode="auto">
          <a:xfrm>
            <a:off x="762000" y="1449674"/>
            <a:ext cx="2541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latin typeface="Century Gothic" charset="0"/>
                <a:cs typeface="Arial" charset="0"/>
              </a:rPr>
              <a:t>Academic Systems</a:t>
            </a:r>
          </a:p>
        </p:txBody>
      </p:sp>
      <p:sp>
        <p:nvSpPr>
          <p:cNvPr id="113673" name="Text Box 10"/>
          <p:cNvSpPr txBox="1">
            <a:spLocks noChangeArrowheads="1"/>
          </p:cNvSpPr>
          <p:nvPr/>
        </p:nvSpPr>
        <p:spPr bwMode="auto">
          <a:xfrm>
            <a:off x="5715000" y="1451261"/>
            <a:ext cx="2538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latin typeface="Century Gothic" charset="0"/>
                <a:cs typeface="Arial" charset="0"/>
              </a:rPr>
              <a:t>Behavioral Systems</a:t>
            </a:r>
          </a:p>
        </p:txBody>
      </p:sp>
      <p:grpSp>
        <p:nvGrpSpPr>
          <p:cNvPr id="113674" name="Group 11"/>
          <p:cNvGrpSpPr>
            <a:grpSpLocks/>
          </p:cNvGrpSpPr>
          <p:nvPr/>
        </p:nvGrpSpPr>
        <p:grpSpPr bwMode="auto">
          <a:xfrm>
            <a:off x="3276600" y="2048161"/>
            <a:ext cx="2667000" cy="4448175"/>
            <a:chOff x="1989" y="1230"/>
            <a:chExt cx="1680" cy="2802"/>
          </a:xfrm>
        </p:grpSpPr>
        <p:grpSp>
          <p:nvGrpSpPr>
            <p:cNvPr id="113676" name="Group 12"/>
            <p:cNvGrpSpPr>
              <a:grpSpLocks/>
            </p:cNvGrpSpPr>
            <p:nvPr/>
          </p:nvGrpSpPr>
          <p:grpSpPr bwMode="auto">
            <a:xfrm>
              <a:off x="1989" y="1230"/>
              <a:ext cx="1680" cy="2802"/>
              <a:chOff x="1989" y="1230"/>
              <a:chExt cx="1680" cy="2802"/>
            </a:xfrm>
          </p:grpSpPr>
          <p:sp>
            <p:nvSpPr>
              <p:cNvPr id="113678" name="AutoShape 13"/>
              <p:cNvSpPr>
                <a:spLocks noChangeArrowheads="1"/>
              </p:cNvSpPr>
              <p:nvPr/>
            </p:nvSpPr>
            <p:spPr bwMode="auto">
              <a:xfrm>
                <a:off x="2751" y="1230"/>
                <a:ext cx="156" cy="259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679" name="AutoShape 14"/>
              <p:cNvSpPr>
                <a:spLocks noChangeArrowheads="1"/>
              </p:cNvSpPr>
              <p:nvPr/>
            </p:nvSpPr>
            <p:spPr bwMode="auto">
              <a:xfrm flipV="1">
                <a:off x="1989" y="2112"/>
                <a:ext cx="1680" cy="192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503 w 21600"/>
                  <a:gd name="T13" fmla="*/ 5501 h 21600"/>
                  <a:gd name="T14" fmla="*/ 16097 w 21600"/>
                  <a:gd name="T15" fmla="*/ 1609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7405" y="21600"/>
                    </a:lnTo>
                    <a:lnTo>
                      <a:pt x="14195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680" name="AutoShape 15"/>
              <p:cNvSpPr>
                <a:spLocks noChangeArrowheads="1"/>
              </p:cNvSpPr>
              <p:nvPr/>
            </p:nvSpPr>
            <p:spPr bwMode="auto">
              <a:xfrm flipV="1">
                <a:off x="2552" y="1872"/>
                <a:ext cx="555" cy="28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464 w 21600"/>
                  <a:gd name="T13" fmla="*/ 3474 h 21600"/>
                  <a:gd name="T14" fmla="*/ 18136 w 21600"/>
                  <a:gd name="T15" fmla="*/ 1812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3308" y="21600"/>
                    </a:lnTo>
                    <a:lnTo>
                      <a:pt x="18292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9900"/>
                  </a:gs>
                  <a:gs pos="100000">
                    <a:srgbClr val="FFFF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681" name="AutoShape 16"/>
              <p:cNvSpPr>
                <a:spLocks noChangeArrowheads="1"/>
              </p:cNvSpPr>
              <p:nvPr/>
            </p:nvSpPr>
            <p:spPr bwMode="auto">
              <a:xfrm flipV="1">
                <a:off x="2636" y="1680"/>
                <a:ext cx="387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349 w 21600"/>
                  <a:gd name="T13" fmla="*/ 3375 h 21600"/>
                  <a:gd name="T14" fmla="*/ 18251 w 21600"/>
                  <a:gd name="T15" fmla="*/ 1822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3125" y="21600"/>
                    </a:lnTo>
                    <a:lnTo>
                      <a:pt x="18475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682" name="AutoShape 17"/>
              <p:cNvSpPr>
                <a:spLocks noChangeArrowheads="1"/>
              </p:cNvSpPr>
              <p:nvPr/>
            </p:nvSpPr>
            <p:spPr bwMode="auto">
              <a:xfrm flipV="1">
                <a:off x="2692" y="1488"/>
                <a:ext cx="273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114 w 21600"/>
                  <a:gd name="T13" fmla="*/ 4050 h 21600"/>
                  <a:gd name="T14" fmla="*/ 17486 w 21600"/>
                  <a:gd name="T15" fmla="*/ 1755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4589" y="21600"/>
                    </a:lnTo>
                    <a:lnTo>
                      <a:pt x="1701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FF00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3677" name="AutoShape 18"/>
            <p:cNvSpPr>
              <a:spLocks noChangeArrowheads="1"/>
            </p:cNvSpPr>
            <p:nvPr/>
          </p:nvSpPr>
          <p:spPr bwMode="auto">
            <a:xfrm>
              <a:off x="1989" y="1242"/>
              <a:ext cx="1680" cy="278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3675" name="Text Box 19"/>
          <p:cNvSpPr txBox="1">
            <a:spLocks noChangeArrowheads="1"/>
          </p:cNvSpPr>
          <p:nvPr/>
        </p:nvSpPr>
        <p:spPr bwMode="auto">
          <a:xfrm>
            <a:off x="6324600" y="5943600"/>
            <a:ext cx="25590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" i="1" dirty="0">
                <a:latin typeface="Century Gothic" charset="0"/>
                <a:cs typeface="Arial" charset="0"/>
              </a:rPr>
              <a:t>Illinois PBIS Network, Revised May 15, 2008. Adapted from “What is school-wide PBS?” OSEP Technical Assistance Center on Positive Behavioral Interventions and Supports.  Accessed at http://pbis.org/schoolwide.htm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1" dur="2000" fill="hold"/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10 Critical Features of Tier 2 Interventions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lnSpc>
                <a:spcPct val="90000"/>
              </a:lnSpc>
              <a:buClrTx/>
              <a:buFont typeface="+mj-lt"/>
              <a:buAutoNum type="arabicPeriod" startAt="6"/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Orientation process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and introduction to materials is provided for 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students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as they begin the intervention</a:t>
            </a:r>
          </a:p>
          <a:p>
            <a:pPr marL="457200" indent="-457200">
              <a:lnSpc>
                <a:spcPct val="90000"/>
              </a:lnSpc>
              <a:buClrTx/>
              <a:buFont typeface="+mj-lt"/>
              <a:buAutoNum type="arabicPeriod" startAt="6"/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Orientation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to and materials provided for 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staff/sub’</a:t>
            </a:r>
            <a:r>
              <a:rPr lang="en-US" altLang="ja-JP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s/volunteers </a:t>
            </a:r>
            <a:r>
              <a:rPr lang="en-US" altLang="ja-JP" sz="2000" dirty="0">
                <a:solidFill>
                  <a:srgbClr val="000000"/>
                </a:solidFill>
                <a:latin typeface="Calibri" panose="020F0502020204030204" pitchFamily="34" charset="0"/>
              </a:rPr>
              <a:t>who have students using the intervention.  Ongoing information shared with staff.</a:t>
            </a:r>
          </a:p>
          <a:p>
            <a:pPr marL="457200" lvl="0" indent="-457200">
              <a:lnSpc>
                <a:spcPct val="90000"/>
              </a:lnSpc>
              <a:buClrTx/>
              <a:buFont typeface="+mj-lt"/>
              <a:buAutoNum type="arabicPeriod" startAt="6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Systematic attention to 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generalization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and fading of supports. </a:t>
            </a:r>
          </a:p>
          <a:p>
            <a:pPr marL="457200" lvl="0" indent="-457200">
              <a:lnSpc>
                <a:spcPct val="90000"/>
              </a:lnSpc>
              <a:buClrTx/>
              <a:buFont typeface="+mj-lt"/>
              <a:buAutoNum type="arabicPeriod" startAt="6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Intervention 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continuously available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for student participation.</a:t>
            </a:r>
          </a:p>
          <a:p>
            <a:pPr marL="457200" lvl="0" indent="-457200">
              <a:lnSpc>
                <a:spcPct val="90000"/>
              </a:lnSpc>
              <a:buClrTx/>
              <a:buFont typeface="+mj-lt"/>
              <a:buAutoNum type="arabicPeriod" startAt="6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Intervention is implemented 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within a few school days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of determining the student is in need of the intervention.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13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295400"/>
            <a:ext cx="6400800" cy="2873329"/>
          </a:xfrm>
        </p:spPr>
        <p:txBody>
          <a:bodyPr>
            <a:noAutofit/>
          </a:bodyPr>
          <a:lstStyle/>
          <a:p>
            <a:pPr marL="342900" lvl="1" indent="-342900"/>
            <a:r>
              <a:rPr lang="en-US" sz="2400" dirty="0" smtClean="0"/>
              <a:t>For students:</a:t>
            </a:r>
          </a:p>
          <a:p>
            <a:pPr marL="742950" lvl="2" indent="-342900"/>
            <a:r>
              <a:rPr lang="en-US" sz="2400" dirty="0" smtClean="0"/>
              <a:t>whose </a:t>
            </a:r>
            <a:r>
              <a:rPr lang="en-US" sz="2400" dirty="0"/>
              <a:t>behavior is a function of seeking </a:t>
            </a:r>
            <a:r>
              <a:rPr lang="en-US" sz="2400" dirty="0" smtClean="0"/>
              <a:t>adult attention</a:t>
            </a:r>
            <a:endParaRPr lang="en-US" sz="2400" dirty="0"/>
          </a:p>
          <a:p>
            <a:pPr marL="742950" lvl="2" indent="-342900"/>
            <a:r>
              <a:rPr lang="en-US" sz="2400" dirty="0" smtClean="0"/>
              <a:t>who </a:t>
            </a:r>
            <a:r>
              <a:rPr lang="en-US" sz="2400" dirty="0"/>
              <a:t>“can do” appropriate </a:t>
            </a:r>
            <a:r>
              <a:rPr lang="en-US" sz="2400" dirty="0" smtClean="0"/>
              <a:t>behavior but </a:t>
            </a:r>
            <a:r>
              <a:rPr lang="en-US" sz="2400" dirty="0"/>
              <a:t>typically “don’t do</a:t>
            </a:r>
            <a:r>
              <a:rPr lang="en-US" sz="2400" dirty="0" smtClean="0"/>
              <a:t>”</a:t>
            </a:r>
          </a:p>
          <a:p>
            <a:pPr marL="400050" lvl="2" indent="0">
              <a:buNone/>
            </a:pPr>
            <a:endParaRPr lang="en-US" sz="800" dirty="0"/>
          </a:p>
          <a:p>
            <a:pPr marL="211931" lvl="1"/>
            <a:r>
              <a:rPr lang="en-US" sz="2400" dirty="0"/>
              <a:t>Goal: to provide greater reinforcement for desired behaviors than is currently provided for undesired </a:t>
            </a:r>
            <a:r>
              <a:rPr lang="en-US" sz="2400" dirty="0" smtClean="0"/>
              <a:t>behavior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7620000" cy="7921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3333CC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Relationship-Building </a:t>
            </a:r>
            <a:r>
              <a:rPr lang="en-US" sz="24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Interventions</a:t>
            </a:r>
            <a:endParaRPr lang="en-US" sz="2400" b="1" i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65984" y="68943"/>
            <a:ext cx="1422431" cy="1477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How is academic success being addressed?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00200" y="5257800"/>
            <a:ext cx="6629399" cy="138499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800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If the student does not experience the interactions as positive and supportive, the intervention will not work</a:t>
            </a:r>
            <a:r>
              <a:rPr lang="en-US" sz="28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!</a:t>
            </a:r>
            <a:endParaRPr lang="en-US" sz="2800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82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animBg="1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92162"/>
          </a:xfrm>
          <a:solidFill>
            <a:schemeClr val="accent1">
              <a:lumMod val="60000"/>
              <a:lumOff val="40000"/>
            </a:schemeClr>
          </a:solidFill>
          <a:ln>
            <a:solidFill>
              <a:srgbClr val="3333CC"/>
            </a:solidFill>
          </a:ln>
        </p:spPr>
        <p:txBody>
          <a:bodyPr>
            <a:normAutofit/>
          </a:bodyPr>
          <a:lstStyle/>
          <a:p>
            <a:r>
              <a:rPr lang="en-US" sz="9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/>
            </a:r>
            <a:br>
              <a:rPr lang="en-US" sz="9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</a:br>
            <a:r>
              <a:rPr lang="en-US" sz="9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Skill-Building </a:t>
            </a:r>
            <a:r>
              <a:rPr lang="en-US" sz="24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Interventions</a:t>
            </a:r>
            <a:endParaRPr lang="en-US" sz="2400" b="1" i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6324600" cy="4495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/>
              <a:t>Key features of successful relationship-building Interventions:</a:t>
            </a:r>
          </a:p>
          <a:p>
            <a:pPr marL="0" indent="0">
              <a:buNone/>
            </a:pPr>
            <a:endParaRPr lang="en-US" sz="800" b="1" dirty="0" smtClean="0"/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Ongoing mentor training with structured activities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Clear expectations regarding contact frequency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Involvement of parents by communicating student goals (DuBois et al, 2002; cited in Hawken et al.)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67600" y="152400"/>
            <a:ext cx="1346231" cy="1477328"/>
          </a:xfrm>
          <a:prstGeom prst="rect">
            <a:avLst/>
          </a:prstGeom>
          <a:solidFill>
            <a:srgbClr val="BDDADF"/>
          </a:solidFill>
          <a:ln w="38100">
            <a:solidFill>
              <a:srgbClr val="003399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How is academic success being addressed?</a:t>
            </a:r>
          </a:p>
        </p:txBody>
      </p:sp>
    </p:spTree>
    <p:extLst>
      <p:ext uri="{BB962C8B-B14F-4D97-AF65-F5344CB8AC3E}">
        <p14:creationId xmlns:p14="http://schemas.microsoft.com/office/powerpoint/2010/main" val="120182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077200" cy="923925"/>
          </a:xfrm>
          <a:solidFill>
            <a:schemeClr val="bg1"/>
          </a:solidFill>
          <a:ln w="57150">
            <a:solidFill>
              <a:srgbClr val="003399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Tier 2</a:t>
            </a:r>
            <a:r>
              <a:rPr lang="en-US" sz="3200" b="1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Intervention – Big Ideas</a:t>
            </a:r>
            <a:endParaRPr lang="en-US" sz="32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4" y="1146793"/>
            <a:ext cx="7035439" cy="5181600"/>
          </a:xfrm>
        </p:spPr>
        <p:txBody>
          <a:bodyPr rtlCol="0">
            <a:noAutofit/>
          </a:bodyPr>
          <a:lstStyle/>
          <a:p>
            <a:pPr lvl="1" eaLnBrk="1" fontAlgn="auto" hangingPunct="1">
              <a:spcBef>
                <a:spcPts val="0"/>
              </a:spcBef>
              <a:buClr>
                <a:srgbClr val="3333CC"/>
              </a:buClr>
              <a:buFont typeface="Wingdings" panose="05000000000000000000" pitchFamily="2" charset="2"/>
              <a:buChar char="§"/>
              <a:defRPr/>
            </a:pPr>
            <a:r>
              <a:rPr lang="en-US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Interventions are </a:t>
            </a:r>
            <a:r>
              <a:rPr lang="en-US" sz="1800" u="sng" dirty="0" smtClean="0">
                <a:ea typeface="Verdana" panose="020B0604030504040204" pitchFamily="34" charset="0"/>
                <a:cs typeface="Verdana" panose="020B0604030504040204" pitchFamily="34" charset="0"/>
              </a:rPr>
              <a:t>efficient</a:t>
            </a:r>
          </a:p>
          <a:p>
            <a:pPr lvl="2">
              <a:spcBef>
                <a:spcPts val="0"/>
              </a:spcBef>
              <a:buClr>
                <a:srgbClr val="3333CC"/>
              </a:buClr>
              <a:buFont typeface="Wingdings" panose="05000000000000000000" pitchFamily="2" charset="2"/>
              <a:buChar char="§"/>
              <a:defRPr/>
            </a:pPr>
            <a:r>
              <a:rPr lang="en-US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Continuously available so students can receive support quickly (within 2-3 </a:t>
            </a:r>
            <a:r>
              <a:rPr lang="en-US" sz="1800" dirty="0">
                <a:ea typeface="Verdana" panose="020B0604030504040204" pitchFamily="34" charset="0"/>
                <a:cs typeface="Verdana" panose="020B0604030504040204" pitchFamily="34" charset="0"/>
              </a:rPr>
              <a:t>days </a:t>
            </a:r>
            <a:r>
              <a:rPr lang="en-US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optimally)</a:t>
            </a:r>
          </a:p>
          <a:p>
            <a:pPr lvl="2" eaLnBrk="1" fontAlgn="auto" hangingPunct="1">
              <a:spcBef>
                <a:spcPts val="0"/>
              </a:spcBef>
              <a:buClr>
                <a:srgbClr val="3333CC"/>
              </a:buClr>
              <a:buFont typeface="Wingdings" panose="05000000000000000000" pitchFamily="2" charset="2"/>
              <a:buChar char="§"/>
              <a:defRPr/>
            </a:pPr>
            <a:endParaRPr lang="en-US" sz="18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eaLnBrk="1" fontAlgn="auto" hangingPunct="1">
              <a:spcBef>
                <a:spcPts val="0"/>
              </a:spcBef>
              <a:buClr>
                <a:srgbClr val="3333CC"/>
              </a:buClr>
              <a:buFont typeface="Wingdings" panose="05000000000000000000" pitchFamily="2" charset="2"/>
              <a:buChar char="§"/>
              <a:defRPr/>
            </a:pPr>
            <a:r>
              <a:rPr lang="en-US" sz="1800" u="sng" dirty="0" smtClean="0">
                <a:ea typeface="Verdana" panose="020B0604030504040204" pitchFamily="34" charset="0"/>
                <a:cs typeface="Verdana" panose="020B0604030504040204" pitchFamily="34" charset="0"/>
              </a:rPr>
              <a:t>Minimal time </a:t>
            </a:r>
            <a:r>
              <a:rPr lang="en-US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commitment required </a:t>
            </a:r>
            <a:r>
              <a:rPr lang="en-US" sz="1800" u="sng" dirty="0" smtClean="0">
                <a:ea typeface="Verdana" panose="020B0604030504040204" pitchFamily="34" charset="0"/>
                <a:cs typeface="Verdana" panose="020B0604030504040204" pitchFamily="34" charset="0"/>
              </a:rPr>
              <a:t>from classroom teachers</a:t>
            </a:r>
          </a:p>
          <a:p>
            <a:pPr lvl="1" eaLnBrk="1" fontAlgn="auto" hangingPunct="1">
              <a:spcBef>
                <a:spcPts val="0"/>
              </a:spcBef>
              <a:buClr>
                <a:srgbClr val="3333CC"/>
              </a:buClr>
              <a:buFont typeface="Wingdings" panose="05000000000000000000" pitchFamily="2" charset="2"/>
              <a:buChar char="§"/>
              <a:defRPr/>
            </a:pPr>
            <a:endParaRPr lang="en-US" sz="18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eaLnBrk="1" fontAlgn="auto" hangingPunct="1">
              <a:spcBef>
                <a:spcPts val="0"/>
              </a:spcBef>
              <a:buClr>
                <a:srgbClr val="3333CC"/>
              </a:buClr>
              <a:buFont typeface="Wingdings" panose="05000000000000000000" pitchFamily="2" charset="2"/>
              <a:buChar char="§"/>
              <a:defRPr/>
            </a:pPr>
            <a:r>
              <a:rPr lang="en-US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Required skill sets needed by teachers </a:t>
            </a:r>
            <a:r>
              <a:rPr lang="en-US" sz="1800" u="sng" dirty="0" smtClean="0">
                <a:ea typeface="Verdana" panose="020B0604030504040204" pitchFamily="34" charset="0"/>
                <a:cs typeface="Verdana" panose="020B0604030504040204" pitchFamily="34" charset="0"/>
              </a:rPr>
              <a:t>easily learned</a:t>
            </a:r>
          </a:p>
          <a:p>
            <a:pPr lvl="1" eaLnBrk="1" fontAlgn="auto" hangingPunct="1">
              <a:spcBef>
                <a:spcPts val="0"/>
              </a:spcBef>
              <a:buClr>
                <a:srgbClr val="3333CC"/>
              </a:buClr>
              <a:buFont typeface="Wingdings" panose="05000000000000000000" pitchFamily="2" charset="2"/>
              <a:buChar char="§"/>
              <a:defRPr/>
            </a:pPr>
            <a:endParaRPr lang="en-US" sz="18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eaLnBrk="1" fontAlgn="auto" hangingPunct="1">
              <a:spcBef>
                <a:spcPts val="0"/>
              </a:spcBef>
              <a:buClr>
                <a:srgbClr val="3333CC"/>
              </a:buClr>
              <a:buFont typeface="Wingdings" panose="05000000000000000000" pitchFamily="2" charset="2"/>
              <a:buChar char="§"/>
              <a:defRPr/>
            </a:pPr>
            <a:r>
              <a:rPr lang="en-US" sz="1800" u="sng" dirty="0" smtClean="0">
                <a:ea typeface="Verdana" panose="020B0604030504040204" pitchFamily="34" charset="0"/>
                <a:cs typeface="Verdana" panose="020B0604030504040204" pitchFamily="34" charset="0"/>
              </a:rPr>
              <a:t>Aligned </a:t>
            </a:r>
            <a:r>
              <a:rPr lang="en-US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with school-wide expectations</a:t>
            </a:r>
          </a:p>
          <a:p>
            <a:pPr lvl="1" eaLnBrk="1" fontAlgn="auto" hangingPunct="1">
              <a:spcBef>
                <a:spcPts val="0"/>
              </a:spcBef>
              <a:buClr>
                <a:srgbClr val="3333CC"/>
              </a:buClr>
              <a:buFont typeface="Wingdings" panose="05000000000000000000" pitchFamily="2" charset="2"/>
              <a:buChar char="§"/>
              <a:defRPr/>
            </a:pPr>
            <a:endParaRPr lang="en-US" sz="18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eaLnBrk="1" fontAlgn="auto" hangingPunct="1">
              <a:spcBef>
                <a:spcPts val="0"/>
              </a:spcBef>
              <a:buClr>
                <a:srgbClr val="3333CC"/>
              </a:buClr>
              <a:buFont typeface="Wingdings" panose="05000000000000000000" pitchFamily="2" charset="2"/>
              <a:buChar char="§"/>
              <a:defRPr/>
            </a:pPr>
            <a:r>
              <a:rPr lang="en-US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Emphasis on intervention designed to </a:t>
            </a:r>
            <a:r>
              <a:rPr lang="en-US" sz="1800" u="sng" dirty="0" smtClean="0">
                <a:ea typeface="Verdana" panose="020B0604030504040204" pitchFamily="34" charset="0"/>
                <a:cs typeface="Verdana" panose="020B0604030504040204" pitchFamily="34" charset="0"/>
              </a:rPr>
              <a:t>support multiple students simultaneously</a:t>
            </a:r>
            <a:r>
              <a:rPr lang="en-US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 (e.g. </a:t>
            </a:r>
            <a:r>
              <a:rPr lang="en-US" sz="1800" i="1" dirty="0" smtClean="0">
                <a:ea typeface="Verdana" panose="020B0604030504040204" pitchFamily="34" charset="0"/>
                <a:cs typeface="Verdana" panose="020B0604030504040204" pitchFamily="34" charset="0"/>
              </a:rPr>
              <a:t>Check-In/Check-Out</a:t>
            </a:r>
            <a:r>
              <a:rPr lang="en-US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800" dirty="0"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US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ocial Skills Groups, etc.)</a:t>
            </a:r>
          </a:p>
          <a:p>
            <a:pPr marL="457200" lvl="1" indent="0" eaLnBrk="1" fontAlgn="auto" hangingPunct="1">
              <a:spcBef>
                <a:spcPts val="0"/>
              </a:spcBef>
              <a:buClr>
                <a:srgbClr val="3333CC"/>
              </a:buClr>
              <a:buNone/>
              <a:defRPr/>
            </a:pPr>
            <a:endParaRPr lang="en-US" sz="18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eaLnBrk="1" fontAlgn="auto" hangingPunct="1">
              <a:spcBef>
                <a:spcPts val="0"/>
              </a:spcBef>
              <a:buClr>
                <a:srgbClr val="3333CC"/>
              </a:buClr>
              <a:buFont typeface="Wingdings" panose="05000000000000000000" pitchFamily="2" charset="2"/>
              <a:buChar char="§"/>
              <a:defRPr/>
            </a:pPr>
            <a:r>
              <a:rPr lang="en-US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Consistently implemented with most students, there can be some flexibility if needed (“Tier 2 plus”)</a:t>
            </a:r>
          </a:p>
          <a:p>
            <a:pPr lvl="2" eaLnBrk="1" fontAlgn="auto" hangingPunct="1">
              <a:spcBef>
                <a:spcPts val="0"/>
              </a:spcBef>
              <a:buClr>
                <a:srgbClr val="3333CC"/>
              </a:buClr>
              <a:buFont typeface="Wingdings" panose="05000000000000000000" pitchFamily="2" charset="2"/>
              <a:buChar char="§"/>
              <a:defRPr/>
            </a:pPr>
            <a:endParaRPr lang="en-US" sz="18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eaLnBrk="1" fontAlgn="auto" hangingPunct="1">
              <a:spcBef>
                <a:spcPts val="0"/>
              </a:spcBef>
              <a:buClr>
                <a:srgbClr val="3333CC"/>
              </a:buClr>
              <a:buFont typeface="Wingdings" panose="05000000000000000000" pitchFamily="2" charset="2"/>
              <a:buChar char="§"/>
              <a:defRPr/>
            </a:pPr>
            <a:r>
              <a:rPr lang="en-US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Intervention selected </a:t>
            </a:r>
            <a:r>
              <a:rPr lang="en-US" sz="1800" u="sng" dirty="0" smtClean="0">
                <a:ea typeface="Verdana" panose="020B0604030504040204" pitchFamily="34" charset="0"/>
                <a:cs typeface="Verdana" panose="020B0604030504040204" pitchFamily="34" charset="0"/>
              </a:rPr>
              <a:t>matched to function </a:t>
            </a:r>
            <a:r>
              <a:rPr lang="en-US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of student behavior</a:t>
            </a:r>
          </a:p>
        </p:txBody>
      </p:sp>
      <p:grpSp>
        <p:nvGrpSpPr>
          <p:cNvPr id="16" name="Group 15"/>
          <p:cNvGrpSpPr/>
          <p:nvPr/>
        </p:nvGrpSpPr>
        <p:grpSpPr>
          <a:xfrm rot="1686142">
            <a:off x="7053154" y="5229306"/>
            <a:ext cx="1859251" cy="1448645"/>
            <a:chOff x="1621757" y="2920389"/>
            <a:chExt cx="1788662" cy="1597304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7" name="Freeform 16"/>
            <p:cNvSpPr/>
            <p:nvPr/>
          </p:nvSpPr>
          <p:spPr>
            <a:xfrm>
              <a:off x="1621757" y="3315063"/>
              <a:ext cx="1058747" cy="1202630"/>
            </a:xfrm>
            <a:custGeom>
              <a:avLst/>
              <a:gdLst>
                <a:gd name="connsiteX0" fmla="*/ 2081463 w 3164305"/>
                <a:gd name="connsiteY0" fmla="*/ 0 h 3260558"/>
                <a:gd name="connsiteX1" fmla="*/ 2358189 w 3164305"/>
                <a:gd name="connsiteY1" fmla="*/ 529389 h 3260558"/>
                <a:gd name="connsiteX2" fmla="*/ 2261937 w 3164305"/>
                <a:gd name="connsiteY2" fmla="*/ 589547 h 3260558"/>
                <a:gd name="connsiteX3" fmla="*/ 2201779 w 3164305"/>
                <a:gd name="connsiteY3" fmla="*/ 649705 h 3260558"/>
                <a:gd name="connsiteX4" fmla="*/ 2165684 w 3164305"/>
                <a:gd name="connsiteY4" fmla="*/ 782052 h 3260558"/>
                <a:gd name="connsiteX5" fmla="*/ 2177716 w 3164305"/>
                <a:gd name="connsiteY5" fmla="*/ 938463 h 3260558"/>
                <a:gd name="connsiteX6" fmla="*/ 2225842 w 3164305"/>
                <a:gd name="connsiteY6" fmla="*/ 1034715 h 3260558"/>
                <a:gd name="connsiteX7" fmla="*/ 2322095 w 3164305"/>
                <a:gd name="connsiteY7" fmla="*/ 1191126 h 3260558"/>
                <a:gd name="connsiteX8" fmla="*/ 2490537 w 3164305"/>
                <a:gd name="connsiteY8" fmla="*/ 1251284 h 3260558"/>
                <a:gd name="connsiteX9" fmla="*/ 2646947 w 3164305"/>
                <a:gd name="connsiteY9" fmla="*/ 1227221 h 3260558"/>
                <a:gd name="connsiteX10" fmla="*/ 2767263 w 3164305"/>
                <a:gd name="connsiteY10" fmla="*/ 1082842 h 3260558"/>
                <a:gd name="connsiteX11" fmla="*/ 2803358 w 3164305"/>
                <a:gd name="connsiteY11" fmla="*/ 1010652 h 3260558"/>
                <a:gd name="connsiteX12" fmla="*/ 2923674 w 3164305"/>
                <a:gd name="connsiteY12" fmla="*/ 1022684 h 3260558"/>
                <a:gd name="connsiteX13" fmla="*/ 3092116 w 3164305"/>
                <a:gd name="connsiteY13" fmla="*/ 1203158 h 3260558"/>
                <a:gd name="connsiteX14" fmla="*/ 3080084 w 3164305"/>
                <a:gd name="connsiteY14" fmla="*/ 1383631 h 3260558"/>
                <a:gd name="connsiteX15" fmla="*/ 3031958 w 3164305"/>
                <a:gd name="connsiteY15" fmla="*/ 1479884 h 3260558"/>
                <a:gd name="connsiteX16" fmla="*/ 2899610 w 3164305"/>
                <a:gd name="connsiteY16" fmla="*/ 1528010 h 3260558"/>
                <a:gd name="connsiteX17" fmla="*/ 2875547 w 3164305"/>
                <a:gd name="connsiteY17" fmla="*/ 1600200 h 3260558"/>
                <a:gd name="connsiteX18" fmla="*/ 3152274 w 3164305"/>
                <a:gd name="connsiteY18" fmla="*/ 2153652 h 3260558"/>
                <a:gd name="connsiteX19" fmla="*/ 3164305 w 3164305"/>
                <a:gd name="connsiteY19" fmla="*/ 2201779 h 3260558"/>
                <a:gd name="connsiteX20" fmla="*/ 2671010 w 3164305"/>
                <a:gd name="connsiteY20" fmla="*/ 2442410 h 3260558"/>
                <a:gd name="connsiteX21" fmla="*/ 2586789 w 3164305"/>
                <a:gd name="connsiteY21" fmla="*/ 2298031 h 3260558"/>
                <a:gd name="connsiteX22" fmla="*/ 2394284 w 3164305"/>
                <a:gd name="connsiteY22" fmla="*/ 2249905 h 3260558"/>
                <a:gd name="connsiteX23" fmla="*/ 2273968 w 3164305"/>
                <a:gd name="connsiteY23" fmla="*/ 2261937 h 3260558"/>
                <a:gd name="connsiteX24" fmla="*/ 2153652 w 3164305"/>
                <a:gd name="connsiteY24" fmla="*/ 2322094 h 3260558"/>
                <a:gd name="connsiteX25" fmla="*/ 2069431 w 3164305"/>
                <a:gd name="connsiteY25" fmla="*/ 2418347 h 3260558"/>
                <a:gd name="connsiteX26" fmla="*/ 1985210 w 3164305"/>
                <a:gd name="connsiteY26" fmla="*/ 2538663 h 3260558"/>
                <a:gd name="connsiteX27" fmla="*/ 1985210 w 3164305"/>
                <a:gd name="connsiteY27" fmla="*/ 2671010 h 3260558"/>
                <a:gd name="connsiteX28" fmla="*/ 2069431 w 3164305"/>
                <a:gd name="connsiteY28" fmla="*/ 2815389 h 3260558"/>
                <a:gd name="connsiteX29" fmla="*/ 2213810 w 3164305"/>
                <a:gd name="connsiteY29" fmla="*/ 2899610 h 3260558"/>
                <a:gd name="connsiteX30" fmla="*/ 2201779 w 3164305"/>
                <a:gd name="connsiteY30" fmla="*/ 3056021 h 3260558"/>
                <a:gd name="connsiteX31" fmla="*/ 1985210 w 3164305"/>
                <a:gd name="connsiteY31" fmla="*/ 3200400 h 3260558"/>
                <a:gd name="connsiteX32" fmla="*/ 1792705 w 3164305"/>
                <a:gd name="connsiteY32" fmla="*/ 3188368 h 3260558"/>
                <a:gd name="connsiteX33" fmla="*/ 1720516 w 3164305"/>
                <a:gd name="connsiteY33" fmla="*/ 3043989 h 3260558"/>
                <a:gd name="connsiteX34" fmla="*/ 1648326 w 3164305"/>
                <a:gd name="connsiteY34" fmla="*/ 2971800 h 3260558"/>
                <a:gd name="connsiteX35" fmla="*/ 1058779 w 3164305"/>
                <a:gd name="connsiteY35" fmla="*/ 3260558 h 3260558"/>
                <a:gd name="connsiteX36" fmla="*/ 806116 w 3164305"/>
                <a:gd name="connsiteY36" fmla="*/ 2743200 h 3260558"/>
                <a:gd name="connsiteX37" fmla="*/ 878305 w 3164305"/>
                <a:gd name="connsiteY37" fmla="*/ 2695073 h 3260558"/>
                <a:gd name="connsiteX38" fmla="*/ 1010652 w 3164305"/>
                <a:gd name="connsiteY38" fmla="*/ 2514600 h 3260558"/>
                <a:gd name="connsiteX39" fmla="*/ 974558 w 3164305"/>
                <a:gd name="connsiteY39" fmla="*/ 2286000 h 3260558"/>
                <a:gd name="connsiteX40" fmla="*/ 842210 w 3164305"/>
                <a:gd name="connsiteY40" fmla="*/ 2105526 h 3260558"/>
                <a:gd name="connsiteX41" fmla="*/ 649705 w 3164305"/>
                <a:gd name="connsiteY41" fmla="*/ 2033337 h 3260558"/>
                <a:gd name="connsiteX42" fmla="*/ 457200 w 3164305"/>
                <a:gd name="connsiteY42" fmla="*/ 2105526 h 3260558"/>
                <a:gd name="connsiteX43" fmla="*/ 397042 w 3164305"/>
                <a:gd name="connsiteY43" fmla="*/ 2249905 h 3260558"/>
                <a:gd name="connsiteX44" fmla="*/ 276726 w 3164305"/>
                <a:gd name="connsiteY44" fmla="*/ 2286000 h 3260558"/>
                <a:gd name="connsiteX45" fmla="*/ 156410 w 3164305"/>
                <a:gd name="connsiteY45" fmla="*/ 2177715 h 3260558"/>
                <a:gd name="connsiteX46" fmla="*/ 84221 w 3164305"/>
                <a:gd name="connsiteY46" fmla="*/ 2093494 h 3260558"/>
                <a:gd name="connsiteX47" fmla="*/ 84221 w 3164305"/>
                <a:gd name="connsiteY47" fmla="*/ 1876926 h 3260558"/>
                <a:gd name="connsiteX48" fmla="*/ 288758 w 3164305"/>
                <a:gd name="connsiteY48" fmla="*/ 1720515 h 3260558"/>
                <a:gd name="connsiteX49" fmla="*/ 264695 w 3164305"/>
                <a:gd name="connsiteY49" fmla="*/ 1624263 h 3260558"/>
                <a:gd name="connsiteX50" fmla="*/ 0 w 3164305"/>
                <a:gd name="connsiteY50" fmla="*/ 1058779 h 3260558"/>
                <a:gd name="connsiteX51" fmla="*/ 541421 w 3164305"/>
                <a:gd name="connsiteY51" fmla="*/ 806115 h 3260558"/>
                <a:gd name="connsiteX52" fmla="*/ 661737 w 3164305"/>
                <a:gd name="connsiteY52" fmla="*/ 1010652 h 3260558"/>
                <a:gd name="connsiteX53" fmla="*/ 914400 w 3164305"/>
                <a:gd name="connsiteY53" fmla="*/ 1022684 h 3260558"/>
                <a:gd name="connsiteX54" fmla="*/ 1106905 w 3164305"/>
                <a:gd name="connsiteY54" fmla="*/ 914400 h 3260558"/>
                <a:gd name="connsiteX55" fmla="*/ 1191126 w 3164305"/>
                <a:gd name="connsiteY55" fmla="*/ 757989 h 3260558"/>
                <a:gd name="connsiteX56" fmla="*/ 1203158 w 3164305"/>
                <a:gd name="connsiteY56" fmla="*/ 529389 h 3260558"/>
                <a:gd name="connsiteX57" fmla="*/ 1022684 w 3164305"/>
                <a:gd name="connsiteY57" fmla="*/ 360947 h 3260558"/>
                <a:gd name="connsiteX58" fmla="*/ 986589 w 3164305"/>
                <a:gd name="connsiteY58" fmla="*/ 288758 h 3260558"/>
                <a:gd name="connsiteX59" fmla="*/ 1094874 w 3164305"/>
                <a:gd name="connsiteY59" fmla="*/ 108284 h 3260558"/>
                <a:gd name="connsiteX60" fmla="*/ 1191126 w 3164305"/>
                <a:gd name="connsiteY60" fmla="*/ 60158 h 3260558"/>
                <a:gd name="connsiteX61" fmla="*/ 1383631 w 3164305"/>
                <a:gd name="connsiteY61" fmla="*/ 96252 h 3260558"/>
                <a:gd name="connsiteX62" fmla="*/ 1467852 w 3164305"/>
                <a:gd name="connsiteY62" fmla="*/ 252663 h 3260558"/>
                <a:gd name="connsiteX63" fmla="*/ 1636295 w 3164305"/>
                <a:gd name="connsiteY63" fmla="*/ 252663 h 3260558"/>
                <a:gd name="connsiteX64" fmla="*/ 2081463 w 3164305"/>
                <a:gd name="connsiteY64" fmla="*/ 0 h 326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164305" h="3260558">
                  <a:moveTo>
                    <a:pt x="2081463" y="0"/>
                  </a:moveTo>
                  <a:lnTo>
                    <a:pt x="2358189" y="529389"/>
                  </a:lnTo>
                  <a:lnTo>
                    <a:pt x="2261937" y="589547"/>
                  </a:lnTo>
                  <a:lnTo>
                    <a:pt x="2201779" y="649705"/>
                  </a:lnTo>
                  <a:lnTo>
                    <a:pt x="2165684" y="782052"/>
                  </a:lnTo>
                  <a:lnTo>
                    <a:pt x="2177716" y="938463"/>
                  </a:lnTo>
                  <a:lnTo>
                    <a:pt x="2225842" y="1034715"/>
                  </a:lnTo>
                  <a:lnTo>
                    <a:pt x="2322095" y="1191126"/>
                  </a:lnTo>
                  <a:lnTo>
                    <a:pt x="2490537" y="1251284"/>
                  </a:lnTo>
                  <a:lnTo>
                    <a:pt x="2646947" y="1227221"/>
                  </a:lnTo>
                  <a:lnTo>
                    <a:pt x="2767263" y="1082842"/>
                  </a:lnTo>
                  <a:lnTo>
                    <a:pt x="2803358" y="1010652"/>
                  </a:lnTo>
                  <a:lnTo>
                    <a:pt x="2923674" y="1022684"/>
                  </a:lnTo>
                  <a:lnTo>
                    <a:pt x="3092116" y="1203158"/>
                  </a:lnTo>
                  <a:lnTo>
                    <a:pt x="3080084" y="1383631"/>
                  </a:lnTo>
                  <a:lnTo>
                    <a:pt x="3031958" y="1479884"/>
                  </a:lnTo>
                  <a:lnTo>
                    <a:pt x="2899610" y="1528010"/>
                  </a:lnTo>
                  <a:lnTo>
                    <a:pt x="2875547" y="1600200"/>
                  </a:lnTo>
                  <a:lnTo>
                    <a:pt x="3152274" y="2153652"/>
                  </a:lnTo>
                  <a:lnTo>
                    <a:pt x="3164305" y="2201779"/>
                  </a:lnTo>
                  <a:lnTo>
                    <a:pt x="2671010" y="2442410"/>
                  </a:lnTo>
                  <a:lnTo>
                    <a:pt x="2586789" y="2298031"/>
                  </a:lnTo>
                  <a:lnTo>
                    <a:pt x="2394284" y="2249905"/>
                  </a:lnTo>
                  <a:lnTo>
                    <a:pt x="2273968" y="2261937"/>
                  </a:lnTo>
                  <a:lnTo>
                    <a:pt x="2153652" y="2322094"/>
                  </a:lnTo>
                  <a:lnTo>
                    <a:pt x="2069431" y="2418347"/>
                  </a:lnTo>
                  <a:lnTo>
                    <a:pt x="1985210" y="2538663"/>
                  </a:lnTo>
                  <a:lnTo>
                    <a:pt x="1985210" y="2671010"/>
                  </a:lnTo>
                  <a:lnTo>
                    <a:pt x="2069431" y="2815389"/>
                  </a:lnTo>
                  <a:lnTo>
                    <a:pt x="2213810" y="2899610"/>
                  </a:lnTo>
                  <a:lnTo>
                    <a:pt x="2201779" y="3056021"/>
                  </a:lnTo>
                  <a:lnTo>
                    <a:pt x="1985210" y="3200400"/>
                  </a:lnTo>
                  <a:lnTo>
                    <a:pt x="1792705" y="3188368"/>
                  </a:lnTo>
                  <a:lnTo>
                    <a:pt x="1720516" y="3043989"/>
                  </a:lnTo>
                  <a:lnTo>
                    <a:pt x="1648326" y="2971800"/>
                  </a:lnTo>
                  <a:lnTo>
                    <a:pt x="1058779" y="3260558"/>
                  </a:lnTo>
                  <a:lnTo>
                    <a:pt x="806116" y="2743200"/>
                  </a:lnTo>
                  <a:lnTo>
                    <a:pt x="878305" y="2695073"/>
                  </a:lnTo>
                  <a:lnTo>
                    <a:pt x="1010652" y="2514600"/>
                  </a:lnTo>
                  <a:lnTo>
                    <a:pt x="974558" y="2286000"/>
                  </a:lnTo>
                  <a:lnTo>
                    <a:pt x="842210" y="2105526"/>
                  </a:lnTo>
                  <a:lnTo>
                    <a:pt x="649705" y="2033337"/>
                  </a:lnTo>
                  <a:lnTo>
                    <a:pt x="457200" y="2105526"/>
                  </a:lnTo>
                  <a:lnTo>
                    <a:pt x="397042" y="2249905"/>
                  </a:lnTo>
                  <a:lnTo>
                    <a:pt x="276726" y="2286000"/>
                  </a:lnTo>
                  <a:lnTo>
                    <a:pt x="156410" y="2177715"/>
                  </a:lnTo>
                  <a:lnTo>
                    <a:pt x="84221" y="2093494"/>
                  </a:lnTo>
                  <a:lnTo>
                    <a:pt x="84221" y="1876926"/>
                  </a:lnTo>
                  <a:lnTo>
                    <a:pt x="288758" y="1720515"/>
                  </a:lnTo>
                  <a:lnTo>
                    <a:pt x="264695" y="1624263"/>
                  </a:lnTo>
                  <a:lnTo>
                    <a:pt x="0" y="1058779"/>
                  </a:lnTo>
                  <a:lnTo>
                    <a:pt x="541421" y="806115"/>
                  </a:lnTo>
                  <a:lnTo>
                    <a:pt x="661737" y="1010652"/>
                  </a:lnTo>
                  <a:lnTo>
                    <a:pt x="914400" y="1022684"/>
                  </a:lnTo>
                  <a:lnTo>
                    <a:pt x="1106905" y="914400"/>
                  </a:lnTo>
                  <a:lnTo>
                    <a:pt x="1191126" y="757989"/>
                  </a:lnTo>
                  <a:lnTo>
                    <a:pt x="1203158" y="529389"/>
                  </a:lnTo>
                  <a:lnTo>
                    <a:pt x="1022684" y="360947"/>
                  </a:lnTo>
                  <a:lnTo>
                    <a:pt x="986589" y="288758"/>
                  </a:lnTo>
                  <a:lnTo>
                    <a:pt x="1094874" y="108284"/>
                  </a:lnTo>
                  <a:lnTo>
                    <a:pt x="1191126" y="60158"/>
                  </a:lnTo>
                  <a:lnTo>
                    <a:pt x="1383631" y="96252"/>
                  </a:lnTo>
                  <a:lnTo>
                    <a:pt x="1467852" y="252663"/>
                  </a:lnTo>
                  <a:lnTo>
                    <a:pt x="1636295" y="252663"/>
                  </a:lnTo>
                  <a:lnTo>
                    <a:pt x="2081463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 rot="19962890">
              <a:off x="1851218" y="3806086"/>
              <a:ext cx="599822" cy="220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 smtClean="0"/>
                <a:t>Systems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351672" y="2920389"/>
              <a:ext cx="1058747" cy="1202631"/>
            </a:xfrm>
            <a:custGeom>
              <a:avLst/>
              <a:gdLst>
                <a:gd name="connsiteX0" fmla="*/ 2081463 w 3164305"/>
                <a:gd name="connsiteY0" fmla="*/ 0 h 3260558"/>
                <a:gd name="connsiteX1" fmla="*/ 2358189 w 3164305"/>
                <a:gd name="connsiteY1" fmla="*/ 529389 h 3260558"/>
                <a:gd name="connsiteX2" fmla="*/ 2261937 w 3164305"/>
                <a:gd name="connsiteY2" fmla="*/ 589547 h 3260558"/>
                <a:gd name="connsiteX3" fmla="*/ 2201779 w 3164305"/>
                <a:gd name="connsiteY3" fmla="*/ 649705 h 3260558"/>
                <a:gd name="connsiteX4" fmla="*/ 2165684 w 3164305"/>
                <a:gd name="connsiteY4" fmla="*/ 782052 h 3260558"/>
                <a:gd name="connsiteX5" fmla="*/ 2177716 w 3164305"/>
                <a:gd name="connsiteY5" fmla="*/ 938463 h 3260558"/>
                <a:gd name="connsiteX6" fmla="*/ 2225842 w 3164305"/>
                <a:gd name="connsiteY6" fmla="*/ 1034715 h 3260558"/>
                <a:gd name="connsiteX7" fmla="*/ 2322095 w 3164305"/>
                <a:gd name="connsiteY7" fmla="*/ 1191126 h 3260558"/>
                <a:gd name="connsiteX8" fmla="*/ 2490537 w 3164305"/>
                <a:gd name="connsiteY8" fmla="*/ 1251284 h 3260558"/>
                <a:gd name="connsiteX9" fmla="*/ 2646947 w 3164305"/>
                <a:gd name="connsiteY9" fmla="*/ 1227221 h 3260558"/>
                <a:gd name="connsiteX10" fmla="*/ 2767263 w 3164305"/>
                <a:gd name="connsiteY10" fmla="*/ 1082842 h 3260558"/>
                <a:gd name="connsiteX11" fmla="*/ 2803358 w 3164305"/>
                <a:gd name="connsiteY11" fmla="*/ 1010652 h 3260558"/>
                <a:gd name="connsiteX12" fmla="*/ 2923674 w 3164305"/>
                <a:gd name="connsiteY12" fmla="*/ 1022684 h 3260558"/>
                <a:gd name="connsiteX13" fmla="*/ 3092116 w 3164305"/>
                <a:gd name="connsiteY13" fmla="*/ 1203158 h 3260558"/>
                <a:gd name="connsiteX14" fmla="*/ 3080084 w 3164305"/>
                <a:gd name="connsiteY14" fmla="*/ 1383631 h 3260558"/>
                <a:gd name="connsiteX15" fmla="*/ 3031958 w 3164305"/>
                <a:gd name="connsiteY15" fmla="*/ 1479884 h 3260558"/>
                <a:gd name="connsiteX16" fmla="*/ 2899610 w 3164305"/>
                <a:gd name="connsiteY16" fmla="*/ 1528010 h 3260558"/>
                <a:gd name="connsiteX17" fmla="*/ 2875547 w 3164305"/>
                <a:gd name="connsiteY17" fmla="*/ 1600200 h 3260558"/>
                <a:gd name="connsiteX18" fmla="*/ 3152274 w 3164305"/>
                <a:gd name="connsiteY18" fmla="*/ 2153652 h 3260558"/>
                <a:gd name="connsiteX19" fmla="*/ 3164305 w 3164305"/>
                <a:gd name="connsiteY19" fmla="*/ 2201779 h 3260558"/>
                <a:gd name="connsiteX20" fmla="*/ 2671010 w 3164305"/>
                <a:gd name="connsiteY20" fmla="*/ 2442410 h 3260558"/>
                <a:gd name="connsiteX21" fmla="*/ 2586789 w 3164305"/>
                <a:gd name="connsiteY21" fmla="*/ 2298031 h 3260558"/>
                <a:gd name="connsiteX22" fmla="*/ 2394284 w 3164305"/>
                <a:gd name="connsiteY22" fmla="*/ 2249905 h 3260558"/>
                <a:gd name="connsiteX23" fmla="*/ 2273968 w 3164305"/>
                <a:gd name="connsiteY23" fmla="*/ 2261937 h 3260558"/>
                <a:gd name="connsiteX24" fmla="*/ 2153652 w 3164305"/>
                <a:gd name="connsiteY24" fmla="*/ 2322094 h 3260558"/>
                <a:gd name="connsiteX25" fmla="*/ 2069431 w 3164305"/>
                <a:gd name="connsiteY25" fmla="*/ 2418347 h 3260558"/>
                <a:gd name="connsiteX26" fmla="*/ 1985210 w 3164305"/>
                <a:gd name="connsiteY26" fmla="*/ 2538663 h 3260558"/>
                <a:gd name="connsiteX27" fmla="*/ 1985210 w 3164305"/>
                <a:gd name="connsiteY27" fmla="*/ 2671010 h 3260558"/>
                <a:gd name="connsiteX28" fmla="*/ 2069431 w 3164305"/>
                <a:gd name="connsiteY28" fmla="*/ 2815389 h 3260558"/>
                <a:gd name="connsiteX29" fmla="*/ 2213810 w 3164305"/>
                <a:gd name="connsiteY29" fmla="*/ 2899610 h 3260558"/>
                <a:gd name="connsiteX30" fmla="*/ 2201779 w 3164305"/>
                <a:gd name="connsiteY30" fmla="*/ 3056021 h 3260558"/>
                <a:gd name="connsiteX31" fmla="*/ 1985210 w 3164305"/>
                <a:gd name="connsiteY31" fmla="*/ 3200400 h 3260558"/>
                <a:gd name="connsiteX32" fmla="*/ 1792705 w 3164305"/>
                <a:gd name="connsiteY32" fmla="*/ 3188368 h 3260558"/>
                <a:gd name="connsiteX33" fmla="*/ 1720516 w 3164305"/>
                <a:gd name="connsiteY33" fmla="*/ 3043989 h 3260558"/>
                <a:gd name="connsiteX34" fmla="*/ 1648326 w 3164305"/>
                <a:gd name="connsiteY34" fmla="*/ 2971800 h 3260558"/>
                <a:gd name="connsiteX35" fmla="*/ 1058779 w 3164305"/>
                <a:gd name="connsiteY35" fmla="*/ 3260558 h 3260558"/>
                <a:gd name="connsiteX36" fmla="*/ 806116 w 3164305"/>
                <a:gd name="connsiteY36" fmla="*/ 2743200 h 3260558"/>
                <a:gd name="connsiteX37" fmla="*/ 878305 w 3164305"/>
                <a:gd name="connsiteY37" fmla="*/ 2695073 h 3260558"/>
                <a:gd name="connsiteX38" fmla="*/ 1010652 w 3164305"/>
                <a:gd name="connsiteY38" fmla="*/ 2514600 h 3260558"/>
                <a:gd name="connsiteX39" fmla="*/ 974558 w 3164305"/>
                <a:gd name="connsiteY39" fmla="*/ 2286000 h 3260558"/>
                <a:gd name="connsiteX40" fmla="*/ 842210 w 3164305"/>
                <a:gd name="connsiteY40" fmla="*/ 2105526 h 3260558"/>
                <a:gd name="connsiteX41" fmla="*/ 649705 w 3164305"/>
                <a:gd name="connsiteY41" fmla="*/ 2033337 h 3260558"/>
                <a:gd name="connsiteX42" fmla="*/ 457200 w 3164305"/>
                <a:gd name="connsiteY42" fmla="*/ 2105526 h 3260558"/>
                <a:gd name="connsiteX43" fmla="*/ 397042 w 3164305"/>
                <a:gd name="connsiteY43" fmla="*/ 2249905 h 3260558"/>
                <a:gd name="connsiteX44" fmla="*/ 276726 w 3164305"/>
                <a:gd name="connsiteY44" fmla="*/ 2286000 h 3260558"/>
                <a:gd name="connsiteX45" fmla="*/ 156410 w 3164305"/>
                <a:gd name="connsiteY45" fmla="*/ 2177715 h 3260558"/>
                <a:gd name="connsiteX46" fmla="*/ 84221 w 3164305"/>
                <a:gd name="connsiteY46" fmla="*/ 2093494 h 3260558"/>
                <a:gd name="connsiteX47" fmla="*/ 84221 w 3164305"/>
                <a:gd name="connsiteY47" fmla="*/ 1876926 h 3260558"/>
                <a:gd name="connsiteX48" fmla="*/ 288758 w 3164305"/>
                <a:gd name="connsiteY48" fmla="*/ 1720515 h 3260558"/>
                <a:gd name="connsiteX49" fmla="*/ 264695 w 3164305"/>
                <a:gd name="connsiteY49" fmla="*/ 1624263 h 3260558"/>
                <a:gd name="connsiteX50" fmla="*/ 0 w 3164305"/>
                <a:gd name="connsiteY50" fmla="*/ 1058779 h 3260558"/>
                <a:gd name="connsiteX51" fmla="*/ 541421 w 3164305"/>
                <a:gd name="connsiteY51" fmla="*/ 806115 h 3260558"/>
                <a:gd name="connsiteX52" fmla="*/ 661737 w 3164305"/>
                <a:gd name="connsiteY52" fmla="*/ 1010652 h 3260558"/>
                <a:gd name="connsiteX53" fmla="*/ 914400 w 3164305"/>
                <a:gd name="connsiteY53" fmla="*/ 1022684 h 3260558"/>
                <a:gd name="connsiteX54" fmla="*/ 1106905 w 3164305"/>
                <a:gd name="connsiteY54" fmla="*/ 914400 h 3260558"/>
                <a:gd name="connsiteX55" fmla="*/ 1191126 w 3164305"/>
                <a:gd name="connsiteY55" fmla="*/ 757989 h 3260558"/>
                <a:gd name="connsiteX56" fmla="*/ 1203158 w 3164305"/>
                <a:gd name="connsiteY56" fmla="*/ 529389 h 3260558"/>
                <a:gd name="connsiteX57" fmla="*/ 1022684 w 3164305"/>
                <a:gd name="connsiteY57" fmla="*/ 360947 h 3260558"/>
                <a:gd name="connsiteX58" fmla="*/ 986589 w 3164305"/>
                <a:gd name="connsiteY58" fmla="*/ 288758 h 3260558"/>
                <a:gd name="connsiteX59" fmla="*/ 1094874 w 3164305"/>
                <a:gd name="connsiteY59" fmla="*/ 108284 h 3260558"/>
                <a:gd name="connsiteX60" fmla="*/ 1191126 w 3164305"/>
                <a:gd name="connsiteY60" fmla="*/ 60158 h 3260558"/>
                <a:gd name="connsiteX61" fmla="*/ 1383631 w 3164305"/>
                <a:gd name="connsiteY61" fmla="*/ 96252 h 3260558"/>
                <a:gd name="connsiteX62" fmla="*/ 1467852 w 3164305"/>
                <a:gd name="connsiteY62" fmla="*/ 252663 h 3260558"/>
                <a:gd name="connsiteX63" fmla="*/ 1636295 w 3164305"/>
                <a:gd name="connsiteY63" fmla="*/ 252663 h 3260558"/>
                <a:gd name="connsiteX64" fmla="*/ 2081463 w 3164305"/>
                <a:gd name="connsiteY64" fmla="*/ 0 h 326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164305" h="3260558">
                  <a:moveTo>
                    <a:pt x="2081463" y="0"/>
                  </a:moveTo>
                  <a:lnTo>
                    <a:pt x="2358189" y="529389"/>
                  </a:lnTo>
                  <a:lnTo>
                    <a:pt x="2261937" y="589547"/>
                  </a:lnTo>
                  <a:lnTo>
                    <a:pt x="2201779" y="649705"/>
                  </a:lnTo>
                  <a:lnTo>
                    <a:pt x="2165684" y="782052"/>
                  </a:lnTo>
                  <a:lnTo>
                    <a:pt x="2177716" y="938463"/>
                  </a:lnTo>
                  <a:lnTo>
                    <a:pt x="2225842" y="1034715"/>
                  </a:lnTo>
                  <a:lnTo>
                    <a:pt x="2322095" y="1191126"/>
                  </a:lnTo>
                  <a:lnTo>
                    <a:pt x="2490537" y="1251284"/>
                  </a:lnTo>
                  <a:lnTo>
                    <a:pt x="2646947" y="1227221"/>
                  </a:lnTo>
                  <a:lnTo>
                    <a:pt x="2767263" y="1082842"/>
                  </a:lnTo>
                  <a:lnTo>
                    <a:pt x="2803358" y="1010652"/>
                  </a:lnTo>
                  <a:lnTo>
                    <a:pt x="2923674" y="1022684"/>
                  </a:lnTo>
                  <a:lnTo>
                    <a:pt x="3092116" y="1203158"/>
                  </a:lnTo>
                  <a:lnTo>
                    <a:pt x="3080084" y="1383631"/>
                  </a:lnTo>
                  <a:lnTo>
                    <a:pt x="3031958" y="1479884"/>
                  </a:lnTo>
                  <a:lnTo>
                    <a:pt x="2899610" y="1528010"/>
                  </a:lnTo>
                  <a:lnTo>
                    <a:pt x="2875547" y="1600200"/>
                  </a:lnTo>
                  <a:lnTo>
                    <a:pt x="3152274" y="2153652"/>
                  </a:lnTo>
                  <a:lnTo>
                    <a:pt x="3164305" y="2201779"/>
                  </a:lnTo>
                  <a:lnTo>
                    <a:pt x="2671010" y="2442410"/>
                  </a:lnTo>
                  <a:lnTo>
                    <a:pt x="2586789" y="2298031"/>
                  </a:lnTo>
                  <a:lnTo>
                    <a:pt x="2394284" y="2249905"/>
                  </a:lnTo>
                  <a:lnTo>
                    <a:pt x="2273968" y="2261937"/>
                  </a:lnTo>
                  <a:lnTo>
                    <a:pt x="2153652" y="2322094"/>
                  </a:lnTo>
                  <a:lnTo>
                    <a:pt x="2069431" y="2418347"/>
                  </a:lnTo>
                  <a:lnTo>
                    <a:pt x="1985210" y="2538663"/>
                  </a:lnTo>
                  <a:lnTo>
                    <a:pt x="1985210" y="2671010"/>
                  </a:lnTo>
                  <a:lnTo>
                    <a:pt x="2069431" y="2815389"/>
                  </a:lnTo>
                  <a:lnTo>
                    <a:pt x="2213810" y="2899610"/>
                  </a:lnTo>
                  <a:lnTo>
                    <a:pt x="2201779" y="3056021"/>
                  </a:lnTo>
                  <a:lnTo>
                    <a:pt x="1985210" y="3200400"/>
                  </a:lnTo>
                  <a:lnTo>
                    <a:pt x="1792705" y="3188368"/>
                  </a:lnTo>
                  <a:lnTo>
                    <a:pt x="1720516" y="3043989"/>
                  </a:lnTo>
                  <a:lnTo>
                    <a:pt x="1648326" y="2971800"/>
                  </a:lnTo>
                  <a:lnTo>
                    <a:pt x="1058779" y="3260558"/>
                  </a:lnTo>
                  <a:lnTo>
                    <a:pt x="806116" y="2743200"/>
                  </a:lnTo>
                  <a:lnTo>
                    <a:pt x="878305" y="2695073"/>
                  </a:lnTo>
                  <a:lnTo>
                    <a:pt x="1010652" y="2514600"/>
                  </a:lnTo>
                  <a:lnTo>
                    <a:pt x="974558" y="2286000"/>
                  </a:lnTo>
                  <a:lnTo>
                    <a:pt x="842210" y="2105526"/>
                  </a:lnTo>
                  <a:lnTo>
                    <a:pt x="649705" y="2033337"/>
                  </a:lnTo>
                  <a:lnTo>
                    <a:pt x="457200" y="2105526"/>
                  </a:lnTo>
                  <a:lnTo>
                    <a:pt x="397042" y="2249905"/>
                  </a:lnTo>
                  <a:lnTo>
                    <a:pt x="276726" y="2286000"/>
                  </a:lnTo>
                  <a:lnTo>
                    <a:pt x="156410" y="2177715"/>
                  </a:lnTo>
                  <a:lnTo>
                    <a:pt x="84221" y="2093494"/>
                  </a:lnTo>
                  <a:lnTo>
                    <a:pt x="84221" y="1876926"/>
                  </a:lnTo>
                  <a:lnTo>
                    <a:pt x="288758" y="1720515"/>
                  </a:lnTo>
                  <a:lnTo>
                    <a:pt x="264695" y="1624263"/>
                  </a:lnTo>
                  <a:lnTo>
                    <a:pt x="0" y="1058779"/>
                  </a:lnTo>
                  <a:lnTo>
                    <a:pt x="541421" y="806115"/>
                  </a:lnTo>
                  <a:lnTo>
                    <a:pt x="661737" y="1010652"/>
                  </a:lnTo>
                  <a:lnTo>
                    <a:pt x="914400" y="1022684"/>
                  </a:lnTo>
                  <a:lnTo>
                    <a:pt x="1106905" y="914400"/>
                  </a:lnTo>
                  <a:lnTo>
                    <a:pt x="1191126" y="757989"/>
                  </a:lnTo>
                  <a:lnTo>
                    <a:pt x="1203158" y="529389"/>
                  </a:lnTo>
                  <a:lnTo>
                    <a:pt x="1022684" y="360947"/>
                  </a:lnTo>
                  <a:lnTo>
                    <a:pt x="986589" y="288758"/>
                  </a:lnTo>
                  <a:lnTo>
                    <a:pt x="1094874" y="108284"/>
                  </a:lnTo>
                  <a:lnTo>
                    <a:pt x="1191126" y="60158"/>
                  </a:lnTo>
                  <a:lnTo>
                    <a:pt x="1383631" y="96252"/>
                  </a:lnTo>
                  <a:lnTo>
                    <a:pt x="1467852" y="252663"/>
                  </a:lnTo>
                  <a:lnTo>
                    <a:pt x="1636295" y="252663"/>
                  </a:lnTo>
                  <a:lnTo>
                    <a:pt x="2081463" y="0"/>
                  </a:lnTo>
                  <a:close/>
                </a:path>
              </a:pathLst>
            </a:custGeom>
            <a:solidFill>
              <a:srgbClr val="FCEDCE"/>
            </a:solidFill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 rot="20049099">
              <a:off x="2584348" y="3401452"/>
              <a:ext cx="593392" cy="339361"/>
            </a:xfrm>
            <a:prstGeom prst="rect">
              <a:avLst/>
            </a:prstGeom>
            <a:solidFill>
              <a:srgbClr val="FCEDC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 smtClean="0"/>
                <a:t>Problem-Solving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653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348343" y="249864"/>
            <a:ext cx="8453438" cy="1045536"/>
          </a:xfr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Your Tier 2 Interventions</a:t>
            </a:r>
            <a:endParaRPr lang="en-US" sz="32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312421"/>
              </p:ext>
            </p:extLst>
          </p:nvPr>
        </p:nvGraphicFramePr>
        <p:xfrm>
          <a:off x="381000" y="1926264"/>
          <a:ext cx="8610600" cy="37577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52600"/>
                <a:gridCol w="1752600"/>
                <a:gridCol w="762000"/>
                <a:gridCol w="1447800"/>
                <a:gridCol w="1447800"/>
                <a:gridCol w="1447800"/>
              </a:tblGrid>
              <a:tr h="2835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Decision Rules:</a:t>
                      </a:r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Intervention Name</a:t>
                      </a:r>
                      <a:endParaRPr lang="en-US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Contact Name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Type</a:t>
                      </a:r>
                    </a:p>
                    <a:p>
                      <a:r>
                        <a:rPr lang="en-US" b="1" dirty="0" smtClean="0"/>
                        <a:t>(S/R)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In</a:t>
                      </a:r>
                      <a:endParaRPr lang="en-US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On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Out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150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150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" name="Picture 2" descr="http://2.bp.blogspot.com/_-BXyPmZ2Zek/TQzCpSe2EhI/AAAAAAAAAGY/5MjwNrBXXxE/s1600/Blue-pencil-on-whit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72543"/>
            <a:ext cx="990599" cy="99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324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38469" y="457200"/>
            <a:ext cx="7010400" cy="76417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TFI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Reflection - Interventions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-16441260" y="-1507757"/>
            <a:ext cx="757344" cy="350596"/>
          </a:xfrm>
          <a:prstGeom prst="wedgeRoundRectCallout">
            <a:avLst>
              <a:gd name="adj1" fmla="val 40856"/>
              <a:gd name="adj2" fmla="val 6873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Tell us about 1 intervention you feel is going well.</a:t>
            </a:r>
          </a:p>
        </p:txBody>
      </p:sp>
      <p:pic>
        <p:nvPicPr>
          <p:cNvPr id="1026" name="Picture 2" descr="Image result for celebrat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495" y="2971800"/>
            <a:ext cx="3386375" cy="261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00200" y="19050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buClr>
                <a:srgbClr val="3333CC"/>
              </a:buClr>
              <a:defRPr/>
            </a:pPr>
            <a:r>
              <a:rPr lang="en-US" sz="2800" b="1" dirty="0" smtClean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What has been 1 </a:t>
            </a:r>
          </a:p>
          <a:p>
            <a:pPr lvl="0" algn="ctr">
              <a:buClr>
                <a:srgbClr val="3333CC"/>
              </a:buClr>
              <a:defRPr/>
            </a:pPr>
            <a:r>
              <a:rPr lang="en-US" sz="2800" b="1" dirty="0" smtClean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successful intervention?</a:t>
            </a:r>
            <a:endParaRPr lang="en-US" sz="2800" b="1" dirty="0">
              <a:solidFill>
                <a:srgbClr val="00B05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20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838200"/>
            <a:ext cx="6347713" cy="1320800"/>
          </a:xfrm>
        </p:spPr>
        <p:txBody>
          <a:bodyPr/>
          <a:lstStyle/>
          <a:p>
            <a:r>
              <a:rPr lang="en-US" dirty="0" smtClean="0"/>
              <a:t>TFI </a:t>
            </a:r>
            <a:br>
              <a:rPr lang="en-US" dirty="0" smtClean="0"/>
            </a:br>
            <a:r>
              <a:rPr lang="en-US" dirty="0" smtClean="0"/>
              <a:t>Section 2: Interventions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38400" y="1828800"/>
            <a:ext cx="502919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>
              <a:buClr>
                <a:srgbClr val="3333CC"/>
              </a:buClr>
              <a:buFont typeface="Wingdings" panose="05000000000000000000" pitchFamily="2" charset="2"/>
              <a:buNone/>
              <a:defRPr/>
            </a:pPr>
            <a:endParaRPr lang="en-US" sz="2800" dirty="0">
              <a:solidFill>
                <a:srgbClr val="003399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buClr>
                <a:srgbClr val="3333CC"/>
              </a:buClr>
              <a:buFont typeface="Wingdings" panose="05000000000000000000" pitchFamily="2" charset="2"/>
              <a:buChar char="ü"/>
              <a:defRPr/>
            </a:pPr>
            <a:r>
              <a:rPr lang="en-US" sz="2800" b="1" dirty="0">
                <a:solidFill>
                  <a:srgbClr val="003399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2.5 Options for Tier II </a:t>
            </a:r>
            <a:endParaRPr lang="en-US" sz="2800" b="1" dirty="0" smtClean="0">
              <a:solidFill>
                <a:srgbClr val="003399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buClr>
                <a:srgbClr val="3333CC"/>
              </a:buClr>
              <a:defRPr/>
            </a:pPr>
            <a:r>
              <a:rPr lang="en-US" sz="2800" b="1" dirty="0">
                <a:solidFill>
                  <a:srgbClr val="003399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b="1" dirty="0" smtClean="0">
                <a:solidFill>
                  <a:srgbClr val="003399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        Interventions</a:t>
            </a:r>
            <a:endParaRPr lang="en-US" sz="2800" b="1" dirty="0">
              <a:solidFill>
                <a:srgbClr val="003399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buClr>
                <a:srgbClr val="3333CC"/>
              </a:buClr>
              <a:buFont typeface="Wingdings" panose="05000000000000000000" pitchFamily="2" charset="2"/>
              <a:buChar char="ü"/>
              <a:defRPr/>
            </a:pPr>
            <a:r>
              <a:rPr lang="en-US" sz="2800" b="1" dirty="0">
                <a:solidFill>
                  <a:srgbClr val="003399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2.6 Tier II Critical Features</a:t>
            </a:r>
          </a:p>
          <a:p>
            <a:pPr marL="342900" lvl="0" indent="-342900">
              <a:buClr>
                <a:srgbClr val="3333CC"/>
              </a:buClr>
              <a:buFont typeface="Wingdings" panose="05000000000000000000" pitchFamily="2" charset="2"/>
              <a:buChar char="ü"/>
              <a:defRPr/>
            </a:pPr>
            <a:r>
              <a:rPr lang="en-US" sz="2800" b="1" dirty="0">
                <a:solidFill>
                  <a:srgbClr val="003399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2.7 Practice Matched to </a:t>
            </a:r>
          </a:p>
          <a:p>
            <a:pPr marL="0" lvl="0" indent="0">
              <a:buClr>
                <a:srgbClr val="3333CC"/>
              </a:buClr>
              <a:buFont typeface="Wingdings" panose="05000000000000000000" pitchFamily="2" charset="2"/>
              <a:buNone/>
              <a:defRPr/>
            </a:pPr>
            <a:r>
              <a:rPr lang="en-US" sz="2800" b="1" dirty="0">
                <a:solidFill>
                  <a:srgbClr val="003399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         Student Need</a:t>
            </a:r>
          </a:p>
          <a:p>
            <a:pPr marL="342900" lvl="0" indent="-342900">
              <a:buClr>
                <a:srgbClr val="3333CC"/>
              </a:buClr>
              <a:buFont typeface="Wingdings" panose="05000000000000000000" pitchFamily="2" charset="2"/>
              <a:buChar char="ü"/>
              <a:defRPr/>
            </a:pPr>
            <a:r>
              <a:rPr lang="en-US" sz="2800" b="1" dirty="0">
                <a:solidFill>
                  <a:srgbClr val="003399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2.8 Access to Tier 1 </a:t>
            </a:r>
            <a:r>
              <a:rPr lang="en-US" sz="2800" b="1" dirty="0" smtClean="0">
                <a:solidFill>
                  <a:srgbClr val="003399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</a:p>
          <a:p>
            <a:pPr lvl="0">
              <a:buClr>
                <a:srgbClr val="3333CC"/>
              </a:buClr>
              <a:defRPr/>
            </a:pPr>
            <a:r>
              <a:rPr lang="en-US" sz="2800" b="1" dirty="0">
                <a:solidFill>
                  <a:srgbClr val="003399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b="1" dirty="0" smtClean="0">
                <a:solidFill>
                  <a:srgbClr val="003399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       Supports</a:t>
            </a:r>
            <a:endParaRPr lang="en-US" sz="2800" b="1" dirty="0">
              <a:solidFill>
                <a:srgbClr val="003399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buClr>
                <a:srgbClr val="3333CC"/>
              </a:buClr>
              <a:buFont typeface="Wingdings" panose="05000000000000000000" pitchFamily="2" charset="2"/>
              <a:buChar char="ü"/>
              <a:defRPr/>
            </a:pPr>
            <a:r>
              <a:rPr lang="en-US" sz="2800" b="1" dirty="0">
                <a:solidFill>
                  <a:srgbClr val="003399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2.9 Professional </a:t>
            </a:r>
            <a:endParaRPr lang="en-US" sz="2800" b="1" dirty="0" smtClean="0">
              <a:solidFill>
                <a:srgbClr val="003399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buClr>
                <a:srgbClr val="3333CC"/>
              </a:buClr>
              <a:defRPr/>
            </a:pPr>
            <a:r>
              <a:rPr lang="en-US" sz="2800" b="1" dirty="0">
                <a:solidFill>
                  <a:srgbClr val="003399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b="1" dirty="0" smtClean="0">
                <a:solidFill>
                  <a:srgbClr val="003399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        Development</a:t>
            </a:r>
            <a:endParaRPr lang="en-US" sz="2800" b="1" dirty="0">
              <a:solidFill>
                <a:srgbClr val="003399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04800"/>
            <a:ext cx="1600200" cy="204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5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38469" y="457200"/>
            <a:ext cx="7010400" cy="76417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TFI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Reflection - Interventions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914400" y="1249787"/>
            <a:ext cx="5791200" cy="4493627"/>
          </a:xfrm>
          <a:prstGeom prst="wedgeRoundRectCallout">
            <a:avLst>
              <a:gd name="adj1" fmla="val 40856"/>
              <a:gd name="adj2" fmla="val 6873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What </a:t>
            </a:r>
            <a:r>
              <a:rPr lang="en-US" sz="3200" dirty="0">
                <a:solidFill>
                  <a:schemeClr val="bg1"/>
                </a:solidFill>
              </a:rPr>
              <a:t>is</a:t>
            </a:r>
            <a:r>
              <a:rPr lang="en-US" sz="3200" dirty="0" smtClean="0">
                <a:solidFill>
                  <a:schemeClr val="bg1"/>
                </a:solidFill>
              </a:rPr>
              <a:t>…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1 </a:t>
            </a:r>
            <a:r>
              <a:rPr lang="en-US" sz="3200" i="1" dirty="0">
                <a:solidFill>
                  <a:schemeClr val="bg1"/>
                </a:solidFill>
              </a:rPr>
              <a:t>strength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1 </a:t>
            </a:r>
            <a:r>
              <a:rPr lang="en-US" sz="3200" i="1" dirty="0">
                <a:solidFill>
                  <a:schemeClr val="bg1"/>
                </a:solidFill>
              </a:rPr>
              <a:t>challenge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…you currently have?</a:t>
            </a:r>
          </a:p>
        </p:txBody>
      </p:sp>
    </p:spTree>
    <p:extLst>
      <p:ext uri="{BB962C8B-B14F-4D97-AF65-F5344CB8AC3E}">
        <p14:creationId xmlns:p14="http://schemas.microsoft.com/office/powerpoint/2010/main" val="64225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9" name="Title 5"/>
          <p:cNvSpPr>
            <a:spLocks noGrp="1"/>
          </p:cNvSpPr>
          <p:nvPr>
            <p:ph type="title"/>
          </p:nvPr>
        </p:nvSpPr>
        <p:spPr>
          <a:xfrm>
            <a:off x="533400" y="2743200"/>
            <a:ext cx="7353300" cy="923925"/>
          </a:xfrm>
        </p:spPr>
        <p:txBody>
          <a:bodyPr>
            <a:noAutofit/>
          </a:bodyPr>
          <a:lstStyle/>
          <a:p>
            <a:r>
              <a:rPr lang="en-US" sz="6600" dirty="0" smtClean="0">
                <a:latin typeface="Trebuchet MS" panose="020B0603020202020204" pitchFamily="34" charset="0"/>
              </a:rPr>
              <a:t>Evaluation and data tracking</a:t>
            </a:r>
            <a:endParaRPr lang="en-US" sz="6600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62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7162800" cy="44958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Clr>
                <a:srgbClr val="003399"/>
              </a:buClr>
              <a:buFont typeface="+mj-lt"/>
              <a:buAutoNum type="arabicPeriod"/>
            </a:pPr>
            <a:r>
              <a:rPr lang="en-US" sz="3100" dirty="0" smtClean="0"/>
              <a:t>Discussing </a:t>
            </a:r>
            <a:r>
              <a:rPr lang="en-US" sz="3100" b="1" u="sng" dirty="0" smtClean="0"/>
              <a:t>individual students </a:t>
            </a:r>
            <a:r>
              <a:rPr lang="en-US" sz="3100" dirty="0" smtClean="0"/>
              <a:t>identified for supports</a:t>
            </a:r>
          </a:p>
          <a:p>
            <a:pPr lvl="1">
              <a:buClr>
                <a:srgbClr val="003399"/>
              </a:buClr>
            </a:pPr>
            <a:r>
              <a:rPr lang="en-US" sz="2600" dirty="0" smtClean="0"/>
              <a:t>Review request for assistance from staff &amp; home</a:t>
            </a:r>
          </a:p>
          <a:p>
            <a:pPr lvl="1">
              <a:buClr>
                <a:srgbClr val="003399"/>
              </a:buClr>
            </a:pPr>
            <a:r>
              <a:rPr lang="en-US" sz="2600" dirty="0"/>
              <a:t>Review </a:t>
            </a:r>
            <a:r>
              <a:rPr lang="en-US" sz="2600" dirty="0" smtClean="0"/>
              <a:t>students identified via school-wide student outcome data</a:t>
            </a:r>
          </a:p>
          <a:p>
            <a:pPr marL="800100" lvl="1" indent="-342900">
              <a:buClr>
                <a:srgbClr val="003399"/>
              </a:buClr>
              <a:buFont typeface="+mj-lt"/>
              <a:buAutoNum type="arabicPeriod"/>
            </a:pPr>
            <a:endParaRPr lang="en-US" sz="1500" dirty="0" smtClean="0"/>
          </a:p>
          <a:p>
            <a:pPr marL="514350" indent="-514350">
              <a:buClr>
                <a:srgbClr val="003399"/>
              </a:buClr>
              <a:buFont typeface="+mj-lt"/>
              <a:buAutoNum type="arabicPeriod"/>
            </a:pPr>
            <a:r>
              <a:rPr lang="en-US" sz="2800" b="1" u="sng" dirty="0" smtClean="0"/>
              <a:t>Matching students</a:t>
            </a:r>
            <a:r>
              <a:rPr lang="en-US" sz="2800" u="sng" dirty="0" smtClean="0"/>
              <a:t> </a:t>
            </a:r>
            <a:r>
              <a:rPr lang="en-US" sz="2800" dirty="0" smtClean="0"/>
              <a:t>to existing interventions (examine function of behavior)</a:t>
            </a:r>
          </a:p>
          <a:p>
            <a:pPr>
              <a:buClr>
                <a:srgbClr val="003399"/>
              </a:buClr>
              <a:buFont typeface="+mj-lt"/>
              <a:buAutoNum type="arabicPeriod"/>
            </a:pPr>
            <a:endParaRPr lang="en-US" sz="1500" dirty="0" smtClean="0"/>
          </a:p>
          <a:p>
            <a:pPr marL="514350" indent="-514350">
              <a:buClr>
                <a:srgbClr val="003399"/>
              </a:buClr>
              <a:buFont typeface="+mj-lt"/>
              <a:buAutoNum type="arabicPeriod"/>
            </a:pPr>
            <a:r>
              <a:rPr lang="en-US" sz="2800" b="1" u="sng" dirty="0" smtClean="0"/>
              <a:t>Individual Success Monitoring </a:t>
            </a:r>
          </a:p>
          <a:p>
            <a:pPr lvl="1">
              <a:buClr>
                <a:srgbClr val="003399"/>
              </a:buClr>
            </a:pPr>
            <a:r>
              <a:rPr lang="en-US" sz="2600" dirty="0" smtClean="0"/>
              <a:t>Identify need for increased supports</a:t>
            </a:r>
          </a:p>
          <a:p>
            <a:pPr lvl="1">
              <a:buClr>
                <a:srgbClr val="003399"/>
              </a:buClr>
            </a:pPr>
            <a:r>
              <a:rPr lang="en-US" sz="2600" dirty="0" smtClean="0"/>
              <a:t>Identify readiness for decreased supports</a:t>
            </a:r>
          </a:p>
          <a:p>
            <a:pPr lvl="1">
              <a:buClr>
                <a:srgbClr val="003399"/>
              </a:buClr>
            </a:pPr>
            <a:r>
              <a:rPr lang="en-US" sz="2600" dirty="0"/>
              <a:t>Identify readiness for graduating from intervention</a:t>
            </a:r>
          </a:p>
          <a:p>
            <a:pPr marL="411480" lvl="1" indent="0">
              <a:buClr>
                <a:srgbClr val="003399"/>
              </a:buCl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" y="304800"/>
            <a:ext cx="8600792" cy="1143000"/>
          </a:xfrm>
          <a:prstGeom prst="rect">
            <a:avLst/>
          </a:prstGeom>
          <a:solidFill>
            <a:srgbClr val="FCEDCE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i="1" dirty="0" smtClean="0">
                <a:latin typeface="Trebuchet MS" panose="020B0603020202020204" pitchFamily="34" charset="0"/>
              </a:rPr>
              <a:t>Tier 2 Problem-Solving Conversation</a:t>
            </a:r>
          </a:p>
          <a:p>
            <a:pPr fontAlgn="auto">
              <a:spcAft>
                <a:spcPts val="0"/>
              </a:spcAft>
            </a:pPr>
            <a:r>
              <a:rPr lang="en-US" sz="3200" b="1" i="1" dirty="0" smtClean="0">
                <a:latin typeface="Trebuchet MS" panose="020B0603020202020204" pitchFamily="34" charset="0"/>
              </a:rPr>
              <a:t>   Individual Student Discussions</a:t>
            </a:r>
            <a:endParaRPr lang="en-US" sz="3200" b="1" dirty="0">
              <a:latin typeface="Trebuchet MS" panose="020B0603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162800" y="-12219"/>
            <a:ext cx="1457554" cy="1558120"/>
            <a:chOff x="4206995" y="452319"/>
            <a:chExt cx="1389302" cy="1653490"/>
          </a:xfrm>
        </p:grpSpPr>
        <p:sp>
          <p:nvSpPr>
            <p:cNvPr id="6" name="Freeform 5"/>
            <p:cNvSpPr/>
            <p:nvPr/>
          </p:nvSpPr>
          <p:spPr>
            <a:xfrm rot="1686142">
              <a:off x="4206995" y="452319"/>
              <a:ext cx="1389302" cy="1653490"/>
            </a:xfrm>
            <a:custGeom>
              <a:avLst/>
              <a:gdLst>
                <a:gd name="connsiteX0" fmla="*/ 2081463 w 3164305"/>
                <a:gd name="connsiteY0" fmla="*/ 0 h 3260558"/>
                <a:gd name="connsiteX1" fmla="*/ 2358189 w 3164305"/>
                <a:gd name="connsiteY1" fmla="*/ 529389 h 3260558"/>
                <a:gd name="connsiteX2" fmla="*/ 2261937 w 3164305"/>
                <a:gd name="connsiteY2" fmla="*/ 589547 h 3260558"/>
                <a:gd name="connsiteX3" fmla="*/ 2201779 w 3164305"/>
                <a:gd name="connsiteY3" fmla="*/ 649705 h 3260558"/>
                <a:gd name="connsiteX4" fmla="*/ 2165684 w 3164305"/>
                <a:gd name="connsiteY4" fmla="*/ 782052 h 3260558"/>
                <a:gd name="connsiteX5" fmla="*/ 2177716 w 3164305"/>
                <a:gd name="connsiteY5" fmla="*/ 938463 h 3260558"/>
                <a:gd name="connsiteX6" fmla="*/ 2225842 w 3164305"/>
                <a:gd name="connsiteY6" fmla="*/ 1034715 h 3260558"/>
                <a:gd name="connsiteX7" fmla="*/ 2322095 w 3164305"/>
                <a:gd name="connsiteY7" fmla="*/ 1191126 h 3260558"/>
                <a:gd name="connsiteX8" fmla="*/ 2490537 w 3164305"/>
                <a:gd name="connsiteY8" fmla="*/ 1251284 h 3260558"/>
                <a:gd name="connsiteX9" fmla="*/ 2646947 w 3164305"/>
                <a:gd name="connsiteY9" fmla="*/ 1227221 h 3260558"/>
                <a:gd name="connsiteX10" fmla="*/ 2767263 w 3164305"/>
                <a:gd name="connsiteY10" fmla="*/ 1082842 h 3260558"/>
                <a:gd name="connsiteX11" fmla="*/ 2803358 w 3164305"/>
                <a:gd name="connsiteY11" fmla="*/ 1010652 h 3260558"/>
                <a:gd name="connsiteX12" fmla="*/ 2923674 w 3164305"/>
                <a:gd name="connsiteY12" fmla="*/ 1022684 h 3260558"/>
                <a:gd name="connsiteX13" fmla="*/ 3092116 w 3164305"/>
                <a:gd name="connsiteY13" fmla="*/ 1203158 h 3260558"/>
                <a:gd name="connsiteX14" fmla="*/ 3080084 w 3164305"/>
                <a:gd name="connsiteY14" fmla="*/ 1383631 h 3260558"/>
                <a:gd name="connsiteX15" fmla="*/ 3031958 w 3164305"/>
                <a:gd name="connsiteY15" fmla="*/ 1479884 h 3260558"/>
                <a:gd name="connsiteX16" fmla="*/ 2899610 w 3164305"/>
                <a:gd name="connsiteY16" fmla="*/ 1528010 h 3260558"/>
                <a:gd name="connsiteX17" fmla="*/ 2875547 w 3164305"/>
                <a:gd name="connsiteY17" fmla="*/ 1600200 h 3260558"/>
                <a:gd name="connsiteX18" fmla="*/ 3152274 w 3164305"/>
                <a:gd name="connsiteY18" fmla="*/ 2153652 h 3260558"/>
                <a:gd name="connsiteX19" fmla="*/ 3164305 w 3164305"/>
                <a:gd name="connsiteY19" fmla="*/ 2201779 h 3260558"/>
                <a:gd name="connsiteX20" fmla="*/ 2671010 w 3164305"/>
                <a:gd name="connsiteY20" fmla="*/ 2442410 h 3260558"/>
                <a:gd name="connsiteX21" fmla="*/ 2586789 w 3164305"/>
                <a:gd name="connsiteY21" fmla="*/ 2298031 h 3260558"/>
                <a:gd name="connsiteX22" fmla="*/ 2394284 w 3164305"/>
                <a:gd name="connsiteY22" fmla="*/ 2249905 h 3260558"/>
                <a:gd name="connsiteX23" fmla="*/ 2273968 w 3164305"/>
                <a:gd name="connsiteY23" fmla="*/ 2261937 h 3260558"/>
                <a:gd name="connsiteX24" fmla="*/ 2153652 w 3164305"/>
                <a:gd name="connsiteY24" fmla="*/ 2322094 h 3260558"/>
                <a:gd name="connsiteX25" fmla="*/ 2069431 w 3164305"/>
                <a:gd name="connsiteY25" fmla="*/ 2418347 h 3260558"/>
                <a:gd name="connsiteX26" fmla="*/ 1985210 w 3164305"/>
                <a:gd name="connsiteY26" fmla="*/ 2538663 h 3260558"/>
                <a:gd name="connsiteX27" fmla="*/ 1985210 w 3164305"/>
                <a:gd name="connsiteY27" fmla="*/ 2671010 h 3260558"/>
                <a:gd name="connsiteX28" fmla="*/ 2069431 w 3164305"/>
                <a:gd name="connsiteY28" fmla="*/ 2815389 h 3260558"/>
                <a:gd name="connsiteX29" fmla="*/ 2213810 w 3164305"/>
                <a:gd name="connsiteY29" fmla="*/ 2899610 h 3260558"/>
                <a:gd name="connsiteX30" fmla="*/ 2201779 w 3164305"/>
                <a:gd name="connsiteY30" fmla="*/ 3056021 h 3260558"/>
                <a:gd name="connsiteX31" fmla="*/ 1985210 w 3164305"/>
                <a:gd name="connsiteY31" fmla="*/ 3200400 h 3260558"/>
                <a:gd name="connsiteX32" fmla="*/ 1792705 w 3164305"/>
                <a:gd name="connsiteY32" fmla="*/ 3188368 h 3260558"/>
                <a:gd name="connsiteX33" fmla="*/ 1720516 w 3164305"/>
                <a:gd name="connsiteY33" fmla="*/ 3043989 h 3260558"/>
                <a:gd name="connsiteX34" fmla="*/ 1648326 w 3164305"/>
                <a:gd name="connsiteY34" fmla="*/ 2971800 h 3260558"/>
                <a:gd name="connsiteX35" fmla="*/ 1058779 w 3164305"/>
                <a:gd name="connsiteY35" fmla="*/ 3260558 h 3260558"/>
                <a:gd name="connsiteX36" fmla="*/ 806116 w 3164305"/>
                <a:gd name="connsiteY36" fmla="*/ 2743200 h 3260558"/>
                <a:gd name="connsiteX37" fmla="*/ 878305 w 3164305"/>
                <a:gd name="connsiteY37" fmla="*/ 2695073 h 3260558"/>
                <a:gd name="connsiteX38" fmla="*/ 1010652 w 3164305"/>
                <a:gd name="connsiteY38" fmla="*/ 2514600 h 3260558"/>
                <a:gd name="connsiteX39" fmla="*/ 974558 w 3164305"/>
                <a:gd name="connsiteY39" fmla="*/ 2286000 h 3260558"/>
                <a:gd name="connsiteX40" fmla="*/ 842210 w 3164305"/>
                <a:gd name="connsiteY40" fmla="*/ 2105526 h 3260558"/>
                <a:gd name="connsiteX41" fmla="*/ 649705 w 3164305"/>
                <a:gd name="connsiteY41" fmla="*/ 2033337 h 3260558"/>
                <a:gd name="connsiteX42" fmla="*/ 457200 w 3164305"/>
                <a:gd name="connsiteY42" fmla="*/ 2105526 h 3260558"/>
                <a:gd name="connsiteX43" fmla="*/ 397042 w 3164305"/>
                <a:gd name="connsiteY43" fmla="*/ 2249905 h 3260558"/>
                <a:gd name="connsiteX44" fmla="*/ 276726 w 3164305"/>
                <a:gd name="connsiteY44" fmla="*/ 2286000 h 3260558"/>
                <a:gd name="connsiteX45" fmla="*/ 156410 w 3164305"/>
                <a:gd name="connsiteY45" fmla="*/ 2177715 h 3260558"/>
                <a:gd name="connsiteX46" fmla="*/ 84221 w 3164305"/>
                <a:gd name="connsiteY46" fmla="*/ 2093494 h 3260558"/>
                <a:gd name="connsiteX47" fmla="*/ 84221 w 3164305"/>
                <a:gd name="connsiteY47" fmla="*/ 1876926 h 3260558"/>
                <a:gd name="connsiteX48" fmla="*/ 288758 w 3164305"/>
                <a:gd name="connsiteY48" fmla="*/ 1720515 h 3260558"/>
                <a:gd name="connsiteX49" fmla="*/ 264695 w 3164305"/>
                <a:gd name="connsiteY49" fmla="*/ 1624263 h 3260558"/>
                <a:gd name="connsiteX50" fmla="*/ 0 w 3164305"/>
                <a:gd name="connsiteY50" fmla="*/ 1058779 h 3260558"/>
                <a:gd name="connsiteX51" fmla="*/ 541421 w 3164305"/>
                <a:gd name="connsiteY51" fmla="*/ 806115 h 3260558"/>
                <a:gd name="connsiteX52" fmla="*/ 661737 w 3164305"/>
                <a:gd name="connsiteY52" fmla="*/ 1010652 h 3260558"/>
                <a:gd name="connsiteX53" fmla="*/ 914400 w 3164305"/>
                <a:gd name="connsiteY53" fmla="*/ 1022684 h 3260558"/>
                <a:gd name="connsiteX54" fmla="*/ 1106905 w 3164305"/>
                <a:gd name="connsiteY54" fmla="*/ 914400 h 3260558"/>
                <a:gd name="connsiteX55" fmla="*/ 1191126 w 3164305"/>
                <a:gd name="connsiteY55" fmla="*/ 757989 h 3260558"/>
                <a:gd name="connsiteX56" fmla="*/ 1203158 w 3164305"/>
                <a:gd name="connsiteY56" fmla="*/ 529389 h 3260558"/>
                <a:gd name="connsiteX57" fmla="*/ 1022684 w 3164305"/>
                <a:gd name="connsiteY57" fmla="*/ 360947 h 3260558"/>
                <a:gd name="connsiteX58" fmla="*/ 986589 w 3164305"/>
                <a:gd name="connsiteY58" fmla="*/ 288758 h 3260558"/>
                <a:gd name="connsiteX59" fmla="*/ 1094874 w 3164305"/>
                <a:gd name="connsiteY59" fmla="*/ 108284 h 3260558"/>
                <a:gd name="connsiteX60" fmla="*/ 1191126 w 3164305"/>
                <a:gd name="connsiteY60" fmla="*/ 60158 h 3260558"/>
                <a:gd name="connsiteX61" fmla="*/ 1383631 w 3164305"/>
                <a:gd name="connsiteY61" fmla="*/ 96252 h 3260558"/>
                <a:gd name="connsiteX62" fmla="*/ 1467852 w 3164305"/>
                <a:gd name="connsiteY62" fmla="*/ 252663 h 3260558"/>
                <a:gd name="connsiteX63" fmla="*/ 1636295 w 3164305"/>
                <a:gd name="connsiteY63" fmla="*/ 252663 h 3260558"/>
                <a:gd name="connsiteX64" fmla="*/ 2081463 w 3164305"/>
                <a:gd name="connsiteY64" fmla="*/ 0 h 326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164305" h="3260558">
                  <a:moveTo>
                    <a:pt x="2081463" y="0"/>
                  </a:moveTo>
                  <a:lnTo>
                    <a:pt x="2358189" y="529389"/>
                  </a:lnTo>
                  <a:lnTo>
                    <a:pt x="2261937" y="589547"/>
                  </a:lnTo>
                  <a:lnTo>
                    <a:pt x="2201779" y="649705"/>
                  </a:lnTo>
                  <a:lnTo>
                    <a:pt x="2165684" y="782052"/>
                  </a:lnTo>
                  <a:lnTo>
                    <a:pt x="2177716" y="938463"/>
                  </a:lnTo>
                  <a:lnTo>
                    <a:pt x="2225842" y="1034715"/>
                  </a:lnTo>
                  <a:lnTo>
                    <a:pt x="2322095" y="1191126"/>
                  </a:lnTo>
                  <a:lnTo>
                    <a:pt x="2490537" y="1251284"/>
                  </a:lnTo>
                  <a:lnTo>
                    <a:pt x="2646947" y="1227221"/>
                  </a:lnTo>
                  <a:lnTo>
                    <a:pt x="2767263" y="1082842"/>
                  </a:lnTo>
                  <a:lnTo>
                    <a:pt x="2803358" y="1010652"/>
                  </a:lnTo>
                  <a:lnTo>
                    <a:pt x="2923674" y="1022684"/>
                  </a:lnTo>
                  <a:lnTo>
                    <a:pt x="3092116" y="1203158"/>
                  </a:lnTo>
                  <a:lnTo>
                    <a:pt x="3080084" y="1383631"/>
                  </a:lnTo>
                  <a:lnTo>
                    <a:pt x="3031958" y="1479884"/>
                  </a:lnTo>
                  <a:lnTo>
                    <a:pt x="2899610" y="1528010"/>
                  </a:lnTo>
                  <a:lnTo>
                    <a:pt x="2875547" y="1600200"/>
                  </a:lnTo>
                  <a:lnTo>
                    <a:pt x="3152274" y="2153652"/>
                  </a:lnTo>
                  <a:lnTo>
                    <a:pt x="3164305" y="2201779"/>
                  </a:lnTo>
                  <a:lnTo>
                    <a:pt x="2671010" y="2442410"/>
                  </a:lnTo>
                  <a:lnTo>
                    <a:pt x="2586789" y="2298031"/>
                  </a:lnTo>
                  <a:lnTo>
                    <a:pt x="2394284" y="2249905"/>
                  </a:lnTo>
                  <a:lnTo>
                    <a:pt x="2273968" y="2261937"/>
                  </a:lnTo>
                  <a:lnTo>
                    <a:pt x="2153652" y="2322094"/>
                  </a:lnTo>
                  <a:lnTo>
                    <a:pt x="2069431" y="2418347"/>
                  </a:lnTo>
                  <a:lnTo>
                    <a:pt x="1985210" y="2538663"/>
                  </a:lnTo>
                  <a:lnTo>
                    <a:pt x="1985210" y="2671010"/>
                  </a:lnTo>
                  <a:lnTo>
                    <a:pt x="2069431" y="2815389"/>
                  </a:lnTo>
                  <a:lnTo>
                    <a:pt x="2213810" y="2899610"/>
                  </a:lnTo>
                  <a:lnTo>
                    <a:pt x="2201779" y="3056021"/>
                  </a:lnTo>
                  <a:lnTo>
                    <a:pt x="1985210" y="3200400"/>
                  </a:lnTo>
                  <a:lnTo>
                    <a:pt x="1792705" y="3188368"/>
                  </a:lnTo>
                  <a:lnTo>
                    <a:pt x="1720516" y="3043989"/>
                  </a:lnTo>
                  <a:lnTo>
                    <a:pt x="1648326" y="2971800"/>
                  </a:lnTo>
                  <a:lnTo>
                    <a:pt x="1058779" y="3260558"/>
                  </a:lnTo>
                  <a:lnTo>
                    <a:pt x="806116" y="2743200"/>
                  </a:lnTo>
                  <a:lnTo>
                    <a:pt x="878305" y="2695073"/>
                  </a:lnTo>
                  <a:lnTo>
                    <a:pt x="1010652" y="2514600"/>
                  </a:lnTo>
                  <a:lnTo>
                    <a:pt x="974558" y="2286000"/>
                  </a:lnTo>
                  <a:lnTo>
                    <a:pt x="842210" y="2105526"/>
                  </a:lnTo>
                  <a:lnTo>
                    <a:pt x="649705" y="2033337"/>
                  </a:lnTo>
                  <a:lnTo>
                    <a:pt x="457200" y="2105526"/>
                  </a:lnTo>
                  <a:lnTo>
                    <a:pt x="397042" y="2249905"/>
                  </a:lnTo>
                  <a:lnTo>
                    <a:pt x="276726" y="2286000"/>
                  </a:lnTo>
                  <a:lnTo>
                    <a:pt x="156410" y="2177715"/>
                  </a:lnTo>
                  <a:lnTo>
                    <a:pt x="84221" y="2093494"/>
                  </a:lnTo>
                  <a:lnTo>
                    <a:pt x="84221" y="1876926"/>
                  </a:lnTo>
                  <a:lnTo>
                    <a:pt x="288758" y="1720515"/>
                  </a:lnTo>
                  <a:lnTo>
                    <a:pt x="264695" y="1624263"/>
                  </a:lnTo>
                  <a:lnTo>
                    <a:pt x="0" y="1058779"/>
                  </a:lnTo>
                  <a:lnTo>
                    <a:pt x="541421" y="806115"/>
                  </a:lnTo>
                  <a:lnTo>
                    <a:pt x="661737" y="1010652"/>
                  </a:lnTo>
                  <a:lnTo>
                    <a:pt x="914400" y="1022684"/>
                  </a:lnTo>
                  <a:lnTo>
                    <a:pt x="1106905" y="914400"/>
                  </a:lnTo>
                  <a:lnTo>
                    <a:pt x="1191126" y="757989"/>
                  </a:lnTo>
                  <a:lnTo>
                    <a:pt x="1203158" y="529389"/>
                  </a:lnTo>
                  <a:lnTo>
                    <a:pt x="1022684" y="360947"/>
                  </a:lnTo>
                  <a:lnTo>
                    <a:pt x="986589" y="288758"/>
                  </a:lnTo>
                  <a:lnTo>
                    <a:pt x="1094874" y="108284"/>
                  </a:lnTo>
                  <a:lnTo>
                    <a:pt x="1191126" y="60158"/>
                  </a:lnTo>
                  <a:lnTo>
                    <a:pt x="1383631" y="96252"/>
                  </a:lnTo>
                  <a:lnTo>
                    <a:pt x="1467852" y="252663"/>
                  </a:lnTo>
                  <a:lnTo>
                    <a:pt x="1636295" y="252663"/>
                  </a:lnTo>
                  <a:lnTo>
                    <a:pt x="2081463" y="0"/>
                  </a:lnTo>
                  <a:close/>
                </a:path>
              </a:pathLst>
            </a:custGeom>
            <a:solidFill>
              <a:srgbClr val="FCEDCE"/>
            </a:solidFill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35241">
              <a:off x="4504175" y="1035263"/>
              <a:ext cx="778657" cy="393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prstClr val="black"/>
                  </a:solidFill>
                </a:rPr>
                <a:t>Problem-Solving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103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Line 31"/>
          <p:cNvSpPr>
            <a:spLocks noChangeShapeType="1"/>
          </p:cNvSpPr>
          <p:nvPr/>
        </p:nvSpPr>
        <p:spPr bwMode="auto">
          <a:xfrm flipH="1">
            <a:off x="7288911" y="3445378"/>
            <a:ext cx="475066" cy="14382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31"/>
          <p:cNvSpPr>
            <a:spLocks noChangeShapeType="1"/>
          </p:cNvSpPr>
          <p:nvPr/>
        </p:nvSpPr>
        <p:spPr bwMode="auto">
          <a:xfrm>
            <a:off x="7763979" y="3445377"/>
            <a:ext cx="706990" cy="13904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31"/>
          <p:cNvSpPr>
            <a:spLocks noChangeShapeType="1"/>
          </p:cNvSpPr>
          <p:nvPr/>
        </p:nvSpPr>
        <p:spPr bwMode="auto">
          <a:xfrm flipH="1">
            <a:off x="3673246" y="3947657"/>
            <a:ext cx="840504" cy="9269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31"/>
          <p:cNvSpPr>
            <a:spLocks noChangeShapeType="1"/>
          </p:cNvSpPr>
          <p:nvPr/>
        </p:nvSpPr>
        <p:spPr bwMode="auto">
          <a:xfrm>
            <a:off x="4440556" y="4011148"/>
            <a:ext cx="646840" cy="8634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31"/>
          <p:cNvSpPr>
            <a:spLocks noChangeShapeType="1"/>
          </p:cNvSpPr>
          <p:nvPr/>
        </p:nvSpPr>
        <p:spPr bwMode="auto">
          <a:xfrm>
            <a:off x="4440555" y="1847014"/>
            <a:ext cx="0" cy="4285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6" name="Line 31"/>
          <p:cNvSpPr>
            <a:spLocks noChangeShapeType="1"/>
          </p:cNvSpPr>
          <p:nvPr/>
        </p:nvSpPr>
        <p:spPr bwMode="auto">
          <a:xfrm>
            <a:off x="900751" y="1992573"/>
            <a:ext cx="5677" cy="4717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3" name="Line 31"/>
          <p:cNvSpPr>
            <a:spLocks noChangeShapeType="1"/>
          </p:cNvSpPr>
          <p:nvPr/>
        </p:nvSpPr>
        <p:spPr bwMode="auto">
          <a:xfrm flipH="1">
            <a:off x="914400" y="3017134"/>
            <a:ext cx="0" cy="17834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4" name="Text Box 32"/>
          <p:cNvSpPr txBox="1">
            <a:spLocks noChangeArrowheads="1"/>
          </p:cNvSpPr>
          <p:nvPr/>
        </p:nvSpPr>
        <p:spPr bwMode="auto">
          <a:xfrm>
            <a:off x="441325" y="10382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21872" name="Text Box 36"/>
          <p:cNvSpPr txBox="1">
            <a:spLocks noChangeArrowheads="1"/>
          </p:cNvSpPr>
          <p:nvPr/>
        </p:nvSpPr>
        <p:spPr bwMode="auto">
          <a:xfrm>
            <a:off x="3488419" y="1446905"/>
            <a:ext cx="2033058" cy="40011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latin typeface="Trebuchet MS" panose="020B0603020202020204" pitchFamily="34" charset="0"/>
              </a:rPr>
              <a:t>Tier 2 </a:t>
            </a:r>
            <a:r>
              <a:rPr lang="en-US" sz="2000" b="1" dirty="0" smtClean="0">
                <a:latin typeface="Trebuchet MS" panose="020B0603020202020204" pitchFamily="34" charset="0"/>
              </a:rPr>
              <a:t>Team(s)</a:t>
            </a:r>
            <a:endParaRPr lang="en-US" sz="2000" b="1" dirty="0">
              <a:latin typeface="Trebuchet MS" panose="020B0603020202020204" pitchFamily="34" charset="0"/>
            </a:endParaRPr>
          </a:p>
        </p:txBody>
      </p:sp>
      <p:sp>
        <p:nvSpPr>
          <p:cNvPr id="121873" name="Line 63"/>
          <p:cNvSpPr>
            <a:spLocks noChangeShapeType="1"/>
          </p:cNvSpPr>
          <p:nvPr/>
        </p:nvSpPr>
        <p:spPr bwMode="auto">
          <a:xfrm>
            <a:off x="2347299" y="1710259"/>
            <a:ext cx="83935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78" name="Text Box 77"/>
          <p:cNvSpPr txBox="1">
            <a:spLocks noChangeArrowheads="1"/>
          </p:cNvSpPr>
          <p:nvPr/>
        </p:nvSpPr>
        <p:spPr bwMode="auto">
          <a:xfrm>
            <a:off x="316420" y="2239466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121879" name="Text Box 78"/>
          <p:cNvSpPr txBox="1">
            <a:spLocks noChangeArrowheads="1"/>
          </p:cNvSpPr>
          <p:nvPr/>
        </p:nvSpPr>
        <p:spPr bwMode="auto">
          <a:xfrm>
            <a:off x="205293" y="2586600"/>
            <a:ext cx="2129306" cy="101566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15000"/>
              </a:spcBef>
            </a:pPr>
            <a:r>
              <a:rPr lang="en-US" sz="2000" dirty="0"/>
              <a:t>Plans SW &amp; Class-wide supports</a:t>
            </a:r>
          </a:p>
        </p:txBody>
      </p:sp>
      <p:sp>
        <p:nvSpPr>
          <p:cNvPr id="121883" name="Text Box 82"/>
          <p:cNvSpPr txBox="1">
            <a:spLocks noChangeArrowheads="1"/>
          </p:cNvSpPr>
          <p:nvPr/>
        </p:nvSpPr>
        <p:spPr bwMode="auto">
          <a:xfrm>
            <a:off x="6505810" y="2366551"/>
            <a:ext cx="2130491" cy="1200329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15000"/>
              </a:spcBef>
            </a:pPr>
            <a:r>
              <a:rPr lang="en-US" sz="1800" dirty="0"/>
              <a:t>Uses Process data; determines overall intervention effectiveness</a:t>
            </a:r>
          </a:p>
        </p:txBody>
      </p:sp>
      <p:sp>
        <p:nvSpPr>
          <p:cNvPr id="121892" name="Text Box 39"/>
          <p:cNvSpPr txBox="1">
            <a:spLocks noChangeArrowheads="1"/>
          </p:cNvSpPr>
          <p:nvPr/>
        </p:nvSpPr>
        <p:spPr bwMode="auto">
          <a:xfrm>
            <a:off x="168341" y="1405459"/>
            <a:ext cx="2063884" cy="70788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latin typeface="Trebuchet MS" panose="020B0603020202020204" pitchFamily="34" charset="0"/>
              </a:rPr>
              <a:t>School-wide</a:t>
            </a:r>
            <a:br>
              <a:rPr lang="en-US" sz="2000" b="1" dirty="0">
                <a:latin typeface="Trebuchet MS" panose="020B0603020202020204" pitchFamily="34" charset="0"/>
              </a:rPr>
            </a:br>
            <a:r>
              <a:rPr lang="en-US" sz="2000" b="1" dirty="0">
                <a:latin typeface="Trebuchet MS" panose="020B0603020202020204" pitchFamily="34" charset="0"/>
              </a:rPr>
              <a:t>Team</a:t>
            </a:r>
          </a:p>
        </p:txBody>
      </p:sp>
      <p:sp>
        <p:nvSpPr>
          <p:cNvPr id="121893" name="Text Box 39"/>
          <p:cNvSpPr txBox="1">
            <a:spLocks noChangeArrowheads="1"/>
          </p:cNvSpPr>
          <p:nvPr/>
        </p:nvSpPr>
        <p:spPr bwMode="auto">
          <a:xfrm>
            <a:off x="230693" y="4883624"/>
            <a:ext cx="2001532" cy="83099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>
                <a:latin typeface="Trebuchet MS" panose="020B0603020202020204" pitchFamily="34" charset="0"/>
              </a:rPr>
              <a:t>Universal Support through SW </a:t>
            </a:r>
            <a:r>
              <a:rPr lang="en-US" sz="1600" b="1" dirty="0" smtClean="0">
                <a:latin typeface="Trebuchet MS" panose="020B0603020202020204" pitchFamily="34" charset="0"/>
              </a:rPr>
              <a:t>Program</a:t>
            </a:r>
          </a:p>
        </p:txBody>
      </p:sp>
      <p:sp>
        <p:nvSpPr>
          <p:cNvPr id="41" name="Line 31"/>
          <p:cNvSpPr>
            <a:spLocks noChangeShapeType="1"/>
          </p:cNvSpPr>
          <p:nvPr/>
        </p:nvSpPr>
        <p:spPr bwMode="auto">
          <a:xfrm>
            <a:off x="7769017" y="1788863"/>
            <a:ext cx="1" cy="4866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6666100" y="4868234"/>
            <a:ext cx="2357344" cy="830997"/>
            <a:chOff x="6666100" y="4868234"/>
            <a:chExt cx="2357344" cy="830997"/>
          </a:xfrm>
        </p:grpSpPr>
        <p:sp>
          <p:nvSpPr>
            <p:cNvPr id="121862" name="Text Box 18"/>
            <p:cNvSpPr txBox="1">
              <a:spLocks noChangeArrowheads="1"/>
            </p:cNvSpPr>
            <p:nvPr/>
          </p:nvSpPr>
          <p:spPr bwMode="auto">
            <a:xfrm>
              <a:off x="6666100" y="4883624"/>
              <a:ext cx="1133921" cy="8002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5000"/>
                </a:spcBef>
              </a:pPr>
              <a:r>
                <a:rPr lang="en-US" sz="1600" b="1" dirty="0">
                  <a:latin typeface="Trebuchet MS" panose="020B0603020202020204" pitchFamily="34" charset="0"/>
                </a:rPr>
                <a:t>FBA/</a:t>
              </a:r>
              <a:r>
                <a:rPr lang="en-US" sz="1600" b="1" dirty="0" smtClean="0">
                  <a:latin typeface="Trebuchet MS" panose="020B0603020202020204" pitchFamily="34" charset="0"/>
                </a:rPr>
                <a:t>BSP</a:t>
              </a:r>
            </a:p>
            <a:p>
              <a:pPr algn="ctr">
                <a:spcBef>
                  <a:spcPct val="25000"/>
                </a:spcBef>
              </a:pPr>
              <a:r>
                <a:rPr lang="en-US" sz="1600" b="1" dirty="0" smtClean="0">
                  <a:latin typeface="Trebuchet MS" panose="020B0603020202020204" pitchFamily="34" charset="0"/>
                </a:rPr>
                <a:t>PTR</a:t>
              </a:r>
            </a:p>
            <a:p>
              <a:pPr algn="ctr">
                <a:spcBef>
                  <a:spcPct val="25000"/>
                </a:spcBef>
              </a:pPr>
              <a:endParaRPr lang="en-US" sz="800" b="1" dirty="0" smtClean="0">
                <a:latin typeface="Trebuchet MS" panose="020B0603020202020204" pitchFamily="34" charset="0"/>
              </a:endParaRPr>
            </a:p>
          </p:txBody>
        </p:sp>
        <p:sp>
          <p:nvSpPr>
            <p:cNvPr id="121871" name="Text Box 18"/>
            <p:cNvSpPr txBox="1">
              <a:spLocks noChangeArrowheads="1"/>
            </p:cNvSpPr>
            <p:nvPr/>
          </p:nvSpPr>
          <p:spPr bwMode="auto">
            <a:xfrm>
              <a:off x="7896385" y="4868234"/>
              <a:ext cx="1127059" cy="83099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5000"/>
                </a:spcBef>
              </a:pPr>
              <a:r>
                <a:rPr lang="en-US" sz="1600" b="1" dirty="0" smtClean="0">
                  <a:solidFill>
                    <a:srgbClr val="000000"/>
                  </a:solidFill>
                  <a:latin typeface="Trebuchet MS" panose="020B0603020202020204" pitchFamily="34" charset="0"/>
                </a:rPr>
                <a:t>Person Centered Planning</a:t>
              </a:r>
            </a:p>
          </p:txBody>
        </p:sp>
      </p:grpSp>
      <p:sp>
        <p:nvSpPr>
          <p:cNvPr id="42" name="Text Box 82"/>
          <p:cNvSpPr txBox="1">
            <a:spLocks noChangeArrowheads="1"/>
          </p:cNvSpPr>
          <p:nvPr/>
        </p:nvSpPr>
        <p:spPr bwMode="auto">
          <a:xfrm>
            <a:off x="3023659" y="2379933"/>
            <a:ext cx="2982500" cy="1631216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1500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Identifies </a:t>
            </a:r>
            <a:r>
              <a:rPr lang="en-US" sz="2000" dirty="0">
                <a:solidFill>
                  <a:srgbClr val="000000"/>
                </a:solidFill>
              </a:rPr>
              <a:t>targeted student needs, selects relevant interventions; implements </a:t>
            </a:r>
            <a:r>
              <a:rPr lang="en-US" sz="2000" dirty="0" smtClean="0">
                <a:solidFill>
                  <a:srgbClr val="000000"/>
                </a:solidFill>
              </a:rPr>
              <a:t>&amp; </a:t>
            </a:r>
            <a:r>
              <a:rPr lang="en-US" sz="2000" dirty="0">
                <a:solidFill>
                  <a:srgbClr val="000000"/>
                </a:solidFill>
              </a:rPr>
              <a:t>evaluates interventions’ </a:t>
            </a:r>
            <a:r>
              <a:rPr lang="en-US" sz="2000" dirty="0" smtClean="0">
                <a:solidFill>
                  <a:srgbClr val="000000"/>
                </a:solidFill>
              </a:rPr>
              <a:t>use</a:t>
            </a:r>
          </a:p>
        </p:txBody>
      </p:sp>
      <p:sp>
        <p:nvSpPr>
          <p:cNvPr id="121866" name="Text Box 39"/>
          <p:cNvSpPr txBox="1">
            <a:spLocks noChangeArrowheads="1"/>
          </p:cNvSpPr>
          <p:nvPr/>
        </p:nvSpPr>
        <p:spPr bwMode="auto">
          <a:xfrm>
            <a:off x="6858000" y="1446905"/>
            <a:ext cx="1749491" cy="492443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latin typeface="Trebuchet MS" panose="020B0603020202020204" pitchFamily="34" charset="0"/>
              </a:rPr>
              <a:t>Tier 3 </a:t>
            </a:r>
            <a:r>
              <a:rPr lang="en-US" sz="2000" b="1" dirty="0" smtClean="0">
                <a:latin typeface="Trebuchet MS" panose="020B0603020202020204" pitchFamily="34" charset="0"/>
              </a:rPr>
              <a:t>Team</a:t>
            </a:r>
          </a:p>
          <a:p>
            <a:pPr algn="ctr" eaLnBrk="1" hangingPunct="1">
              <a:spcBef>
                <a:spcPct val="50000"/>
              </a:spcBef>
            </a:pPr>
            <a:endParaRPr lang="en-US" sz="400" b="1" dirty="0">
              <a:latin typeface="Trebuchet MS" panose="020B0603020202020204" pitchFamily="34" charset="0"/>
            </a:endParaRP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278320" y="203424"/>
            <a:ext cx="8458200" cy="861774"/>
          </a:xfrm>
          <a:prstGeom prst="rect">
            <a:avLst/>
          </a:prstGeom>
          <a:gradFill flip="none" rotWithShape="1">
            <a:gsLst>
              <a:gs pos="92000">
                <a:srgbClr val="FFC000"/>
              </a:gs>
              <a:gs pos="64000">
                <a:srgbClr val="92D050"/>
              </a:gs>
              <a:gs pos="78000">
                <a:srgbClr val="FFFF00"/>
              </a:gs>
              <a:gs pos="0">
                <a:srgbClr val="00B050"/>
              </a:gs>
              <a:gs pos="100000">
                <a:srgbClr val="FF0000">
                  <a:alpha val="75000"/>
                  <a:lumMod val="89000"/>
                  <a:lumOff val="11000"/>
                </a:srgbClr>
              </a:gs>
            </a:gsLst>
            <a:lin ang="0" scaled="0"/>
            <a:tileRect/>
          </a:gradFill>
          <a:ln w="28575">
            <a:solidFill>
              <a:srgbClr val="003399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ts val="0"/>
              </a:spcBef>
            </a:pPr>
            <a:endParaRPr lang="en-US" sz="1100" b="1" dirty="0" smtClean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28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Teams Lead the Systems within a MTSS</a:t>
            </a:r>
          </a:p>
          <a:p>
            <a:pPr algn="ctr">
              <a:spcBef>
                <a:spcPts val="0"/>
              </a:spcBef>
            </a:pPr>
            <a:endParaRPr lang="en-US" sz="1100" b="1" dirty="0" smtClean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sp>
        <p:nvSpPr>
          <p:cNvPr id="33" name="Text Box 39"/>
          <p:cNvSpPr txBox="1">
            <a:spLocks noChangeArrowheads="1"/>
          </p:cNvSpPr>
          <p:nvPr/>
        </p:nvSpPr>
        <p:spPr bwMode="auto">
          <a:xfrm>
            <a:off x="2840355" y="4912844"/>
            <a:ext cx="1600200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 smtClean="0">
                <a:latin typeface="Trebuchet MS" panose="020B0603020202020204" pitchFamily="34" charset="0"/>
              </a:rPr>
              <a:t>Relationship-Building Interventions</a:t>
            </a:r>
          </a:p>
        </p:txBody>
      </p:sp>
      <p:sp>
        <p:nvSpPr>
          <p:cNvPr id="34" name="Text Box 39"/>
          <p:cNvSpPr txBox="1">
            <a:spLocks noChangeArrowheads="1"/>
          </p:cNvSpPr>
          <p:nvPr/>
        </p:nvSpPr>
        <p:spPr bwMode="auto">
          <a:xfrm>
            <a:off x="4601012" y="4907022"/>
            <a:ext cx="1600200" cy="83869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 smtClean="0">
                <a:latin typeface="Trebuchet MS" panose="020B0603020202020204" pitchFamily="34" charset="0"/>
              </a:rPr>
              <a:t>Skill-Building Interventions</a:t>
            </a:r>
          </a:p>
          <a:p>
            <a:pPr algn="ctr" eaLnBrk="1" hangingPunct="1">
              <a:spcBef>
                <a:spcPct val="50000"/>
              </a:spcBef>
            </a:pPr>
            <a:endParaRPr lang="en-US" sz="1100" b="1" dirty="0" smtClean="0">
              <a:latin typeface="Trebuchet MS" panose="020B0603020202020204" pitchFamily="34" charset="0"/>
            </a:endParaRPr>
          </a:p>
        </p:txBody>
      </p:sp>
      <p:sp>
        <p:nvSpPr>
          <p:cNvPr id="38" name="Line 63"/>
          <p:cNvSpPr>
            <a:spLocks noChangeShapeType="1"/>
          </p:cNvSpPr>
          <p:nvPr/>
        </p:nvSpPr>
        <p:spPr bwMode="auto">
          <a:xfrm>
            <a:off x="5646745" y="1730520"/>
            <a:ext cx="83935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364633" y="838200"/>
            <a:ext cx="4301467" cy="579120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320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6781800" cy="4724400"/>
          </a:xfrm>
        </p:spPr>
        <p:txBody>
          <a:bodyPr>
            <a:normAutofit fontScale="85000" lnSpcReduction="10000"/>
          </a:bodyPr>
          <a:lstStyle/>
          <a:p>
            <a:r>
              <a:rPr lang="en-US" sz="2400" b="1" dirty="0" smtClean="0"/>
              <a:t>Meeting Schedules</a:t>
            </a:r>
          </a:p>
          <a:p>
            <a:pPr lvl="1"/>
            <a:r>
              <a:rPr lang="en-US" sz="2200" b="1" dirty="0" smtClean="0"/>
              <a:t>Meeting Monthly? Biweekly?</a:t>
            </a:r>
            <a:endParaRPr lang="en-US" sz="2200" b="1" dirty="0"/>
          </a:p>
          <a:p>
            <a:r>
              <a:rPr lang="en-US" sz="2400" b="1" dirty="0" smtClean="0"/>
              <a:t>Problem-Solving </a:t>
            </a:r>
            <a:r>
              <a:rPr lang="en-US" sz="2400" b="1" dirty="0"/>
              <a:t>C</a:t>
            </a:r>
            <a:r>
              <a:rPr lang="en-US" sz="2400" b="1" dirty="0" smtClean="0"/>
              <a:t>onversation </a:t>
            </a:r>
            <a:r>
              <a:rPr lang="en-US" sz="2400" b="1" dirty="0"/>
              <a:t>S</a:t>
            </a:r>
            <a:r>
              <a:rPr lang="en-US" sz="2400" b="1" dirty="0" smtClean="0"/>
              <a:t>et Up</a:t>
            </a:r>
          </a:p>
          <a:p>
            <a:pPr lvl="1"/>
            <a:r>
              <a:rPr lang="en-US" sz="2200" b="1" dirty="0" smtClean="0"/>
              <a:t>Using meeting agenda? Norms?</a:t>
            </a:r>
            <a:endParaRPr lang="en-US" sz="2200" b="1" dirty="0"/>
          </a:p>
          <a:p>
            <a:r>
              <a:rPr lang="en-US" sz="2400" b="1" dirty="0" smtClean="0"/>
              <a:t>Communication</a:t>
            </a:r>
          </a:p>
          <a:p>
            <a:pPr lvl="1"/>
            <a:r>
              <a:rPr lang="en-US" sz="2200" b="1" dirty="0" smtClean="0"/>
              <a:t>Talking with teachers? With Student? With Family?</a:t>
            </a:r>
          </a:p>
          <a:p>
            <a:r>
              <a:rPr lang="en-US" sz="2400" b="1" dirty="0"/>
              <a:t>Monitoring (On-Going</a:t>
            </a:r>
            <a:r>
              <a:rPr lang="en-US" sz="2400" b="1" dirty="0" smtClean="0"/>
              <a:t>)</a:t>
            </a:r>
          </a:p>
          <a:p>
            <a:pPr lvl="1"/>
            <a:r>
              <a:rPr lang="en-US" sz="2200" b="1" dirty="0" smtClean="0"/>
              <a:t>Establishing </a:t>
            </a:r>
            <a:r>
              <a:rPr lang="en-US" sz="2200" b="1" dirty="0"/>
              <a:t>cycles? </a:t>
            </a:r>
            <a:endParaRPr lang="en-US" sz="2200" b="1" dirty="0" smtClean="0"/>
          </a:p>
          <a:p>
            <a:r>
              <a:rPr lang="en-US" sz="2400" b="1" dirty="0"/>
              <a:t>Data-Based Decision-</a:t>
            </a:r>
            <a:r>
              <a:rPr lang="en-US" sz="2400" b="1" dirty="0" smtClean="0"/>
              <a:t>Making</a:t>
            </a:r>
          </a:p>
          <a:p>
            <a:pPr lvl="1"/>
            <a:r>
              <a:rPr lang="en-US" sz="2200" b="1" dirty="0" smtClean="0"/>
              <a:t>Looking at trends (and for how long)?</a:t>
            </a:r>
          </a:p>
          <a:p>
            <a:r>
              <a:rPr lang="en-US" sz="2400" b="1" dirty="0"/>
              <a:t>Individual Data </a:t>
            </a:r>
            <a:r>
              <a:rPr lang="en-US" sz="2400" b="1" dirty="0" smtClean="0"/>
              <a:t>Tracking</a:t>
            </a:r>
          </a:p>
          <a:p>
            <a:pPr lvl="1"/>
            <a:r>
              <a:rPr lang="en-US" sz="2200" b="1" dirty="0" smtClean="0"/>
              <a:t>Using data tracking system(s)?</a:t>
            </a:r>
            <a:endParaRPr lang="en-US" sz="2200" b="1" dirty="0"/>
          </a:p>
          <a:p>
            <a:endParaRPr lang="en-US" sz="2800" b="1" dirty="0">
              <a:latin typeface="Trebuchet MS" panose="020B0603020202020204" pitchFamily="34" charset="0"/>
            </a:endParaRPr>
          </a:p>
          <a:p>
            <a:endParaRPr lang="en-US" sz="2800" b="1" dirty="0">
              <a:latin typeface="Trebuchet MS" panose="020B0603020202020204" pitchFamily="34" charset="0"/>
            </a:endParaRPr>
          </a:p>
          <a:p>
            <a:endParaRPr lang="en-US" sz="2800" b="1" dirty="0">
              <a:latin typeface="Trebuchet MS" panose="020B0603020202020204" pitchFamily="34" charset="0"/>
            </a:endParaRPr>
          </a:p>
          <a:p>
            <a:pPr lvl="2"/>
            <a:endParaRPr lang="en-US" sz="2400" dirty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599" y="381000"/>
            <a:ext cx="8653241" cy="1143000"/>
          </a:xfrm>
          <a:prstGeom prst="rect">
            <a:avLst/>
          </a:prstGeom>
          <a:solidFill>
            <a:srgbClr val="FCEDCE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i="1" dirty="0" smtClean="0">
                <a:latin typeface="Trebuchet MS" panose="020B0603020202020204" pitchFamily="34" charset="0"/>
              </a:rPr>
              <a:t>Tier 2 Problem-Solving Conversation</a:t>
            </a:r>
            <a:r>
              <a:rPr lang="en-US" sz="2800" b="1" dirty="0" smtClean="0">
                <a:latin typeface="Trebuchet MS" panose="020B0603020202020204" pitchFamily="34" charset="0"/>
              </a:rPr>
              <a:t/>
            </a:r>
            <a:br>
              <a:rPr lang="en-US" sz="2800" b="1" dirty="0" smtClean="0">
                <a:latin typeface="Trebuchet MS" panose="020B0603020202020204" pitchFamily="34" charset="0"/>
              </a:rPr>
            </a:br>
            <a:r>
              <a:rPr lang="en-US" sz="2400" b="1" dirty="0" smtClean="0">
                <a:latin typeface="Trebuchet MS" panose="020B0603020202020204" pitchFamily="34" charset="0"/>
              </a:rPr>
              <a:t>     </a:t>
            </a:r>
            <a:r>
              <a:rPr lang="en-US" sz="3200" b="1" dirty="0" smtClean="0">
                <a:latin typeface="Trebuchet MS" panose="020B0603020202020204" pitchFamily="34" charset="0"/>
              </a:rPr>
              <a:t>Logistics and Set Up</a:t>
            </a:r>
            <a:endParaRPr lang="en-US" sz="3200" b="1" dirty="0">
              <a:latin typeface="Trebuchet MS" panose="020B0603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162800" y="-12219"/>
            <a:ext cx="1457554" cy="1558120"/>
            <a:chOff x="4206995" y="452319"/>
            <a:chExt cx="1389302" cy="1653490"/>
          </a:xfrm>
          <a:solidFill>
            <a:srgbClr val="FCEDCE"/>
          </a:solidFill>
        </p:grpSpPr>
        <p:sp>
          <p:nvSpPr>
            <p:cNvPr id="7" name="Freeform 6"/>
            <p:cNvSpPr/>
            <p:nvPr/>
          </p:nvSpPr>
          <p:spPr>
            <a:xfrm rot="1686142">
              <a:off x="4206995" y="452319"/>
              <a:ext cx="1389302" cy="1653490"/>
            </a:xfrm>
            <a:custGeom>
              <a:avLst/>
              <a:gdLst>
                <a:gd name="connsiteX0" fmla="*/ 2081463 w 3164305"/>
                <a:gd name="connsiteY0" fmla="*/ 0 h 3260558"/>
                <a:gd name="connsiteX1" fmla="*/ 2358189 w 3164305"/>
                <a:gd name="connsiteY1" fmla="*/ 529389 h 3260558"/>
                <a:gd name="connsiteX2" fmla="*/ 2261937 w 3164305"/>
                <a:gd name="connsiteY2" fmla="*/ 589547 h 3260558"/>
                <a:gd name="connsiteX3" fmla="*/ 2201779 w 3164305"/>
                <a:gd name="connsiteY3" fmla="*/ 649705 h 3260558"/>
                <a:gd name="connsiteX4" fmla="*/ 2165684 w 3164305"/>
                <a:gd name="connsiteY4" fmla="*/ 782052 h 3260558"/>
                <a:gd name="connsiteX5" fmla="*/ 2177716 w 3164305"/>
                <a:gd name="connsiteY5" fmla="*/ 938463 h 3260558"/>
                <a:gd name="connsiteX6" fmla="*/ 2225842 w 3164305"/>
                <a:gd name="connsiteY6" fmla="*/ 1034715 h 3260558"/>
                <a:gd name="connsiteX7" fmla="*/ 2322095 w 3164305"/>
                <a:gd name="connsiteY7" fmla="*/ 1191126 h 3260558"/>
                <a:gd name="connsiteX8" fmla="*/ 2490537 w 3164305"/>
                <a:gd name="connsiteY8" fmla="*/ 1251284 h 3260558"/>
                <a:gd name="connsiteX9" fmla="*/ 2646947 w 3164305"/>
                <a:gd name="connsiteY9" fmla="*/ 1227221 h 3260558"/>
                <a:gd name="connsiteX10" fmla="*/ 2767263 w 3164305"/>
                <a:gd name="connsiteY10" fmla="*/ 1082842 h 3260558"/>
                <a:gd name="connsiteX11" fmla="*/ 2803358 w 3164305"/>
                <a:gd name="connsiteY11" fmla="*/ 1010652 h 3260558"/>
                <a:gd name="connsiteX12" fmla="*/ 2923674 w 3164305"/>
                <a:gd name="connsiteY12" fmla="*/ 1022684 h 3260558"/>
                <a:gd name="connsiteX13" fmla="*/ 3092116 w 3164305"/>
                <a:gd name="connsiteY13" fmla="*/ 1203158 h 3260558"/>
                <a:gd name="connsiteX14" fmla="*/ 3080084 w 3164305"/>
                <a:gd name="connsiteY14" fmla="*/ 1383631 h 3260558"/>
                <a:gd name="connsiteX15" fmla="*/ 3031958 w 3164305"/>
                <a:gd name="connsiteY15" fmla="*/ 1479884 h 3260558"/>
                <a:gd name="connsiteX16" fmla="*/ 2899610 w 3164305"/>
                <a:gd name="connsiteY16" fmla="*/ 1528010 h 3260558"/>
                <a:gd name="connsiteX17" fmla="*/ 2875547 w 3164305"/>
                <a:gd name="connsiteY17" fmla="*/ 1600200 h 3260558"/>
                <a:gd name="connsiteX18" fmla="*/ 3152274 w 3164305"/>
                <a:gd name="connsiteY18" fmla="*/ 2153652 h 3260558"/>
                <a:gd name="connsiteX19" fmla="*/ 3164305 w 3164305"/>
                <a:gd name="connsiteY19" fmla="*/ 2201779 h 3260558"/>
                <a:gd name="connsiteX20" fmla="*/ 2671010 w 3164305"/>
                <a:gd name="connsiteY20" fmla="*/ 2442410 h 3260558"/>
                <a:gd name="connsiteX21" fmla="*/ 2586789 w 3164305"/>
                <a:gd name="connsiteY21" fmla="*/ 2298031 h 3260558"/>
                <a:gd name="connsiteX22" fmla="*/ 2394284 w 3164305"/>
                <a:gd name="connsiteY22" fmla="*/ 2249905 h 3260558"/>
                <a:gd name="connsiteX23" fmla="*/ 2273968 w 3164305"/>
                <a:gd name="connsiteY23" fmla="*/ 2261937 h 3260558"/>
                <a:gd name="connsiteX24" fmla="*/ 2153652 w 3164305"/>
                <a:gd name="connsiteY24" fmla="*/ 2322094 h 3260558"/>
                <a:gd name="connsiteX25" fmla="*/ 2069431 w 3164305"/>
                <a:gd name="connsiteY25" fmla="*/ 2418347 h 3260558"/>
                <a:gd name="connsiteX26" fmla="*/ 1985210 w 3164305"/>
                <a:gd name="connsiteY26" fmla="*/ 2538663 h 3260558"/>
                <a:gd name="connsiteX27" fmla="*/ 1985210 w 3164305"/>
                <a:gd name="connsiteY27" fmla="*/ 2671010 h 3260558"/>
                <a:gd name="connsiteX28" fmla="*/ 2069431 w 3164305"/>
                <a:gd name="connsiteY28" fmla="*/ 2815389 h 3260558"/>
                <a:gd name="connsiteX29" fmla="*/ 2213810 w 3164305"/>
                <a:gd name="connsiteY29" fmla="*/ 2899610 h 3260558"/>
                <a:gd name="connsiteX30" fmla="*/ 2201779 w 3164305"/>
                <a:gd name="connsiteY30" fmla="*/ 3056021 h 3260558"/>
                <a:gd name="connsiteX31" fmla="*/ 1985210 w 3164305"/>
                <a:gd name="connsiteY31" fmla="*/ 3200400 h 3260558"/>
                <a:gd name="connsiteX32" fmla="*/ 1792705 w 3164305"/>
                <a:gd name="connsiteY32" fmla="*/ 3188368 h 3260558"/>
                <a:gd name="connsiteX33" fmla="*/ 1720516 w 3164305"/>
                <a:gd name="connsiteY33" fmla="*/ 3043989 h 3260558"/>
                <a:gd name="connsiteX34" fmla="*/ 1648326 w 3164305"/>
                <a:gd name="connsiteY34" fmla="*/ 2971800 h 3260558"/>
                <a:gd name="connsiteX35" fmla="*/ 1058779 w 3164305"/>
                <a:gd name="connsiteY35" fmla="*/ 3260558 h 3260558"/>
                <a:gd name="connsiteX36" fmla="*/ 806116 w 3164305"/>
                <a:gd name="connsiteY36" fmla="*/ 2743200 h 3260558"/>
                <a:gd name="connsiteX37" fmla="*/ 878305 w 3164305"/>
                <a:gd name="connsiteY37" fmla="*/ 2695073 h 3260558"/>
                <a:gd name="connsiteX38" fmla="*/ 1010652 w 3164305"/>
                <a:gd name="connsiteY38" fmla="*/ 2514600 h 3260558"/>
                <a:gd name="connsiteX39" fmla="*/ 974558 w 3164305"/>
                <a:gd name="connsiteY39" fmla="*/ 2286000 h 3260558"/>
                <a:gd name="connsiteX40" fmla="*/ 842210 w 3164305"/>
                <a:gd name="connsiteY40" fmla="*/ 2105526 h 3260558"/>
                <a:gd name="connsiteX41" fmla="*/ 649705 w 3164305"/>
                <a:gd name="connsiteY41" fmla="*/ 2033337 h 3260558"/>
                <a:gd name="connsiteX42" fmla="*/ 457200 w 3164305"/>
                <a:gd name="connsiteY42" fmla="*/ 2105526 h 3260558"/>
                <a:gd name="connsiteX43" fmla="*/ 397042 w 3164305"/>
                <a:gd name="connsiteY43" fmla="*/ 2249905 h 3260558"/>
                <a:gd name="connsiteX44" fmla="*/ 276726 w 3164305"/>
                <a:gd name="connsiteY44" fmla="*/ 2286000 h 3260558"/>
                <a:gd name="connsiteX45" fmla="*/ 156410 w 3164305"/>
                <a:gd name="connsiteY45" fmla="*/ 2177715 h 3260558"/>
                <a:gd name="connsiteX46" fmla="*/ 84221 w 3164305"/>
                <a:gd name="connsiteY46" fmla="*/ 2093494 h 3260558"/>
                <a:gd name="connsiteX47" fmla="*/ 84221 w 3164305"/>
                <a:gd name="connsiteY47" fmla="*/ 1876926 h 3260558"/>
                <a:gd name="connsiteX48" fmla="*/ 288758 w 3164305"/>
                <a:gd name="connsiteY48" fmla="*/ 1720515 h 3260558"/>
                <a:gd name="connsiteX49" fmla="*/ 264695 w 3164305"/>
                <a:gd name="connsiteY49" fmla="*/ 1624263 h 3260558"/>
                <a:gd name="connsiteX50" fmla="*/ 0 w 3164305"/>
                <a:gd name="connsiteY50" fmla="*/ 1058779 h 3260558"/>
                <a:gd name="connsiteX51" fmla="*/ 541421 w 3164305"/>
                <a:gd name="connsiteY51" fmla="*/ 806115 h 3260558"/>
                <a:gd name="connsiteX52" fmla="*/ 661737 w 3164305"/>
                <a:gd name="connsiteY52" fmla="*/ 1010652 h 3260558"/>
                <a:gd name="connsiteX53" fmla="*/ 914400 w 3164305"/>
                <a:gd name="connsiteY53" fmla="*/ 1022684 h 3260558"/>
                <a:gd name="connsiteX54" fmla="*/ 1106905 w 3164305"/>
                <a:gd name="connsiteY54" fmla="*/ 914400 h 3260558"/>
                <a:gd name="connsiteX55" fmla="*/ 1191126 w 3164305"/>
                <a:gd name="connsiteY55" fmla="*/ 757989 h 3260558"/>
                <a:gd name="connsiteX56" fmla="*/ 1203158 w 3164305"/>
                <a:gd name="connsiteY56" fmla="*/ 529389 h 3260558"/>
                <a:gd name="connsiteX57" fmla="*/ 1022684 w 3164305"/>
                <a:gd name="connsiteY57" fmla="*/ 360947 h 3260558"/>
                <a:gd name="connsiteX58" fmla="*/ 986589 w 3164305"/>
                <a:gd name="connsiteY58" fmla="*/ 288758 h 3260558"/>
                <a:gd name="connsiteX59" fmla="*/ 1094874 w 3164305"/>
                <a:gd name="connsiteY59" fmla="*/ 108284 h 3260558"/>
                <a:gd name="connsiteX60" fmla="*/ 1191126 w 3164305"/>
                <a:gd name="connsiteY60" fmla="*/ 60158 h 3260558"/>
                <a:gd name="connsiteX61" fmla="*/ 1383631 w 3164305"/>
                <a:gd name="connsiteY61" fmla="*/ 96252 h 3260558"/>
                <a:gd name="connsiteX62" fmla="*/ 1467852 w 3164305"/>
                <a:gd name="connsiteY62" fmla="*/ 252663 h 3260558"/>
                <a:gd name="connsiteX63" fmla="*/ 1636295 w 3164305"/>
                <a:gd name="connsiteY63" fmla="*/ 252663 h 3260558"/>
                <a:gd name="connsiteX64" fmla="*/ 2081463 w 3164305"/>
                <a:gd name="connsiteY64" fmla="*/ 0 h 326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164305" h="3260558">
                  <a:moveTo>
                    <a:pt x="2081463" y="0"/>
                  </a:moveTo>
                  <a:lnTo>
                    <a:pt x="2358189" y="529389"/>
                  </a:lnTo>
                  <a:lnTo>
                    <a:pt x="2261937" y="589547"/>
                  </a:lnTo>
                  <a:lnTo>
                    <a:pt x="2201779" y="649705"/>
                  </a:lnTo>
                  <a:lnTo>
                    <a:pt x="2165684" y="782052"/>
                  </a:lnTo>
                  <a:lnTo>
                    <a:pt x="2177716" y="938463"/>
                  </a:lnTo>
                  <a:lnTo>
                    <a:pt x="2225842" y="1034715"/>
                  </a:lnTo>
                  <a:lnTo>
                    <a:pt x="2322095" y="1191126"/>
                  </a:lnTo>
                  <a:lnTo>
                    <a:pt x="2490537" y="1251284"/>
                  </a:lnTo>
                  <a:lnTo>
                    <a:pt x="2646947" y="1227221"/>
                  </a:lnTo>
                  <a:lnTo>
                    <a:pt x="2767263" y="1082842"/>
                  </a:lnTo>
                  <a:lnTo>
                    <a:pt x="2803358" y="1010652"/>
                  </a:lnTo>
                  <a:lnTo>
                    <a:pt x="2923674" y="1022684"/>
                  </a:lnTo>
                  <a:lnTo>
                    <a:pt x="3092116" y="1203158"/>
                  </a:lnTo>
                  <a:lnTo>
                    <a:pt x="3080084" y="1383631"/>
                  </a:lnTo>
                  <a:lnTo>
                    <a:pt x="3031958" y="1479884"/>
                  </a:lnTo>
                  <a:lnTo>
                    <a:pt x="2899610" y="1528010"/>
                  </a:lnTo>
                  <a:lnTo>
                    <a:pt x="2875547" y="1600200"/>
                  </a:lnTo>
                  <a:lnTo>
                    <a:pt x="3152274" y="2153652"/>
                  </a:lnTo>
                  <a:lnTo>
                    <a:pt x="3164305" y="2201779"/>
                  </a:lnTo>
                  <a:lnTo>
                    <a:pt x="2671010" y="2442410"/>
                  </a:lnTo>
                  <a:lnTo>
                    <a:pt x="2586789" y="2298031"/>
                  </a:lnTo>
                  <a:lnTo>
                    <a:pt x="2394284" y="2249905"/>
                  </a:lnTo>
                  <a:lnTo>
                    <a:pt x="2273968" y="2261937"/>
                  </a:lnTo>
                  <a:lnTo>
                    <a:pt x="2153652" y="2322094"/>
                  </a:lnTo>
                  <a:lnTo>
                    <a:pt x="2069431" y="2418347"/>
                  </a:lnTo>
                  <a:lnTo>
                    <a:pt x="1985210" y="2538663"/>
                  </a:lnTo>
                  <a:lnTo>
                    <a:pt x="1985210" y="2671010"/>
                  </a:lnTo>
                  <a:lnTo>
                    <a:pt x="2069431" y="2815389"/>
                  </a:lnTo>
                  <a:lnTo>
                    <a:pt x="2213810" y="2899610"/>
                  </a:lnTo>
                  <a:lnTo>
                    <a:pt x="2201779" y="3056021"/>
                  </a:lnTo>
                  <a:lnTo>
                    <a:pt x="1985210" y="3200400"/>
                  </a:lnTo>
                  <a:lnTo>
                    <a:pt x="1792705" y="3188368"/>
                  </a:lnTo>
                  <a:lnTo>
                    <a:pt x="1720516" y="3043989"/>
                  </a:lnTo>
                  <a:lnTo>
                    <a:pt x="1648326" y="2971800"/>
                  </a:lnTo>
                  <a:lnTo>
                    <a:pt x="1058779" y="3260558"/>
                  </a:lnTo>
                  <a:lnTo>
                    <a:pt x="806116" y="2743200"/>
                  </a:lnTo>
                  <a:lnTo>
                    <a:pt x="878305" y="2695073"/>
                  </a:lnTo>
                  <a:lnTo>
                    <a:pt x="1010652" y="2514600"/>
                  </a:lnTo>
                  <a:lnTo>
                    <a:pt x="974558" y="2286000"/>
                  </a:lnTo>
                  <a:lnTo>
                    <a:pt x="842210" y="2105526"/>
                  </a:lnTo>
                  <a:lnTo>
                    <a:pt x="649705" y="2033337"/>
                  </a:lnTo>
                  <a:lnTo>
                    <a:pt x="457200" y="2105526"/>
                  </a:lnTo>
                  <a:lnTo>
                    <a:pt x="397042" y="2249905"/>
                  </a:lnTo>
                  <a:lnTo>
                    <a:pt x="276726" y="2286000"/>
                  </a:lnTo>
                  <a:lnTo>
                    <a:pt x="156410" y="2177715"/>
                  </a:lnTo>
                  <a:lnTo>
                    <a:pt x="84221" y="2093494"/>
                  </a:lnTo>
                  <a:lnTo>
                    <a:pt x="84221" y="1876926"/>
                  </a:lnTo>
                  <a:lnTo>
                    <a:pt x="288758" y="1720515"/>
                  </a:lnTo>
                  <a:lnTo>
                    <a:pt x="264695" y="1624263"/>
                  </a:lnTo>
                  <a:lnTo>
                    <a:pt x="0" y="1058779"/>
                  </a:lnTo>
                  <a:lnTo>
                    <a:pt x="541421" y="806115"/>
                  </a:lnTo>
                  <a:lnTo>
                    <a:pt x="661737" y="1010652"/>
                  </a:lnTo>
                  <a:lnTo>
                    <a:pt x="914400" y="1022684"/>
                  </a:lnTo>
                  <a:lnTo>
                    <a:pt x="1106905" y="914400"/>
                  </a:lnTo>
                  <a:lnTo>
                    <a:pt x="1191126" y="757989"/>
                  </a:lnTo>
                  <a:lnTo>
                    <a:pt x="1203158" y="529389"/>
                  </a:lnTo>
                  <a:lnTo>
                    <a:pt x="1022684" y="360947"/>
                  </a:lnTo>
                  <a:lnTo>
                    <a:pt x="986589" y="288758"/>
                  </a:lnTo>
                  <a:lnTo>
                    <a:pt x="1094874" y="108284"/>
                  </a:lnTo>
                  <a:lnTo>
                    <a:pt x="1191126" y="60158"/>
                  </a:lnTo>
                  <a:lnTo>
                    <a:pt x="1383631" y="96252"/>
                  </a:lnTo>
                  <a:lnTo>
                    <a:pt x="1467852" y="252663"/>
                  </a:lnTo>
                  <a:lnTo>
                    <a:pt x="1636295" y="252663"/>
                  </a:lnTo>
                  <a:lnTo>
                    <a:pt x="2081463" y="0"/>
                  </a:lnTo>
                  <a:close/>
                </a:path>
              </a:pathLst>
            </a:custGeom>
            <a:grpFill/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135241">
              <a:off x="4504175" y="1035263"/>
              <a:ext cx="778657" cy="393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prstClr val="black"/>
                  </a:solidFill>
                </a:rPr>
                <a:t>Problem-Solving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906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685800"/>
            <a:ext cx="6347713" cy="1320800"/>
          </a:xfrm>
        </p:spPr>
        <p:txBody>
          <a:bodyPr/>
          <a:lstStyle/>
          <a:p>
            <a:r>
              <a:rPr lang="en-US" dirty="0" smtClean="0"/>
              <a:t>TFI </a:t>
            </a:r>
            <a:br>
              <a:rPr lang="en-US" dirty="0" smtClean="0"/>
            </a:br>
            <a:r>
              <a:rPr lang="en-US" dirty="0" smtClean="0"/>
              <a:t>Section 3: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2236790"/>
            <a:ext cx="6347714" cy="3880773"/>
          </a:xfrm>
        </p:spPr>
        <p:txBody>
          <a:bodyPr/>
          <a:lstStyle/>
          <a:p>
            <a:pPr lvl="0">
              <a:buClr>
                <a:srgbClr val="3333CC"/>
              </a:buClr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solidFill>
                  <a:srgbClr val="00339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2.10 Level of Use</a:t>
            </a:r>
          </a:p>
          <a:p>
            <a:pPr lvl="0">
              <a:buClr>
                <a:srgbClr val="3333CC"/>
              </a:buClr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solidFill>
                  <a:srgbClr val="00339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2.11 Student Performance </a:t>
            </a:r>
            <a:r>
              <a:rPr lang="en-US" sz="2800" dirty="0" smtClean="0">
                <a:solidFill>
                  <a:srgbClr val="00339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Data</a:t>
            </a:r>
            <a:endParaRPr lang="en-US" sz="2800" dirty="0">
              <a:solidFill>
                <a:srgbClr val="003399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buClr>
                <a:srgbClr val="3333CC"/>
              </a:buClr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solidFill>
                  <a:srgbClr val="00339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2.12 Fidelity Data</a:t>
            </a:r>
          </a:p>
          <a:p>
            <a:pPr lvl="0">
              <a:buClr>
                <a:srgbClr val="3333CC"/>
              </a:buClr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solidFill>
                  <a:srgbClr val="00339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2.13 Annual Evaluation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04800"/>
            <a:ext cx="1600200" cy="204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50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38469" y="457200"/>
            <a:ext cx="7010400" cy="76417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TFI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Reflection - Evaluation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1066800" y="1221372"/>
            <a:ext cx="5791200" cy="4493627"/>
          </a:xfrm>
          <a:prstGeom prst="wedgeRoundRectCallout">
            <a:avLst>
              <a:gd name="adj1" fmla="val 40856"/>
              <a:gd name="adj2" fmla="val 6873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What is…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1 </a:t>
            </a:r>
            <a:r>
              <a:rPr lang="en-US" sz="3200" i="1" dirty="0">
                <a:solidFill>
                  <a:schemeClr val="bg1"/>
                </a:solidFill>
              </a:rPr>
              <a:t>strength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1 </a:t>
            </a:r>
            <a:r>
              <a:rPr lang="en-US" sz="3200" i="1" dirty="0">
                <a:solidFill>
                  <a:schemeClr val="bg1"/>
                </a:solidFill>
              </a:rPr>
              <a:t>challenge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…you currently have?</a:t>
            </a:r>
          </a:p>
        </p:txBody>
      </p:sp>
    </p:spTree>
    <p:extLst>
      <p:ext uri="{BB962C8B-B14F-4D97-AF65-F5344CB8AC3E}">
        <p14:creationId xmlns:p14="http://schemas.microsoft.com/office/powerpoint/2010/main" val="139074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919" y="222868"/>
            <a:ext cx="8077200" cy="923925"/>
          </a:xfrm>
          <a:solidFill>
            <a:schemeClr val="bg1"/>
          </a:solidFill>
          <a:ln w="57150">
            <a:solidFill>
              <a:srgbClr val="003399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Tracking Success of Targeted Interventions</a:t>
            </a:r>
            <a:endParaRPr lang="en-US" sz="32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553" y="1527793"/>
            <a:ext cx="7035439" cy="5330207"/>
          </a:xfrm>
        </p:spPr>
        <p:txBody>
          <a:bodyPr rtlCol="0">
            <a:noAutofit/>
          </a:bodyPr>
          <a:lstStyle/>
          <a:p>
            <a:pPr lvl="1">
              <a:spcBef>
                <a:spcPts val="0"/>
              </a:spcBef>
              <a:buClr>
                <a:srgbClr val="3333CC"/>
              </a:buClr>
              <a:defRPr/>
            </a:pPr>
            <a:r>
              <a:rPr lang="en-US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Define the goal(s) of the intervention</a:t>
            </a:r>
          </a:p>
          <a:p>
            <a:pPr lvl="2">
              <a:spcBef>
                <a:spcPts val="0"/>
              </a:spcBef>
              <a:buClr>
                <a:srgbClr val="3333CC"/>
              </a:buClr>
              <a:defRPr/>
            </a:pPr>
            <a:r>
              <a:rPr lang="en-US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If this intervention is successful for this group of students, what will they be doing that they are not doing now?</a:t>
            </a:r>
          </a:p>
          <a:p>
            <a:pPr lvl="2">
              <a:spcBef>
                <a:spcPts val="0"/>
              </a:spcBef>
              <a:buClr>
                <a:srgbClr val="3333CC"/>
              </a:buClr>
              <a:defRPr/>
            </a:pPr>
            <a:r>
              <a:rPr lang="en-US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Make these statements as behavioral, objective, and observable as possible</a:t>
            </a:r>
          </a:p>
          <a:p>
            <a:pPr lvl="2">
              <a:spcBef>
                <a:spcPts val="0"/>
              </a:spcBef>
              <a:buClr>
                <a:srgbClr val="3333CC"/>
              </a:buClr>
              <a:defRPr/>
            </a:pPr>
            <a:endParaRPr lang="en-US" sz="20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spcBef>
                <a:spcPts val="0"/>
              </a:spcBef>
              <a:buClr>
                <a:srgbClr val="3333CC"/>
              </a:buClr>
              <a:defRPr/>
            </a:pPr>
            <a:r>
              <a:rPr lang="en-US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Utilize a simple rating scale</a:t>
            </a:r>
          </a:p>
          <a:p>
            <a:pPr lvl="2">
              <a:spcBef>
                <a:spcPts val="0"/>
              </a:spcBef>
              <a:buClr>
                <a:srgbClr val="3333CC"/>
              </a:buClr>
              <a:defRPr/>
            </a:pPr>
            <a:r>
              <a:rPr 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5 - Student’s behavior is well above expectations</a:t>
            </a:r>
          </a:p>
          <a:p>
            <a:pPr lvl="2">
              <a:spcBef>
                <a:spcPts val="0"/>
              </a:spcBef>
              <a:buClr>
                <a:srgbClr val="3333CC"/>
              </a:buClr>
              <a:defRPr/>
            </a:pPr>
            <a:r>
              <a:rPr 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4 - Student’s behavior is above expectations</a:t>
            </a:r>
          </a:p>
          <a:p>
            <a:pPr lvl="2">
              <a:spcBef>
                <a:spcPts val="0"/>
              </a:spcBef>
              <a:buClr>
                <a:srgbClr val="3333CC"/>
              </a:buClr>
              <a:defRPr/>
            </a:pPr>
            <a:r>
              <a:rPr 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3 - Student’s behavior meets expectations</a:t>
            </a:r>
          </a:p>
          <a:p>
            <a:pPr lvl="2">
              <a:spcBef>
                <a:spcPts val="0"/>
              </a:spcBef>
              <a:buClr>
                <a:srgbClr val="3333CC"/>
              </a:buClr>
              <a:defRPr/>
            </a:pPr>
            <a:r>
              <a:rPr 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2 - Student’s behavior is below expectations</a:t>
            </a:r>
          </a:p>
          <a:p>
            <a:pPr lvl="2">
              <a:spcBef>
                <a:spcPts val="0"/>
              </a:spcBef>
              <a:buClr>
                <a:srgbClr val="3333CC"/>
              </a:buClr>
              <a:defRPr/>
            </a:pPr>
            <a:r>
              <a:rPr 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1 - Student’s behavior is well below expectations</a:t>
            </a:r>
          </a:p>
          <a:p>
            <a:pPr marL="914400" lvl="2" indent="0">
              <a:spcBef>
                <a:spcPts val="0"/>
              </a:spcBef>
              <a:buClr>
                <a:srgbClr val="3333CC"/>
              </a:buClr>
              <a:buNone/>
              <a:defRPr/>
            </a:pPr>
            <a:endParaRPr lang="en-US" sz="20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spcBef>
                <a:spcPts val="0"/>
              </a:spcBef>
              <a:buClr>
                <a:srgbClr val="3333CC"/>
              </a:buClr>
              <a:defRPr/>
            </a:pPr>
            <a:r>
              <a:rPr lang="en-US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Create a simple tracking sheet (see example)</a:t>
            </a:r>
          </a:p>
        </p:txBody>
      </p:sp>
      <p:grpSp>
        <p:nvGrpSpPr>
          <p:cNvPr id="16" name="Group 15"/>
          <p:cNvGrpSpPr/>
          <p:nvPr/>
        </p:nvGrpSpPr>
        <p:grpSpPr>
          <a:xfrm rot="1686142">
            <a:off x="7053154" y="5229306"/>
            <a:ext cx="1859251" cy="1448645"/>
            <a:chOff x="1621757" y="2920389"/>
            <a:chExt cx="1788662" cy="1597304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7" name="Freeform 16"/>
            <p:cNvSpPr/>
            <p:nvPr/>
          </p:nvSpPr>
          <p:spPr>
            <a:xfrm>
              <a:off x="1621757" y="3315063"/>
              <a:ext cx="1058747" cy="1202630"/>
            </a:xfrm>
            <a:custGeom>
              <a:avLst/>
              <a:gdLst>
                <a:gd name="connsiteX0" fmla="*/ 2081463 w 3164305"/>
                <a:gd name="connsiteY0" fmla="*/ 0 h 3260558"/>
                <a:gd name="connsiteX1" fmla="*/ 2358189 w 3164305"/>
                <a:gd name="connsiteY1" fmla="*/ 529389 h 3260558"/>
                <a:gd name="connsiteX2" fmla="*/ 2261937 w 3164305"/>
                <a:gd name="connsiteY2" fmla="*/ 589547 h 3260558"/>
                <a:gd name="connsiteX3" fmla="*/ 2201779 w 3164305"/>
                <a:gd name="connsiteY3" fmla="*/ 649705 h 3260558"/>
                <a:gd name="connsiteX4" fmla="*/ 2165684 w 3164305"/>
                <a:gd name="connsiteY4" fmla="*/ 782052 h 3260558"/>
                <a:gd name="connsiteX5" fmla="*/ 2177716 w 3164305"/>
                <a:gd name="connsiteY5" fmla="*/ 938463 h 3260558"/>
                <a:gd name="connsiteX6" fmla="*/ 2225842 w 3164305"/>
                <a:gd name="connsiteY6" fmla="*/ 1034715 h 3260558"/>
                <a:gd name="connsiteX7" fmla="*/ 2322095 w 3164305"/>
                <a:gd name="connsiteY7" fmla="*/ 1191126 h 3260558"/>
                <a:gd name="connsiteX8" fmla="*/ 2490537 w 3164305"/>
                <a:gd name="connsiteY8" fmla="*/ 1251284 h 3260558"/>
                <a:gd name="connsiteX9" fmla="*/ 2646947 w 3164305"/>
                <a:gd name="connsiteY9" fmla="*/ 1227221 h 3260558"/>
                <a:gd name="connsiteX10" fmla="*/ 2767263 w 3164305"/>
                <a:gd name="connsiteY10" fmla="*/ 1082842 h 3260558"/>
                <a:gd name="connsiteX11" fmla="*/ 2803358 w 3164305"/>
                <a:gd name="connsiteY11" fmla="*/ 1010652 h 3260558"/>
                <a:gd name="connsiteX12" fmla="*/ 2923674 w 3164305"/>
                <a:gd name="connsiteY12" fmla="*/ 1022684 h 3260558"/>
                <a:gd name="connsiteX13" fmla="*/ 3092116 w 3164305"/>
                <a:gd name="connsiteY13" fmla="*/ 1203158 h 3260558"/>
                <a:gd name="connsiteX14" fmla="*/ 3080084 w 3164305"/>
                <a:gd name="connsiteY14" fmla="*/ 1383631 h 3260558"/>
                <a:gd name="connsiteX15" fmla="*/ 3031958 w 3164305"/>
                <a:gd name="connsiteY15" fmla="*/ 1479884 h 3260558"/>
                <a:gd name="connsiteX16" fmla="*/ 2899610 w 3164305"/>
                <a:gd name="connsiteY16" fmla="*/ 1528010 h 3260558"/>
                <a:gd name="connsiteX17" fmla="*/ 2875547 w 3164305"/>
                <a:gd name="connsiteY17" fmla="*/ 1600200 h 3260558"/>
                <a:gd name="connsiteX18" fmla="*/ 3152274 w 3164305"/>
                <a:gd name="connsiteY18" fmla="*/ 2153652 h 3260558"/>
                <a:gd name="connsiteX19" fmla="*/ 3164305 w 3164305"/>
                <a:gd name="connsiteY19" fmla="*/ 2201779 h 3260558"/>
                <a:gd name="connsiteX20" fmla="*/ 2671010 w 3164305"/>
                <a:gd name="connsiteY20" fmla="*/ 2442410 h 3260558"/>
                <a:gd name="connsiteX21" fmla="*/ 2586789 w 3164305"/>
                <a:gd name="connsiteY21" fmla="*/ 2298031 h 3260558"/>
                <a:gd name="connsiteX22" fmla="*/ 2394284 w 3164305"/>
                <a:gd name="connsiteY22" fmla="*/ 2249905 h 3260558"/>
                <a:gd name="connsiteX23" fmla="*/ 2273968 w 3164305"/>
                <a:gd name="connsiteY23" fmla="*/ 2261937 h 3260558"/>
                <a:gd name="connsiteX24" fmla="*/ 2153652 w 3164305"/>
                <a:gd name="connsiteY24" fmla="*/ 2322094 h 3260558"/>
                <a:gd name="connsiteX25" fmla="*/ 2069431 w 3164305"/>
                <a:gd name="connsiteY25" fmla="*/ 2418347 h 3260558"/>
                <a:gd name="connsiteX26" fmla="*/ 1985210 w 3164305"/>
                <a:gd name="connsiteY26" fmla="*/ 2538663 h 3260558"/>
                <a:gd name="connsiteX27" fmla="*/ 1985210 w 3164305"/>
                <a:gd name="connsiteY27" fmla="*/ 2671010 h 3260558"/>
                <a:gd name="connsiteX28" fmla="*/ 2069431 w 3164305"/>
                <a:gd name="connsiteY28" fmla="*/ 2815389 h 3260558"/>
                <a:gd name="connsiteX29" fmla="*/ 2213810 w 3164305"/>
                <a:gd name="connsiteY29" fmla="*/ 2899610 h 3260558"/>
                <a:gd name="connsiteX30" fmla="*/ 2201779 w 3164305"/>
                <a:gd name="connsiteY30" fmla="*/ 3056021 h 3260558"/>
                <a:gd name="connsiteX31" fmla="*/ 1985210 w 3164305"/>
                <a:gd name="connsiteY31" fmla="*/ 3200400 h 3260558"/>
                <a:gd name="connsiteX32" fmla="*/ 1792705 w 3164305"/>
                <a:gd name="connsiteY32" fmla="*/ 3188368 h 3260558"/>
                <a:gd name="connsiteX33" fmla="*/ 1720516 w 3164305"/>
                <a:gd name="connsiteY33" fmla="*/ 3043989 h 3260558"/>
                <a:gd name="connsiteX34" fmla="*/ 1648326 w 3164305"/>
                <a:gd name="connsiteY34" fmla="*/ 2971800 h 3260558"/>
                <a:gd name="connsiteX35" fmla="*/ 1058779 w 3164305"/>
                <a:gd name="connsiteY35" fmla="*/ 3260558 h 3260558"/>
                <a:gd name="connsiteX36" fmla="*/ 806116 w 3164305"/>
                <a:gd name="connsiteY36" fmla="*/ 2743200 h 3260558"/>
                <a:gd name="connsiteX37" fmla="*/ 878305 w 3164305"/>
                <a:gd name="connsiteY37" fmla="*/ 2695073 h 3260558"/>
                <a:gd name="connsiteX38" fmla="*/ 1010652 w 3164305"/>
                <a:gd name="connsiteY38" fmla="*/ 2514600 h 3260558"/>
                <a:gd name="connsiteX39" fmla="*/ 974558 w 3164305"/>
                <a:gd name="connsiteY39" fmla="*/ 2286000 h 3260558"/>
                <a:gd name="connsiteX40" fmla="*/ 842210 w 3164305"/>
                <a:gd name="connsiteY40" fmla="*/ 2105526 h 3260558"/>
                <a:gd name="connsiteX41" fmla="*/ 649705 w 3164305"/>
                <a:gd name="connsiteY41" fmla="*/ 2033337 h 3260558"/>
                <a:gd name="connsiteX42" fmla="*/ 457200 w 3164305"/>
                <a:gd name="connsiteY42" fmla="*/ 2105526 h 3260558"/>
                <a:gd name="connsiteX43" fmla="*/ 397042 w 3164305"/>
                <a:gd name="connsiteY43" fmla="*/ 2249905 h 3260558"/>
                <a:gd name="connsiteX44" fmla="*/ 276726 w 3164305"/>
                <a:gd name="connsiteY44" fmla="*/ 2286000 h 3260558"/>
                <a:gd name="connsiteX45" fmla="*/ 156410 w 3164305"/>
                <a:gd name="connsiteY45" fmla="*/ 2177715 h 3260558"/>
                <a:gd name="connsiteX46" fmla="*/ 84221 w 3164305"/>
                <a:gd name="connsiteY46" fmla="*/ 2093494 h 3260558"/>
                <a:gd name="connsiteX47" fmla="*/ 84221 w 3164305"/>
                <a:gd name="connsiteY47" fmla="*/ 1876926 h 3260558"/>
                <a:gd name="connsiteX48" fmla="*/ 288758 w 3164305"/>
                <a:gd name="connsiteY48" fmla="*/ 1720515 h 3260558"/>
                <a:gd name="connsiteX49" fmla="*/ 264695 w 3164305"/>
                <a:gd name="connsiteY49" fmla="*/ 1624263 h 3260558"/>
                <a:gd name="connsiteX50" fmla="*/ 0 w 3164305"/>
                <a:gd name="connsiteY50" fmla="*/ 1058779 h 3260558"/>
                <a:gd name="connsiteX51" fmla="*/ 541421 w 3164305"/>
                <a:gd name="connsiteY51" fmla="*/ 806115 h 3260558"/>
                <a:gd name="connsiteX52" fmla="*/ 661737 w 3164305"/>
                <a:gd name="connsiteY52" fmla="*/ 1010652 h 3260558"/>
                <a:gd name="connsiteX53" fmla="*/ 914400 w 3164305"/>
                <a:gd name="connsiteY53" fmla="*/ 1022684 h 3260558"/>
                <a:gd name="connsiteX54" fmla="*/ 1106905 w 3164305"/>
                <a:gd name="connsiteY54" fmla="*/ 914400 h 3260558"/>
                <a:gd name="connsiteX55" fmla="*/ 1191126 w 3164305"/>
                <a:gd name="connsiteY55" fmla="*/ 757989 h 3260558"/>
                <a:gd name="connsiteX56" fmla="*/ 1203158 w 3164305"/>
                <a:gd name="connsiteY56" fmla="*/ 529389 h 3260558"/>
                <a:gd name="connsiteX57" fmla="*/ 1022684 w 3164305"/>
                <a:gd name="connsiteY57" fmla="*/ 360947 h 3260558"/>
                <a:gd name="connsiteX58" fmla="*/ 986589 w 3164305"/>
                <a:gd name="connsiteY58" fmla="*/ 288758 h 3260558"/>
                <a:gd name="connsiteX59" fmla="*/ 1094874 w 3164305"/>
                <a:gd name="connsiteY59" fmla="*/ 108284 h 3260558"/>
                <a:gd name="connsiteX60" fmla="*/ 1191126 w 3164305"/>
                <a:gd name="connsiteY60" fmla="*/ 60158 h 3260558"/>
                <a:gd name="connsiteX61" fmla="*/ 1383631 w 3164305"/>
                <a:gd name="connsiteY61" fmla="*/ 96252 h 3260558"/>
                <a:gd name="connsiteX62" fmla="*/ 1467852 w 3164305"/>
                <a:gd name="connsiteY62" fmla="*/ 252663 h 3260558"/>
                <a:gd name="connsiteX63" fmla="*/ 1636295 w 3164305"/>
                <a:gd name="connsiteY63" fmla="*/ 252663 h 3260558"/>
                <a:gd name="connsiteX64" fmla="*/ 2081463 w 3164305"/>
                <a:gd name="connsiteY64" fmla="*/ 0 h 326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164305" h="3260558">
                  <a:moveTo>
                    <a:pt x="2081463" y="0"/>
                  </a:moveTo>
                  <a:lnTo>
                    <a:pt x="2358189" y="529389"/>
                  </a:lnTo>
                  <a:lnTo>
                    <a:pt x="2261937" y="589547"/>
                  </a:lnTo>
                  <a:lnTo>
                    <a:pt x="2201779" y="649705"/>
                  </a:lnTo>
                  <a:lnTo>
                    <a:pt x="2165684" y="782052"/>
                  </a:lnTo>
                  <a:lnTo>
                    <a:pt x="2177716" y="938463"/>
                  </a:lnTo>
                  <a:lnTo>
                    <a:pt x="2225842" y="1034715"/>
                  </a:lnTo>
                  <a:lnTo>
                    <a:pt x="2322095" y="1191126"/>
                  </a:lnTo>
                  <a:lnTo>
                    <a:pt x="2490537" y="1251284"/>
                  </a:lnTo>
                  <a:lnTo>
                    <a:pt x="2646947" y="1227221"/>
                  </a:lnTo>
                  <a:lnTo>
                    <a:pt x="2767263" y="1082842"/>
                  </a:lnTo>
                  <a:lnTo>
                    <a:pt x="2803358" y="1010652"/>
                  </a:lnTo>
                  <a:lnTo>
                    <a:pt x="2923674" y="1022684"/>
                  </a:lnTo>
                  <a:lnTo>
                    <a:pt x="3092116" y="1203158"/>
                  </a:lnTo>
                  <a:lnTo>
                    <a:pt x="3080084" y="1383631"/>
                  </a:lnTo>
                  <a:lnTo>
                    <a:pt x="3031958" y="1479884"/>
                  </a:lnTo>
                  <a:lnTo>
                    <a:pt x="2899610" y="1528010"/>
                  </a:lnTo>
                  <a:lnTo>
                    <a:pt x="2875547" y="1600200"/>
                  </a:lnTo>
                  <a:lnTo>
                    <a:pt x="3152274" y="2153652"/>
                  </a:lnTo>
                  <a:lnTo>
                    <a:pt x="3164305" y="2201779"/>
                  </a:lnTo>
                  <a:lnTo>
                    <a:pt x="2671010" y="2442410"/>
                  </a:lnTo>
                  <a:lnTo>
                    <a:pt x="2586789" y="2298031"/>
                  </a:lnTo>
                  <a:lnTo>
                    <a:pt x="2394284" y="2249905"/>
                  </a:lnTo>
                  <a:lnTo>
                    <a:pt x="2273968" y="2261937"/>
                  </a:lnTo>
                  <a:lnTo>
                    <a:pt x="2153652" y="2322094"/>
                  </a:lnTo>
                  <a:lnTo>
                    <a:pt x="2069431" y="2418347"/>
                  </a:lnTo>
                  <a:lnTo>
                    <a:pt x="1985210" y="2538663"/>
                  </a:lnTo>
                  <a:lnTo>
                    <a:pt x="1985210" y="2671010"/>
                  </a:lnTo>
                  <a:lnTo>
                    <a:pt x="2069431" y="2815389"/>
                  </a:lnTo>
                  <a:lnTo>
                    <a:pt x="2213810" y="2899610"/>
                  </a:lnTo>
                  <a:lnTo>
                    <a:pt x="2201779" y="3056021"/>
                  </a:lnTo>
                  <a:lnTo>
                    <a:pt x="1985210" y="3200400"/>
                  </a:lnTo>
                  <a:lnTo>
                    <a:pt x="1792705" y="3188368"/>
                  </a:lnTo>
                  <a:lnTo>
                    <a:pt x="1720516" y="3043989"/>
                  </a:lnTo>
                  <a:lnTo>
                    <a:pt x="1648326" y="2971800"/>
                  </a:lnTo>
                  <a:lnTo>
                    <a:pt x="1058779" y="3260558"/>
                  </a:lnTo>
                  <a:lnTo>
                    <a:pt x="806116" y="2743200"/>
                  </a:lnTo>
                  <a:lnTo>
                    <a:pt x="878305" y="2695073"/>
                  </a:lnTo>
                  <a:lnTo>
                    <a:pt x="1010652" y="2514600"/>
                  </a:lnTo>
                  <a:lnTo>
                    <a:pt x="974558" y="2286000"/>
                  </a:lnTo>
                  <a:lnTo>
                    <a:pt x="842210" y="2105526"/>
                  </a:lnTo>
                  <a:lnTo>
                    <a:pt x="649705" y="2033337"/>
                  </a:lnTo>
                  <a:lnTo>
                    <a:pt x="457200" y="2105526"/>
                  </a:lnTo>
                  <a:lnTo>
                    <a:pt x="397042" y="2249905"/>
                  </a:lnTo>
                  <a:lnTo>
                    <a:pt x="276726" y="2286000"/>
                  </a:lnTo>
                  <a:lnTo>
                    <a:pt x="156410" y="2177715"/>
                  </a:lnTo>
                  <a:lnTo>
                    <a:pt x="84221" y="2093494"/>
                  </a:lnTo>
                  <a:lnTo>
                    <a:pt x="84221" y="1876926"/>
                  </a:lnTo>
                  <a:lnTo>
                    <a:pt x="288758" y="1720515"/>
                  </a:lnTo>
                  <a:lnTo>
                    <a:pt x="264695" y="1624263"/>
                  </a:lnTo>
                  <a:lnTo>
                    <a:pt x="0" y="1058779"/>
                  </a:lnTo>
                  <a:lnTo>
                    <a:pt x="541421" y="806115"/>
                  </a:lnTo>
                  <a:lnTo>
                    <a:pt x="661737" y="1010652"/>
                  </a:lnTo>
                  <a:lnTo>
                    <a:pt x="914400" y="1022684"/>
                  </a:lnTo>
                  <a:lnTo>
                    <a:pt x="1106905" y="914400"/>
                  </a:lnTo>
                  <a:lnTo>
                    <a:pt x="1191126" y="757989"/>
                  </a:lnTo>
                  <a:lnTo>
                    <a:pt x="1203158" y="529389"/>
                  </a:lnTo>
                  <a:lnTo>
                    <a:pt x="1022684" y="360947"/>
                  </a:lnTo>
                  <a:lnTo>
                    <a:pt x="986589" y="288758"/>
                  </a:lnTo>
                  <a:lnTo>
                    <a:pt x="1094874" y="108284"/>
                  </a:lnTo>
                  <a:lnTo>
                    <a:pt x="1191126" y="60158"/>
                  </a:lnTo>
                  <a:lnTo>
                    <a:pt x="1383631" y="96252"/>
                  </a:lnTo>
                  <a:lnTo>
                    <a:pt x="1467852" y="252663"/>
                  </a:lnTo>
                  <a:lnTo>
                    <a:pt x="1636295" y="252663"/>
                  </a:lnTo>
                  <a:lnTo>
                    <a:pt x="2081463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 rot="19962890">
              <a:off x="1851218" y="3806086"/>
              <a:ext cx="599822" cy="220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 smtClean="0"/>
                <a:t>Systems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351672" y="2920389"/>
              <a:ext cx="1058747" cy="1202631"/>
            </a:xfrm>
            <a:custGeom>
              <a:avLst/>
              <a:gdLst>
                <a:gd name="connsiteX0" fmla="*/ 2081463 w 3164305"/>
                <a:gd name="connsiteY0" fmla="*/ 0 h 3260558"/>
                <a:gd name="connsiteX1" fmla="*/ 2358189 w 3164305"/>
                <a:gd name="connsiteY1" fmla="*/ 529389 h 3260558"/>
                <a:gd name="connsiteX2" fmla="*/ 2261937 w 3164305"/>
                <a:gd name="connsiteY2" fmla="*/ 589547 h 3260558"/>
                <a:gd name="connsiteX3" fmla="*/ 2201779 w 3164305"/>
                <a:gd name="connsiteY3" fmla="*/ 649705 h 3260558"/>
                <a:gd name="connsiteX4" fmla="*/ 2165684 w 3164305"/>
                <a:gd name="connsiteY4" fmla="*/ 782052 h 3260558"/>
                <a:gd name="connsiteX5" fmla="*/ 2177716 w 3164305"/>
                <a:gd name="connsiteY5" fmla="*/ 938463 h 3260558"/>
                <a:gd name="connsiteX6" fmla="*/ 2225842 w 3164305"/>
                <a:gd name="connsiteY6" fmla="*/ 1034715 h 3260558"/>
                <a:gd name="connsiteX7" fmla="*/ 2322095 w 3164305"/>
                <a:gd name="connsiteY7" fmla="*/ 1191126 h 3260558"/>
                <a:gd name="connsiteX8" fmla="*/ 2490537 w 3164305"/>
                <a:gd name="connsiteY8" fmla="*/ 1251284 h 3260558"/>
                <a:gd name="connsiteX9" fmla="*/ 2646947 w 3164305"/>
                <a:gd name="connsiteY9" fmla="*/ 1227221 h 3260558"/>
                <a:gd name="connsiteX10" fmla="*/ 2767263 w 3164305"/>
                <a:gd name="connsiteY10" fmla="*/ 1082842 h 3260558"/>
                <a:gd name="connsiteX11" fmla="*/ 2803358 w 3164305"/>
                <a:gd name="connsiteY11" fmla="*/ 1010652 h 3260558"/>
                <a:gd name="connsiteX12" fmla="*/ 2923674 w 3164305"/>
                <a:gd name="connsiteY12" fmla="*/ 1022684 h 3260558"/>
                <a:gd name="connsiteX13" fmla="*/ 3092116 w 3164305"/>
                <a:gd name="connsiteY13" fmla="*/ 1203158 h 3260558"/>
                <a:gd name="connsiteX14" fmla="*/ 3080084 w 3164305"/>
                <a:gd name="connsiteY14" fmla="*/ 1383631 h 3260558"/>
                <a:gd name="connsiteX15" fmla="*/ 3031958 w 3164305"/>
                <a:gd name="connsiteY15" fmla="*/ 1479884 h 3260558"/>
                <a:gd name="connsiteX16" fmla="*/ 2899610 w 3164305"/>
                <a:gd name="connsiteY16" fmla="*/ 1528010 h 3260558"/>
                <a:gd name="connsiteX17" fmla="*/ 2875547 w 3164305"/>
                <a:gd name="connsiteY17" fmla="*/ 1600200 h 3260558"/>
                <a:gd name="connsiteX18" fmla="*/ 3152274 w 3164305"/>
                <a:gd name="connsiteY18" fmla="*/ 2153652 h 3260558"/>
                <a:gd name="connsiteX19" fmla="*/ 3164305 w 3164305"/>
                <a:gd name="connsiteY19" fmla="*/ 2201779 h 3260558"/>
                <a:gd name="connsiteX20" fmla="*/ 2671010 w 3164305"/>
                <a:gd name="connsiteY20" fmla="*/ 2442410 h 3260558"/>
                <a:gd name="connsiteX21" fmla="*/ 2586789 w 3164305"/>
                <a:gd name="connsiteY21" fmla="*/ 2298031 h 3260558"/>
                <a:gd name="connsiteX22" fmla="*/ 2394284 w 3164305"/>
                <a:gd name="connsiteY22" fmla="*/ 2249905 h 3260558"/>
                <a:gd name="connsiteX23" fmla="*/ 2273968 w 3164305"/>
                <a:gd name="connsiteY23" fmla="*/ 2261937 h 3260558"/>
                <a:gd name="connsiteX24" fmla="*/ 2153652 w 3164305"/>
                <a:gd name="connsiteY24" fmla="*/ 2322094 h 3260558"/>
                <a:gd name="connsiteX25" fmla="*/ 2069431 w 3164305"/>
                <a:gd name="connsiteY25" fmla="*/ 2418347 h 3260558"/>
                <a:gd name="connsiteX26" fmla="*/ 1985210 w 3164305"/>
                <a:gd name="connsiteY26" fmla="*/ 2538663 h 3260558"/>
                <a:gd name="connsiteX27" fmla="*/ 1985210 w 3164305"/>
                <a:gd name="connsiteY27" fmla="*/ 2671010 h 3260558"/>
                <a:gd name="connsiteX28" fmla="*/ 2069431 w 3164305"/>
                <a:gd name="connsiteY28" fmla="*/ 2815389 h 3260558"/>
                <a:gd name="connsiteX29" fmla="*/ 2213810 w 3164305"/>
                <a:gd name="connsiteY29" fmla="*/ 2899610 h 3260558"/>
                <a:gd name="connsiteX30" fmla="*/ 2201779 w 3164305"/>
                <a:gd name="connsiteY30" fmla="*/ 3056021 h 3260558"/>
                <a:gd name="connsiteX31" fmla="*/ 1985210 w 3164305"/>
                <a:gd name="connsiteY31" fmla="*/ 3200400 h 3260558"/>
                <a:gd name="connsiteX32" fmla="*/ 1792705 w 3164305"/>
                <a:gd name="connsiteY32" fmla="*/ 3188368 h 3260558"/>
                <a:gd name="connsiteX33" fmla="*/ 1720516 w 3164305"/>
                <a:gd name="connsiteY33" fmla="*/ 3043989 h 3260558"/>
                <a:gd name="connsiteX34" fmla="*/ 1648326 w 3164305"/>
                <a:gd name="connsiteY34" fmla="*/ 2971800 h 3260558"/>
                <a:gd name="connsiteX35" fmla="*/ 1058779 w 3164305"/>
                <a:gd name="connsiteY35" fmla="*/ 3260558 h 3260558"/>
                <a:gd name="connsiteX36" fmla="*/ 806116 w 3164305"/>
                <a:gd name="connsiteY36" fmla="*/ 2743200 h 3260558"/>
                <a:gd name="connsiteX37" fmla="*/ 878305 w 3164305"/>
                <a:gd name="connsiteY37" fmla="*/ 2695073 h 3260558"/>
                <a:gd name="connsiteX38" fmla="*/ 1010652 w 3164305"/>
                <a:gd name="connsiteY38" fmla="*/ 2514600 h 3260558"/>
                <a:gd name="connsiteX39" fmla="*/ 974558 w 3164305"/>
                <a:gd name="connsiteY39" fmla="*/ 2286000 h 3260558"/>
                <a:gd name="connsiteX40" fmla="*/ 842210 w 3164305"/>
                <a:gd name="connsiteY40" fmla="*/ 2105526 h 3260558"/>
                <a:gd name="connsiteX41" fmla="*/ 649705 w 3164305"/>
                <a:gd name="connsiteY41" fmla="*/ 2033337 h 3260558"/>
                <a:gd name="connsiteX42" fmla="*/ 457200 w 3164305"/>
                <a:gd name="connsiteY42" fmla="*/ 2105526 h 3260558"/>
                <a:gd name="connsiteX43" fmla="*/ 397042 w 3164305"/>
                <a:gd name="connsiteY43" fmla="*/ 2249905 h 3260558"/>
                <a:gd name="connsiteX44" fmla="*/ 276726 w 3164305"/>
                <a:gd name="connsiteY44" fmla="*/ 2286000 h 3260558"/>
                <a:gd name="connsiteX45" fmla="*/ 156410 w 3164305"/>
                <a:gd name="connsiteY45" fmla="*/ 2177715 h 3260558"/>
                <a:gd name="connsiteX46" fmla="*/ 84221 w 3164305"/>
                <a:gd name="connsiteY46" fmla="*/ 2093494 h 3260558"/>
                <a:gd name="connsiteX47" fmla="*/ 84221 w 3164305"/>
                <a:gd name="connsiteY47" fmla="*/ 1876926 h 3260558"/>
                <a:gd name="connsiteX48" fmla="*/ 288758 w 3164305"/>
                <a:gd name="connsiteY48" fmla="*/ 1720515 h 3260558"/>
                <a:gd name="connsiteX49" fmla="*/ 264695 w 3164305"/>
                <a:gd name="connsiteY49" fmla="*/ 1624263 h 3260558"/>
                <a:gd name="connsiteX50" fmla="*/ 0 w 3164305"/>
                <a:gd name="connsiteY50" fmla="*/ 1058779 h 3260558"/>
                <a:gd name="connsiteX51" fmla="*/ 541421 w 3164305"/>
                <a:gd name="connsiteY51" fmla="*/ 806115 h 3260558"/>
                <a:gd name="connsiteX52" fmla="*/ 661737 w 3164305"/>
                <a:gd name="connsiteY52" fmla="*/ 1010652 h 3260558"/>
                <a:gd name="connsiteX53" fmla="*/ 914400 w 3164305"/>
                <a:gd name="connsiteY53" fmla="*/ 1022684 h 3260558"/>
                <a:gd name="connsiteX54" fmla="*/ 1106905 w 3164305"/>
                <a:gd name="connsiteY54" fmla="*/ 914400 h 3260558"/>
                <a:gd name="connsiteX55" fmla="*/ 1191126 w 3164305"/>
                <a:gd name="connsiteY55" fmla="*/ 757989 h 3260558"/>
                <a:gd name="connsiteX56" fmla="*/ 1203158 w 3164305"/>
                <a:gd name="connsiteY56" fmla="*/ 529389 h 3260558"/>
                <a:gd name="connsiteX57" fmla="*/ 1022684 w 3164305"/>
                <a:gd name="connsiteY57" fmla="*/ 360947 h 3260558"/>
                <a:gd name="connsiteX58" fmla="*/ 986589 w 3164305"/>
                <a:gd name="connsiteY58" fmla="*/ 288758 h 3260558"/>
                <a:gd name="connsiteX59" fmla="*/ 1094874 w 3164305"/>
                <a:gd name="connsiteY59" fmla="*/ 108284 h 3260558"/>
                <a:gd name="connsiteX60" fmla="*/ 1191126 w 3164305"/>
                <a:gd name="connsiteY60" fmla="*/ 60158 h 3260558"/>
                <a:gd name="connsiteX61" fmla="*/ 1383631 w 3164305"/>
                <a:gd name="connsiteY61" fmla="*/ 96252 h 3260558"/>
                <a:gd name="connsiteX62" fmla="*/ 1467852 w 3164305"/>
                <a:gd name="connsiteY62" fmla="*/ 252663 h 3260558"/>
                <a:gd name="connsiteX63" fmla="*/ 1636295 w 3164305"/>
                <a:gd name="connsiteY63" fmla="*/ 252663 h 3260558"/>
                <a:gd name="connsiteX64" fmla="*/ 2081463 w 3164305"/>
                <a:gd name="connsiteY64" fmla="*/ 0 h 326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164305" h="3260558">
                  <a:moveTo>
                    <a:pt x="2081463" y="0"/>
                  </a:moveTo>
                  <a:lnTo>
                    <a:pt x="2358189" y="529389"/>
                  </a:lnTo>
                  <a:lnTo>
                    <a:pt x="2261937" y="589547"/>
                  </a:lnTo>
                  <a:lnTo>
                    <a:pt x="2201779" y="649705"/>
                  </a:lnTo>
                  <a:lnTo>
                    <a:pt x="2165684" y="782052"/>
                  </a:lnTo>
                  <a:lnTo>
                    <a:pt x="2177716" y="938463"/>
                  </a:lnTo>
                  <a:lnTo>
                    <a:pt x="2225842" y="1034715"/>
                  </a:lnTo>
                  <a:lnTo>
                    <a:pt x="2322095" y="1191126"/>
                  </a:lnTo>
                  <a:lnTo>
                    <a:pt x="2490537" y="1251284"/>
                  </a:lnTo>
                  <a:lnTo>
                    <a:pt x="2646947" y="1227221"/>
                  </a:lnTo>
                  <a:lnTo>
                    <a:pt x="2767263" y="1082842"/>
                  </a:lnTo>
                  <a:lnTo>
                    <a:pt x="2803358" y="1010652"/>
                  </a:lnTo>
                  <a:lnTo>
                    <a:pt x="2923674" y="1022684"/>
                  </a:lnTo>
                  <a:lnTo>
                    <a:pt x="3092116" y="1203158"/>
                  </a:lnTo>
                  <a:lnTo>
                    <a:pt x="3080084" y="1383631"/>
                  </a:lnTo>
                  <a:lnTo>
                    <a:pt x="3031958" y="1479884"/>
                  </a:lnTo>
                  <a:lnTo>
                    <a:pt x="2899610" y="1528010"/>
                  </a:lnTo>
                  <a:lnTo>
                    <a:pt x="2875547" y="1600200"/>
                  </a:lnTo>
                  <a:lnTo>
                    <a:pt x="3152274" y="2153652"/>
                  </a:lnTo>
                  <a:lnTo>
                    <a:pt x="3164305" y="2201779"/>
                  </a:lnTo>
                  <a:lnTo>
                    <a:pt x="2671010" y="2442410"/>
                  </a:lnTo>
                  <a:lnTo>
                    <a:pt x="2586789" y="2298031"/>
                  </a:lnTo>
                  <a:lnTo>
                    <a:pt x="2394284" y="2249905"/>
                  </a:lnTo>
                  <a:lnTo>
                    <a:pt x="2273968" y="2261937"/>
                  </a:lnTo>
                  <a:lnTo>
                    <a:pt x="2153652" y="2322094"/>
                  </a:lnTo>
                  <a:lnTo>
                    <a:pt x="2069431" y="2418347"/>
                  </a:lnTo>
                  <a:lnTo>
                    <a:pt x="1985210" y="2538663"/>
                  </a:lnTo>
                  <a:lnTo>
                    <a:pt x="1985210" y="2671010"/>
                  </a:lnTo>
                  <a:lnTo>
                    <a:pt x="2069431" y="2815389"/>
                  </a:lnTo>
                  <a:lnTo>
                    <a:pt x="2213810" y="2899610"/>
                  </a:lnTo>
                  <a:lnTo>
                    <a:pt x="2201779" y="3056021"/>
                  </a:lnTo>
                  <a:lnTo>
                    <a:pt x="1985210" y="3200400"/>
                  </a:lnTo>
                  <a:lnTo>
                    <a:pt x="1792705" y="3188368"/>
                  </a:lnTo>
                  <a:lnTo>
                    <a:pt x="1720516" y="3043989"/>
                  </a:lnTo>
                  <a:lnTo>
                    <a:pt x="1648326" y="2971800"/>
                  </a:lnTo>
                  <a:lnTo>
                    <a:pt x="1058779" y="3260558"/>
                  </a:lnTo>
                  <a:lnTo>
                    <a:pt x="806116" y="2743200"/>
                  </a:lnTo>
                  <a:lnTo>
                    <a:pt x="878305" y="2695073"/>
                  </a:lnTo>
                  <a:lnTo>
                    <a:pt x="1010652" y="2514600"/>
                  </a:lnTo>
                  <a:lnTo>
                    <a:pt x="974558" y="2286000"/>
                  </a:lnTo>
                  <a:lnTo>
                    <a:pt x="842210" y="2105526"/>
                  </a:lnTo>
                  <a:lnTo>
                    <a:pt x="649705" y="2033337"/>
                  </a:lnTo>
                  <a:lnTo>
                    <a:pt x="457200" y="2105526"/>
                  </a:lnTo>
                  <a:lnTo>
                    <a:pt x="397042" y="2249905"/>
                  </a:lnTo>
                  <a:lnTo>
                    <a:pt x="276726" y="2286000"/>
                  </a:lnTo>
                  <a:lnTo>
                    <a:pt x="156410" y="2177715"/>
                  </a:lnTo>
                  <a:lnTo>
                    <a:pt x="84221" y="2093494"/>
                  </a:lnTo>
                  <a:lnTo>
                    <a:pt x="84221" y="1876926"/>
                  </a:lnTo>
                  <a:lnTo>
                    <a:pt x="288758" y="1720515"/>
                  </a:lnTo>
                  <a:lnTo>
                    <a:pt x="264695" y="1624263"/>
                  </a:lnTo>
                  <a:lnTo>
                    <a:pt x="0" y="1058779"/>
                  </a:lnTo>
                  <a:lnTo>
                    <a:pt x="541421" y="806115"/>
                  </a:lnTo>
                  <a:lnTo>
                    <a:pt x="661737" y="1010652"/>
                  </a:lnTo>
                  <a:lnTo>
                    <a:pt x="914400" y="1022684"/>
                  </a:lnTo>
                  <a:lnTo>
                    <a:pt x="1106905" y="914400"/>
                  </a:lnTo>
                  <a:lnTo>
                    <a:pt x="1191126" y="757989"/>
                  </a:lnTo>
                  <a:lnTo>
                    <a:pt x="1203158" y="529389"/>
                  </a:lnTo>
                  <a:lnTo>
                    <a:pt x="1022684" y="360947"/>
                  </a:lnTo>
                  <a:lnTo>
                    <a:pt x="986589" y="288758"/>
                  </a:lnTo>
                  <a:lnTo>
                    <a:pt x="1094874" y="108284"/>
                  </a:lnTo>
                  <a:lnTo>
                    <a:pt x="1191126" y="60158"/>
                  </a:lnTo>
                  <a:lnTo>
                    <a:pt x="1383631" y="96252"/>
                  </a:lnTo>
                  <a:lnTo>
                    <a:pt x="1467852" y="252663"/>
                  </a:lnTo>
                  <a:lnTo>
                    <a:pt x="1636295" y="252663"/>
                  </a:lnTo>
                  <a:lnTo>
                    <a:pt x="2081463" y="0"/>
                  </a:lnTo>
                  <a:close/>
                </a:path>
              </a:pathLst>
            </a:custGeom>
            <a:solidFill>
              <a:srgbClr val="FCEDCE"/>
            </a:solidFill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 rot="20049099">
              <a:off x="2584348" y="3401452"/>
              <a:ext cx="593392" cy="339361"/>
            </a:xfrm>
            <a:prstGeom prst="rect">
              <a:avLst/>
            </a:prstGeom>
            <a:solidFill>
              <a:srgbClr val="FCEDC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 smtClean="0"/>
                <a:t>Problem-Solving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852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919" y="222868"/>
            <a:ext cx="8077200" cy="923925"/>
          </a:xfrm>
          <a:solidFill>
            <a:schemeClr val="bg1"/>
          </a:solidFill>
          <a:ln w="57150">
            <a:solidFill>
              <a:srgbClr val="003399"/>
            </a:solidFill>
          </a:ln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Tracking Success of Targeted Interventions</a:t>
            </a:r>
            <a:br>
              <a:rPr lang="en-US" sz="32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</a:br>
            <a:r>
              <a:rPr lang="en-US" sz="32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Example: </a:t>
            </a:r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latin typeface="Trebuchet MS" panose="020B0603020202020204" pitchFamily="34" charset="0"/>
              </a:rPr>
              <a:t>Lunch Bunch</a:t>
            </a:r>
            <a:endParaRPr lang="en-US" sz="32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57" y="1524406"/>
            <a:ext cx="6846034" cy="5181600"/>
          </a:xfrm>
        </p:spPr>
        <p:txBody>
          <a:bodyPr rtlCol="0">
            <a:noAutofit/>
          </a:bodyPr>
          <a:lstStyle/>
          <a:p>
            <a:pPr lvl="1">
              <a:spcBef>
                <a:spcPts val="0"/>
              </a:spcBef>
              <a:buClr>
                <a:srgbClr val="3333CC"/>
              </a:buClr>
              <a:defRPr/>
            </a:pPr>
            <a:r>
              <a:rPr lang="en-US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Define the goal(s) of the intervention</a:t>
            </a:r>
          </a:p>
          <a:p>
            <a:pPr lvl="2">
              <a:spcBef>
                <a:spcPts val="0"/>
              </a:spcBef>
              <a:buClr>
                <a:srgbClr val="3333CC"/>
              </a:buClr>
              <a:defRPr/>
            </a:pPr>
            <a:r>
              <a:rPr lang="en-US" sz="20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Students will speak to each other in a conversational tone </a:t>
            </a:r>
            <a:r>
              <a:rPr lang="en-US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(”inside voice”)</a:t>
            </a:r>
          </a:p>
          <a:p>
            <a:pPr lvl="2">
              <a:spcBef>
                <a:spcPts val="0"/>
              </a:spcBef>
              <a:buClr>
                <a:srgbClr val="3333CC"/>
              </a:buClr>
              <a:defRPr/>
            </a:pPr>
            <a:r>
              <a:rPr lang="en-US" sz="20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Students will listen to each other</a:t>
            </a:r>
          </a:p>
          <a:p>
            <a:pPr lvl="3">
              <a:spcBef>
                <a:spcPts val="0"/>
              </a:spcBef>
              <a:buClr>
                <a:srgbClr val="3333CC"/>
              </a:buClr>
              <a:defRPr/>
            </a:pPr>
            <a:r>
              <a:rPr lang="en-US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Eye contact with speaker</a:t>
            </a:r>
          </a:p>
          <a:p>
            <a:pPr lvl="3">
              <a:spcBef>
                <a:spcPts val="0"/>
              </a:spcBef>
              <a:buClr>
                <a:srgbClr val="3333CC"/>
              </a:buClr>
              <a:defRPr/>
            </a:pPr>
            <a:r>
              <a:rPr lang="en-US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Remain quiet until speaker has finished</a:t>
            </a:r>
          </a:p>
          <a:p>
            <a:pPr lvl="2">
              <a:spcBef>
                <a:spcPts val="0"/>
              </a:spcBef>
              <a:buClr>
                <a:srgbClr val="3333CC"/>
              </a:buClr>
              <a:defRPr/>
            </a:pPr>
            <a:r>
              <a:rPr lang="en-US" sz="20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Students will take turns in games</a:t>
            </a:r>
          </a:p>
          <a:p>
            <a:pPr lvl="2">
              <a:spcBef>
                <a:spcPts val="0"/>
              </a:spcBef>
              <a:buClr>
                <a:srgbClr val="3333CC"/>
              </a:buClr>
              <a:defRPr/>
            </a:pPr>
            <a:r>
              <a:rPr lang="en-US" sz="20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Students will show self-management of emotions</a:t>
            </a:r>
          </a:p>
          <a:p>
            <a:pPr lvl="3">
              <a:spcBef>
                <a:spcPts val="0"/>
              </a:spcBef>
              <a:buClr>
                <a:srgbClr val="3333CC"/>
              </a:buClr>
              <a:defRPr/>
            </a:pPr>
            <a:r>
              <a:rPr lang="en-US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Demonstrate calm when disappointed</a:t>
            </a:r>
          </a:p>
          <a:p>
            <a:pPr lvl="3">
              <a:spcBef>
                <a:spcPts val="0"/>
              </a:spcBef>
              <a:buClr>
                <a:srgbClr val="3333CC"/>
              </a:buClr>
              <a:defRPr/>
            </a:pPr>
            <a:r>
              <a:rPr lang="en-US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Express own needs appropriately </a:t>
            </a:r>
          </a:p>
          <a:p>
            <a:pPr lvl="2">
              <a:spcBef>
                <a:spcPts val="0"/>
              </a:spcBef>
              <a:buClr>
                <a:srgbClr val="3333CC"/>
              </a:buClr>
              <a:defRPr/>
            </a:pPr>
            <a:endParaRPr lang="en-US" sz="20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spcBef>
                <a:spcPts val="0"/>
              </a:spcBef>
              <a:buClr>
                <a:srgbClr val="3333CC"/>
              </a:buClr>
              <a:defRPr/>
            </a:pPr>
            <a:r>
              <a:rPr lang="en-US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The Lunch Bunch time should include </a:t>
            </a:r>
            <a:r>
              <a:rPr lang="en-US" sz="20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active teaching </a:t>
            </a:r>
            <a:r>
              <a:rPr lang="en-US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of each of these skills (e.g., teaching “This is how we play games together.”)</a:t>
            </a:r>
          </a:p>
        </p:txBody>
      </p:sp>
      <p:grpSp>
        <p:nvGrpSpPr>
          <p:cNvPr id="16" name="Group 15"/>
          <p:cNvGrpSpPr/>
          <p:nvPr/>
        </p:nvGrpSpPr>
        <p:grpSpPr>
          <a:xfrm rot="1686142">
            <a:off x="7053154" y="5229306"/>
            <a:ext cx="1859251" cy="1448645"/>
            <a:chOff x="1621757" y="2920389"/>
            <a:chExt cx="1788662" cy="1597304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7" name="Freeform 16"/>
            <p:cNvSpPr/>
            <p:nvPr/>
          </p:nvSpPr>
          <p:spPr>
            <a:xfrm>
              <a:off x="1621757" y="3315063"/>
              <a:ext cx="1058747" cy="1202630"/>
            </a:xfrm>
            <a:custGeom>
              <a:avLst/>
              <a:gdLst>
                <a:gd name="connsiteX0" fmla="*/ 2081463 w 3164305"/>
                <a:gd name="connsiteY0" fmla="*/ 0 h 3260558"/>
                <a:gd name="connsiteX1" fmla="*/ 2358189 w 3164305"/>
                <a:gd name="connsiteY1" fmla="*/ 529389 h 3260558"/>
                <a:gd name="connsiteX2" fmla="*/ 2261937 w 3164305"/>
                <a:gd name="connsiteY2" fmla="*/ 589547 h 3260558"/>
                <a:gd name="connsiteX3" fmla="*/ 2201779 w 3164305"/>
                <a:gd name="connsiteY3" fmla="*/ 649705 h 3260558"/>
                <a:gd name="connsiteX4" fmla="*/ 2165684 w 3164305"/>
                <a:gd name="connsiteY4" fmla="*/ 782052 h 3260558"/>
                <a:gd name="connsiteX5" fmla="*/ 2177716 w 3164305"/>
                <a:gd name="connsiteY5" fmla="*/ 938463 h 3260558"/>
                <a:gd name="connsiteX6" fmla="*/ 2225842 w 3164305"/>
                <a:gd name="connsiteY6" fmla="*/ 1034715 h 3260558"/>
                <a:gd name="connsiteX7" fmla="*/ 2322095 w 3164305"/>
                <a:gd name="connsiteY7" fmla="*/ 1191126 h 3260558"/>
                <a:gd name="connsiteX8" fmla="*/ 2490537 w 3164305"/>
                <a:gd name="connsiteY8" fmla="*/ 1251284 h 3260558"/>
                <a:gd name="connsiteX9" fmla="*/ 2646947 w 3164305"/>
                <a:gd name="connsiteY9" fmla="*/ 1227221 h 3260558"/>
                <a:gd name="connsiteX10" fmla="*/ 2767263 w 3164305"/>
                <a:gd name="connsiteY10" fmla="*/ 1082842 h 3260558"/>
                <a:gd name="connsiteX11" fmla="*/ 2803358 w 3164305"/>
                <a:gd name="connsiteY11" fmla="*/ 1010652 h 3260558"/>
                <a:gd name="connsiteX12" fmla="*/ 2923674 w 3164305"/>
                <a:gd name="connsiteY12" fmla="*/ 1022684 h 3260558"/>
                <a:gd name="connsiteX13" fmla="*/ 3092116 w 3164305"/>
                <a:gd name="connsiteY13" fmla="*/ 1203158 h 3260558"/>
                <a:gd name="connsiteX14" fmla="*/ 3080084 w 3164305"/>
                <a:gd name="connsiteY14" fmla="*/ 1383631 h 3260558"/>
                <a:gd name="connsiteX15" fmla="*/ 3031958 w 3164305"/>
                <a:gd name="connsiteY15" fmla="*/ 1479884 h 3260558"/>
                <a:gd name="connsiteX16" fmla="*/ 2899610 w 3164305"/>
                <a:gd name="connsiteY16" fmla="*/ 1528010 h 3260558"/>
                <a:gd name="connsiteX17" fmla="*/ 2875547 w 3164305"/>
                <a:gd name="connsiteY17" fmla="*/ 1600200 h 3260558"/>
                <a:gd name="connsiteX18" fmla="*/ 3152274 w 3164305"/>
                <a:gd name="connsiteY18" fmla="*/ 2153652 h 3260558"/>
                <a:gd name="connsiteX19" fmla="*/ 3164305 w 3164305"/>
                <a:gd name="connsiteY19" fmla="*/ 2201779 h 3260558"/>
                <a:gd name="connsiteX20" fmla="*/ 2671010 w 3164305"/>
                <a:gd name="connsiteY20" fmla="*/ 2442410 h 3260558"/>
                <a:gd name="connsiteX21" fmla="*/ 2586789 w 3164305"/>
                <a:gd name="connsiteY21" fmla="*/ 2298031 h 3260558"/>
                <a:gd name="connsiteX22" fmla="*/ 2394284 w 3164305"/>
                <a:gd name="connsiteY22" fmla="*/ 2249905 h 3260558"/>
                <a:gd name="connsiteX23" fmla="*/ 2273968 w 3164305"/>
                <a:gd name="connsiteY23" fmla="*/ 2261937 h 3260558"/>
                <a:gd name="connsiteX24" fmla="*/ 2153652 w 3164305"/>
                <a:gd name="connsiteY24" fmla="*/ 2322094 h 3260558"/>
                <a:gd name="connsiteX25" fmla="*/ 2069431 w 3164305"/>
                <a:gd name="connsiteY25" fmla="*/ 2418347 h 3260558"/>
                <a:gd name="connsiteX26" fmla="*/ 1985210 w 3164305"/>
                <a:gd name="connsiteY26" fmla="*/ 2538663 h 3260558"/>
                <a:gd name="connsiteX27" fmla="*/ 1985210 w 3164305"/>
                <a:gd name="connsiteY27" fmla="*/ 2671010 h 3260558"/>
                <a:gd name="connsiteX28" fmla="*/ 2069431 w 3164305"/>
                <a:gd name="connsiteY28" fmla="*/ 2815389 h 3260558"/>
                <a:gd name="connsiteX29" fmla="*/ 2213810 w 3164305"/>
                <a:gd name="connsiteY29" fmla="*/ 2899610 h 3260558"/>
                <a:gd name="connsiteX30" fmla="*/ 2201779 w 3164305"/>
                <a:gd name="connsiteY30" fmla="*/ 3056021 h 3260558"/>
                <a:gd name="connsiteX31" fmla="*/ 1985210 w 3164305"/>
                <a:gd name="connsiteY31" fmla="*/ 3200400 h 3260558"/>
                <a:gd name="connsiteX32" fmla="*/ 1792705 w 3164305"/>
                <a:gd name="connsiteY32" fmla="*/ 3188368 h 3260558"/>
                <a:gd name="connsiteX33" fmla="*/ 1720516 w 3164305"/>
                <a:gd name="connsiteY33" fmla="*/ 3043989 h 3260558"/>
                <a:gd name="connsiteX34" fmla="*/ 1648326 w 3164305"/>
                <a:gd name="connsiteY34" fmla="*/ 2971800 h 3260558"/>
                <a:gd name="connsiteX35" fmla="*/ 1058779 w 3164305"/>
                <a:gd name="connsiteY35" fmla="*/ 3260558 h 3260558"/>
                <a:gd name="connsiteX36" fmla="*/ 806116 w 3164305"/>
                <a:gd name="connsiteY36" fmla="*/ 2743200 h 3260558"/>
                <a:gd name="connsiteX37" fmla="*/ 878305 w 3164305"/>
                <a:gd name="connsiteY37" fmla="*/ 2695073 h 3260558"/>
                <a:gd name="connsiteX38" fmla="*/ 1010652 w 3164305"/>
                <a:gd name="connsiteY38" fmla="*/ 2514600 h 3260558"/>
                <a:gd name="connsiteX39" fmla="*/ 974558 w 3164305"/>
                <a:gd name="connsiteY39" fmla="*/ 2286000 h 3260558"/>
                <a:gd name="connsiteX40" fmla="*/ 842210 w 3164305"/>
                <a:gd name="connsiteY40" fmla="*/ 2105526 h 3260558"/>
                <a:gd name="connsiteX41" fmla="*/ 649705 w 3164305"/>
                <a:gd name="connsiteY41" fmla="*/ 2033337 h 3260558"/>
                <a:gd name="connsiteX42" fmla="*/ 457200 w 3164305"/>
                <a:gd name="connsiteY42" fmla="*/ 2105526 h 3260558"/>
                <a:gd name="connsiteX43" fmla="*/ 397042 w 3164305"/>
                <a:gd name="connsiteY43" fmla="*/ 2249905 h 3260558"/>
                <a:gd name="connsiteX44" fmla="*/ 276726 w 3164305"/>
                <a:gd name="connsiteY44" fmla="*/ 2286000 h 3260558"/>
                <a:gd name="connsiteX45" fmla="*/ 156410 w 3164305"/>
                <a:gd name="connsiteY45" fmla="*/ 2177715 h 3260558"/>
                <a:gd name="connsiteX46" fmla="*/ 84221 w 3164305"/>
                <a:gd name="connsiteY46" fmla="*/ 2093494 h 3260558"/>
                <a:gd name="connsiteX47" fmla="*/ 84221 w 3164305"/>
                <a:gd name="connsiteY47" fmla="*/ 1876926 h 3260558"/>
                <a:gd name="connsiteX48" fmla="*/ 288758 w 3164305"/>
                <a:gd name="connsiteY48" fmla="*/ 1720515 h 3260558"/>
                <a:gd name="connsiteX49" fmla="*/ 264695 w 3164305"/>
                <a:gd name="connsiteY49" fmla="*/ 1624263 h 3260558"/>
                <a:gd name="connsiteX50" fmla="*/ 0 w 3164305"/>
                <a:gd name="connsiteY50" fmla="*/ 1058779 h 3260558"/>
                <a:gd name="connsiteX51" fmla="*/ 541421 w 3164305"/>
                <a:gd name="connsiteY51" fmla="*/ 806115 h 3260558"/>
                <a:gd name="connsiteX52" fmla="*/ 661737 w 3164305"/>
                <a:gd name="connsiteY52" fmla="*/ 1010652 h 3260558"/>
                <a:gd name="connsiteX53" fmla="*/ 914400 w 3164305"/>
                <a:gd name="connsiteY53" fmla="*/ 1022684 h 3260558"/>
                <a:gd name="connsiteX54" fmla="*/ 1106905 w 3164305"/>
                <a:gd name="connsiteY54" fmla="*/ 914400 h 3260558"/>
                <a:gd name="connsiteX55" fmla="*/ 1191126 w 3164305"/>
                <a:gd name="connsiteY55" fmla="*/ 757989 h 3260558"/>
                <a:gd name="connsiteX56" fmla="*/ 1203158 w 3164305"/>
                <a:gd name="connsiteY56" fmla="*/ 529389 h 3260558"/>
                <a:gd name="connsiteX57" fmla="*/ 1022684 w 3164305"/>
                <a:gd name="connsiteY57" fmla="*/ 360947 h 3260558"/>
                <a:gd name="connsiteX58" fmla="*/ 986589 w 3164305"/>
                <a:gd name="connsiteY58" fmla="*/ 288758 h 3260558"/>
                <a:gd name="connsiteX59" fmla="*/ 1094874 w 3164305"/>
                <a:gd name="connsiteY59" fmla="*/ 108284 h 3260558"/>
                <a:gd name="connsiteX60" fmla="*/ 1191126 w 3164305"/>
                <a:gd name="connsiteY60" fmla="*/ 60158 h 3260558"/>
                <a:gd name="connsiteX61" fmla="*/ 1383631 w 3164305"/>
                <a:gd name="connsiteY61" fmla="*/ 96252 h 3260558"/>
                <a:gd name="connsiteX62" fmla="*/ 1467852 w 3164305"/>
                <a:gd name="connsiteY62" fmla="*/ 252663 h 3260558"/>
                <a:gd name="connsiteX63" fmla="*/ 1636295 w 3164305"/>
                <a:gd name="connsiteY63" fmla="*/ 252663 h 3260558"/>
                <a:gd name="connsiteX64" fmla="*/ 2081463 w 3164305"/>
                <a:gd name="connsiteY64" fmla="*/ 0 h 326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164305" h="3260558">
                  <a:moveTo>
                    <a:pt x="2081463" y="0"/>
                  </a:moveTo>
                  <a:lnTo>
                    <a:pt x="2358189" y="529389"/>
                  </a:lnTo>
                  <a:lnTo>
                    <a:pt x="2261937" y="589547"/>
                  </a:lnTo>
                  <a:lnTo>
                    <a:pt x="2201779" y="649705"/>
                  </a:lnTo>
                  <a:lnTo>
                    <a:pt x="2165684" y="782052"/>
                  </a:lnTo>
                  <a:lnTo>
                    <a:pt x="2177716" y="938463"/>
                  </a:lnTo>
                  <a:lnTo>
                    <a:pt x="2225842" y="1034715"/>
                  </a:lnTo>
                  <a:lnTo>
                    <a:pt x="2322095" y="1191126"/>
                  </a:lnTo>
                  <a:lnTo>
                    <a:pt x="2490537" y="1251284"/>
                  </a:lnTo>
                  <a:lnTo>
                    <a:pt x="2646947" y="1227221"/>
                  </a:lnTo>
                  <a:lnTo>
                    <a:pt x="2767263" y="1082842"/>
                  </a:lnTo>
                  <a:lnTo>
                    <a:pt x="2803358" y="1010652"/>
                  </a:lnTo>
                  <a:lnTo>
                    <a:pt x="2923674" y="1022684"/>
                  </a:lnTo>
                  <a:lnTo>
                    <a:pt x="3092116" y="1203158"/>
                  </a:lnTo>
                  <a:lnTo>
                    <a:pt x="3080084" y="1383631"/>
                  </a:lnTo>
                  <a:lnTo>
                    <a:pt x="3031958" y="1479884"/>
                  </a:lnTo>
                  <a:lnTo>
                    <a:pt x="2899610" y="1528010"/>
                  </a:lnTo>
                  <a:lnTo>
                    <a:pt x="2875547" y="1600200"/>
                  </a:lnTo>
                  <a:lnTo>
                    <a:pt x="3152274" y="2153652"/>
                  </a:lnTo>
                  <a:lnTo>
                    <a:pt x="3164305" y="2201779"/>
                  </a:lnTo>
                  <a:lnTo>
                    <a:pt x="2671010" y="2442410"/>
                  </a:lnTo>
                  <a:lnTo>
                    <a:pt x="2586789" y="2298031"/>
                  </a:lnTo>
                  <a:lnTo>
                    <a:pt x="2394284" y="2249905"/>
                  </a:lnTo>
                  <a:lnTo>
                    <a:pt x="2273968" y="2261937"/>
                  </a:lnTo>
                  <a:lnTo>
                    <a:pt x="2153652" y="2322094"/>
                  </a:lnTo>
                  <a:lnTo>
                    <a:pt x="2069431" y="2418347"/>
                  </a:lnTo>
                  <a:lnTo>
                    <a:pt x="1985210" y="2538663"/>
                  </a:lnTo>
                  <a:lnTo>
                    <a:pt x="1985210" y="2671010"/>
                  </a:lnTo>
                  <a:lnTo>
                    <a:pt x="2069431" y="2815389"/>
                  </a:lnTo>
                  <a:lnTo>
                    <a:pt x="2213810" y="2899610"/>
                  </a:lnTo>
                  <a:lnTo>
                    <a:pt x="2201779" y="3056021"/>
                  </a:lnTo>
                  <a:lnTo>
                    <a:pt x="1985210" y="3200400"/>
                  </a:lnTo>
                  <a:lnTo>
                    <a:pt x="1792705" y="3188368"/>
                  </a:lnTo>
                  <a:lnTo>
                    <a:pt x="1720516" y="3043989"/>
                  </a:lnTo>
                  <a:lnTo>
                    <a:pt x="1648326" y="2971800"/>
                  </a:lnTo>
                  <a:lnTo>
                    <a:pt x="1058779" y="3260558"/>
                  </a:lnTo>
                  <a:lnTo>
                    <a:pt x="806116" y="2743200"/>
                  </a:lnTo>
                  <a:lnTo>
                    <a:pt x="878305" y="2695073"/>
                  </a:lnTo>
                  <a:lnTo>
                    <a:pt x="1010652" y="2514600"/>
                  </a:lnTo>
                  <a:lnTo>
                    <a:pt x="974558" y="2286000"/>
                  </a:lnTo>
                  <a:lnTo>
                    <a:pt x="842210" y="2105526"/>
                  </a:lnTo>
                  <a:lnTo>
                    <a:pt x="649705" y="2033337"/>
                  </a:lnTo>
                  <a:lnTo>
                    <a:pt x="457200" y="2105526"/>
                  </a:lnTo>
                  <a:lnTo>
                    <a:pt x="397042" y="2249905"/>
                  </a:lnTo>
                  <a:lnTo>
                    <a:pt x="276726" y="2286000"/>
                  </a:lnTo>
                  <a:lnTo>
                    <a:pt x="156410" y="2177715"/>
                  </a:lnTo>
                  <a:lnTo>
                    <a:pt x="84221" y="2093494"/>
                  </a:lnTo>
                  <a:lnTo>
                    <a:pt x="84221" y="1876926"/>
                  </a:lnTo>
                  <a:lnTo>
                    <a:pt x="288758" y="1720515"/>
                  </a:lnTo>
                  <a:lnTo>
                    <a:pt x="264695" y="1624263"/>
                  </a:lnTo>
                  <a:lnTo>
                    <a:pt x="0" y="1058779"/>
                  </a:lnTo>
                  <a:lnTo>
                    <a:pt x="541421" y="806115"/>
                  </a:lnTo>
                  <a:lnTo>
                    <a:pt x="661737" y="1010652"/>
                  </a:lnTo>
                  <a:lnTo>
                    <a:pt x="914400" y="1022684"/>
                  </a:lnTo>
                  <a:lnTo>
                    <a:pt x="1106905" y="914400"/>
                  </a:lnTo>
                  <a:lnTo>
                    <a:pt x="1191126" y="757989"/>
                  </a:lnTo>
                  <a:lnTo>
                    <a:pt x="1203158" y="529389"/>
                  </a:lnTo>
                  <a:lnTo>
                    <a:pt x="1022684" y="360947"/>
                  </a:lnTo>
                  <a:lnTo>
                    <a:pt x="986589" y="288758"/>
                  </a:lnTo>
                  <a:lnTo>
                    <a:pt x="1094874" y="108284"/>
                  </a:lnTo>
                  <a:lnTo>
                    <a:pt x="1191126" y="60158"/>
                  </a:lnTo>
                  <a:lnTo>
                    <a:pt x="1383631" y="96252"/>
                  </a:lnTo>
                  <a:lnTo>
                    <a:pt x="1467852" y="252663"/>
                  </a:lnTo>
                  <a:lnTo>
                    <a:pt x="1636295" y="252663"/>
                  </a:lnTo>
                  <a:lnTo>
                    <a:pt x="2081463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 rot="19962890">
              <a:off x="1851218" y="3806086"/>
              <a:ext cx="599822" cy="220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 smtClean="0"/>
                <a:t>Systems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351672" y="2920389"/>
              <a:ext cx="1058747" cy="1202631"/>
            </a:xfrm>
            <a:custGeom>
              <a:avLst/>
              <a:gdLst>
                <a:gd name="connsiteX0" fmla="*/ 2081463 w 3164305"/>
                <a:gd name="connsiteY0" fmla="*/ 0 h 3260558"/>
                <a:gd name="connsiteX1" fmla="*/ 2358189 w 3164305"/>
                <a:gd name="connsiteY1" fmla="*/ 529389 h 3260558"/>
                <a:gd name="connsiteX2" fmla="*/ 2261937 w 3164305"/>
                <a:gd name="connsiteY2" fmla="*/ 589547 h 3260558"/>
                <a:gd name="connsiteX3" fmla="*/ 2201779 w 3164305"/>
                <a:gd name="connsiteY3" fmla="*/ 649705 h 3260558"/>
                <a:gd name="connsiteX4" fmla="*/ 2165684 w 3164305"/>
                <a:gd name="connsiteY4" fmla="*/ 782052 h 3260558"/>
                <a:gd name="connsiteX5" fmla="*/ 2177716 w 3164305"/>
                <a:gd name="connsiteY5" fmla="*/ 938463 h 3260558"/>
                <a:gd name="connsiteX6" fmla="*/ 2225842 w 3164305"/>
                <a:gd name="connsiteY6" fmla="*/ 1034715 h 3260558"/>
                <a:gd name="connsiteX7" fmla="*/ 2322095 w 3164305"/>
                <a:gd name="connsiteY7" fmla="*/ 1191126 h 3260558"/>
                <a:gd name="connsiteX8" fmla="*/ 2490537 w 3164305"/>
                <a:gd name="connsiteY8" fmla="*/ 1251284 h 3260558"/>
                <a:gd name="connsiteX9" fmla="*/ 2646947 w 3164305"/>
                <a:gd name="connsiteY9" fmla="*/ 1227221 h 3260558"/>
                <a:gd name="connsiteX10" fmla="*/ 2767263 w 3164305"/>
                <a:gd name="connsiteY10" fmla="*/ 1082842 h 3260558"/>
                <a:gd name="connsiteX11" fmla="*/ 2803358 w 3164305"/>
                <a:gd name="connsiteY11" fmla="*/ 1010652 h 3260558"/>
                <a:gd name="connsiteX12" fmla="*/ 2923674 w 3164305"/>
                <a:gd name="connsiteY12" fmla="*/ 1022684 h 3260558"/>
                <a:gd name="connsiteX13" fmla="*/ 3092116 w 3164305"/>
                <a:gd name="connsiteY13" fmla="*/ 1203158 h 3260558"/>
                <a:gd name="connsiteX14" fmla="*/ 3080084 w 3164305"/>
                <a:gd name="connsiteY14" fmla="*/ 1383631 h 3260558"/>
                <a:gd name="connsiteX15" fmla="*/ 3031958 w 3164305"/>
                <a:gd name="connsiteY15" fmla="*/ 1479884 h 3260558"/>
                <a:gd name="connsiteX16" fmla="*/ 2899610 w 3164305"/>
                <a:gd name="connsiteY16" fmla="*/ 1528010 h 3260558"/>
                <a:gd name="connsiteX17" fmla="*/ 2875547 w 3164305"/>
                <a:gd name="connsiteY17" fmla="*/ 1600200 h 3260558"/>
                <a:gd name="connsiteX18" fmla="*/ 3152274 w 3164305"/>
                <a:gd name="connsiteY18" fmla="*/ 2153652 h 3260558"/>
                <a:gd name="connsiteX19" fmla="*/ 3164305 w 3164305"/>
                <a:gd name="connsiteY19" fmla="*/ 2201779 h 3260558"/>
                <a:gd name="connsiteX20" fmla="*/ 2671010 w 3164305"/>
                <a:gd name="connsiteY20" fmla="*/ 2442410 h 3260558"/>
                <a:gd name="connsiteX21" fmla="*/ 2586789 w 3164305"/>
                <a:gd name="connsiteY21" fmla="*/ 2298031 h 3260558"/>
                <a:gd name="connsiteX22" fmla="*/ 2394284 w 3164305"/>
                <a:gd name="connsiteY22" fmla="*/ 2249905 h 3260558"/>
                <a:gd name="connsiteX23" fmla="*/ 2273968 w 3164305"/>
                <a:gd name="connsiteY23" fmla="*/ 2261937 h 3260558"/>
                <a:gd name="connsiteX24" fmla="*/ 2153652 w 3164305"/>
                <a:gd name="connsiteY24" fmla="*/ 2322094 h 3260558"/>
                <a:gd name="connsiteX25" fmla="*/ 2069431 w 3164305"/>
                <a:gd name="connsiteY25" fmla="*/ 2418347 h 3260558"/>
                <a:gd name="connsiteX26" fmla="*/ 1985210 w 3164305"/>
                <a:gd name="connsiteY26" fmla="*/ 2538663 h 3260558"/>
                <a:gd name="connsiteX27" fmla="*/ 1985210 w 3164305"/>
                <a:gd name="connsiteY27" fmla="*/ 2671010 h 3260558"/>
                <a:gd name="connsiteX28" fmla="*/ 2069431 w 3164305"/>
                <a:gd name="connsiteY28" fmla="*/ 2815389 h 3260558"/>
                <a:gd name="connsiteX29" fmla="*/ 2213810 w 3164305"/>
                <a:gd name="connsiteY29" fmla="*/ 2899610 h 3260558"/>
                <a:gd name="connsiteX30" fmla="*/ 2201779 w 3164305"/>
                <a:gd name="connsiteY30" fmla="*/ 3056021 h 3260558"/>
                <a:gd name="connsiteX31" fmla="*/ 1985210 w 3164305"/>
                <a:gd name="connsiteY31" fmla="*/ 3200400 h 3260558"/>
                <a:gd name="connsiteX32" fmla="*/ 1792705 w 3164305"/>
                <a:gd name="connsiteY32" fmla="*/ 3188368 h 3260558"/>
                <a:gd name="connsiteX33" fmla="*/ 1720516 w 3164305"/>
                <a:gd name="connsiteY33" fmla="*/ 3043989 h 3260558"/>
                <a:gd name="connsiteX34" fmla="*/ 1648326 w 3164305"/>
                <a:gd name="connsiteY34" fmla="*/ 2971800 h 3260558"/>
                <a:gd name="connsiteX35" fmla="*/ 1058779 w 3164305"/>
                <a:gd name="connsiteY35" fmla="*/ 3260558 h 3260558"/>
                <a:gd name="connsiteX36" fmla="*/ 806116 w 3164305"/>
                <a:gd name="connsiteY36" fmla="*/ 2743200 h 3260558"/>
                <a:gd name="connsiteX37" fmla="*/ 878305 w 3164305"/>
                <a:gd name="connsiteY37" fmla="*/ 2695073 h 3260558"/>
                <a:gd name="connsiteX38" fmla="*/ 1010652 w 3164305"/>
                <a:gd name="connsiteY38" fmla="*/ 2514600 h 3260558"/>
                <a:gd name="connsiteX39" fmla="*/ 974558 w 3164305"/>
                <a:gd name="connsiteY39" fmla="*/ 2286000 h 3260558"/>
                <a:gd name="connsiteX40" fmla="*/ 842210 w 3164305"/>
                <a:gd name="connsiteY40" fmla="*/ 2105526 h 3260558"/>
                <a:gd name="connsiteX41" fmla="*/ 649705 w 3164305"/>
                <a:gd name="connsiteY41" fmla="*/ 2033337 h 3260558"/>
                <a:gd name="connsiteX42" fmla="*/ 457200 w 3164305"/>
                <a:gd name="connsiteY42" fmla="*/ 2105526 h 3260558"/>
                <a:gd name="connsiteX43" fmla="*/ 397042 w 3164305"/>
                <a:gd name="connsiteY43" fmla="*/ 2249905 h 3260558"/>
                <a:gd name="connsiteX44" fmla="*/ 276726 w 3164305"/>
                <a:gd name="connsiteY44" fmla="*/ 2286000 h 3260558"/>
                <a:gd name="connsiteX45" fmla="*/ 156410 w 3164305"/>
                <a:gd name="connsiteY45" fmla="*/ 2177715 h 3260558"/>
                <a:gd name="connsiteX46" fmla="*/ 84221 w 3164305"/>
                <a:gd name="connsiteY46" fmla="*/ 2093494 h 3260558"/>
                <a:gd name="connsiteX47" fmla="*/ 84221 w 3164305"/>
                <a:gd name="connsiteY47" fmla="*/ 1876926 h 3260558"/>
                <a:gd name="connsiteX48" fmla="*/ 288758 w 3164305"/>
                <a:gd name="connsiteY48" fmla="*/ 1720515 h 3260558"/>
                <a:gd name="connsiteX49" fmla="*/ 264695 w 3164305"/>
                <a:gd name="connsiteY49" fmla="*/ 1624263 h 3260558"/>
                <a:gd name="connsiteX50" fmla="*/ 0 w 3164305"/>
                <a:gd name="connsiteY50" fmla="*/ 1058779 h 3260558"/>
                <a:gd name="connsiteX51" fmla="*/ 541421 w 3164305"/>
                <a:gd name="connsiteY51" fmla="*/ 806115 h 3260558"/>
                <a:gd name="connsiteX52" fmla="*/ 661737 w 3164305"/>
                <a:gd name="connsiteY52" fmla="*/ 1010652 h 3260558"/>
                <a:gd name="connsiteX53" fmla="*/ 914400 w 3164305"/>
                <a:gd name="connsiteY53" fmla="*/ 1022684 h 3260558"/>
                <a:gd name="connsiteX54" fmla="*/ 1106905 w 3164305"/>
                <a:gd name="connsiteY54" fmla="*/ 914400 h 3260558"/>
                <a:gd name="connsiteX55" fmla="*/ 1191126 w 3164305"/>
                <a:gd name="connsiteY55" fmla="*/ 757989 h 3260558"/>
                <a:gd name="connsiteX56" fmla="*/ 1203158 w 3164305"/>
                <a:gd name="connsiteY56" fmla="*/ 529389 h 3260558"/>
                <a:gd name="connsiteX57" fmla="*/ 1022684 w 3164305"/>
                <a:gd name="connsiteY57" fmla="*/ 360947 h 3260558"/>
                <a:gd name="connsiteX58" fmla="*/ 986589 w 3164305"/>
                <a:gd name="connsiteY58" fmla="*/ 288758 h 3260558"/>
                <a:gd name="connsiteX59" fmla="*/ 1094874 w 3164305"/>
                <a:gd name="connsiteY59" fmla="*/ 108284 h 3260558"/>
                <a:gd name="connsiteX60" fmla="*/ 1191126 w 3164305"/>
                <a:gd name="connsiteY60" fmla="*/ 60158 h 3260558"/>
                <a:gd name="connsiteX61" fmla="*/ 1383631 w 3164305"/>
                <a:gd name="connsiteY61" fmla="*/ 96252 h 3260558"/>
                <a:gd name="connsiteX62" fmla="*/ 1467852 w 3164305"/>
                <a:gd name="connsiteY62" fmla="*/ 252663 h 3260558"/>
                <a:gd name="connsiteX63" fmla="*/ 1636295 w 3164305"/>
                <a:gd name="connsiteY63" fmla="*/ 252663 h 3260558"/>
                <a:gd name="connsiteX64" fmla="*/ 2081463 w 3164305"/>
                <a:gd name="connsiteY64" fmla="*/ 0 h 326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164305" h="3260558">
                  <a:moveTo>
                    <a:pt x="2081463" y="0"/>
                  </a:moveTo>
                  <a:lnTo>
                    <a:pt x="2358189" y="529389"/>
                  </a:lnTo>
                  <a:lnTo>
                    <a:pt x="2261937" y="589547"/>
                  </a:lnTo>
                  <a:lnTo>
                    <a:pt x="2201779" y="649705"/>
                  </a:lnTo>
                  <a:lnTo>
                    <a:pt x="2165684" y="782052"/>
                  </a:lnTo>
                  <a:lnTo>
                    <a:pt x="2177716" y="938463"/>
                  </a:lnTo>
                  <a:lnTo>
                    <a:pt x="2225842" y="1034715"/>
                  </a:lnTo>
                  <a:lnTo>
                    <a:pt x="2322095" y="1191126"/>
                  </a:lnTo>
                  <a:lnTo>
                    <a:pt x="2490537" y="1251284"/>
                  </a:lnTo>
                  <a:lnTo>
                    <a:pt x="2646947" y="1227221"/>
                  </a:lnTo>
                  <a:lnTo>
                    <a:pt x="2767263" y="1082842"/>
                  </a:lnTo>
                  <a:lnTo>
                    <a:pt x="2803358" y="1010652"/>
                  </a:lnTo>
                  <a:lnTo>
                    <a:pt x="2923674" y="1022684"/>
                  </a:lnTo>
                  <a:lnTo>
                    <a:pt x="3092116" y="1203158"/>
                  </a:lnTo>
                  <a:lnTo>
                    <a:pt x="3080084" y="1383631"/>
                  </a:lnTo>
                  <a:lnTo>
                    <a:pt x="3031958" y="1479884"/>
                  </a:lnTo>
                  <a:lnTo>
                    <a:pt x="2899610" y="1528010"/>
                  </a:lnTo>
                  <a:lnTo>
                    <a:pt x="2875547" y="1600200"/>
                  </a:lnTo>
                  <a:lnTo>
                    <a:pt x="3152274" y="2153652"/>
                  </a:lnTo>
                  <a:lnTo>
                    <a:pt x="3164305" y="2201779"/>
                  </a:lnTo>
                  <a:lnTo>
                    <a:pt x="2671010" y="2442410"/>
                  </a:lnTo>
                  <a:lnTo>
                    <a:pt x="2586789" y="2298031"/>
                  </a:lnTo>
                  <a:lnTo>
                    <a:pt x="2394284" y="2249905"/>
                  </a:lnTo>
                  <a:lnTo>
                    <a:pt x="2273968" y="2261937"/>
                  </a:lnTo>
                  <a:lnTo>
                    <a:pt x="2153652" y="2322094"/>
                  </a:lnTo>
                  <a:lnTo>
                    <a:pt x="2069431" y="2418347"/>
                  </a:lnTo>
                  <a:lnTo>
                    <a:pt x="1985210" y="2538663"/>
                  </a:lnTo>
                  <a:lnTo>
                    <a:pt x="1985210" y="2671010"/>
                  </a:lnTo>
                  <a:lnTo>
                    <a:pt x="2069431" y="2815389"/>
                  </a:lnTo>
                  <a:lnTo>
                    <a:pt x="2213810" y="2899610"/>
                  </a:lnTo>
                  <a:lnTo>
                    <a:pt x="2201779" y="3056021"/>
                  </a:lnTo>
                  <a:lnTo>
                    <a:pt x="1985210" y="3200400"/>
                  </a:lnTo>
                  <a:lnTo>
                    <a:pt x="1792705" y="3188368"/>
                  </a:lnTo>
                  <a:lnTo>
                    <a:pt x="1720516" y="3043989"/>
                  </a:lnTo>
                  <a:lnTo>
                    <a:pt x="1648326" y="2971800"/>
                  </a:lnTo>
                  <a:lnTo>
                    <a:pt x="1058779" y="3260558"/>
                  </a:lnTo>
                  <a:lnTo>
                    <a:pt x="806116" y="2743200"/>
                  </a:lnTo>
                  <a:lnTo>
                    <a:pt x="878305" y="2695073"/>
                  </a:lnTo>
                  <a:lnTo>
                    <a:pt x="1010652" y="2514600"/>
                  </a:lnTo>
                  <a:lnTo>
                    <a:pt x="974558" y="2286000"/>
                  </a:lnTo>
                  <a:lnTo>
                    <a:pt x="842210" y="2105526"/>
                  </a:lnTo>
                  <a:lnTo>
                    <a:pt x="649705" y="2033337"/>
                  </a:lnTo>
                  <a:lnTo>
                    <a:pt x="457200" y="2105526"/>
                  </a:lnTo>
                  <a:lnTo>
                    <a:pt x="397042" y="2249905"/>
                  </a:lnTo>
                  <a:lnTo>
                    <a:pt x="276726" y="2286000"/>
                  </a:lnTo>
                  <a:lnTo>
                    <a:pt x="156410" y="2177715"/>
                  </a:lnTo>
                  <a:lnTo>
                    <a:pt x="84221" y="2093494"/>
                  </a:lnTo>
                  <a:lnTo>
                    <a:pt x="84221" y="1876926"/>
                  </a:lnTo>
                  <a:lnTo>
                    <a:pt x="288758" y="1720515"/>
                  </a:lnTo>
                  <a:lnTo>
                    <a:pt x="264695" y="1624263"/>
                  </a:lnTo>
                  <a:lnTo>
                    <a:pt x="0" y="1058779"/>
                  </a:lnTo>
                  <a:lnTo>
                    <a:pt x="541421" y="806115"/>
                  </a:lnTo>
                  <a:lnTo>
                    <a:pt x="661737" y="1010652"/>
                  </a:lnTo>
                  <a:lnTo>
                    <a:pt x="914400" y="1022684"/>
                  </a:lnTo>
                  <a:lnTo>
                    <a:pt x="1106905" y="914400"/>
                  </a:lnTo>
                  <a:lnTo>
                    <a:pt x="1191126" y="757989"/>
                  </a:lnTo>
                  <a:lnTo>
                    <a:pt x="1203158" y="529389"/>
                  </a:lnTo>
                  <a:lnTo>
                    <a:pt x="1022684" y="360947"/>
                  </a:lnTo>
                  <a:lnTo>
                    <a:pt x="986589" y="288758"/>
                  </a:lnTo>
                  <a:lnTo>
                    <a:pt x="1094874" y="108284"/>
                  </a:lnTo>
                  <a:lnTo>
                    <a:pt x="1191126" y="60158"/>
                  </a:lnTo>
                  <a:lnTo>
                    <a:pt x="1383631" y="96252"/>
                  </a:lnTo>
                  <a:lnTo>
                    <a:pt x="1467852" y="252663"/>
                  </a:lnTo>
                  <a:lnTo>
                    <a:pt x="1636295" y="252663"/>
                  </a:lnTo>
                  <a:lnTo>
                    <a:pt x="2081463" y="0"/>
                  </a:lnTo>
                  <a:close/>
                </a:path>
              </a:pathLst>
            </a:custGeom>
            <a:solidFill>
              <a:srgbClr val="FCEDCE"/>
            </a:solidFill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 rot="20049099">
              <a:off x="2584348" y="3401452"/>
              <a:ext cx="593392" cy="339361"/>
            </a:xfrm>
            <a:prstGeom prst="rect">
              <a:avLst/>
            </a:prstGeom>
            <a:solidFill>
              <a:srgbClr val="FCEDC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 smtClean="0"/>
                <a:t>Problem-Solving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74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919" y="222868"/>
            <a:ext cx="8077200" cy="923925"/>
          </a:xfrm>
          <a:solidFill>
            <a:schemeClr val="bg1"/>
          </a:solidFill>
          <a:ln w="57150">
            <a:solidFill>
              <a:srgbClr val="003399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Tracking Success of Targeted Interventions</a:t>
            </a:r>
            <a:br>
              <a:rPr lang="en-US" sz="32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</a:br>
            <a:r>
              <a:rPr lang="en-US" sz="32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Example: </a:t>
            </a:r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  <a:latin typeface="Trebuchet MS" panose="020B0603020202020204" pitchFamily="34" charset="0"/>
              </a:rPr>
              <a:t>Lunch Bunch</a:t>
            </a:r>
            <a:endParaRPr lang="en-US" sz="3200" b="1" dirty="0">
              <a:solidFill>
                <a:schemeClr val="bg2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749619" y="1689486"/>
          <a:ext cx="70358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2687"/>
                <a:gridCol w="1600200"/>
                <a:gridCol w="1219200"/>
                <a:gridCol w="1447800"/>
                <a:gridCol w="1585913"/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Week 1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Student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Inside</a:t>
                      </a:r>
                      <a:r>
                        <a:rPr lang="en-US" baseline="0" dirty="0" smtClean="0"/>
                        <a:t> Voice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Listening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Taking Turns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Managing Emotions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Kirk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Spock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Uhura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Sulu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 rot="1686142">
            <a:off x="7053154" y="5229306"/>
            <a:ext cx="1859251" cy="1448645"/>
            <a:chOff x="1621757" y="2920389"/>
            <a:chExt cx="1788662" cy="1597304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7" name="Freeform 16"/>
            <p:cNvSpPr/>
            <p:nvPr/>
          </p:nvSpPr>
          <p:spPr>
            <a:xfrm>
              <a:off x="1621757" y="3315063"/>
              <a:ext cx="1058747" cy="1202630"/>
            </a:xfrm>
            <a:custGeom>
              <a:avLst/>
              <a:gdLst>
                <a:gd name="connsiteX0" fmla="*/ 2081463 w 3164305"/>
                <a:gd name="connsiteY0" fmla="*/ 0 h 3260558"/>
                <a:gd name="connsiteX1" fmla="*/ 2358189 w 3164305"/>
                <a:gd name="connsiteY1" fmla="*/ 529389 h 3260558"/>
                <a:gd name="connsiteX2" fmla="*/ 2261937 w 3164305"/>
                <a:gd name="connsiteY2" fmla="*/ 589547 h 3260558"/>
                <a:gd name="connsiteX3" fmla="*/ 2201779 w 3164305"/>
                <a:gd name="connsiteY3" fmla="*/ 649705 h 3260558"/>
                <a:gd name="connsiteX4" fmla="*/ 2165684 w 3164305"/>
                <a:gd name="connsiteY4" fmla="*/ 782052 h 3260558"/>
                <a:gd name="connsiteX5" fmla="*/ 2177716 w 3164305"/>
                <a:gd name="connsiteY5" fmla="*/ 938463 h 3260558"/>
                <a:gd name="connsiteX6" fmla="*/ 2225842 w 3164305"/>
                <a:gd name="connsiteY6" fmla="*/ 1034715 h 3260558"/>
                <a:gd name="connsiteX7" fmla="*/ 2322095 w 3164305"/>
                <a:gd name="connsiteY7" fmla="*/ 1191126 h 3260558"/>
                <a:gd name="connsiteX8" fmla="*/ 2490537 w 3164305"/>
                <a:gd name="connsiteY8" fmla="*/ 1251284 h 3260558"/>
                <a:gd name="connsiteX9" fmla="*/ 2646947 w 3164305"/>
                <a:gd name="connsiteY9" fmla="*/ 1227221 h 3260558"/>
                <a:gd name="connsiteX10" fmla="*/ 2767263 w 3164305"/>
                <a:gd name="connsiteY10" fmla="*/ 1082842 h 3260558"/>
                <a:gd name="connsiteX11" fmla="*/ 2803358 w 3164305"/>
                <a:gd name="connsiteY11" fmla="*/ 1010652 h 3260558"/>
                <a:gd name="connsiteX12" fmla="*/ 2923674 w 3164305"/>
                <a:gd name="connsiteY12" fmla="*/ 1022684 h 3260558"/>
                <a:gd name="connsiteX13" fmla="*/ 3092116 w 3164305"/>
                <a:gd name="connsiteY13" fmla="*/ 1203158 h 3260558"/>
                <a:gd name="connsiteX14" fmla="*/ 3080084 w 3164305"/>
                <a:gd name="connsiteY14" fmla="*/ 1383631 h 3260558"/>
                <a:gd name="connsiteX15" fmla="*/ 3031958 w 3164305"/>
                <a:gd name="connsiteY15" fmla="*/ 1479884 h 3260558"/>
                <a:gd name="connsiteX16" fmla="*/ 2899610 w 3164305"/>
                <a:gd name="connsiteY16" fmla="*/ 1528010 h 3260558"/>
                <a:gd name="connsiteX17" fmla="*/ 2875547 w 3164305"/>
                <a:gd name="connsiteY17" fmla="*/ 1600200 h 3260558"/>
                <a:gd name="connsiteX18" fmla="*/ 3152274 w 3164305"/>
                <a:gd name="connsiteY18" fmla="*/ 2153652 h 3260558"/>
                <a:gd name="connsiteX19" fmla="*/ 3164305 w 3164305"/>
                <a:gd name="connsiteY19" fmla="*/ 2201779 h 3260558"/>
                <a:gd name="connsiteX20" fmla="*/ 2671010 w 3164305"/>
                <a:gd name="connsiteY20" fmla="*/ 2442410 h 3260558"/>
                <a:gd name="connsiteX21" fmla="*/ 2586789 w 3164305"/>
                <a:gd name="connsiteY21" fmla="*/ 2298031 h 3260558"/>
                <a:gd name="connsiteX22" fmla="*/ 2394284 w 3164305"/>
                <a:gd name="connsiteY22" fmla="*/ 2249905 h 3260558"/>
                <a:gd name="connsiteX23" fmla="*/ 2273968 w 3164305"/>
                <a:gd name="connsiteY23" fmla="*/ 2261937 h 3260558"/>
                <a:gd name="connsiteX24" fmla="*/ 2153652 w 3164305"/>
                <a:gd name="connsiteY24" fmla="*/ 2322094 h 3260558"/>
                <a:gd name="connsiteX25" fmla="*/ 2069431 w 3164305"/>
                <a:gd name="connsiteY25" fmla="*/ 2418347 h 3260558"/>
                <a:gd name="connsiteX26" fmla="*/ 1985210 w 3164305"/>
                <a:gd name="connsiteY26" fmla="*/ 2538663 h 3260558"/>
                <a:gd name="connsiteX27" fmla="*/ 1985210 w 3164305"/>
                <a:gd name="connsiteY27" fmla="*/ 2671010 h 3260558"/>
                <a:gd name="connsiteX28" fmla="*/ 2069431 w 3164305"/>
                <a:gd name="connsiteY28" fmla="*/ 2815389 h 3260558"/>
                <a:gd name="connsiteX29" fmla="*/ 2213810 w 3164305"/>
                <a:gd name="connsiteY29" fmla="*/ 2899610 h 3260558"/>
                <a:gd name="connsiteX30" fmla="*/ 2201779 w 3164305"/>
                <a:gd name="connsiteY30" fmla="*/ 3056021 h 3260558"/>
                <a:gd name="connsiteX31" fmla="*/ 1985210 w 3164305"/>
                <a:gd name="connsiteY31" fmla="*/ 3200400 h 3260558"/>
                <a:gd name="connsiteX32" fmla="*/ 1792705 w 3164305"/>
                <a:gd name="connsiteY32" fmla="*/ 3188368 h 3260558"/>
                <a:gd name="connsiteX33" fmla="*/ 1720516 w 3164305"/>
                <a:gd name="connsiteY33" fmla="*/ 3043989 h 3260558"/>
                <a:gd name="connsiteX34" fmla="*/ 1648326 w 3164305"/>
                <a:gd name="connsiteY34" fmla="*/ 2971800 h 3260558"/>
                <a:gd name="connsiteX35" fmla="*/ 1058779 w 3164305"/>
                <a:gd name="connsiteY35" fmla="*/ 3260558 h 3260558"/>
                <a:gd name="connsiteX36" fmla="*/ 806116 w 3164305"/>
                <a:gd name="connsiteY36" fmla="*/ 2743200 h 3260558"/>
                <a:gd name="connsiteX37" fmla="*/ 878305 w 3164305"/>
                <a:gd name="connsiteY37" fmla="*/ 2695073 h 3260558"/>
                <a:gd name="connsiteX38" fmla="*/ 1010652 w 3164305"/>
                <a:gd name="connsiteY38" fmla="*/ 2514600 h 3260558"/>
                <a:gd name="connsiteX39" fmla="*/ 974558 w 3164305"/>
                <a:gd name="connsiteY39" fmla="*/ 2286000 h 3260558"/>
                <a:gd name="connsiteX40" fmla="*/ 842210 w 3164305"/>
                <a:gd name="connsiteY40" fmla="*/ 2105526 h 3260558"/>
                <a:gd name="connsiteX41" fmla="*/ 649705 w 3164305"/>
                <a:gd name="connsiteY41" fmla="*/ 2033337 h 3260558"/>
                <a:gd name="connsiteX42" fmla="*/ 457200 w 3164305"/>
                <a:gd name="connsiteY42" fmla="*/ 2105526 h 3260558"/>
                <a:gd name="connsiteX43" fmla="*/ 397042 w 3164305"/>
                <a:gd name="connsiteY43" fmla="*/ 2249905 h 3260558"/>
                <a:gd name="connsiteX44" fmla="*/ 276726 w 3164305"/>
                <a:gd name="connsiteY44" fmla="*/ 2286000 h 3260558"/>
                <a:gd name="connsiteX45" fmla="*/ 156410 w 3164305"/>
                <a:gd name="connsiteY45" fmla="*/ 2177715 h 3260558"/>
                <a:gd name="connsiteX46" fmla="*/ 84221 w 3164305"/>
                <a:gd name="connsiteY46" fmla="*/ 2093494 h 3260558"/>
                <a:gd name="connsiteX47" fmla="*/ 84221 w 3164305"/>
                <a:gd name="connsiteY47" fmla="*/ 1876926 h 3260558"/>
                <a:gd name="connsiteX48" fmla="*/ 288758 w 3164305"/>
                <a:gd name="connsiteY48" fmla="*/ 1720515 h 3260558"/>
                <a:gd name="connsiteX49" fmla="*/ 264695 w 3164305"/>
                <a:gd name="connsiteY49" fmla="*/ 1624263 h 3260558"/>
                <a:gd name="connsiteX50" fmla="*/ 0 w 3164305"/>
                <a:gd name="connsiteY50" fmla="*/ 1058779 h 3260558"/>
                <a:gd name="connsiteX51" fmla="*/ 541421 w 3164305"/>
                <a:gd name="connsiteY51" fmla="*/ 806115 h 3260558"/>
                <a:gd name="connsiteX52" fmla="*/ 661737 w 3164305"/>
                <a:gd name="connsiteY52" fmla="*/ 1010652 h 3260558"/>
                <a:gd name="connsiteX53" fmla="*/ 914400 w 3164305"/>
                <a:gd name="connsiteY53" fmla="*/ 1022684 h 3260558"/>
                <a:gd name="connsiteX54" fmla="*/ 1106905 w 3164305"/>
                <a:gd name="connsiteY54" fmla="*/ 914400 h 3260558"/>
                <a:gd name="connsiteX55" fmla="*/ 1191126 w 3164305"/>
                <a:gd name="connsiteY55" fmla="*/ 757989 h 3260558"/>
                <a:gd name="connsiteX56" fmla="*/ 1203158 w 3164305"/>
                <a:gd name="connsiteY56" fmla="*/ 529389 h 3260558"/>
                <a:gd name="connsiteX57" fmla="*/ 1022684 w 3164305"/>
                <a:gd name="connsiteY57" fmla="*/ 360947 h 3260558"/>
                <a:gd name="connsiteX58" fmla="*/ 986589 w 3164305"/>
                <a:gd name="connsiteY58" fmla="*/ 288758 h 3260558"/>
                <a:gd name="connsiteX59" fmla="*/ 1094874 w 3164305"/>
                <a:gd name="connsiteY59" fmla="*/ 108284 h 3260558"/>
                <a:gd name="connsiteX60" fmla="*/ 1191126 w 3164305"/>
                <a:gd name="connsiteY60" fmla="*/ 60158 h 3260558"/>
                <a:gd name="connsiteX61" fmla="*/ 1383631 w 3164305"/>
                <a:gd name="connsiteY61" fmla="*/ 96252 h 3260558"/>
                <a:gd name="connsiteX62" fmla="*/ 1467852 w 3164305"/>
                <a:gd name="connsiteY62" fmla="*/ 252663 h 3260558"/>
                <a:gd name="connsiteX63" fmla="*/ 1636295 w 3164305"/>
                <a:gd name="connsiteY63" fmla="*/ 252663 h 3260558"/>
                <a:gd name="connsiteX64" fmla="*/ 2081463 w 3164305"/>
                <a:gd name="connsiteY64" fmla="*/ 0 h 326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164305" h="3260558">
                  <a:moveTo>
                    <a:pt x="2081463" y="0"/>
                  </a:moveTo>
                  <a:lnTo>
                    <a:pt x="2358189" y="529389"/>
                  </a:lnTo>
                  <a:lnTo>
                    <a:pt x="2261937" y="589547"/>
                  </a:lnTo>
                  <a:lnTo>
                    <a:pt x="2201779" y="649705"/>
                  </a:lnTo>
                  <a:lnTo>
                    <a:pt x="2165684" y="782052"/>
                  </a:lnTo>
                  <a:lnTo>
                    <a:pt x="2177716" y="938463"/>
                  </a:lnTo>
                  <a:lnTo>
                    <a:pt x="2225842" y="1034715"/>
                  </a:lnTo>
                  <a:lnTo>
                    <a:pt x="2322095" y="1191126"/>
                  </a:lnTo>
                  <a:lnTo>
                    <a:pt x="2490537" y="1251284"/>
                  </a:lnTo>
                  <a:lnTo>
                    <a:pt x="2646947" y="1227221"/>
                  </a:lnTo>
                  <a:lnTo>
                    <a:pt x="2767263" y="1082842"/>
                  </a:lnTo>
                  <a:lnTo>
                    <a:pt x="2803358" y="1010652"/>
                  </a:lnTo>
                  <a:lnTo>
                    <a:pt x="2923674" y="1022684"/>
                  </a:lnTo>
                  <a:lnTo>
                    <a:pt x="3092116" y="1203158"/>
                  </a:lnTo>
                  <a:lnTo>
                    <a:pt x="3080084" y="1383631"/>
                  </a:lnTo>
                  <a:lnTo>
                    <a:pt x="3031958" y="1479884"/>
                  </a:lnTo>
                  <a:lnTo>
                    <a:pt x="2899610" y="1528010"/>
                  </a:lnTo>
                  <a:lnTo>
                    <a:pt x="2875547" y="1600200"/>
                  </a:lnTo>
                  <a:lnTo>
                    <a:pt x="3152274" y="2153652"/>
                  </a:lnTo>
                  <a:lnTo>
                    <a:pt x="3164305" y="2201779"/>
                  </a:lnTo>
                  <a:lnTo>
                    <a:pt x="2671010" y="2442410"/>
                  </a:lnTo>
                  <a:lnTo>
                    <a:pt x="2586789" y="2298031"/>
                  </a:lnTo>
                  <a:lnTo>
                    <a:pt x="2394284" y="2249905"/>
                  </a:lnTo>
                  <a:lnTo>
                    <a:pt x="2273968" y="2261937"/>
                  </a:lnTo>
                  <a:lnTo>
                    <a:pt x="2153652" y="2322094"/>
                  </a:lnTo>
                  <a:lnTo>
                    <a:pt x="2069431" y="2418347"/>
                  </a:lnTo>
                  <a:lnTo>
                    <a:pt x="1985210" y="2538663"/>
                  </a:lnTo>
                  <a:lnTo>
                    <a:pt x="1985210" y="2671010"/>
                  </a:lnTo>
                  <a:lnTo>
                    <a:pt x="2069431" y="2815389"/>
                  </a:lnTo>
                  <a:lnTo>
                    <a:pt x="2213810" y="2899610"/>
                  </a:lnTo>
                  <a:lnTo>
                    <a:pt x="2201779" y="3056021"/>
                  </a:lnTo>
                  <a:lnTo>
                    <a:pt x="1985210" y="3200400"/>
                  </a:lnTo>
                  <a:lnTo>
                    <a:pt x="1792705" y="3188368"/>
                  </a:lnTo>
                  <a:lnTo>
                    <a:pt x="1720516" y="3043989"/>
                  </a:lnTo>
                  <a:lnTo>
                    <a:pt x="1648326" y="2971800"/>
                  </a:lnTo>
                  <a:lnTo>
                    <a:pt x="1058779" y="3260558"/>
                  </a:lnTo>
                  <a:lnTo>
                    <a:pt x="806116" y="2743200"/>
                  </a:lnTo>
                  <a:lnTo>
                    <a:pt x="878305" y="2695073"/>
                  </a:lnTo>
                  <a:lnTo>
                    <a:pt x="1010652" y="2514600"/>
                  </a:lnTo>
                  <a:lnTo>
                    <a:pt x="974558" y="2286000"/>
                  </a:lnTo>
                  <a:lnTo>
                    <a:pt x="842210" y="2105526"/>
                  </a:lnTo>
                  <a:lnTo>
                    <a:pt x="649705" y="2033337"/>
                  </a:lnTo>
                  <a:lnTo>
                    <a:pt x="457200" y="2105526"/>
                  </a:lnTo>
                  <a:lnTo>
                    <a:pt x="397042" y="2249905"/>
                  </a:lnTo>
                  <a:lnTo>
                    <a:pt x="276726" y="2286000"/>
                  </a:lnTo>
                  <a:lnTo>
                    <a:pt x="156410" y="2177715"/>
                  </a:lnTo>
                  <a:lnTo>
                    <a:pt x="84221" y="2093494"/>
                  </a:lnTo>
                  <a:lnTo>
                    <a:pt x="84221" y="1876926"/>
                  </a:lnTo>
                  <a:lnTo>
                    <a:pt x="288758" y="1720515"/>
                  </a:lnTo>
                  <a:lnTo>
                    <a:pt x="264695" y="1624263"/>
                  </a:lnTo>
                  <a:lnTo>
                    <a:pt x="0" y="1058779"/>
                  </a:lnTo>
                  <a:lnTo>
                    <a:pt x="541421" y="806115"/>
                  </a:lnTo>
                  <a:lnTo>
                    <a:pt x="661737" y="1010652"/>
                  </a:lnTo>
                  <a:lnTo>
                    <a:pt x="914400" y="1022684"/>
                  </a:lnTo>
                  <a:lnTo>
                    <a:pt x="1106905" y="914400"/>
                  </a:lnTo>
                  <a:lnTo>
                    <a:pt x="1191126" y="757989"/>
                  </a:lnTo>
                  <a:lnTo>
                    <a:pt x="1203158" y="529389"/>
                  </a:lnTo>
                  <a:lnTo>
                    <a:pt x="1022684" y="360947"/>
                  </a:lnTo>
                  <a:lnTo>
                    <a:pt x="986589" y="288758"/>
                  </a:lnTo>
                  <a:lnTo>
                    <a:pt x="1094874" y="108284"/>
                  </a:lnTo>
                  <a:lnTo>
                    <a:pt x="1191126" y="60158"/>
                  </a:lnTo>
                  <a:lnTo>
                    <a:pt x="1383631" y="96252"/>
                  </a:lnTo>
                  <a:lnTo>
                    <a:pt x="1467852" y="252663"/>
                  </a:lnTo>
                  <a:lnTo>
                    <a:pt x="1636295" y="252663"/>
                  </a:lnTo>
                  <a:lnTo>
                    <a:pt x="2081463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 rot="19962890">
              <a:off x="1851218" y="3806086"/>
              <a:ext cx="599822" cy="220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 smtClean="0"/>
                <a:t>Systems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351672" y="2920389"/>
              <a:ext cx="1058747" cy="1202631"/>
            </a:xfrm>
            <a:custGeom>
              <a:avLst/>
              <a:gdLst>
                <a:gd name="connsiteX0" fmla="*/ 2081463 w 3164305"/>
                <a:gd name="connsiteY0" fmla="*/ 0 h 3260558"/>
                <a:gd name="connsiteX1" fmla="*/ 2358189 w 3164305"/>
                <a:gd name="connsiteY1" fmla="*/ 529389 h 3260558"/>
                <a:gd name="connsiteX2" fmla="*/ 2261937 w 3164305"/>
                <a:gd name="connsiteY2" fmla="*/ 589547 h 3260558"/>
                <a:gd name="connsiteX3" fmla="*/ 2201779 w 3164305"/>
                <a:gd name="connsiteY3" fmla="*/ 649705 h 3260558"/>
                <a:gd name="connsiteX4" fmla="*/ 2165684 w 3164305"/>
                <a:gd name="connsiteY4" fmla="*/ 782052 h 3260558"/>
                <a:gd name="connsiteX5" fmla="*/ 2177716 w 3164305"/>
                <a:gd name="connsiteY5" fmla="*/ 938463 h 3260558"/>
                <a:gd name="connsiteX6" fmla="*/ 2225842 w 3164305"/>
                <a:gd name="connsiteY6" fmla="*/ 1034715 h 3260558"/>
                <a:gd name="connsiteX7" fmla="*/ 2322095 w 3164305"/>
                <a:gd name="connsiteY7" fmla="*/ 1191126 h 3260558"/>
                <a:gd name="connsiteX8" fmla="*/ 2490537 w 3164305"/>
                <a:gd name="connsiteY8" fmla="*/ 1251284 h 3260558"/>
                <a:gd name="connsiteX9" fmla="*/ 2646947 w 3164305"/>
                <a:gd name="connsiteY9" fmla="*/ 1227221 h 3260558"/>
                <a:gd name="connsiteX10" fmla="*/ 2767263 w 3164305"/>
                <a:gd name="connsiteY10" fmla="*/ 1082842 h 3260558"/>
                <a:gd name="connsiteX11" fmla="*/ 2803358 w 3164305"/>
                <a:gd name="connsiteY11" fmla="*/ 1010652 h 3260558"/>
                <a:gd name="connsiteX12" fmla="*/ 2923674 w 3164305"/>
                <a:gd name="connsiteY12" fmla="*/ 1022684 h 3260558"/>
                <a:gd name="connsiteX13" fmla="*/ 3092116 w 3164305"/>
                <a:gd name="connsiteY13" fmla="*/ 1203158 h 3260558"/>
                <a:gd name="connsiteX14" fmla="*/ 3080084 w 3164305"/>
                <a:gd name="connsiteY14" fmla="*/ 1383631 h 3260558"/>
                <a:gd name="connsiteX15" fmla="*/ 3031958 w 3164305"/>
                <a:gd name="connsiteY15" fmla="*/ 1479884 h 3260558"/>
                <a:gd name="connsiteX16" fmla="*/ 2899610 w 3164305"/>
                <a:gd name="connsiteY16" fmla="*/ 1528010 h 3260558"/>
                <a:gd name="connsiteX17" fmla="*/ 2875547 w 3164305"/>
                <a:gd name="connsiteY17" fmla="*/ 1600200 h 3260558"/>
                <a:gd name="connsiteX18" fmla="*/ 3152274 w 3164305"/>
                <a:gd name="connsiteY18" fmla="*/ 2153652 h 3260558"/>
                <a:gd name="connsiteX19" fmla="*/ 3164305 w 3164305"/>
                <a:gd name="connsiteY19" fmla="*/ 2201779 h 3260558"/>
                <a:gd name="connsiteX20" fmla="*/ 2671010 w 3164305"/>
                <a:gd name="connsiteY20" fmla="*/ 2442410 h 3260558"/>
                <a:gd name="connsiteX21" fmla="*/ 2586789 w 3164305"/>
                <a:gd name="connsiteY21" fmla="*/ 2298031 h 3260558"/>
                <a:gd name="connsiteX22" fmla="*/ 2394284 w 3164305"/>
                <a:gd name="connsiteY22" fmla="*/ 2249905 h 3260558"/>
                <a:gd name="connsiteX23" fmla="*/ 2273968 w 3164305"/>
                <a:gd name="connsiteY23" fmla="*/ 2261937 h 3260558"/>
                <a:gd name="connsiteX24" fmla="*/ 2153652 w 3164305"/>
                <a:gd name="connsiteY24" fmla="*/ 2322094 h 3260558"/>
                <a:gd name="connsiteX25" fmla="*/ 2069431 w 3164305"/>
                <a:gd name="connsiteY25" fmla="*/ 2418347 h 3260558"/>
                <a:gd name="connsiteX26" fmla="*/ 1985210 w 3164305"/>
                <a:gd name="connsiteY26" fmla="*/ 2538663 h 3260558"/>
                <a:gd name="connsiteX27" fmla="*/ 1985210 w 3164305"/>
                <a:gd name="connsiteY27" fmla="*/ 2671010 h 3260558"/>
                <a:gd name="connsiteX28" fmla="*/ 2069431 w 3164305"/>
                <a:gd name="connsiteY28" fmla="*/ 2815389 h 3260558"/>
                <a:gd name="connsiteX29" fmla="*/ 2213810 w 3164305"/>
                <a:gd name="connsiteY29" fmla="*/ 2899610 h 3260558"/>
                <a:gd name="connsiteX30" fmla="*/ 2201779 w 3164305"/>
                <a:gd name="connsiteY30" fmla="*/ 3056021 h 3260558"/>
                <a:gd name="connsiteX31" fmla="*/ 1985210 w 3164305"/>
                <a:gd name="connsiteY31" fmla="*/ 3200400 h 3260558"/>
                <a:gd name="connsiteX32" fmla="*/ 1792705 w 3164305"/>
                <a:gd name="connsiteY32" fmla="*/ 3188368 h 3260558"/>
                <a:gd name="connsiteX33" fmla="*/ 1720516 w 3164305"/>
                <a:gd name="connsiteY33" fmla="*/ 3043989 h 3260558"/>
                <a:gd name="connsiteX34" fmla="*/ 1648326 w 3164305"/>
                <a:gd name="connsiteY34" fmla="*/ 2971800 h 3260558"/>
                <a:gd name="connsiteX35" fmla="*/ 1058779 w 3164305"/>
                <a:gd name="connsiteY35" fmla="*/ 3260558 h 3260558"/>
                <a:gd name="connsiteX36" fmla="*/ 806116 w 3164305"/>
                <a:gd name="connsiteY36" fmla="*/ 2743200 h 3260558"/>
                <a:gd name="connsiteX37" fmla="*/ 878305 w 3164305"/>
                <a:gd name="connsiteY37" fmla="*/ 2695073 h 3260558"/>
                <a:gd name="connsiteX38" fmla="*/ 1010652 w 3164305"/>
                <a:gd name="connsiteY38" fmla="*/ 2514600 h 3260558"/>
                <a:gd name="connsiteX39" fmla="*/ 974558 w 3164305"/>
                <a:gd name="connsiteY39" fmla="*/ 2286000 h 3260558"/>
                <a:gd name="connsiteX40" fmla="*/ 842210 w 3164305"/>
                <a:gd name="connsiteY40" fmla="*/ 2105526 h 3260558"/>
                <a:gd name="connsiteX41" fmla="*/ 649705 w 3164305"/>
                <a:gd name="connsiteY41" fmla="*/ 2033337 h 3260558"/>
                <a:gd name="connsiteX42" fmla="*/ 457200 w 3164305"/>
                <a:gd name="connsiteY42" fmla="*/ 2105526 h 3260558"/>
                <a:gd name="connsiteX43" fmla="*/ 397042 w 3164305"/>
                <a:gd name="connsiteY43" fmla="*/ 2249905 h 3260558"/>
                <a:gd name="connsiteX44" fmla="*/ 276726 w 3164305"/>
                <a:gd name="connsiteY44" fmla="*/ 2286000 h 3260558"/>
                <a:gd name="connsiteX45" fmla="*/ 156410 w 3164305"/>
                <a:gd name="connsiteY45" fmla="*/ 2177715 h 3260558"/>
                <a:gd name="connsiteX46" fmla="*/ 84221 w 3164305"/>
                <a:gd name="connsiteY46" fmla="*/ 2093494 h 3260558"/>
                <a:gd name="connsiteX47" fmla="*/ 84221 w 3164305"/>
                <a:gd name="connsiteY47" fmla="*/ 1876926 h 3260558"/>
                <a:gd name="connsiteX48" fmla="*/ 288758 w 3164305"/>
                <a:gd name="connsiteY48" fmla="*/ 1720515 h 3260558"/>
                <a:gd name="connsiteX49" fmla="*/ 264695 w 3164305"/>
                <a:gd name="connsiteY49" fmla="*/ 1624263 h 3260558"/>
                <a:gd name="connsiteX50" fmla="*/ 0 w 3164305"/>
                <a:gd name="connsiteY50" fmla="*/ 1058779 h 3260558"/>
                <a:gd name="connsiteX51" fmla="*/ 541421 w 3164305"/>
                <a:gd name="connsiteY51" fmla="*/ 806115 h 3260558"/>
                <a:gd name="connsiteX52" fmla="*/ 661737 w 3164305"/>
                <a:gd name="connsiteY52" fmla="*/ 1010652 h 3260558"/>
                <a:gd name="connsiteX53" fmla="*/ 914400 w 3164305"/>
                <a:gd name="connsiteY53" fmla="*/ 1022684 h 3260558"/>
                <a:gd name="connsiteX54" fmla="*/ 1106905 w 3164305"/>
                <a:gd name="connsiteY54" fmla="*/ 914400 h 3260558"/>
                <a:gd name="connsiteX55" fmla="*/ 1191126 w 3164305"/>
                <a:gd name="connsiteY55" fmla="*/ 757989 h 3260558"/>
                <a:gd name="connsiteX56" fmla="*/ 1203158 w 3164305"/>
                <a:gd name="connsiteY56" fmla="*/ 529389 h 3260558"/>
                <a:gd name="connsiteX57" fmla="*/ 1022684 w 3164305"/>
                <a:gd name="connsiteY57" fmla="*/ 360947 h 3260558"/>
                <a:gd name="connsiteX58" fmla="*/ 986589 w 3164305"/>
                <a:gd name="connsiteY58" fmla="*/ 288758 h 3260558"/>
                <a:gd name="connsiteX59" fmla="*/ 1094874 w 3164305"/>
                <a:gd name="connsiteY59" fmla="*/ 108284 h 3260558"/>
                <a:gd name="connsiteX60" fmla="*/ 1191126 w 3164305"/>
                <a:gd name="connsiteY60" fmla="*/ 60158 h 3260558"/>
                <a:gd name="connsiteX61" fmla="*/ 1383631 w 3164305"/>
                <a:gd name="connsiteY61" fmla="*/ 96252 h 3260558"/>
                <a:gd name="connsiteX62" fmla="*/ 1467852 w 3164305"/>
                <a:gd name="connsiteY62" fmla="*/ 252663 h 3260558"/>
                <a:gd name="connsiteX63" fmla="*/ 1636295 w 3164305"/>
                <a:gd name="connsiteY63" fmla="*/ 252663 h 3260558"/>
                <a:gd name="connsiteX64" fmla="*/ 2081463 w 3164305"/>
                <a:gd name="connsiteY64" fmla="*/ 0 h 326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164305" h="3260558">
                  <a:moveTo>
                    <a:pt x="2081463" y="0"/>
                  </a:moveTo>
                  <a:lnTo>
                    <a:pt x="2358189" y="529389"/>
                  </a:lnTo>
                  <a:lnTo>
                    <a:pt x="2261937" y="589547"/>
                  </a:lnTo>
                  <a:lnTo>
                    <a:pt x="2201779" y="649705"/>
                  </a:lnTo>
                  <a:lnTo>
                    <a:pt x="2165684" y="782052"/>
                  </a:lnTo>
                  <a:lnTo>
                    <a:pt x="2177716" y="938463"/>
                  </a:lnTo>
                  <a:lnTo>
                    <a:pt x="2225842" y="1034715"/>
                  </a:lnTo>
                  <a:lnTo>
                    <a:pt x="2322095" y="1191126"/>
                  </a:lnTo>
                  <a:lnTo>
                    <a:pt x="2490537" y="1251284"/>
                  </a:lnTo>
                  <a:lnTo>
                    <a:pt x="2646947" y="1227221"/>
                  </a:lnTo>
                  <a:lnTo>
                    <a:pt x="2767263" y="1082842"/>
                  </a:lnTo>
                  <a:lnTo>
                    <a:pt x="2803358" y="1010652"/>
                  </a:lnTo>
                  <a:lnTo>
                    <a:pt x="2923674" y="1022684"/>
                  </a:lnTo>
                  <a:lnTo>
                    <a:pt x="3092116" y="1203158"/>
                  </a:lnTo>
                  <a:lnTo>
                    <a:pt x="3080084" y="1383631"/>
                  </a:lnTo>
                  <a:lnTo>
                    <a:pt x="3031958" y="1479884"/>
                  </a:lnTo>
                  <a:lnTo>
                    <a:pt x="2899610" y="1528010"/>
                  </a:lnTo>
                  <a:lnTo>
                    <a:pt x="2875547" y="1600200"/>
                  </a:lnTo>
                  <a:lnTo>
                    <a:pt x="3152274" y="2153652"/>
                  </a:lnTo>
                  <a:lnTo>
                    <a:pt x="3164305" y="2201779"/>
                  </a:lnTo>
                  <a:lnTo>
                    <a:pt x="2671010" y="2442410"/>
                  </a:lnTo>
                  <a:lnTo>
                    <a:pt x="2586789" y="2298031"/>
                  </a:lnTo>
                  <a:lnTo>
                    <a:pt x="2394284" y="2249905"/>
                  </a:lnTo>
                  <a:lnTo>
                    <a:pt x="2273968" y="2261937"/>
                  </a:lnTo>
                  <a:lnTo>
                    <a:pt x="2153652" y="2322094"/>
                  </a:lnTo>
                  <a:lnTo>
                    <a:pt x="2069431" y="2418347"/>
                  </a:lnTo>
                  <a:lnTo>
                    <a:pt x="1985210" y="2538663"/>
                  </a:lnTo>
                  <a:lnTo>
                    <a:pt x="1985210" y="2671010"/>
                  </a:lnTo>
                  <a:lnTo>
                    <a:pt x="2069431" y="2815389"/>
                  </a:lnTo>
                  <a:lnTo>
                    <a:pt x="2213810" y="2899610"/>
                  </a:lnTo>
                  <a:lnTo>
                    <a:pt x="2201779" y="3056021"/>
                  </a:lnTo>
                  <a:lnTo>
                    <a:pt x="1985210" y="3200400"/>
                  </a:lnTo>
                  <a:lnTo>
                    <a:pt x="1792705" y="3188368"/>
                  </a:lnTo>
                  <a:lnTo>
                    <a:pt x="1720516" y="3043989"/>
                  </a:lnTo>
                  <a:lnTo>
                    <a:pt x="1648326" y="2971800"/>
                  </a:lnTo>
                  <a:lnTo>
                    <a:pt x="1058779" y="3260558"/>
                  </a:lnTo>
                  <a:lnTo>
                    <a:pt x="806116" y="2743200"/>
                  </a:lnTo>
                  <a:lnTo>
                    <a:pt x="878305" y="2695073"/>
                  </a:lnTo>
                  <a:lnTo>
                    <a:pt x="1010652" y="2514600"/>
                  </a:lnTo>
                  <a:lnTo>
                    <a:pt x="974558" y="2286000"/>
                  </a:lnTo>
                  <a:lnTo>
                    <a:pt x="842210" y="2105526"/>
                  </a:lnTo>
                  <a:lnTo>
                    <a:pt x="649705" y="2033337"/>
                  </a:lnTo>
                  <a:lnTo>
                    <a:pt x="457200" y="2105526"/>
                  </a:lnTo>
                  <a:lnTo>
                    <a:pt x="397042" y="2249905"/>
                  </a:lnTo>
                  <a:lnTo>
                    <a:pt x="276726" y="2286000"/>
                  </a:lnTo>
                  <a:lnTo>
                    <a:pt x="156410" y="2177715"/>
                  </a:lnTo>
                  <a:lnTo>
                    <a:pt x="84221" y="2093494"/>
                  </a:lnTo>
                  <a:lnTo>
                    <a:pt x="84221" y="1876926"/>
                  </a:lnTo>
                  <a:lnTo>
                    <a:pt x="288758" y="1720515"/>
                  </a:lnTo>
                  <a:lnTo>
                    <a:pt x="264695" y="1624263"/>
                  </a:lnTo>
                  <a:lnTo>
                    <a:pt x="0" y="1058779"/>
                  </a:lnTo>
                  <a:lnTo>
                    <a:pt x="541421" y="806115"/>
                  </a:lnTo>
                  <a:lnTo>
                    <a:pt x="661737" y="1010652"/>
                  </a:lnTo>
                  <a:lnTo>
                    <a:pt x="914400" y="1022684"/>
                  </a:lnTo>
                  <a:lnTo>
                    <a:pt x="1106905" y="914400"/>
                  </a:lnTo>
                  <a:lnTo>
                    <a:pt x="1191126" y="757989"/>
                  </a:lnTo>
                  <a:lnTo>
                    <a:pt x="1203158" y="529389"/>
                  </a:lnTo>
                  <a:lnTo>
                    <a:pt x="1022684" y="360947"/>
                  </a:lnTo>
                  <a:lnTo>
                    <a:pt x="986589" y="288758"/>
                  </a:lnTo>
                  <a:lnTo>
                    <a:pt x="1094874" y="108284"/>
                  </a:lnTo>
                  <a:lnTo>
                    <a:pt x="1191126" y="60158"/>
                  </a:lnTo>
                  <a:lnTo>
                    <a:pt x="1383631" y="96252"/>
                  </a:lnTo>
                  <a:lnTo>
                    <a:pt x="1467852" y="252663"/>
                  </a:lnTo>
                  <a:lnTo>
                    <a:pt x="1636295" y="252663"/>
                  </a:lnTo>
                  <a:lnTo>
                    <a:pt x="2081463" y="0"/>
                  </a:lnTo>
                  <a:close/>
                </a:path>
              </a:pathLst>
            </a:custGeom>
            <a:solidFill>
              <a:srgbClr val="FCEDCE"/>
            </a:solidFill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 rot="20049099">
              <a:off x="2584348" y="3401452"/>
              <a:ext cx="593392" cy="339361"/>
            </a:xfrm>
            <a:prstGeom prst="rect">
              <a:avLst/>
            </a:prstGeom>
            <a:solidFill>
              <a:srgbClr val="FCEDC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 smtClean="0"/>
                <a:t>Problem-Solving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438717" y="4572000"/>
            <a:ext cx="74382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spcBef>
                <a:spcPts val="0"/>
              </a:spcBef>
              <a:buClr>
                <a:srgbClr val="3333CC"/>
              </a:buClr>
              <a:defRPr/>
            </a:pPr>
            <a: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  <a:t>5 - Student’s </a:t>
            </a: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behavior is well above </a:t>
            </a:r>
            <a: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  <a:t>expectations</a:t>
            </a:r>
          </a:p>
          <a:p>
            <a:pPr lvl="2">
              <a:spcBef>
                <a:spcPts val="0"/>
              </a:spcBef>
              <a:buClr>
                <a:srgbClr val="3333CC"/>
              </a:buClr>
              <a:defRPr/>
            </a:pP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4 - Student’s behavior is above expectations</a:t>
            </a:r>
          </a:p>
          <a:p>
            <a:pPr lvl="2">
              <a:spcBef>
                <a:spcPts val="0"/>
              </a:spcBef>
              <a:buClr>
                <a:srgbClr val="3333CC"/>
              </a:buClr>
              <a:defRPr/>
            </a:pP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3 - Student’s behavior meets expectations</a:t>
            </a:r>
          </a:p>
          <a:p>
            <a:pPr lvl="2">
              <a:spcBef>
                <a:spcPts val="0"/>
              </a:spcBef>
              <a:buClr>
                <a:srgbClr val="3333CC"/>
              </a:buClr>
              <a:defRPr/>
            </a:pP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2 - Student’s behavior is below expectations</a:t>
            </a:r>
          </a:p>
          <a:p>
            <a:pPr lvl="2">
              <a:spcBef>
                <a:spcPts val="0"/>
              </a:spcBef>
              <a:buClr>
                <a:srgbClr val="3333CC"/>
              </a:buClr>
              <a:defRPr/>
            </a:pP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1 - Student’s behavior is well below expectations</a:t>
            </a:r>
          </a:p>
          <a:p>
            <a:pPr lvl="2">
              <a:spcBef>
                <a:spcPts val="0"/>
              </a:spcBef>
              <a:buClr>
                <a:srgbClr val="3333CC"/>
              </a:buClr>
              <a:defRPr/>
            </a:pPr>
            <a:endParaRPr lang="en-US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473200"/>
            <a:ext cx="7620000" cy="1320800"/>
          </a:xfrm>
        </p:spPr>
        <p:txBody>
          <a:bodyPr>
            <a:noAutofit/>
          </a:bodyPr>
          <a:lstStyle/>
          <a:p>
            <a:r>
              <a:rPr lang="en-US" sz="3200" dirty="0"/>
              <a:t>Test of Adolescent Social Skills Knowledge (TAASK</a:t>
            </a:r>
            <a:r>
              <a:rPr lang="en-US" sz="3200" dirty="0" smtClean="0"/>
              <a:t>): </a:t>
            </a:r>
            <a:r>
              <a:rPr lang="en-US" sz="3200" smtClean="0"/>
              <a:t>Student Assessment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543" y="2964527"/>
            <a:ext cx="6347714" cy="388077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Used to assess student’s social skill knowledge that is taught in the curriculum </a:t>
            </a:r>
          </a:p>
          <a:p>
            <a:r>
              <a:rPr lang="en-US" sz="2400" dirty="0" smtClean="0"/>
              <a:t>Items derived from key elements in the didactic lessons</a:t>
            </a:r>
          </a:p>
          <a:p>
            <a:r>
              <a:rPr lang="en-US" sz="2400" dirty="0" smtClean="0"/>
              <a:t>26 questions and takes approximately 5 minutes to complete</a:t>
            </a: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919" y="222868"/>
            <a:ext cx="8077200" cy="923925"/>
          </a:xfrm>
          <a:prstGeom prst="rect">
            <a:avLst/>
          </a:prstGeom>
          <a:solidFill>
            <a:schemeClr val="bg1"/>
          </a:solidFill>
          <a:ln w="57150">
            <a:solidFill>
              <a:srgbClr val="003399"/>
            </a:solidFill>
          </a:ln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Tracking Success of Targeted Interventions</a:t>
            </a:r>
            <a:br>
              <a:rPr lang="en-US" sz="32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</a:br>
            <a:r>
              <a:rPr lang="en-US" sz="32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Example: </a:t>
            </a:r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  <a:latin typeface="Trebuchet MS" panose="020B0603020202020204" pitchFamily="34" charset="0"/>
              </a:rPr>
              <a:t>PEERS Social Skills</a:t>
            </a:r>
            <a:endParaRPr lang="en-US" sz="32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04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4743357"/>
              </p:ext>
            </p:extLst>
          </p:nvPr>
        </p:nvGraphicFramePr>
        <p:xfrm>
          <a:off x="15240000" y="25603200"/>
          <a:ext cx="9601200" cy="7680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124381"/>
            <a:ext cx="6924675" cy="5577708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8919" y="222868"/>
            <a:ext cx="8077200" cy="923925"/>
          </a:xfrm>
          <a:solidFill>
            <a:schemeClr val="bg1"/>
          </a:solidFill>
          <a:ln w="57150">
            <a:solidFill>
              <a:srgbClr val="003399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Tracking Success of Targeted Interventions</a:t>
            </a:r>
            <a:br>
              <a:rPr lang="en-US" sz="32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</a:br>
            <a:r>
              <a:rPr lang="en-US" sz="32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Example: </a:t>
            </a:r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  <a:latin typeface="Trebuchet MS" panose="020B0603020202020204" pitchFamily="34" charset="0"/>
              </a:rPr>
              <a:t>PEERS ®</a:t>
            </a:r>
            <a:endParaRPr lang="en-US" sz="3200" b="1" dirty="0">
              <a:solidFill>
                <a:schemeClr val="bg2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1295400"/>
            <a:ext cx="45577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Test of Adolescent Social Skills Knowledge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69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4112"/>
            <a:ext cx="5733193" cy="62865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PEERS</a:t>
            </a:r>
            <a:r>
              <a:rPr lang="en-US" dirty="0"/>
              <a:t> </a:t>
            </a:r>
            <a:r>
              <a:rPr lang="en-US" b="1" u="sng" dirty="0" smtClean="0"/>
              <a:t>Teacher </a:t>
            </a:r>
            <a:r>
              <a:rPr lang="en-US" b="1" u="sng" dirty="0"/>
              <a:t>Rating Scale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708427"/>
              </p:ext>
            </p:extLst>
          </p:nvPr>
        </p:nvGraphicFramePr>
        <p:xfrm>
          <a:off x="380998" y="1600200"/>
          <a:ext cx="7239002" cy="51054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47615"/>
                <a:gridCol w="622710"/>
                <a:gridCol w="700548"/>
                <a:gridCol w="622710"/>
                <a:gridCol w="622710"/>
                <a:gridCol w="622709"/>
              </a:tblGrid>
              <a:tr h="2217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Skill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37101" marR="3710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37101" marR="3710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37101" marR="3710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37101" marR="3710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37101" marR="3710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37101" marR="37101" marT="0" marB="0"/>
                </a:tc>
              </a:tr>
              <a:tr h="856770"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Trades information with peers (e.g.  asks the other person questions, answers their own question)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37101" marR="3710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37101" marR="37101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37101" marR="37101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37101" marR="37101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37101" marR="37101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37101" marR="37101" marT="0" marB="0"/>
                </a:tc>
              </a:tr>
              <a:tr h="290131"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Has get </a:t>
                      </a:r>
                      <a:r>
                        <a:rPr lang="en-US" sz="1400" dirty="0" err="1">
                          <a:effectLst/>
                        </a:rPr>
                        <a:t>togethers</a:t>
                      </a:r>
                      <a:r>
                        <a:rPr lang="en-US" sz="1400" dirty="0">
                          <a:effectLst/>
                        </a:rPr>
                        <a:t> with peers 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37101" marR="3710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37101" marR="37101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37101" marR="37101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37101" marR="37101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37101" marR="37101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37101" marR="37101" marT="0" marB="0"/>
                </a:tc>
              </a:tr>
              <a:tr h="282230"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Conversation is two way 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37101" marR="3710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37101" marR="37101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37101" marR="37101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37101" marR="37101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37101" marR="37101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37101" marR="37101" marT="0" marB="0"/>
                </a:tc>
              </a:tr>
              <a:tr h="290131"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Chooses appropriate friends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37101" marR="3710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37101" marR="37101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37101" marR="37101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37101" marR="37101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37101" marR="37101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37101" marR="37101" marT="0" marB="0"/>
                </a:tc>
              </a:tr>
              <a:tr h="282230"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Uses humor appropriately 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37101" marR="3710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37101" marR="37101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37101" marR="37101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37101" marR="37101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37101" marR="37101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37101" marR="37101" marT="0" marB="0"/>
                </a:tc>
              </a:tr>
              <a:tr h="428386"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Starts a conversation appropriately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37101" marR="3710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37101" marR="37101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37101" marR="37101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37101" marR="37101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37101" marR="37101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37101" marR="37101" marT="0" marB="0"/>
                </a:tc>
              </a:tr>
              <a:tr h="428386"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Enters a group conversation appropriately 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37101" marR="3710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37101" marR="37101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37101" marR="37101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37101" marR="37101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37101" marR="37101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37101" marR="37101" marT="0" marB="0"/>
                </a:tc>
              </a:tr>
              <a:tr h="428386"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Exits a group conversation appropriately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37101" marR="3710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37101" marR="37101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37101" marR="37101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37101" marR="37101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37101" marR="37101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37101" marR="37101" marT="0" marB="0"/>
                </a:tc>
              </a:tr>
              <a:tr h="281791"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Has good sportsmanship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37101" marR="3710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37101" marR="37101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37101" marR="37101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37101" marR="37101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37101" marR="37101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37101" marR="37101" marT="0" marB="0"/>
                </a:tc>
              </a:tr>
              <a:tr h="443432"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</a:rPr>
                        <a:t>Interacts with peers (e.g. talks to them, shares interests)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37101" marR="3710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37101" marR="37101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37101" marR="37101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37101" marR="37101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37101" marR="37101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37101" marR="37101" marT="0" marB="0"/>
                </a:tc>
              </a:tr>
              <a:tr h="428386"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</a:rPr>
                        <a:t>Handles arguments with others well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37101" marR="3710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37101" marR="37101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37101" marR="37101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37101" marR="37101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37101" marR="37101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37101" marR="37101" marT="0" marB="0"/>
                </a:tc>
              </a:tr>
              <a:tr h="443432"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</a:rPr>
                        <a:t>Maintains eye contact while talking with others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37101" marR="3710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37101" marR="37101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37101" marR="37101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37101" marR="37101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37101" marR="37101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37101" marR="37101" marT="0" marB="0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28600" y="908162"/>
            <a:ext cx="2915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</a:rPr>
              <a:t>1 = The child almost never uses the skill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</a:rPr>
              <a:t>2 = The child seldom uses the skill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</a:rPr>
              <a:t>3 = The child sometimes uses the skill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05200" y="932989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</a:rPr>
              <a:t>4 = The child often uses the skill.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</a:rPr>
              <a:t>5 = The child almost always uses the skill</a:t>
            </a:r>
          </a:p>
        </p:txBody>
      </p:sp>
    </p:spTree>
    <p:extLst>
      <p:ext uri="{BB962C8B-B14F-4D97-AF65-F5344CB8AC3E}">
        <p14:creationId xmlns:p14="http://schemas.microsoft.com/office/powerpoint/2010/main" val="106266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043" y="1828800"/>
            <a:ext cx="3042393" cy="3886200"/>
          </a:xfrm>
          <a:prstGeom prst="rect">
            <a:avLst/>
          </a:prstGeom>
          <a:ln w="38100">
            <a:solidFill>
              <a:schemeClr val="bg2">
                <a:lumMod val="25000"/>
              </a:schemeClr>
            </a:solidFill>
          </a:ln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304799" y="228600"/>
            <a:ext cx="6347715" cy="860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4000" dirty="0" smtClean="0">
                <a:solidFill>
                  <a:schemeClr val="accent1"/>
                </a:solidFill>
              </a:rPr>
              <a:t>Additional Resources for Mentoring Programs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2043" y="5828650"/>
            <a:ext cx="3276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http://educationnorthwest.org/sites/default/files/foundations.pdf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805940"/>
            <a:ext cx="2649596" cy="2519362"/>
          </a:xfrm>
          <a:prstGeom prst="rect">
            <a:avLst/>
          </a:prstGeom>
          <a:ln w="38100">
            <a:solidFill>
              <a:schemeClr val="bg2">
                <a:lumMod val="25000"/>
              </a:schemeClr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4602239" y="4307204"/>
            <a:ext cx="27891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http://educationnorthwest.org/sites/default/files/resources/peer_book.pdf</a:t>
            </a:r>
          </a:p>
        </p:txBody>
      </p:sp>
    </p:spTree>
    <p:extLst>
      <p:ext uri="{BB962C8B-B14F-4D97-AF65-F5344CB8AC3E}">
        <p14:creationId xmlns:p14="http://schemas.microsoft.com/office/powerpoint/2010/main" val="191839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Line 31"/>
          <p:cNvSpPr>
            <a:spLocks noChangeShapeType="1"/>
          </p:cNvSpPr>
          <p:nvPr/>
        </p:nvSpPr>
        <p:spPr bwMode="auto">
          <a:xfrm>
            <a:off x="4440555" y="1847014"/>
            <a:ext cx="0" cy="4285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1872" name="Text Box 36"/>
          <p:cNvSpPr txBox="1">
            <a:spLocks noChangeArrowheads="1"/>
          </p:cNvSpPr>
          <p:nvPr/>
        </p:nvSpPr>
        <p:spPr bwMode="auto">
          <a:xfrm>
            <a:off x="3488419" y="1446905"/>
            <a:ext cx="2033058" cy="40011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latin typeface="Trebuchet MS" panose="020B0603020202020204" pitchFamily="34" charset="0"/>
              </a:rPr>
              <a:t>Tier 2 </a:t>
            </a:r>
            <a:r>
              <a:rPr lang="en-US" sz="2000" b="1" dirty="0" smtClean="0">
                <a:latin typeface="Trebuchet MS" panose="020B0603020202020204" pitchFamily="34" charset="0"/>
              </a:rPr>
              <a:t>Team(s)</a:t>
            </a:r>
            <a:endParaRPr lang="en-US" sz="2000" b="1" dirty="0">
              <a:latin typeface="Trebuchet MS" panose="020B0603020202020204" pitchFamily="34" charset="0"/>
            </a:endParaRPr>
          </a:p>
        </p:txBody>
      </p:sp>
      <p:sp>
        <p:nvSpPr>
          <p:cNvPr id="42" name="Text Box 82"/>
          <p:cNvSpPr txBox="1">
            <a:spLocks noChangeArrowheads="1"/>
          </p:cNvSpPr>
          <p:nvPr/>
        </p:nvSpPr>
        <p:spPr bwMode="auto">
          <a:xfrm>
            <a:off x="3023659" y="2379933"/>
            <a:ext cx="2982500" cy="1631216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1500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Identifies </a:t>
            </a:r>
            <a:r>
              <a:rPr lang="en-US" sz="2000" dirty="0">
                <a:solidFill>
                  <a:srgbClr val="000000"/>
                </a:solidFill>
              </a:rPr>
              <a:t>targeted student needs, selects relevant interventions; implements </a:t>
            </a:r>
            <a:r>
              <a:rPr lang="en-US" sz="2000" dirty="0" smtClean="0">
                <a:solidFill>
                  <a:srgbClr val="000000"/>
                </a:solidFill>
              </a:rPr>
              <a:t>&amp; </a:t>
            </a:r>
            <a:r>
              <a:rPr lang="en-US" sz="2000" dirty="0">
                <a:solidFill>
                  <a:srgbClr val="000000"/>
                </a:solidFill>
              </a:rPr>
              <a:t>evaluates interventions’ </a:t>
            </a:r>
            <a:r>
              <a:rPr lang="en-US" sz="2000" dirty="0" smtClean="0">
                <a:solidFill>
                  <a:srgbClr val="000000"/>
                </a:solidFill>
              </a:rPr>
              <a:t>use</a:t>
            </a: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278320" y="203424"/>
            <a:ext cx="8458200" cy="861774"/>
          </a:xfrm>
          <a:prstGeom prst="rect">
            <a:avLst/>
          </a:prstGeom>
          <a:gradFill flip="none" rotWithShape="1">
            <a:gsLst>
              <a:gs pos="92000">
                <a:srgbClr val="FFC000"/>
              </a:gs>
              <a:gs pos="64000">
                <a:srgbClr val="92D050"/>
              </a:gs>
              <a:gs pos="78000">
                <a:srgbClr val="FFFF00"/>
              </a:gs>
              <a:gs pos="0">
                <a:srgbClr val="00B050"/>
              </a:gs>
              <a:gs pos="100000">
                <a:srgbClr val="FF0000">
                  <a:alpha val="75000"/>
                  <a:lumMod val="89000"/>
                  <a:lumOff val="11000"/>
                </a:srgbClr>
              </a:gs>
            </a:gsLst>
            <a:lin ang="0" scaled="0"/>
            <a:tileRect/>
          </a:gradFill>
          <a:ln w="28575">
            <a:solidFill>
              <a:srgbClr val="003399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ts val="0"/>
              </a:spcBef>
            </a:pPr>
            <a:endParaRPr lang="en-US" sz="1100" b="1" dirty="0" smtClean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28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Teams Lead the Systems within a MTSS</a:t>
            </a:r>
          </a:p>
          <a:p>
            <a:pPr algn="ctr">
              <a:spcBef>
                <a:spcPts val="0"/>
              </a:spcBef>
            </a:pPr>
            <a:endParaRPr lang="en-US" sz="1100" b="1" dirty="0" smtClean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Text Box 80"/>
          <p:cNvSpPr txBox="1">
            <a:spLocks noChangeArrowheads="1"/>
          </p:cNvSpPr>
          <p:nvPr/>
        </p:nvSpPr>
        <p:spPr bwMode="auto">
          <a:xfrm>
            <a:off x="254988" y="4192180"/>
            <a:ext cx="4228790" cy="124187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15000"/>
              </a:spcBef>
            </a:pPr>
            <a:r>
              <a:rPr lang="en-US" sz="1800" b="1" u="sng" dirty="0" smtClean="0"/>
              <a:t>System Conversations</a:t>
            </a:r>
          </a:p>
          <a:p>
            <a:pPr algn="ctr" eaLnBrk="1" hangingPunct="1">
              <a:spcBef>
                <a:spcPct val="15000"/>
              </a:spcBef>
            </a:pPr>
            <a:r>
              <a:rPr lang="en-US" sz="1800" dirty="0" smtClean="0"/>
              <a:t>Uses </a:t>
            </a:r>
            <a:r>
              <a:rPr lang="en-US" sz="1800" dirty="0"/>
              <a:t>p</a:t>
            </a:r>
            <a:r>
              <a:rPr lang="en-US" sz="1800" dirty="0" smtClean="0"/>
              <a:t>rocess </a:t>
            </a:r>
            <a:r>
              <a:rPr lang="en-US" sz="1800" dirty="0"/>
              <a:t>data; </a:t>
            </a:r>
            <a:r>
              <a:rPr lang="en-US" sz="1800" dirty="0" smtClean="0"/>
              <a:t>evaluates overall effectiveness; does NOT involve discussion of individual students</a:t>
            </a:r>
            <a:endParaRPr lang="en-US" sz="1800" dirty="0"/>
          </a:p>
        </p:txBody>
      </p:sp>
      <p:sp>
        <p:nvSpPr>
          <p:cNvPr id="12" name="Text Box 81"/>
          <p:cNvSpPr txBox="1">
            <a:spLocks noChangeArrowheads="1"/>
          </p:cNvSpPr>
          <p:nvPr/>
        </p:nvSpPr>
        <p:spPr bwMode="auto">
          <a:xfrm>
            <a:off x="4793380" y="4192180"/>
            <a:ext cx="3930440" cy="1241878"/>
          </a:xfrm>
          <a:prstGeom prst="rect">
            <a:avLst/>
          </a:prstGeom>
          <a:solidFill>
            <a:srgbClr val="FCEDC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15000"/>
              </a:spcBef>
            </a:pPr>
            <a:r>
              <a:rPr lang="en-US" sz="1800" b="1" u="sng" dirty="0" smtClean="0"/>
              <a:t>Problem Solving Conversations</a:t>
            </a:r>
            <a:endParaRPr lang="en-US" sz="1800" dirty="0" smtClean="0"/>
          </a:p>
          <a:p>
            <a:pPr algn="ctr" eaLnBrk="1" hangingPunct="1">
              <a:spcBef>
                <a:spcPct val="15000"/>
              </a:spcBef>
            </a:pPr>
            <a:r>
              <a:rPr lang="en-US" sz="1800" dirty="0"/>
              <a:t>M</a:t>
            </a:r>
            <a:r>
              <a:rPr lang="en-US" sz="1800" dirty="0" smtClean="0"/>
              <a:t>atches students to interventions and monitors progress, making adjustments as needed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233574" y="4023849"/>
            <a:ext cx="228601" cy="23911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731276" y="4027742"/>
            <a:ext cx="228600" cy="23911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1686142">
            <a:off x="3720014" y="5160627"/>
            <a:ext cx="1859251" cy="1448645"/>
            <a:chOff x="1621757" y="2920389"/>
            <a:chExt cx="1788662" cy="1597304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5" name="Freeform 14"/>
            <p:cNvSpPr/>
            <p:nvPr/>
          </p:nvSpPr>
          <p:spPr>
            <a:xfrm>
              <a:off x="1621757" y="3315063"/>
              <a:ext cx="1058747" cy="1202630"/>
            </a:xfrm>
            <a:custGeom>
              <a:avLst/>
              <a:gdLst>
                <a:gd name="connsiteX0" fmla="*/ 2081463 w 3164305"/>
                <a:gd name="connsiteY0" fmla="*/ 0 h 3260558"/>
                <a:gd name="connsiteX1" fmla="*/ 2358189 w 3164305"/>
                <a:gd name="connsiteY1" fmla="*/ 529389 h 3260558"/>
                <a:gd name="connsiteX2" fmla="*/ 2261937 w 3164305"/>
                <a:gd name="connsiteY2" fmla="*/ 589547 h 3260558"/>
                <a:gd name="connsiteX3" fmla="*/ 2201779 w 3164305"/>
                <a:gd name="connsiteY3" fmla="*/ 649705 h 3260558"/>
                <a:gd name="connsiteX4" fmla="*/ 2165684 w 3164305"/>
                <a:gd name="connsiteY4" fmla="*/ 782052 h 3260558"/>
                <a:gd name="connsiteX5" fmla="*/ 2177716 w 3164305"/>
                <a:gd name="connsiteY5" fmla="*/ 938463 h 3260558"/>
                <a:gd name="connsiteX6" fmla="*/ 2225842 w 3164305"/>
                <a:gd name="connsiteY6" fmla="*/ 1034715 h 3260558"/>
                <a:gd name="connsiteX7" fmla="*/ 2322095 w 3164305"/>
                <a:gd name="connsiteY7" fmla="*/ 1191126 h 3260558"/>
                <a:gd name="connsiteX8" fmla="*/ 2490537 w 3164305"/>
                <a:gd name="connsiteY8" fmla="*/ 1251284 h 3260558"/>
                <a:gd name="connsiteX9" fmla="*/ 2646947 w 3164305"/>
                <a:gd name="connsiteY9" fmla="*/ 1227221 h 3260558"/>
                <a:gd name="connsiteX10" fmla="*/ 2767263 w 3164305"/>
                <a:gd name="connsiteY10" fmla="*/ 1082842 h 3260558"/>
                <a:gd name="connsiteX11" fmla="*/ 2803358 w 3164305"/>
                <a:gd name="connsiteY11" fmla="*/ 1010652 h 3260558"/>
                <a:gd name="connsiteX12" fmla="*/ 2923674 w 3164305"/>
                <a:gd name="connsiteY12" fmla="*/ 1022684 h 3260558"/>
                <a:gd name="connsiteX13" fmla="*/ 3092116 w 3164305"/>
                <a:gd name="connsiteY13" fmla="*/ 1203158 h 3260558"/>
                <a:gd name="connsiteX14" fmla="*/ 3080084 w 3164305"/>
                <a:gd name="connsiteY14" fmla="*/ 1383631 h 3260558"/>
                <a:gd name="connsiteX15" fmla="*/ 3031958 w 3164305"/>
                <a:gd name="connsiteY15" fmla="*/ 1479884 h 3260558"/>
                <a:gd name="connsiteX16" fmla="*/ 2899610 w 3164305"/>
                <a:gd name="connsiteY16" fmla="*/ 1528010 h 3260558"/>
                <a:gd name="connsiteX17" fmla="*/ 2875547 w 3164305"/>
                <a:gd name="connsiteY17" fmla="*/ 1600200 h 3260558"/>
                <a:gd name="connsiteX18" fmla="*/ 3152274 w 3164305"/>
                <a:gd name="connsiteY18" fmla="*/ 2153652 h 3260558"/>
                <a:gd name="connsiteX19" fmla="*/ 3164305 w 3164305"/>
                <a:gd name="connsiteY19" fmla="*/ 2201779 h 3260558"/>
                <a:gd name="connsiteX20" fmla="*/ 2671010 w 3164305"/>
                <a:gd name="connsiteY20" fmla="*/ 2442410 h 3260558"/>
                <a:gd name="connsiteX21" fmla="*/ 2586789 w 3164305"/>
                <a:gd name="connsiteY21" fmla="*/ 2298031 h 3260558"/>
                <a:gd name="connsiteX22" fmla="*/ 2394284 w 3164305"/>
                <a:gd name="connsiteY22" fmla="*/ 2249905 h 3260558"/>
                <a:gd name="connsiteX23" fmla="*/ 2273968 w 3164305"/>
                <a:gd name="connsiteY23" fmla="*/ 2261937 h 3260558"/>
                <a:gd name="connsiteX24" fmla="*/ 2153652 w 3164305"/>
                <a:gd name="connsiteY24" fmla="*/ 2322094 h 3260558"/>
                <a:gd name="connsiteX25" fmla="*/ 2069431 w 3164305"/>
                <a:gd name="connsiteY25" fmla="*/ 2418347 h 3260558"/>
                <a:gd name="connsiteX26" fmla="*/ 1985210 w 3164305"/>
                <a:gd name="connsiteY26" fmla="*/ 2538663 h 3260558"/>
                <a:gd name="connsiteX27" fmla="*/ 1985210 w 3164305"/>
                <a:gd name="connsiteY27" fmla="*/ 2671010 h 3260558"/>
                <a:gd name="connsiteX28" fmla="*/ 2069431 w 3164305"/>
                <a:gd name="connsiteY28" fmla="*/ 2815389 h 3260558"/>
                <a:gd name="connsiteX29" fmla="*/ 2213810 w 3164305"/>
                <a:gd name="connsiteY29" fmla="*/ 2899610 h 3260558"/>
                <a:gd name="connsiteX30" fmla="*/ 2201779 w 3164305"/>
                <a:gd name="connsiteY30" fmla="*/ 3056021 h 3260558"/>
                <a:gd name="connsiteX31" fmla="*/ 1985210 w 3164305"/>
                <a:gd name="connsiteY31" fmla="*/ 3200400 h 3260558"/>
                <a:gd name="connsiteX32" fmla="*/ 1792705 w 3164305"/>
                <a:gd name="connsiteY32" fmla="*/ 3188368 h 3260558"/>
                <a:gd name="connsiteX33" fmla="*/ 1720516 w 3164305"/>
                <a:gd name="connsiteY33" fmla="*/ 3043989 h 3260558"/>
                <a:gd name="connsiteX34" fmla="*/ 1648326 w 3164305"/>
                <a:gd name="connsiteY34" fmla="*/ 2971800 h 3260558"/>
                <a:gd name="connsiteX35" fmla="*/ 1058779 w 3164305"/>
                <a:gd name="connsiteY35" fmla="*/ 3260558 h 3260558"/>
                <a:gd name="connsiteX36" fmla="*/ 806116 w 3164305"/>
                <a:gd name="connsiteY36" fmla="*/ 2743200 h 3260558"/>
                <a:gd name="connsiteX37" fmla="*/ 878305 w 3164305"/>
                <a:gd name="connsiteY37" fmla="*/ 2695073 h 3260558"/>
                <a:gd name="connsiteX38" fmla="*/ 1010652 w 3164305"/>
                <a:gd name="connsiteY38" fmla="*/ 2514600 h 3260558"/>
                <a:gd name="connsiteX39" fmla="*/ 974558 w 3164305"/>
                <a:gd name="connsiteY39" fmla="*/ 2286000 h 3260558"/>
                <a:gd name="connsiteX40" fmla="*/ 842210 w 3164305"/>
                <a:gd name="connsiteY40" fmla="*/ 2105526 h 3260558"/>
                <a:gd name="connsiteX41" fmla="*/ 649705 w 3164305"/>
                <a:gd name="connsiteY41" fmla="*/ 2033337 h 3260558"/>
                <a:gd name="connsiteX42" fmla="*/ 457200 w 3164305"/>
                <a:gd name="connsiteY42" fmla="*/ 2105526 h 3260558"/>
                <a:gd name="connsiteX43" fmla="*/ 397042 w 3164305"/>
                <a:gd name="connsiteY43" fmla="*/ 2249905 h 3260558"/>
                <a:gd name="connsiteX44" fmla="*/ 276726 w 3164305"/>
                <a:gd name="connsiteY44" fmla="*/ 2286000 h 3260558"/>
                <a:gd name="connsiteX45" fmla="*/ 156410 w 3164305"/>
                <a:gd name="connsiteY45" fmla="*/ 2177715 h 3260558"/>
                <a:gd name="connsiteX46" fmla="*/ 84221 w 3164305"/>
                <a:gd name="connsiteY46" fmla="*/ 2093494 h 3260558"/>
                <a:gd name="connsiteX47" fmla="*/ 84221 w 3164305"/>
                <a:gd name="connsiteY47" fmla="*/ 1876926 h 3260558"/>
                <a:gd name="connsiteX48" fmla="*/ 288758 w 3164305"/>
                <a:gd name="connsiteY48" fmla="*/ 1720515 h 3260558"/>
                <a:gd name="connsiteX49" fmla="*/ 264695 w 3164305"/>
                <a:gd name="connsiteY49" fmla="*/ 1624263 h 3260558"/>
                <a:gd name="connsiteX50" fmla="*/ 0 w 3164305"/>
                <a:gd name="connsiteY50" fmla="*/ 1058779 h 3260558"/>
                <a:gd name="connsiteX51" fmla="*/ 541421 w 3164305"/>
                <a:gd name="connsiteY51" fmla="*/ 806115 h 3260558"/>
                <a:gd name="connsiteX52" fmla="*/ 661737 w 3164305"/>
                <a:gd name="connsiteY52" fmla="*/ 1010652 h 3260558"/>
                <a:gd name="connsiteX53" fmla="*/ 914400 w 3164305"/>
                <a:gd name="connsiteY53" fmla="*/ 1022684 h 3260558"/>
                <a:gd name="connsiteX54" fmla="*/ 1106905 w 3164305"/>
                <a:gd name="connsiteY54" fmla="*/ 914400 h 3260558"/>
                <a:gd name="connsiteX55" fmla="*/ 1191126 w 3164305"/>
                <a:gd name="connsiteY55" fmla="*/ 757989 h 3260558"/>
                <a:gd name="connsiteX56" fmla="*/ 1203158 w 3164305"/>
                <a:gd name="connsiteY56" fmla="*/ 529389 h 3260558"/>
                <a:gd name="connsiteX57" fmla="*/ 1022684 w 3164305"/>
                <a:gd name="connsiteY57" fmla="*/ 360947 h 3260558"/>
                <a:gd name="connsiteX58" fmla="*/ 986589 w 3164305"/>
                <a:gd name="connsiteY58" fmla="*/ 288758 h 3260558"/>
                <a:gd name="connsiteX59" fmla="*/ 1094874 w 3164305"/>
                <a:gd name="connsiteY59" fmla="*/ 108284 h 3260558"/>
                <a:gd name="connsiteX60" fmla="*/ 1191126 w 3164305"/>
                <a:gd name="connsiteY60" fmla="*/ 60158 h 3260558"/>
                <a:gd name="connsiteX61" fmla="*/ 1383631 w 3164305"/>
                <a:gd name="connsiteY61" fmla="*/ 96252 h 3260558"/>
                <a:gd name="connsiteX62" fmla="*/ 1467852 w 3164305"/>
                <a:gd name="connsiteY62" fmla="*/ 252663 h 3260558"/>
                <a:gd name="connsiteX63" fmla="*/ 1636295 w 3164305"/>
                <a:gd name="connsiteY63" fmla="*/ 252663 h 3260558"/>
                <a:gd name="connsiteX64" fmla="*/ 2081463 w 3164305"/>
                <a:gd name="connsiteY64" fmla="*/ 0 h 326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164305" h="3260558">
                  <a:moveTo>
                    <a:pt x="2081463" y="0"/>
                  </a:moveTo>
                  <a:lnTo>
                    <a:pt x="2358189" y="529389"/>
                  </a:lnTo>
                  <a:lnTo>
                    <a:pt x="2261937" y="589547"/>
                  </a:lnTo>
                  <a:lnTo>
                    <a:pt x="2201779" y="649705"/>
                  </a:lnTo>
                  <a:lnTo>
                    <a:pt x="2165684" y="782052"/>
                  </a:lnTo>
                  <a:lnTo>
                    <a:pt x="2177716" y="938463"/>
                  </a:lnTo>
                  <a:lnTo>
                    <a:pt x="2225842" y="1034715"/>
                  </a:lnTo>
                  <a:lnTo>
                    <a:pt x="2322095" y="1191126"/>
                  </a:lnTo>
                  <a:lnTo>
                    <a:pt x="2490537" y="1251284"/>
                  </a:lnTo>
                  <a:lnTo>
                    <a:pt x="2646947" y="1227221"/>
                  </a:lnTo>
                  <a:lnTo>
                    <a:pt x="2767263" y="1082842"/>
                  </a:lnTo>
                  <a:lnTo>
                    <a:pt x="2803358" y="1010652"/>
                  </a:lnTo>
                  <a:lnTo>
                    <a:pt x="2923674" y="1022684"/>
                  </a:lnTo>
                  <a:lnTo>
                    <a:pt x="3092116" y="1203158"/>
                  </a:lnTo>
                  <a:lnTo>
                    <a:pt x="3080084" y="1383631"/>
                  </a:lnTo>
                  <a:lnTo>
                    <a:pt x="3031958" y="1479884"/>
                  </a:lnTo>
                  <a:lnTo>
                    <a:pt x="2899610" y="1528010"/>
                  </a:lnTo>
                  <a:lnTo>
                    <a:pt x="2875547" y="1600200"/>
                  </a:lnTo>
                  <a:lnTo>
                    <a:pt x="3152274" y="2153652"/>
                  </a:lnTo>
                  <a:lnTo>
                    <a:pt x="3164305" y="2201779"/>
                  </a:lnTo>
                  <a:lnTo>
                    <a:pt x="2671010" y="2442410"/>
                  </a:lnTo>
                  <a:lnTo>
                    <a:pt x="2586789" y="2298031"/>
                  </a:lnTo>
                  <a:lnTo>
                    <a:pt x="2394284" y="2249905"/>
                  </a:lnTo>
                  <a:lnTo>
                    <a:pt x="2273968" y="2261937"/>
                  </a:lnTo>
                  <a:lnTo>
                    <a:pt x="2153652" y="2322094"/>
                  </a:lnTo>
                  <a:lnTo>
                    <a:pt x="2069431" y="2418347"/>
                  </a:lnTo>
                  <a:lnTo>
                    <a:pt x="1985210" y="2538663"/>
                  </a:lnTo>
                  <a:lnTo>
                    <a:pt x="1985210" y="2671010"/>
                  </a:lnTo>
                  <a:lnTo>
                    <a:pt x="2069431" y="2815389"/>
                  </a:lnTo>
                  <a:lnTo>
                    <a:pt x="2213810" y="2899610"/>
                  </a:lnTo>
                  <a:lnTo>
                    <a:pt x="2201779" y="3056021"/>
                  </a:lnTo>
                  <a:lnTo>
                    <a:pt x="1985210" y="3200400"/>
                  </a:lnTo>
                  <a:lnTo>
                    <a:pt x="1792705" y="3188368"/>
                  </a:lnTo>
                  <a:lnTo>
                    <a:pt x="1720516" y="3043989"/>
                  </a:lnTo>
                  <a:lnTo>
                    <a:pt x="1648326" y="2971800"/>
                  </a:lnTo>
                  <a:lnTo>
                    <a:pt x="1058779" y="3260558"/>
                  </a:lnTo>
                  <a:lnTo>
                    <a:pt x="806116" y="2743200"/>
                  </a:lnTo>
                  <a:lnTo>
                    <a:pt x="878305" y="2695073"/>
                  </a:lnTo>
                  <a:lnTo>
                    <a:pt x="1010652" y="2514600"/>
                  </a:lnTo>
                  <a:lnTo>
                    <a:pt x="974558" y="2286000"/>
                  </a:lnTo>
                  <a:lnTo>
                    <a:pt x="842210" y="2105526"/>
                  </a:lnTo>
                  <a:lnTo>
                    <a:pt x="649705" y="2033337"/>
                  </a:lnTo>
                  <a:lnTo>
                    <a:pt x="457200" y="2105526"/>
                  </a:lnTo>
                  <a:lnTo>
                    <a:pt x="397042" y="2249905"/>
                  </a:lnTo>
                  <a:lnTo>
                    <a:pt x="276726" y="2286000"/>
                  </a:lnTo>
                  <a:lnTo>
                    <a:pt x="156410" y="2177715"/>
                  </a:lnTo>
                  <a:lnTo>
                    <a:pt x="84221" y="2093494"/>
                  </a:lnTo>
                  <a:lnTo>
                    <a:pt x="84221" y="1876926"/>
                  </a:lnTo>
                  <a:lnTo>
                    <a:pt x="288758" y="1720515"/>
                  </a:lnTo>
                  <a:lnTo>
                    <a:pt x="264695" y="1624263"/>
                  </a:lnTo>
                  <a:lnTo>
                    <a:pt x="0" y="1058779"/>
                  </a:lnTo>
                  <a:lnTo>
                    <a:pt x="541421" y="806115"/>
                  </a:lnTo>
                  <a:lnTo>
                    <a:pt x="661737" y="1010652"/>
                  </a:lnTo>
                  <a:lnTo>
                    <a:pt x="914400" y="1022684"/>
                  </a:lnTo>
                  <a:lnTo>
                    <a:pt x="1106905" y="914400"/>
                  </a:lnTo>
                  <a:lnTo>
                    <a:pt x="1191126" y="757989"/>
                  </a:lnTo>
                  <a:lnTo>
                    <a:pt x="1203158" y="529389"/>
                  </a:lnTo>
                  <a:lnTo>
                    <a:pt x="1022684" y="360947"/>
                  </a:lnTo>
                  <a:lnTo>
                    <a:pt x="986589" y="288758"/>
                  </a:lnTo>
                  <a:lnTo>
                    <a:pt x="1094874" y="108284"/>
                  </a:lnTo>
                  <a:lnTo>
                    <a:pt x="1191126" y="60158"/>
                  </a:lnTo>
                  <a:lnTo>
                    <a:pt x="1383631" y="96252"/>
                  </a:lnTo>
                  <a:lnTo>
                    <a:pt x="1467852" y="252663"/>
                  </a:lnTo>
                  <a:lnTo>
                    <a:pt x="1636295" y="252663"/>
                  </a:lnTo>
                  <a:lnTo>
                    <a:pt x="2081463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 rot="19962890">
              <a:off x="1851218" y="3806086"/>
              <a:ext cx="599822" cy="220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 smtClean="0"/>
                <a:t>Systems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2351672" y="2920389"/>
              <a:ext cx="1058747" cy="1202631"/>
            </a:xfrm>
            <a:custGeom>
              <a:avLst/>
              <a:gdLst>
                <a:gd name="connsiteX0" fmla="*/ 2081463 w 3164305"/>
                <a:gd name="connsiteY0" fmla="*/ 0 h 3260558"/>
                <a:gd name="connsiteX1" fmla="*/ 2358189 w 3164305"/>
                <a:gd name="connsiteY1" fmla="*/ 529389 h 3260558"/>
                <a:gd name="connsiteX2" fmla="*/ 2261937 w 3164305"/>
                <a:gd name="connsiteY2" fmla="*/ 589547 h 3260558"/>
                <a:gd name="connsiteX3" fmla="*/ 2201779 w 3164305"/>
                <a:gd name="connsiteY3" fmla="*/ 649705 h 3260558"/>
                <a:gd name="connsiteX4" fmla="*/ 2165684 w 3164305"/>
                <a:gd name="connsiteY4" fmla="*/ 782052 h 3260558"/>
                <a:gd name="connsiteX5" fmla="*/ 2177716 w 3164305"/>
                <a:gd name="connsiteY5" fmla="*/ 938463 h 3260558"/>
                <a:gd name="connsiteX6" fmla="*/ 2225842 w 3164305"/>
                <a:gd name="connsiteY6" fmla="*/ 1034715 h 3260558"/>
                <a:gd name="connsiteX7" fmla="*/ 2322095 w 3164305"/>
                <a:gd name="connsiteY7" fmla="*/ 1191126 h 3260558"/>
                <a:gd name="connsiteX8" fmla="*/ 2490537 w 3164305"/>
                <a:gd name="connsiteY8" fmla="*/ 1251284 h 3260558"/>
                <a:gd name="connsiteX9" fmla="*/ 2646947 w 3164305"/>
                <a:gd name="connsiteY9" fmla="*/ 1227221 h 3260558"/>
                <a:gd name="connsiteX10" fmla="*/ 2767263 w 3164305"/>
                <a:gd name="connsiteY10" fmla="*/ 1082842 h 3260558"/>
                <a:gd name="connsiteX11" fmla="*/ 2803358 w 3164305"/>
                <a:gd name="connsiteY11" fmla="*/ 1010652 h 3260558"/>
                <a:gd name="connsiteX12" fmla="*/ 2923674 w 3164305"/>
                <a:gd name="connsiteY12" fmla="*/ 1022684 h 3260558"/>
                <a:gd name="connsiteX13" fmla="*/ 3092116 w 3164305"/>
                <a:gd name="connsiteY13" fmla="*/ 1203158 h 3260558"/>
                <a:gd name="connsiteX14" fmla="*/ 3080084 w 3164305"/>
                <a:gd name="connsiteY14" fmla="*/ 1383631 h 3260558"/>
                <a:gd name="connsiteX15" fmla="*/ 3031958 w 3164305"/>
                <a:gd name="connsiteY15" fmla="*/ 1479884 h 3260558"/>
                <a:gd name="connsiteX16" fmla="*/ 2899610 w 3164305"/>
                <a:gd name="connsiteY16" fmla="*/ 1528010 h 3260558"/>
                <a:gd name="connsiteX17" fmla="*/ 2875547 w 3164305"/>
                <a:gd name="connsiteY17" fmla="*/ 1600200 h 3260558"/>
                <a:gd name="connsiteX18" fmla="*/ 3152274 w 3164305"/>
                <a:gd name="connsiteY18" fmla="*/ 2153652 h 3260558"/>
                <a:gd name="connsiteX19" fmla="*/ 3164305 w 3164305"/>
                <a:gd name="connsiteY19" fmla="*/ 2201779 h 3260558"/>
                <a:gd name="connsiteX20" fmla="*/ 2671010 w 3164305"/>
                <a:gd name="connsiteY20" fmla="*/ 2442410 h 3260558"/>
                <a:gd name="connsiteX21" fmla="*/ 2586789 w 3164305"/>
                <a:gd name="connsiteY21" fmla="*/ 2298031 h 3260558"/>
                <a:gd name="connsiteX22" fmla="*/ 2394284 w 3164305"/>
                <a:gd name="connsiteY22" fmla="*/ 2249905 h 3260558"/>
                <a:gd name="connsiteX23" fmla="*/ 2273968 w 3164305"/>
                <a:gd name="connsiteY23" fmla="*/ 2261937 h 3260558"/>
                <a:gd name="connsiteX24" fmla="*/ 2153652 w 3164305"/>
                <a:gd name="connsiteY24" fmla="*/ 2322094 h 3260558"/>
                <a:gd name="connsiteX25" fmla="*/ 2069431 w 3164305"/>
                <a:gd name="connsiteY25" fmla="*/ 2418347 h 3260558"/>
                <a:gd name="connsiteX26" fmla="*/ 1985210 w 3164305"/>
                <a:gd name="connsiteY26" fmla="*/ 2538663 h 3260558"/>
                <a:gd name="connsiteX27" fmla="*/ 1985210 w 3164305"/>
                <a:gd name="connsiteY27" fmla="*/ 2671010 h 3260558"/>
                <a:gd name="connsiteX28" fmla="*/ 2069431 w 3164305"/>
                <a:gd name="connsiteY28" fmla="*/ 2815389 h 3260558"/>
                <a:gd name="connsiteX29" fmla="*/ 2213810 w 3164305"/>
                <a:gd name="connsiteY29" fmla="*/ 2899610 h 3260558"/>
                <a:gd name="connsiteX30" fmla="*/ 2201779 w 3164305"/>
                <a:gd name="connsiteY30" fmla="*/ 3056021 h 3260558"/>
                <a:gd name="connsiteX31" fmla="*/ 1985210 w 3164305"/>
                <a:gd name="connsiteY31" fmla="*/ 3200400 h 3260558"/>
                <a:gd name="connsiteX32" fmla="*/ 1792705 w 3164305"/>
                <a:gd name="connsiteY32" fmla="*/ 3188368 h 3260558"/>
                <a:gd name="connsiteX33" fmla="*/ 1720516 w 3164305"/>
                <a:gd name="connsiteY33" fmla="*/ 3043989 h 3260558"/>
                <a:gd name="connsiteX34" fmla="*/ 1648326 w 3164305"/>
                <a:gd name="connsiteY34" fmla="*/ 2971800 h 3260558"/>
                <a:gd name="connsiteX35" fmla="*/ 1058779 w 3164305"/>
                <a:gd name="connsiteY35" fmla="*/ 3260558 h 3260558"/>
                <a:gd name="connsiteX36" fmla="*/ 806116 w 3164305"/>
                <a:gd name="connsiteY36" fmla="*/ 2743200 h 3260558"/>
                <a:gd name="connsiteX37" fmla="*/ 878305 w 3164305"/>
                <a:gd name="connsiteY37" fmla="*/ 2695073 h 3260558"/>
                <a:gd name="connsiteX38" fmla="*/ 1010652 w 3164305"/>
                <a:gd name="connsiteY38" fmla="*/ 2514600 h 3260558"/>
                <a:gd name="connsiteX39" fmla="*/ 974558 w 3164305"/>
                <a:gd name="connsiteY39" fmla="*/ 2286000 h 3260558"/>
                <a:gd name="connsiteX40" fmla="*/ 842210 w 3164305"/>
                <a:gd name="connsiteY40" fmla="*/ 2105526 h 3260558"/>
                <a:gd name="connsiteX41" fmla="*/ 649705 w 3164305"/>
                <a:gd name="connsiteY41" fmla="*/ 2033337 h 3260558"/>
                <a:gd name="connsiteX42" fmla="*/ 457200 w 3164305"/>
                <a:gd name="connsiteY42" fmla="*/ 2105526 h 3260558"/>
                <a:gd name="connsiteX43" fmla="*/ 397042 w 3164305"/>
                <a:gd name="connsiteY43" fmla="*/ 2249905 h 3260558"/>
                <a:gd name="connsiteX44" fmla="*/ 276726 w 3164305"/>
                <a:gd name="connsiteY44" fmla="*/ 2286000 h 3260558"/>
                <a:gd name="connsiteX45" fmla="*/ 156410 w 3164305"/>
                <a:gd name="connsiteY45" fmla="*/ 2177715 h 3260558"/>
                <a:gd name="connsiteX46" fmla="*/ 84221 w 3164305"/>
                <a:gd name="connsiteY46" fmla="*/ 2093494 h 3260558"/>
                <a:gd name="connsiteX47" fmla="*/ 84221 w 3164305"/>
                <a:gd name="connsiteY47" fmla="*/ 1876926 h 3260558"/>
                <a:gd name="connsiteX48" fmla="*/ 288758 w 3164305"/>
                <a:gd name="connsiteY48" fmla="*/ 1720515 h 3260558"/>
                <a:gd name="connsiteX49" fmla="*/ 264695 w 3164305"/>
                <a:gd name="connsiteY49" fmla="*/ 1624263 h 3260558"/>
                <a:gd name="connsiteX50" fmla="*/ 0 w 3164305"/>
                <a:gd name="connsiteY50" fmla="*/ 1058779 h 3260558"/>
                <a:gd name="connsiteX51" fmla="*/ 541421 w 3164305"/>
                <a:gd name="connsiteY51" fmla="*/ 806115 h 3260558"/>
                <a:gd name="connsiteX52" fmla="*/ 661737 w 3164305"/>
                <a:gd name="connsiteY52" fmla="*/ 1010652 h 3260558"/>
                <a:gd name="connsiteX53" fmla="*/ 914400 w 3164305"/>
                <a:gd name="connsiteY53" fmla="*/ 1022684 h 3260558"/>
                <a:gd name="connsiteX54" fmla="*/ 1106905 w 3164305"/>
                <a:gd name="connsiteY54" fmla="*/ 914400 h 3260558"/>
                <a:gd name="connsiteX55" fmla="*/ 1191126 w 3164305"/>
                <a:gd name="connsiteY55" fmla="*/ 757989 h 3260558"/>
                <a:gd name="connsiteX56" fmla="*/ 1203158 w 3164305"/>
                <a:gd name="connsiteY56" fmla="*/ 529389 h 3260558"/>
                <a:gd name="connsiteX57" fmla="*/ 1022684 w 3164305"/>
                <a:gd name="connsiteY57" fmla="*/ 360947 h 3260558"/>
                <a:gd name="connsiteX58" fmla="*/ 986589 w 3164305"/>
                <a:gd name="connsiteY58" fmla="*/ 288758 h 3260558"/>
                <a:gd name="connsiteX59" fmla="*/ 1094874 w 3164305"/>
                <a:gd name="connsiteY59" fmla="*/ 108284 h 3260558"/>
                <a:gd name="connsiteX60" fmla="*/ 1191126 w 3164305"/>
                <a:gd name="connsiteY60" fmla="*/ 60158 h 3260558"/>
                <a:gd name="connsiteX61" fmla="*/ 1383631 w 3164305"/>
                <a:gd name="connsiteY61" fmla="*/ 96252 h 3260558"/>
                <a:gd name="connsiteX62" fmla="*/ 1467852 w 3164305"/>
                <a:gd name="connsiteY62" fmla="*/ 252663 h 3260558"/>
                <a:gd name="connsiteX63" fmla="*/ 1636295 w 3164305"/>
                <a:gd name="connsiteY63" fmla="*/ 252663 h 3260558"/>
                <a:gd name="connsiteX64" fmla="*/ 2081463 w 3164305"/>
                <a:gd name="connsiteY64" fmla="*/ 0 h 326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164305" h="3260558">
                  <a:moveTo>
                    <a:pt x="2081463" y="0"/>
                  </a:moveTo>
                  <a:lnTo>
                    <a:pt x="2358189" y="529389"/>
                  </a:lnTo>
                  <a:lnTo>
                    <a:pt x="2261937" y="589547"/>
                  </a:lnTo>
                  <a:lnTo>
                    <a:pt x="2201779" y="649705"/>
                  </a:lnTo>
                  <a:lnTo>
                    <a:pt x="2165684" y="782052"/>
                  </a:lnTo>
                  <a:lnTo>
                    <a:pt x="2177716" y="938463"/>
                  </a:lnTo>
                  <a:lnTo>
                    <a:pt x="2225842" y="1034715"/>
                  </a:lnTo>
                  <a:lnTo>
                    <a:pt x="2322095" y="1191126"/>
                  </a:lnTo>
                  <a:lnTo>
                    <a:pt x="2490537" y="1251284"/>
                  </a:lnTo>
                  <a:lnTo>
                    <a:pt x="2646947" y="1227221"/>
                  </a:lnTo>
                  <a:lnTo>
                    <a:pt x="2767263" y="1082842"/>
                  </a:lnTo>
                  <a:lnTo>
                    <a:pt x="2803358" y="1010652"/>
                  </a:lnTo>
                  <a:lnTo>
                    <a:pt x="2923674" y="1022684"/>
                  </a:lnTo>
                  <a:lnTo>
                    <a:pt x="3092116" y="1203158"/>
                  </a:lnTo>
                  <a:lnTo>
                    <a:pt x="3080084" y="1383631"/>
                  </a:lnTo>
                  <a:lnTo>
                    <a:pt x="3031958" y="1479884"/>
                  </a:lnTo>
                  <a:lnTo>
                    <a:pt x="2899610" y="1528010"/>
                  </a:lnTo>
                  <a:lnTo>
                    <a:pt x="2875547" y="1600200"/>
                  </a:lnTo>
                  <a:lnTo>
                    <a:pt x="3152274" y="2153652"/>
                  </a:lnTo>
                  <a:lnTo>
                    <a:pt x="3164305" y="2201779"/>
                  </a:lnTo>
                  <a:lnTo>
                    <a:pt x="2671010" y="2442410"/>
                  </a:lnTo>
                  <a:lnTo>
                    <a:pt x="2586789" y="2298031"/>
                  </a:lnTo>
                  <a:lnTo>
                    <a:pt x="2394284" y="2249905"/>
                  </a:lnTo>
                  <a:lnTo>
                    <a:pt x="2273968" y="2261937"/>
                  </a:lnTo>
                  <a:lnTo>
                    <a:pt x="2153652" y="2322094"/>
                  </a:lnTo>
                  <a:lnTo>
                    <a:pt x="2069431" y="2418347"/>
                  </a:lnTo>
                  <a:lnTo>
                    <a:pt x="1985210" y="2538663"/>
                  </a:lnTo>
                  <a:lnTo>
                    <a:pt x="1985210" y="2671010"/>
                  </a:lnTo>
                  <a:lnTo>
                    <a:pt x="2069431" y="2815389"/>
                  </a:lnTo>
                  <a:lnTo>
                    <a:pt x="2213810" y="2899610"/>
                  </a:lnTo>
                  <a:lnTo>
                    <a:pt x="2201779" y="3056021"/>
                  </a:lnTo>
                  <a:lnTo>
                    <a:pt x="1985210" y="3200400"/>
                  </a:lnTo>
                  <a:lnTo>
                    <a:pt x="1792705" y="3188368"/>
                  </a:lnTo>
                  <a:lnTo>
                    <a:pt x="1720516" y="3043989"/>
                  </a:lnTo>
                  <a:lnTo>
                    <a:pt x="1648326" y="2971800"/>
                  </a:lnTo>
                  <a:lnTo>
                    <a:pt x="1058779" y="3260558"/>
                  </a:lnTo>
                  <a:lnTo>
                    <a:pt x="806116" y="2743200"/>
                  </a:lnTo>
                  <a:lnTo>
                    <a:pt x="878305" y="2695073"/>
                  </a:lnTo>
                  <a:lnTo>
                    <a:pt x="1010652" y="2514600"/>
                  </a:lnTo>
                  <a:lnTo>
                    <a:pt x="974558" y="2286000"/>
                  </a:lnTo>
                  <a:lnTo>
                    <a:pt x="842210" y="2105526"/>
                  </a:lnTo>
                  <a:lnTo>
                    <a:pt x="649705" y="2033337"/>
                  </a:lnTo>
                  <a:lnTo>
                    <a:pt x="457200" y="2105526"/>
                  </a:lnTo>
                  <a:lnTo>
                    <a:pt x="397042" y="2249905"/>
                  </a:lnTo>
                  <a:lnTo>
                    <a:pt x="276726" y="2286000"/>
                  </a:lnTo>
                  <a:lnTo>
                    <a:pt x="156410" y="2177715"/>
                  </a:lnTo>
                  <a:lnTo>
                    <a:pt x="84221" y="2093494"/>
                  </a:lnTo>
                  <a:lnTo>
                    <a:pt x="84221" y="1876926"/>
                  </a:lnTo>
                  <a:lnTo>
                    <a:pt x="288758" y="1720515"/>
                  </a:lnTo>
                  <a:lnTo>
                    <a:pt x="264695" y="1624263"/>
                  </a:lnTo>
                  <a:lnTo>
                    <a:pt x="0" y="1058779"/>
                  </a:lnTo>
                  <a:lnTo>
                    <a:pt x="541421" y="806115"/>
                  </a:lnTo>
                  <a:lnTo>
                    <a:pt x="661737" y="1010652"/>
                  </a:lnTo>
                  <a:lnTo>
                    <a:pt x="914400" y="1022684"/>
                  </a:lnTo>
                  <a:lnTo>
                    <a:pt x="1106905" y="914400"/>
                  </a:lnTo>
                  <a:lnTo>
                    <a:pt x="1191126" y="757989"/>
                  </a:lnTo>
                  <a:lnTo>
                    <a:pt x="1203158" y="529389"/>
                  </a:lnTo>
                  <a:lnTo>
                    <a:pt x="1022684" y="360947"/>
                  </a:lnTo>
                  <a:lnTo>
                    <a:pt x="986589" y="288758"/>
                  </a:lnTo>
                  <a:lnTo>
                    <a:pt x="1094874" y="108284"/>
                  </a:lnTo>
                  <a:lnTo>
                    <a:pt x="1191126" y="60158"/>
                  </a:lnTo>
                  <a:lnTo>
                    <a:pt x="1383631" y="96252"/>
                  </a:lnTo>
                  <a:lnTo>
                    <a:pt x="1467852" y="252663"/>
                  </a:lnTo>
                  <a:lnTo>
                    <a:pt x="1636295" y="252663"/>
                  </a:lnTo>
                  <a:lnTo>
                    <a:pt x="2081463" y="0"/>
                  </a:lnTo>
                  <a:close/>
                </a:path>
              </a:pathLst>
            </a:custGeom>
            <a:solidFill>
              <a:srgbClr val="FCEDCE"/>
            </a:solidFill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 rot="20049099">
              <a:off x="2584348" y="3401452"/>
              <a:ext cx="593392" cy="339361"/>
            </a:xfrm>
            <a:prstGeom prst="rect">
              <a:avLst/>
            </a:prstGeom>
            <a:solidFill>
              <a:srgbClr val="FCEDC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 smtClean="0"/>
                <a:t>Problem-Solving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1531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7620000" cy="5943600"/>
          </a:xfrm>
          <a:solidFill>
            <a:schemeClr val="bg1"/>
          </a:solidFill>
          <a:ln w="762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114300" indent="0" algn="ctr">
              <a:buNone/>
            </a:pPr>
            <a:endParaRPr lang="en-US" sz="200" b="1" dirty="0" smtClean="0">
              <a:latin typeface="Trebuchet MS" panose="020B0603020202020204" pitchFamily="34" charset="0"/>
            </a:endParaRPr>
          </a:p>
          <a:p>
            <a:pPr marL="114300" indent="0" algn="ctr">
              <a:buNone/>
            </a:pPr>
            <a:r>
              <a:rPr lang="en-US" sz="8000" b="1" dirty="0" smtClean="0">
                <a:latin typeface="Trebuchet MS" panose="020B0603020202020204" pitchFamily="34" charset="0"/>
              </a:rPr>
              <a:t>Thank You </a:t>
            </a:r>
          </a:p>
          <a:p>
            <a:pPr marL="114300" indent="0" algn="ctr">
              <a:lnSpc>
                <a:spcPct val="150000"/>
              </a:lnSpc>
              <a:buNone/>
            </a:pPr>
            <a:r>
              <a:rPr lang="en-US" dirty="0">
                <a:latin typeface="Trebuchet MS" panose="020B0603020202020204" pitchFamily="34" charset="0"/>
              </a:rPr>
              <a:t>f</a:t>
            </a:r>
            <a:r>
              <a:rPr lang="en-US" dirty="0" smtClean="0">
                <a:latin typeface="Trebuchet MS" panose="020B0603020202020204" pitchFamily="34" charset="0"/>
              </a:rPr>
              <a:t>or attending today’s PD Session!</a:t>
            </a:r>
          </a:p>
          <a:p>
            <a:pPr marL="114300" indent="0" algn="ctr">
              <a:lnSpc>
                <a:spcPct val="150000"/>
              </a:lnSpc>
              <a:buNone/>
            </a:pPr>
            <a:endParaRPr lang="en-US" sz="1700" dirty="0" smtClean="0">
              <a:latin typeface="Trebuchet MS" panose="020B0603020202020204" pitchFamily="34" charset="0"/>
            </a:endParaRPr>
          </a:p>
          <a:p>
            <a:pPr marL="114300" indent="0" algn="ctr">
              <a:lnSpc>
                <a:spcPct val="110000"/>
              </a:lnSpc>
              <a:buNone/>
            </a:pPr>
            <a:r>
              <a:rPr lang="en-US" sz="2800" b="1" dirty="0" smtClean="0">
                <a:solidFill>
                  <a:srgbClr val="003399"/>
                </a:solidFill>
                <a:latin typeface="Trebuchet MS" panose="020B0603020202020204" pitchFamily="34" charset="0"/>
              </a:rPr>
              <a:t>Please finish and submit </a:t>
            </a:r>
          </a:p>
          <a:p>
            <a:pPr marL="114300" indent="0" algn="ctr">
              <a:lnSpc>
                <a:spcPct val="110000"/>
              </a:lnSpc>
              <a:buNone/>
            </a:pPr>
            <a:r>
              <a:rPr lang="en-US" sz="2800" b="1" dirty="0" smtClean="0">
                <a:solidFill>
                  <a:srgbClr val="003399"/>
                </a:solidFill>
                <a:latin typeface="Trebuchet MS" panose="020B0603020202020204" pitchFamily="34" charset="0"/>
              </a:rPr>
              <a:t>your PD evaluation </a:t>
            </a:r>
          </a:p>
          <a:p>
            <a:pPr marL="114300" indent="0" algn="ctr">
              <a:lnSpc>
                <a:spcPct val="110000"/>
              </a:lnSpc>
              <a:buNone/>
            </a:pPr>
            <a:r>
              <a:rPr lang="en-US" sz="2800" b="1" dirty="0" smtClean="0">
                <a:solidFill>
                  <a:srgbClr val="003399"/>
                </a:solidFill>
                <a:latin typeface="Trebuchet MS" panose="020B0603020202020204" pitchFamily="34" charset="0"/>
              </a:rPr>
              <a:t>before leaving today! </a:t>
            </a:r>
          </a:p>
          <a:p>
            <a:pPr marL="114300" indent="0" algn="ctr">
              <a:lnSpc>
                <a:spcPct val="110000"/>
              </a:lnSpc>
              <a:buNone/>
            </a:pPr>
            <a:endParaRPr lang="en-US" sz="2800" b="1" dirty="0">
              <a:solidFill>
                <a:srgbClr val="003399"/>
              </a:solidFill>
              <a:latin typeface="Trebuchet MS" panose="020B0603020202020204" pitchFamily="34" charset="0"/>
            </a:endParaRPr>
          </a:p>
          <a:p>
            <a:pPr marL="114300" indent="0" algn="ctr">
              <a:lnSpc>
                <a:spcPct val="110000"/>
              </a:lnSpc>
              <a:buNone/>
            </a:pPr>
            <a:r>
              <a:rPr lang="en-US" b="1" dirty="0" smtClean="0">
                <a:latin typeface="Trebuchet MS" panose="020B0603020202020204" pitchFamily="34" charset="0"/>
              </a:rPr>
              <a:t>Project staff are available to talk </a:t>
            </a:r>
          </a:p>
          <a:p>
            <a:pPr marL="114300" indent="0" algn="ctr">
              <a:lnSpc>
                <a:spcPct val="110000"/>
              </a:lnSpc>
              <a:buNone/>
            </a:pPr>
            <a:r>
              <a:rPr lang="en-US" b="1" dirty="0" smtClean="0">
                <a:latin typeface="Trebuchet MS" panose="020B0603020202020204" pitchFamily="34" charset="0"/>
              </a:rPr>
              <a:t>if you have any additional questions.</a:t>
            </a:r>
          </a:p>
        </p:txBody>
      </p:sp>
      <p:pic>
        <p:nvPicPr>
          <p:cNvPr id="4" name="Picture 4" descr="C:\Users\pell\AppData\Local\Microsoft\Windows\Temporary Internet Files\Content.IE5\LTKN6RBA\MP900442248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78484"/>
            <a:ext cx="1752600" cy="11684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pell\AppData\Local\Microsoft\Windows\Temporary Internet Files\Content.IE5\X1MKWINL\MP900439326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170488"/>
            <a:ext cx="1927149" cy="1497012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79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35095"/>
            <a:ext cx="6781800" cy="3892446"/>
          </a:xfrm>
        </p:spPr>
        <p:txBody>
          <a:bodyPr rtlCol="0">
            <a:noAutofit/>
          </a:bodyPr>
          <a:lstStyle/>
          <a:p>
            <a:pPr marL="520700" indent="-52070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Fixsen</a:t>
            </a:r>
            <a:r>
              <a:rPr lang="en-US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4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Blase</a:t>
            </a:r>
            <a:r>
              <a:rPr lang="en-US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, Horner, &amp; </a:t>
            </a:r>
            <a:r>
              <a:rPr lang="en-US" sz="24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Sugai</a:t>
            </a:r>
            <a:r>
              <a:rPr lang="en-US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 (2008)</a:t>
            </a:r>
          </a:p>
          <a:p>
            <a:pPr marL="520700" indent="-52070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sz="2400" i="1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20700" indent="-5207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i="1" dirty="0" smtClean="0">
                <a:ea typeface="Verdana" panose="020B0604030504040204" pitchFamily="34" charset="0"/>
                <a:cs typeface="Verdana" panose="020B0604030504040204" pitchFamily="34" charset="0"/>
              </a:rPr>
              <a:t>To scale up </a:t>
            </a:r>
            <a:r>
              <a:rPr lang="en-US" sz="2400" i="1" u="sng" dirty="0" smtClean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interventions</a:t>
            </a:r>
            <a:r>
              <a:rPr lang="en-US" sz="2400" i="1" dirty="0" smtClean="0">
                <a:ea typeface="Verdana" panose="020B0604030504040204" pitchFamily="34" charset="0"/>
                <a:cs typeface="Verdana" panose="020B0604030504040204" pitchFamily="34" charset="0"/>
              </a:rPr>
              <a:t> we must first scale up </a:t>
            </a:r>
            <a:r>
              <a:rPr lang="en-US" sz="2400" i="1" u="sng" dirty="0" smtClean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implementation capacity</a:t>
            </a:r>
            <a:endParaRPr lang="en-US" sz="2400" i="1" u="sng" dirty="0" smtClean="0">
              <a:solidFill>
                <a:srgbClr val="990017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20700" indent="-5207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i="1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20700" indent="-5207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i="1" dirty="0" smtClean="0">
                <a:ea typeface="Verdana" panose="020B0604030504040204" pitchFamily="34" charset="0"/>
                <a:cs typeface="Verdana" panose="020B0604030504040204" pitchFamily="34" charset="0"/>
              </a:rPr>
              <a:t>Building </a:t>
            </a:r>
            <a:r>
              <a:rPr lang="en-US" sz="2400" i="1" u="sng" dirty="0" smtClean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implementation capacity</a:t>
            </a:r>
            <a:r>
              <a:rPr lang="en-US" sz="2400" i="1" dirty="0" smtClean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i="1" dirty="0" smtClean="0">
                <a:ea typeface="Verdana" panose="020B0604030504040204" pitchFamily="34" charset="0"/>
                <a:cs typeface="Verdana" panose="020B0604030504040204" pitchFamily="34" charset="0"/>
              </a:rPr>
              <a:t>is essential to maximizing the use of Positive Behavior Support and other innovations</a:t>
            </a:r>
          </a:p>
        </p:txBody>
      </p:sp>
      <p:sp>
        <p:nvSpPr>
          <p:cNvPr id="119811" name="TextBox 4"/>
          <p:cNvSpPr txBox="1">
            <a:spLocks noChangeArrowheads="1"/>
          </p:cNvSpPr>
          <p:nvPr/>
        </p:nvSpPr>
        <p:spPr bwMode="auto">
          <a:xfrm>
            <a:off x="2819400" y="6519862"/>
            <a:ext cx="3810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600" dirty="0">
                <a:latin typeface="Candara" charset="0"/>
              </a:rPr>
              <a:t>Adapted from </a:t>
            </a:r>
            <a:r>
              <a:rPr lang="en-US" sz="1600" i="1" dirty="0">
                <a:latin typeface="Candara" charset="0"/>
              </a:rPr>
              <a:t>the Illinois PBIS Network</a:t>
            </a:r>
            <a:r>
              <a:rPr lang="en-US" sz="1600" dirty="0">
                <a:latin typeface="Candara" charset="0"/>
              </a:rPr>
              <a:t> 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28600" y="381000"/>
            <a:ext cx="8458200" cy="861774"/>
          </a:xfrm>
          <a:prstGeom prst="rect">
            <a:avLst/>
          </a:prstGeom>
          <a:gradFill flip="none" rotWithShape="1">
            <a:gsLst>
              <a:gs pos="92000">
                <a:srgbClr val="FFC000"/>
              </a:gs>
              <a:gs pos="64000">
                <a:srgbClr val="92D050"/>
              </a:gs>
              <a:gs pos="78000">
                <a:srgbClr val="FFFF00"/>
              </a:gs>
              <a:gs pos="0">
                <a:srgbClr val="00B050"/>
              </a:gs>
              <a:gs pos="100000">
                <a:srgbClr val="FF0000">
                  <a:alpha val="75000"/>
                  <a:lumMod val="89000"/>
                  <a:lumOff val="11000"/>
                </a:srgbClr>
              </a:gs>
            </a:gsLst>
            <a:lin ang="0" scaled="0"/>
            <a:tileRect/>
          </a:gradFill>
          <a:ln w="28575">
            <a:solidFill>
              <a:srgbClr val="003399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ts val="0"/>
              </a:spcBef>
            </a:pPr>
            <a:endParaRPr lang="en-US" sz="1100" b="1" dirty="0" smtClean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28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Systems Development is KEY</a:t>
            </a:r>
          </a:p>
          <a:p>
            <a:pPr algn="ctr">
              <a:spcBef>
                <a:spcPts val="0"/>
              </a:spcBef>
            </a:pPr>
            <a:endParaRPr lang="en-US" sz="1100" b="1" dirty="0" smtClean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45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Recognition Process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599" y="1447800"/>
            <a:ext cx="6662059" cy="38807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I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Developing a SWPBS System</a:t>
            </a:r>
          </a:p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II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Establishing an Advanced SWPBS System</a:t>
            </a:r>
          </a:p>
          <a:p>
            <a:pPr>
              <a:spcAft>
                <a:spcPts val="600"/>
              </a:spcAft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Phase III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Developing a Tier 2 Problem Solving Team with Tier 2 Interventions</a:t>
            </a:r>
          </a:p>
          <a:p>
            <a:pPr>
              <a:spcAft>
                <a:spcPts val="600"/>
              </a:spcAft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Phase IV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Developing a Strong Tier 2 System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064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604" y="337465"/>
            <a:ext cx="8229600" cy="1143000"/>
          </a:xfrm>
        </p:spPr>
        <p:txBody>
          <a:bodyPr/>
          <a:lstStyle/>
          <a:p>
            <a:r>
              <a:rPr lang="en-US" dirty="0" smtClean="0"/>
              <a:t>2015-16 </a:t>
            </a:r>
            <a:r>
              <a:rPr lang="en-US" dirty="0"/>
              <a:t>Phase </a:t>
            </a:r>
            <a:r>
              <a:rPr lang="en-US" dirty="0" smtClean="0"/>
              <a:t>3 </a:t>
            </a:r>
            <a:r>
              <a:rPr lang="en-US" dirty="0"/>
              <a:t>Recipients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5604" y="946352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III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Developing a Tier 2 Problem Solving Team with Tier 2 Interventions</a:t>
            </a:r>
          </a:p>
          <a:p>
            <a:endParaRPr lang="en-US" sz="2400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9143132"/>
              </p:ext>
            </p:extLst>
          </p:nvPr>
        </p:nvGraphicFramePr>
        <p:xfrm>
          <a:off x="601824" y="1905000"/>
          <a:ext cx="8077200" cy="4467457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4165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606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255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School District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School Name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10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Brandywine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Carrcroft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Elementary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87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Capital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Dover High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765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Christina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Wilson Elementary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Gallaher Elementary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Keene Elementary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32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Friend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of Family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Brandywine Community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608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Milford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Lulu Ross Elementary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510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Red Clay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Marbrook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Elementary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912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604" y="337465"/>
            <a:ext cx="8229600" cy="1143000"/>
          </a:xfrm>
        </p:spPr>
        <p:txBody>
          <a:bodyPr/>
          <a:lstStyle/>
          <a:p>
            <a:r>
              <a:rPr lang="en-US" dirty="0" smtClean="0"/>
              <a:t>2015-16 </a:t>
            </a:r>
            <a:r>
              <a:rPr lang="en-US" dirty="0"/>
              <a:t>Phase 4</a:t>
            </a:r>
            <a:r>
              <a:rPr lang="en-US" dirty="0" smtClean="0"/>
              <a:t> </a:t>
            </a:r>
            <a:r>
              <a:rPr lang="en-US" dirty="0"/>
              <a:t>Recipients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5604" y="946352"/>
            <a:ext cx="6643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Phase IV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- Developing a Strong Tier 2 System</a:t>
            </a:r>
          </a:p>
          <a:p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549752"/>
              </p:ext>
            </p:extLst>
          </p:nvPr>
        </p:nvGraphicFramePr>
        <p:xfrm>
          <a:off x="595604" y="1850393"/>
          <a:ext cx="8077200" cy="1071686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416594"/>
                <a:gridCol w="4660606"/>
              </a:tblGrid>
              <a:tr h="3255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School District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School Name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10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Appoquinimink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Brick Mill Elementary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050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7"/>
          <p:cNvSpPr>
            <a:spLocks noGrp="1"/>
          </p:cNvSpPr>
          <p:nvPr>
            <p:ph idx="1"/>
          </p:nvPr>
        </p:nvSpPr>
        <p:spPr>
          <a:xfrm>
            <a:off x="609600" y="1828800"/>
            <a:ext cx="7620000" cy="4267200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800" dirty="0" smtClean="0"/>
              <a:t>Distribution typically in January/February</a:t>
            </a:r>
          </a:p>
          <a:p>
            <a:r>
              <a:rPr lang="en-US" sz="2800" dirty="0" smtClean="0"/>
              <a:t>Application </a:t>
            </a:r>
            <a:r>
              <a:rPr lang="en-US" sz="2800" dirty="0"/>
              <a:t>entails end of the year program reflection</a:t>
            </a:r>
          </a:p>
          <a:p>
            <a:r>
              <a:rPr lang="en-US" sz="2800" dirty="0"/>
              <a:t>Recognition reflects CURRENT year effort; schools maintaining or advancing levels should apply yearly</a:t>
            </a:r>
          </a:p>
          <a:p>
            <a:r>
              <a:rPr lang="en-US" sz="2800" dirty="0"/>
              <a:t>Process should be a team effort </a:t>
            </a:r>
          </a:p>
          <a:p>
            <a:r>
              <a:rPr lang="en-US" sz="2800" dirty="0"/>
              <a:t>Application </a:t>
            </a:r>
            <a:r>
              <a:rPr lang="en-US" sz="2800" dirty="0" smtClean="0"/>
              <a:t>review </a:t>
            </a:r>
            <a:r>
              <a:rPr lang="en-US" sz="2800" dirty="0"/>
              <a:t>- </a:t>
            </a:r>
            <a:r>
              <a:rPr lang="en-US" sz="2800" dirty="0" smtClean="0"/>
              <a:t>May</a:t>
            </a:r>
            <a:endParaRPr lang="en-US" sz="2800" dirty="0"/>
          </a:p>
        </p:txBody>
      </p:sp>
      <p:sp>
        <p:nvSpPr>
          <p:cNvPr id="10" name="Title 6"/>
          <p:cNvSpPr txBox="1">
            <a:spLocks/>
          </p:cNvSpPr>
          <p:nvPr/>
        </p:nvSpPr>
        <p:spPr>
          <a:xfrm>
            <a:off x="228600" y="304800"/>
            <a:ext cx="7086600" cy="74980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16-17 SY Phase Recognition </a:t>
            </a:r>
          </a:p>
          <a:p>
            <a:pPr fontAlgn="auto">
              <a:spcAft>
                <a:spcPts val="0"/>
              </a:spcAft>
            </a:pPr>
            <a:r>
              <a:rPr lang="en-US" dirty="0" smtClean="0"/>
              <a:t>Reminders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36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24836</TotalTime>
  <Words>1906</Words>
  <Application>Microsoft Office PowerPoint</Application>
  <PresentationFormat>On-screen Show (4:3)</PresentationFormat>
  <Paragraphs>563</Paragraphs>
  <Slides>40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Facet</vt:lpstr>
      <vt:lpstr>Tier 2 Networking October 18, 2016  </vt:lpstr>
      <vt:lpstr>School-Wide Systems for Student Success:  A Response to Intervention (RtI) Model</vt:lpstr>
      <vt:lpstr>PowerPoint Presentation</vt:lpstr>
      <vt:lpstr>PowerPoint Presentation</vt:lpstr>
      <vt:lpstr>PowerPoint Presentation</vt:lpstr>
      <vt:lpstr>Recognition Process</vt:lpstr>
      <vt:lpstr>2015-16 Phase 3 Recipients</vt:lpstr>
      <vt:lpstr>2015-16 Phase 4 Recipients</vt:lpstr>
      <vt:lpstr>PowerPoint Presentation</vt:lpstr>
      <vt:lpstr>PowerPoint Presentation</vt:lpstr>
      <vt:lpstr>Tier 2 Sections:  </vt:lpstr>
      <vt:lpstr>Current TFI Results – Aggregate Average Across 14 Schools Participants</vt:lpstr>
      <vt:lpstr>PowerPoint Presentation</vt:lpstr>
      <vt:lpstr>PowerPoint Presentation</vt:lpstr>
      <vt:lpstr>TFI  Section 1: Teams</vt:lpstr>
      <vt:lpstr>PowerPoint Presentation</vt:lpstr>
      <vt:lpstr>Team Meeting Structure Elementary Example</vt:lpstr>
      <vt:lpstr>Interventions</vt:lpstr>
      <vt:lpstr>10 Critical Features of Tier 2 Interventions</vt:lpstr>
      <vt:lpstr>10 Critical Features of Tier 2 Interventions</vt:lpstr>
      <vt:lpstr>PowerPoint Presentation</vt:lpstr>
      <vt:lpstr>  Skill-Building Interventions</vt:lpstr>
      <vt:lpstr>Tier 2 Intervention – Big Ideas</vt:lpstr>
      <vt:lpstr>Your Tier 2 Interventions</vt:lpstr>
      <vt:lpstr>PowerPoint Presentation</vt:lpstr>
      <vt:lpstr>TFI  Section 2: Interventions</vt:lpstr>
      <vt:lpstr>PowerPoint Presentation</vt:lpstr>
      <vt:lpstr>Evaluation and data tracking</vt:lpstr>
      <vt:lpstr>PowerPoint Presentation</vt:lpstr>
      <vt:lpstr>PowerPoint Presentation</vt:lpstr>
      <vt:lpstr>TFI  Section 3: Evaluation</vt:lpstr>
      <vt:lpstr>PowerPoint Presentation</vt:lpstr>
      <vt:lpstr>Tracking Success of Targeted Interventions</vt:lpstr>
      <vt:lpstr>Tracking Success of Targeted Interventions Example: Lunch Bunch</vt:lpstr>
      <vt:lpstr>Tracking Success of Targeted Interventions Example: Lunch Bunch</vt:lpstr>
      <vt:lpstr>Test of Adolescent Social Skills Knowledge (TAASK): Student Assessment</vt:lpstr>
      <vt:lpstr>Tracking Success of Targeted Interventions Example: PEERS ®</vt:lpstr>
      <vt:lpstr>PEERS Teacher Rating Scale </vt:lpstr>
      <vt:lpstr>PowerPoint Presentation</vt:lpstr>
      <vt:lpstr> </vt:lpstr>
    </vt:vector>
  </TitlesOfParts>
  <Company>PBIS Network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Marla Dewhirst</dc:creator>
  <cp:lastModifiedBy>Angela Harris</cp:lastModifiedBy>
  <cp:revision>1082</cp:revision>
  <cp:lastPrinted>2016-10-14T15:46:51Z</cp:lastPrinted>
  <dcterms:created xsi:type="dcterms:W3CDTF">2006-09-11T03:04:37Z</dcterms:created>
  <dcterms:modified xsi:type="dcterms:W3CDTF">2016-11-22T17:07:13Z</dcterms:modified>
</cp:coreProperties>
</file>