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305" r:id="rId1"/>
    <p:sldMasterId id="2147485331" r:id="rId2"/>
    <p:sldMasterId id="2147485344" r:id="rId3"/>
    <p:sldMasterId id="2147485358" r:id="rId4"/>
  </p:sldMasterIdLst>
  <p:notesMasterIdLst>
    <p:notesMasterId r:id="rId113"/>
  </p:notesMasterIdLst>
  <p:handoutMasterIdLst>
    <p:handoutMasterId r:id="rId114"/>
  </p:handoutMasterIdLst>
  <p:sldIdLst>
    <p:sldId id="1059" r:id="rId5"/>
    <p:sldId id="368" r:id="rId6"/>
    <p:sldId id="1053" r:id="rId7"/>
    <p:sldId id="389" r:id="rId8"/>
    <p:sldId id="692" r:id="rId9"/>
    <p:sldId id="694" r:id="rId10"/>
    <p:sldId id="1106" r:id="rId11"/>
    <p:sldId id="1107" r:id="rId12"/>
    <p:sldId id="737" r:id="rId13"/>
    <p:sldId id="1103" r:id="rId14"/>
    <p:sldId id="1104" r:id="rId15"/>
    <p:sldId id="1149" r:id="rId16"/>
    <p:sldId id="1105" r:id="rId17"/>
    <p:sldId id="867" r:id="rId18"/>
    <p:sldId id="1003" r:id="rId19"/>
    <p:sldId id="1002" r:id="rId20"/>
    <p:sldId id="1048" r:id="rId21"/>
    <p:sldId id="1005" r:id="rId22"/>
    <p:sldId id="1108" r:id="rId23"/>
    <p:sldId id="1141" r:id="rId24"/>
    <p:sldId id="1142" r:id="rId25"/>
    <p:sldId id="1111" r:id="rId26"/>
    <p:sldId id="1013" r:id="rId27"/>
    <p:sldId id="695" r:id="rId28"/>
    <p:sldId id="1112" r:id="rId29"/>
    <p:sldId id="1113" r:id="rId30"/>
    <p:sldId id="1144" r:id="rId31"/>
    <p:sldId id="1114" r:id="rId32"/>
    <p:sldId id="903" r:id="rId33"/>
    <p:sldId id="889" r:id="rId34"/>
    <p:sldId id="1116" r:id="rId35"/>
    <p:sldId id="1145" r:id="rId36"/>
    <p:sldId id="1117" r:id="rId37"/>
    <p:sldId id="900" r:id="rId38"/>
    <p:sldId id="901" r:id="rId39"/>
    <p:sldId id="1119" r:id="rId40"/>
    <p:sldId id="1118" r:id="rId41"/>
    <p:sldId id="906" r:id="rId42"/>
    <p:sldId id="1120" r:id="rId43"/>
    <p:sldId id="1121" r:id="rId44"/>
    <p:sldId id="1122" r:id="rId45"/>
    <p:sldId id="899" r:id="rId46"/>
    <p:sldId id="1073" r:id="rId47"/>
    <p:sldId id="1124" r:id="rId48"/>
    <p:sldId id="891" r:id="rId49"/>
    <p:sldId id="1125" r:id="rId50"/>
    <p:sldId id="969" r:id="rId51"/>
    <p:sldId id="884" r:id="rId52"/>
    <p:sldId id="908" r:id="rId53"/>
    <p:sldId id="909" r:id="rId54"/>
    <p:sldId id="1060" r:id="rId55"/>
    <p:sldId id="1015" r:id="rId56"/>
    <p:sldId id="965" r:id="rId57"/>
    <p:sldId id="1143" r:id="rId58"/>
    <p:sldId id="1148" r:id="rId59"/>
    <p:sldId id="1082" r:id="rId60"/>
    <p:sldId id="1083" r:id="rId61"/>
    <p:sldId id="1084" r:id="rId62"/>
    <p:sldId id="1085" r:id="rId63"/>
    <p:sldId id="1091" r:id="rId64"/>
    <p:sldId id="1093" r:id="rId65"/>
    <p:sldId id="1092" r:id="rId66"/>
    <p:sldId id="1094" r:id="rId67"/>
    <p:sldId id="1095" r:id="rId68"/>
    <p:sldId id="1096" r:id="rId69"/>
    <p:sldId id="1097" r:id="rId70"/>
    <p:sldId id="1098" r:id="rId71"/>
    <p:sldId id="1099" r:id="rId72"/>
    <p:sldId id="1100" r:id="rId73"/>
    <p:sldId id="1102" r:id="rId74"/>
    <p:sldId id="1164" r:id="rId75"/>
    <p:sldId id="1165" r:id="rId76"/>
    <p:sldId id="1166" r:id="rId77"/>
    <p:sldId id="1126" r:id="rId78"/>
    <p:sldId id="1130" r:id="rId79"/>
    <p:sldId id="1171" r:id="rId80"/>
    <p:sldId id="1132" r:id="rId81"/>
    <p:sldId id="910" r:id="rId82"/>
    <p:sldId id="896" r:id="rId83"/>
    <p:sldId id="1044" r:id="rId84"/>
    <p:sldId id="905" r:id="rId85"/>
    <p:sldId id="897" r:id="rId86"/>
    <p:sldId id="885" r:id="rId87"/>
    <p:sldId id="912" r:id="rId88"/>
    <p:sldId id="974" r:id="rId89"/>
    <p:sldId id="1056" r:id="rId90"/>
    <p:sldId id="1168" r:id="rId91"/>
    <p:sldId id="1007" r:id="rId92"/>
    <p:sldId id="1009" r:id="rId93"/>
    <p:sldId id="1161" r:id="rId94"/>
    <p:sldId id="1163" r:id="rId95"/>
    <p:sldId id="774" r:id="rId96"/>
    <p:sldId id="1150" r:id="rId97"/>
    <p:sldId id="1172" r:id="rId98"/>
    <p:sldId id="1173" r:id="rId99"/>
    <p:sldId id="1133" r:id="rId100"/>
    <p:sldId id="1134" r:id="rId101"/>
    <p:sldId id="1135" r:id="rId102"/>
    <p:sldId id="1136" r:id="rId103"/>
    <p:sldId id="1137" r:id="rId104"/>
    <p:sldId id="1138" r:id="rId105"/>
    <p:sldId id="1139" r:id="rId106"/>
    <p:sldId id="1153" r:id="rId107"/>
    <p:sldId id="1154" r:id="rId108"/>
    <p:sldId id="1176" r:id="rId109"/>
    <p:sldId id="1151" r:id="rId110"/>
    <p:sldId id="1174" r:id="rId111"/>
    <p:sldId id="804" r:id="rId11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00"/>
    <a:srgbClr val="DCF8AE"/>
    <a:srgbClr val="FF0000"/>
    <a:srgbClr val="FFCC00"/>
    <a:srgbClr val="FF9900"/>
    <a:srgbClr val="FFE301"/>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30" autoAdjust="0"/>
    <p:restoredTop sz="87966" autoAdjust="0"/>
  </p:normalViewPr>
  <p:slideViewPr>
    <p:cSldViewPr>
      <p:cViewPr varScale="1">
        <p:scale>
          <a:sx n="96" d="100"/>
          <a:sy n="96" d="100"/>
        </p:scale>
        <p:origin x="-120" y="-90"/>
      </p:cViewPr>
      <p:guideLst>
        <p:guide orient="horz" pos="2160"/>
        <p:guide pos="2880"/>
      </p:guideLst>
    </p:cSldViewPr>
  </p:slideViewPr>
  <p:outlineViewPr>
    <p:cViewPr>
      <p:scale>
        <a:sx n="33" d="100"/>
        <a:sy n="33" d="100"/>
      </p:scale>
      <p:origin x="2584" y="2288"/>
    </p:cViewPr>
  </p:outlineViewPr>
  <p:notesTextViewPr>
    <p:cViewPr>
      <p:scale>
        <a:sx n="150" d="100"/>
        <a:sy n="150" d="100"/>
      </p:scale>
      <p:origin x="0" y="0"/>
    </p:cViewPr>
  </p:notesTextViewPr>
  <p:sorterViewPr>
    <p:cViewPr>
      <p:scale>
        <a:sx n="150" d="100"/>
        <a:sy n="150" d="100"/>
      </p:scale>
      <p:origin x="0" y="-44214"/>
    </p:cViewPr>
  </p:sorterViewPr>
  <p:notesViewPr>
    <p:cSldViewPr>
      <p:cViewPr varScale="1">
        <p:scale>
          <a:sx n="70" d="100"/>
          <a:sy n="70" d="100"/>
        </p:scale>
        <p:origin x="229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Rachelle's Behavior Report Data</a:t>
            </a:r>
          </a:p>
          <a:p>
            <a:pPr>
              <a:defRPr/>
            </a:pPr>
            <a:r>
              <a:rPr lang="en-US"/>
              <a:t>Using Kind Words with Peers</a:t>
            </a:r>
          </a:p>
        </c:rich>
      </c:tx>
      <c:layout/>
      <c:overlay val="0"/>
    </c:title>
    <c:autoTitleDeleted val="0"/>
    <c:plotArea>
      <c:layout/>
      <c:lineChart>
        <c:grouping val="standard"/>
        <c:varyColors val="0"/>
        <c:ser>
          <c:idx val="0"/>
          <c:order val="0"/>
          <c:tx>
            <c:strRef>
              <c:f>Sheet1!$A$2</c:f>
              <c:strCache>
                <c:ptCount val="1"/>
                <c:pt idx="0">
                  <c:v>% Earned</c:v>
                </c:pt>
              </c:strCache>
            </c:strRef>
          </c:tx>
          <c:dLbls>
            <c:dLbl>
              <c:idx val="16"/>
              <c:dLblPos val="r"/>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Sheet1!$B$1:$R$1</c:f>
              <c:numCache>
                <c:formatCode>m/d;@</c:formatCode>
                <c:ptCount val="17"/>
                <c:pt idx="0">
                  <c:v>41675</c:v>
                </c:pt>
                <c:pt idx="1">
                  <c:v>41676</c:v>
                </c:pt>
                <c:pt idx="2">
                  <c:v>41677</c:v>
                </c:pt>
                <c:pt idx="3">
                  <c:v>41680</c:v>
                </c:pt>
                <c:pt idx="4">
                  <c:v>41681</c:v>
                </c:pt>
                <c:pt idx="5">
                  <c:v>41682</c:v>
                </c:pt>
                <c:pt idx="6">
                  <c:v>41683</c:v>
                </c:pt>
                <c:pt idx="7">
                  <c:v>39127</c:v>
                </c:pt>
                <c:pt idx="8">
                  <c:v>41687</c:v>
                </c:pt>
                <c:pt idx="9">
                  <c:v>41688</c:v>
                </c:pt>
                <c:pt idx="10">
                  <c:v>41689</c:v>
                </c:pt>
                <c:pt idx="11">
                  <c:v>41690</c:v>
                </c:pt>
                <c:pt idx="12">
                  <c:v>41691</c:v>
                </c:pt>
                <c:pt idx="13">
                  <c:v>41694</c:v>
                </c:pt>
                <c:pt idx="14">
                  <c:v>41695</c:v>
                </c:pt>
              </c:numCache>
            </c:numRef>
          </c:cat>
          <c:val>
            <c:numRef>
              <c:f>Sheet1!$B$2:$R$2</c:f>
              <c:numCache>
                <c:formatCode>General</c:formatCode>
                <c:ptCount val="17"/>
                <c:pt idx="0">
                  <c:v>80</c:v>
                </c:pt>
                <c:pt idx="1">
                  <c:v>100</c:v>
                </c:pt>
                <c:pt idx="2">
                  <c:v>100</c:v>
                </c:pt>
                <c:pt idx="3">
                  <c:v>70</c:v>
                </c:pt>
                <c:pt idx="4">
                  <c:v>100</c:v>
                </c:pt>
                <c:pt idx="5">
                  <c:v>100</c:v>
                </c:pt>
                <c:pt idx="6">
                  <c:v>100</c:v>
                </c:pt>
                <c:pt idx="7">
                  <c:v>50</c:v>
                </c:pt>
                <c:pt idx="8">
                  <c:v>60</c:v>
                </c:pt>
                <c:pt idx="9">
                  <c:v>70</c:v>
                </c:pt>
                <c:pt idx="10">
                  <c:v>43</c:v>
                </c:pt>
                <c:pt idx="11">
                  <c:v>70</c:v>
                </c:pt>
                <c:pt idx="12">
                  <c:v>38</c:v>
                </c:pt>
                <c:pt idx="13">
                  <c:v>21</c:v>
                </c:pt>
                <c:pt idx="14">
                  <c:v>43</c:v>
                </c:pt>
              </c:numCache>
            </c:numRef>
          </c:val>
          <c:smooth val="0"/>
        </c:ser>
        <c:dLbls>
          <c:showLegendKey val="0"/>
          <c:showVal val="0"/>
          <c:showCatName val="0"/>
          <c:showSerName val="0"/>
          <c:showPercent val="0"/>
          <c:showBubbleSize val="0"/>
        </c:dLbls>
        <c:marker val="1"/>
        <c:smooth val="0"/>
        <c:axId val="129911808"/>
        <c:axId val="129913600"/>
      </c:lineChart>
      <c:dateAx>
        <c:axId val="129911808"/>
        <c:scaling>
          <c:orientation val="minMax"/>
          <c:max val="41695"/>
          <c:min val="41675"/>
        </c:scaling>
        <c:delete val="0"/>
        <c:axPos val="b"/>
        <c:numFmt formatCode="m/d/yy" sourceLinked="0"/>
        <c:majorTickMark val="none"/>
        <c:minorTickMark val="none"/>
        <c:tickLblPos val="nextTo"/>
        <c:txPr>
          <a:bodyPr rot="-2700000" vert="horz"/>
          <a:lstStyle/>
          <a:p>
            <a:pPr>
              <a:defRPr/>
            </a:pPr>
            <a:endParaRPr lang="en-US"/>
          </a:p>
        </c:txPr>
        <c:crossAx val="129913600"/>
        <c:crosses val="autoZero"/>
        <c:auto val="1"/>
        <c:lblOffset val="100"/>
        <c:baseTimeUnit val="days"/>
        <c:majorUnit val="2"/>
        <c:majorTimeUnit val="days"/>
        <c:minorUnit val="1"/>
        <c:minorTimeUnit val="days"/>
      </c:dateAx>
      <c:valAx>
        <c:axId val="129913600"/>
        <c:scaling>
          <c:orientation val="minMax"/>
          <c:max val="100"/>
        </c:scaling>
        <c:delete val="0"/>
        <c:axPos val="l"/>
        <c:majorGridlines/>
        <c:title>
          <c:tx>
            <c:rich>
              <a:bodyPr/>
              <a:lstStyle/>
              <a:p>
                <a:pPr>
                  <a:defRPr/>
                </a:pPr>
                <a:r>
                  <a:rPr lang="en-US"/>
                  <a:t>Percentatge of Points Earned</a:t>
                </a:r>
              </a:p>
            </c:rich>
          </c:tx>
          <c:layout/>
          <c:overlay val="0"/>
        </c:title>
        <c:numFmt formatCode="General" sourceLinked="1"/>
        <c:majorTickMark val="none"/>
        <c:minorTickMark val="none"/>
        <c:tickLblPos val="nextTo"/>
        <c:txPr>
          <a:bodyPr rot="0" vert="horz"/>
          <a:lstStyle/>
          <a:p>
            <a:pPr>
              <a:defRPr/>
            </a:pPr>
            <a:endParaRPr lang="en-US"/>
          </a:p>
        </c:txPr>
        <c:crossAx val="129911808"/>
        <c:crosses val="autoZero"/>
        <c:crossBetween val="between"/>
        <c:majorUnit val="20"/>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692F4-7DF9-4F4F-BC11-EF35F30BE69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726D310-C424-46A4-9610-476EA901D117}">
      <dgm:prSet phldrT="[Text]" custT="1"/>
      <dgm:spPr/>
      <dgm:t>
        <a:bodyPr/>
        <a:lstStyle/>
        <a:p>
          <a:r>
            <a:rPr lang="en-US" sz="2000" dirty="0" smtClean="0"/>
            <a:t>Identify Students</a:t>
          </a:r>
        </a:p>
        <a:p>
          <a:r>
            <a:rPr lang="en-US" sz="2000" dirty="0" smtClean="0"/>
            <a:t>“In”</a:t>
          </a:r>
          <a:endParaRPr lang="en-US" sz="2000" dirty="0"/>
        </a:p>
      </dgm:t>
    </dgm:pt>
    <dgm:pt modelId="{286593D3-DE55-4A38-B0EE-D27EBEE1AAA5}" type="parTrans" cxnId="{EEDBD8C1-ACF9-405A-949A-9188BDF1196C}">
      <dgm:prSet/>
      <dgm:spPr/>
      <dgm:t>
        <a:bodyPr/>
        <a:lstStyle/>
        <a:p>
          <a:endParaRPr lang="en-US"/>
        </a:p>
      </dgm:t>
    </dgm:pt>
    <dgm:pt modelId="{0B69DCD6-B65F-44C9-A7EF-95D585F6CFCD}" type="sibTrans" cxnId="{EEDBD8C1-ACF9-405A-949A-9188BDF1196C}">
      <dgm:prSet/>
      <dgm:spPr/>
      <dgm:t>
        <a:bodyPr/>
        <a:lstStyle/>
        <a:p>
          <a:endParaRPr lang="en-US"/>
        </a:p>
      </dgm:t>
    </dgm:pt>
    <dgm:pt modelId="{C5868410-0C3E-4D97-8EAA-BD6032616808}">
      <dgm:prSet phldrT="[Text]" custT="1"/>
      <dgm:spPr/>
      <dgm:t>
        <a:bodyPr/>
        <a:lstStyle/>
        <a:p>
          <a:r>
            <a:rPr lang="en-US" sz="2000" dirty="0" smtClean="0"/>
            <a:t>Progress Monitor</a:t>
          </a:r>
        </a:p>
        <a:p>
          <a:r>
            <a:rPr lang="en-US" sz="2000" dirty="0" smtClean="0"/>
            <a:t>“On”</a:t>
          </a:r>
          <a:endParaRPr lang="en-US" sz="2000" dirty="0"/>
        </a:p>
      </dgm:t>
    </dgm:pt>
    <dgm:pt modelId="{82FD6CC1-9399-4FB3-A830-B8F9D8B1DDF3}" type="parTrans" cxnId="{A766CBC1-AB40-4ECC-8F8C-C6BACD480CCB}">
      <dgm:prSet/>
      <dgm:spPr/>
      <dgm:t>
        <a:bodyPr/>
        <a:lstStyle/>
        <a:p>
          <a:endParaRPr lang="en-US"/>
        </a:p>
      </dgm:t>
    </dgm:pt>
    <dgm:pt modelId="{8DB07E53-EB97-41D9-9DE9-9FCF7C8758BF}" type="sibTrans" cxnId="{A766CBC1-AB40-4ECC-8F8C-C6BACD480CCB}">
      <dgm:prSet/>
      <dgm:spPr/>
      <dgm:t>
        <a:bodyPr/>
        <a:lstStyle/>
        <a:p>
          <a:endParaRPr lang="en-US"/>
        </a:p>
      </dgm:t>
    </dgm:pt>
    <dgm:pt modelId="{A2A1880A-B789-42A3-B86C-8AB46DC387F2}">
      <dgm:prSet phldrT="[Text]" custT="1"/>
      <dgm:spPr/>
      <dgm:t>
        <a:bodyPr/>
        <a:lstStyle/>
        <a:p>
          <a:r>
            <a:rPr lang="en-US" sz="2000" dirty="0" smtClean="0"/>
            <a:t>Transition</a:t>
          </a:r>
        </a:p>
        <a:p>
          <a:r>
            <a:rPr lang="en-US" sz="2000" dirty="0" smtClean="0"/>
            <a:t>“Out”</a:t>
          </a:r>
          <a:endParaRPr lang="en-US" sz="2000" dirty="0"/>
        </a:p>
      </dgm:t>
    </dgm:pt>
    <dgm:pt modelId="{B8ACD9FA-95B1-43CE-B0D9-19E826E387D8}" type="parTrans" cxnId="{24BE82E3-BC58-44D8-AF85-38A8A40ED4D8}">
      <dgm:prSet/>
      <dgm:spPr/>
      <dgm:t>
        <a:bodyPr/>
        <a:lstStyle/>
        <a:p>
          <a:endParaRPr lang="en-US"/>
        </a:p>
      </dgm:t>
    </dgm:pt>
    <dgm:pt modelId="{D216BD3D-771B-4231-B076-DDC024940A04}" type="sibTrans" cxnId="{24BE82E3-BC58-44D8-AF85-38A8A40ED4D8}">
      <dgm:prSet/>
      <dgm:spPr/>
      <dgm:t>
        <a:bodyPr/>
        <a:lstStyle/>
        <a:p>
          <a:endParaRPr lang="en-US"/>
        </a:p>
      </dgm:t>
    </dgm:pt>
    <dgm:pt modelId="{8AD9EDA0-53AA-4E24-912B-06C582CE11FD}" type="pres">
      <dgm:prSet presAssocID="{016692F4-7DF9-4F4F-BC11-EF35F30BE697}" presName="Name0" presStyleCnt="0">
        <dgm:presLayoutVars>
          <dgm:dir/>
          <dgm:resizeHandles val="exact"/>
        </dgm:presLayoutVars>
      </dgm:prSet>
      <dgm:spPr/>
    </dgm:pt>
    <dgm:pt modelId="{62E2344A-A63A-4AEF-A71F-79EA891697DF}" type="pres">
      <dgm:prSet presAssocID="{0726D310-C424-46A4-9610-476EA901D117}" presName="composite" presStyleCnt="0"/>
      <dgm:spPr/>
    </dgm:pt>
    <dgm:pt modelId="{71701DAE-D6DC-476A-A9B7-FB03B1CF441C}" type="pres">
      <dgm:prSet presAssocID="{0726D310-C424-46A4-9610-476EA901D117}" presName="bgChev" presStyleLbl="node1" presStyleIdx="0" presStyleCnt="3" custScaleY="149730"/>
      <dgm:spPr/>
    </dgm:pt>
    <dgm:pt modelId="{1BA1E3A7-D98E-4AF2-893F-20B7FE2EE9C2}" type="pres">
      <dgm:prSet presAssocID="{0726D310-C424-46A4-9610-476EA901D117}" presName="txNode" presStyleLbl="fgAcc1" presStyleIdx="0" presStyleCnt="3" custScaleY="139604">
        <dgm:presLayoutVars>
          <dgm:bulletEnabled val="1"/>
        </dgm:presLayoutVars>
      </dgm:prSet>
      <dgm:spPr/>
      <dgm:t>
        <a:bodyPr/>
        <a:lstStyle/>
        <a:p>
          <a:endParaRPr lang="en-US"/>
        </a:p>
      </dgm:t>
    </dgm:pt>
    <dgm:pt modelId="{44201103-CA0E-4D3B-888A-8BAB2707D53B}" type="pres">
      <dgm:prSet presAssocID="{0B69DCD6-B65F-44C9-A7EF-95D585F6CFCD}" presName="compositeSpace" presStyleCnt="0"/>
      <dgm:spPr/>
    </dgm:pt>
    <dgm:pt modelId="{DDB386D7-F357-47D1-8E04-8A5F460C0038}" type="pres">
      <dgm:prSet presAssocID="{C5868410-0C3E-4D97-8EAA-BD6032616808}" presName="composite" presStyleCnt="0"/>
      <dgm:spPr/>
    </dgm:pt>
    <dgm:pt modelId="{F2B8A9AE-E1A9-452C-878E-A491D7D88275}" type="pres">
      <dgm:prSet presAssocID="{C5868410-0C3E-4D97-8EAA-BD6032616808}" presName="bgChev" presStyleLbl="node1" presStyleIdx="1" presStyleCnt="3" custScaleY="151575"/>
      <dgm:spPr/>
    </dgm:pt>
    <dgm:pt modelId="{ED358AA8-B1A0-4E7B-A26B-9DB566644C80}" type="pres">
      <dgm:prSet presAssocID="{C5868410-0C3E-4D97-8EAA-BD6032616808}" presName="txNode" presStyleLbl="fgAcc1" presStyleIdx="1" presStyleCnt="3" custScaleY="136791">
        <dgm:presLayoutVars>
          <dgm:bulletEnabled val="1"/>
        </dgm:presLayoutVars>
      </dgm:prSet>
      <dgm:spPr/>
      <dgm:t>
        <a:bodyPr/>
        <a:lstStyle/>
        <a:p>
          <a:endParaRPr lang="en-US"/>
        </a:p>
      </dgm:t>
    </dgm:pt>
    <dgm:pt modelId="{A0F7A973-5504-454D-894E-6F33DB3A26F2}" type="pres">
      <dgm:prSet presAssocID="{8DB07E53-EB97-41D9-9DE9-9FCF7C8758BF}" presName="compositeSpace" presStyleCnt="0"/>
      <dgm:spPr/>
    </dgm:pt>
    <dgm:pt modelId="{A8B6F495-8DC6-4E12-BC70-5D3A9BE94B94}" type="pres">
      <dgm:prSet presAssocID="{A2A1880A-B789-42A3-B86C-8AB46DC387F2}" presName="composite" presStyleCnt="0"/>
      <dgm:spPr/>
    </dgm:pt>
    <dgm:pt modelId="{4529098C-4CF2-4B97-AD39-F44235F385CB}" type="pres">
      <dgm:prSet presAssocID="{A2A1880A-B789-42A3-B86C-8AB46DC387F2}" presName="bgChev" presStyleLbl="node1" presStyleIdx="2" presStyleCnt="3" custScaleY="133618"/>
      <dgm:spPr/>
    </dgm:pt>
    <dgm:pt modelId="{734C392D-9DA8-4C8B-AFF5-8BEA3B1D00C1}" type="pres">
      <dgm:prSet presAssocID="{A2A1880A-B789-42A3-B86C-8AB46DC387F2}" presName="txNode" presStyleLbl="fgAcc1" presStyleIdx="2" presStyleCnt="3" custScaleY="128600">
        <dgm:presLayoutVars>
          <dgm:bulletEnabled val="1"/>
        </dgm:presLayoutVars>
      </dgm:prSet>
      <dgm:spPr/>
      <dgm:t>
        <a:bodyPr/>
        <a:lstStyle/>
        <a:p>
          <a:endParaRPr lang="en-US"/>
        </a:p>
      </dgm:t>
    </dgm:pt>
  </dgm:ptLst>
  <dgm:cxnLst>
    <dgm:cxn modelId="{24BE82E3-BC58-44D8-AF85-38A8A40ED4D8}" srcId="{016692F4-7DF9-4F4F-BC11-EF35F30BE697}" destId="{A2A1880A-B789-42A3-B86C-8AB46DC387F2}" srcOrd="2" destOrd="0" parTransId="{B8ACD9FA-95B1-43CE-B0D9-19E826E387D8}" sibTransId="{D216BD3D-771B-4231-B076-DDC024940A04}"/>
    <dgm:cxn modelId="{FA28E42D-DF8F-49CD-ABFF-8B3D7FE9A7ED}" type="presOf" srcId="{016692F4-7DF9-4F4F-BC11-EF35F30BE697}" destId="{8AD9EDA0-53AA-4E24-912B-06C582CE11FD}" srcOrd="0" destOrd="0" presId="urn:microsoft.com/office/officeart/2005/8/layout/chevronAccent+Icon"/>
    <dgm:cxn modelId="{19E42C56-543C-44EE-A2BC-45F228C928FE}" type="presOf" srcId="{C5868410-0C3E-4D97-8EAA-BD6032616808}" destId="{ED358AA8-B1A0-4E7B-A26B-9DB566644C80}" srcOrd="0" destOrd="0" presId="urn:microsoft.com/office/officeart/2005/8/layout/chevronAccent+Icon"/>
    <dgm:cxn modelId="{EEDBD8C1-ACF9-405A-949A-9188BDF1196C}" srcId="{016692F4-7DF9-4F4F-BC11-EF35F30BE697}" destId="{0726D310-C424-46A4-9610-476EA901D117}" srcOrd="0" destOrd="0" parTransId="{286593D3-DE55-4A38-B0EE-D27EBEE1AAA5}" sibTransId="{0B69DCD6-B65F-44C9-A7EF-95D585F6CFCD}"/>
    <dgm:cxn modelId="{E7CBFC87-1222-40F1-8005-30BE1F63A73B}" type="presOf" srcId="{0726D310-C424-46A4-9610-476EA901D117}" destId="{1BA1E3A7-D98E-4AF2-893F-20B7FE2EE9C2}" srcOrd="0" destOrd="0" presId="urn:microsoft.com/office/officeart/2005/8/layout/chevronAccent+Icon"/>
    <dgm:cxn modelId="{A766CBC1-AB40-4ECC-8F8C-C6BACD480CCB}" srcId="{016692F4-7DF9-4F4F-BC11-EF35F30BE697}" destId="{C5868410-0C3E-4D97-8EAA-BD6032616808}" srcOrd="1" destOrd="0" parTransId="{82FD6CC1-9399-4FB3-A830-B8F9D8B1DDF3}" sibTransId="{8DB07E53-EB97-41D9-9DE9-9FCF7C8758BF}"/>
    <dgm:cxn modelId="{B81CB7BC-945A-485A-8ECF-C9C84DC8D35D}" type="presOf" srcId="{A2A1880A-B789-42A3-B86C-8AB46DC387F2}" destId="{734C392D-9DA8-4C8B-AFF5-8BEA3B1D00C1}" srcOrd="0" destOrd="0" presId="urn:microsoft.com/office/officeart/2005/8/layout/chevronAccent+Icon"/>
    <dgm:cxn modelId="{7A62C69C-2C3A-4DE7-AE68-E48F49494C4C}" type="presParOf" srcId="{8AD9EDA0-53AA-4E24-912B-06C582CE11FD}" destId="{62E2344A-A63A-4AEF-A71F-79EA891697DF}" srcOrd="0" destOrd="0" presId="urn:microsoft.com/office/officeart/2005/8/layout/chevronAccent+Icon"/>
    <dgm:cxn modelId="{2C216802-59B5-445C-90C8-EADF2E5C0C36}" type="presParOf" srcId="{62E2344A-A63A-4AEF-A71F-79EA891697DF}" destId="{71701DAE-D6DC-476A-A9B7-FB03B1CF441C}" srcOrd="0" destOrd="0" presId="urn:microsoft.com/office/officeart/2005/8/layout/chevronAccent+Icon"/>
    <dgm:cxn modelId="{BBDEBC65-2C1D-4AAA-A7B0-A9F4F66EA0E7}" type="presParOf" srcId="{62E2344A-A63A-4AEF-A71F-79EA891697DF}" destId="{1BA1E3A7-D98E-4AF2-893F-20B7FE2EE9C2}" srcOrd="1" destOrd="0" presId="urn:microsoft.com/office/officeart/2005/8/layout/chevronAccent+Icon"/>
    <dgm:cxn modelId="{019DB8B9-41A1-494D-91AF-54D13092574E}" type="presParOf" srcId="{8AD9EDA0-53AA-4E24-912B-06C582CE11FD}" destId="{44201103-CA0E-4D3B-888A-8BAB2707D53B}" srcOrd="1" destOrd="0" presId="urn:microsoft.com/office/officeart/2005/8/layout/chevronAccent+Icon"/>
    <dgm:cxn modelId="{528455BB-561A-4DD9-AB50-9C6D62403BFC}" type="presParOf" srcId="{8AD9EDA0-53AA-4E24-912B-06C582CE11FD}" destId="{DDB386D7-F357-47D1-8E04-8A5F460C0038}" srcOrd="2" destOrd="0" presId="urn:microsoft.com/office/officeart/2005/8/layout/chevronAccent+Icon"/>
    <dgm:cxn modelId="{8F44609D-6EFB-493B-9352-E3A9C2BD2935}" type="presParOf" srcId="{DDB386D7-F357-47D1-8E04-8A5F460C0038}" destId="{F2B8A9AE-E1A9-452C-878E-A491D7D88275}" srcOrd="0" destOrd="0" presId="urn:microsoft.com/office/officeart/2005/8/layout/chevronAccent+Icon"/>
    <dgm:cxn modelId="{21655567-7E1A-467E-AEE4-1B117FFC2321}" type="presParOf" srcId="{DDB386D7-F357-47D1-8E04-8A5F460C0038}" destId="{ED358AA8-B1A0-4E7B-A26B-9DB566644C80}" srcOrd="1" destOrd="0" presId="urn:microsoft.com/office/officeart/2005/8/layout/chevronAccent+Icon"/>
    <dgm:cxn modelId="{DF48F07A-1C8C-45DA-9F82-A9A93D88E716}" type="presParOf" srcId="{8AD9EDA0-53AA-4E24-912B-06C582CE11FD}" destId="{A0F7A973-5504-454D-894E-6F33DB3A26F2}" srcOrd="3" destOrd="0" presId="urn:microsoft.com/office/officeart/2005/8/layout/chevronAccent+Icon"/>
    <dgm:cxn modelId="{3512B2E6-3980-4834-A197-54131CD18C4A}" type="presParOf" srcId="{8AD9EDA0-53AA-4E24-912B-06C582CE11FD}" destId="{A8B6F495-8DC6-4E12-BC70-5D3A9BE94B94}" srcOrd="4" destOrd="0" presId="urn:microsoft.com/office/officeart/2005/8/layout/chevronAccent+Icon"/>
    <dgm:cxn modelId="{8BE19300-E75B-43B6-9E2C-61AC54C452FD}" type="presParOf" srcId="{A8B6F495-8DC6-4E12-BC70-5D3A9BE94B94}" destId="{4529098C-4CF2-4B97-AD39-F44235F385CB}" srcOrd="0" destOrd="0" presId="urn:microsoft.com/office/officeart/2005/8/layout/chevronAccent+Icon"/>
    <dgm:cxn modelId="{72B7FF33-05F0-4F0B-B55A-8501BEA3B98D}" type="presParOf" srcId="{A8B6F495-8DC6-4E12-BC70-5D3A9BE94B94}" destId="{734C392D-9DA8-4C8B-AFF5-8BEA3B1D00C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01DAE-D6DC-476A-A9B7-FB03B1CF441C}">
      <dsp:nvSpPr>
        <dsp:cNvPr id="0" name=""/>
        <dsp:cNvSpPr/>
      </dsp:nvSpPr>
      <dsp:spPr>
        <a:xfrm>
          <a:off x="875" y="1908915"/>
          <a:ext cx="2198712" cy="127076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1E3A7-D98E-4AF2-893F-20B7FE2EE9C2}">
      <dsp:nvSpPr>
        <dsp:cNvPr id="0" name=""/>
        <dsp:cNvSpPr/>
      </dsp:nvSpPr>
      <dsp:spPr>
        <a:xfrm>
          <a:off x="587198" y="2164061"/>
          <a:ext cx="1856690" cy="1184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Identify Students</a:t>
          </a:r>
        </a:p>
        <a:p>
          <a:pPr lvl="0" algn="ctr" defTabSz="889000">
            <a:lnSpc>
              <a:spcPct val="90000"/>
            </a:lnSpc>
            <a:spcBef>
              <a:spcPct val="0"/>
            </a:spcBef>
            <a:spcAft>
              <a:spcPct val="35000"/>
            </a:spcAft>
          </a:pPr>
          <a:r>
            <a:rPr lang="en-US" sz="2000" kern="1200" dirty="0" smtClean="0"/>
            <a:t>“In”</a:t>
          </a:r>
          <a:endParaRPr lang="en-US" sz="2000" kern="1200" dirty="0"/>
        </a:p>
      </dsp:txBody>
      <dsp:txXfrm>
        <a:off x="621900" y="2198763"/>
        <a:ext cx="1787286" cy="1115419"/>
      </dsp:txXfrm>
    </dsp:sp>
    <dsp:sp modelId="{F2B8A9AE-E1A9-452C-878E-A491D7D88275}">
      <dsp:nvSpPr>
        <dsp:cNvPr id="0" name=""/>
        <dsp:cNvSpPr/>
      </dsp:nvSpPr>
      <dsp:spPr>
        <a:xfrm>
          <a:off x="2512293" y="1910969"/>
          <a:ext cx="2198712" cy="128642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58AA8-B1A0-4E7B-A26B-9DB566644C80}">
      <dsp:nvSpPr>
        <dsp:cNvPr id="0" name=""/>
        <dsp:cNvSpPr/>
      </dsp:nvSpPr>
      <dsp:spPr>
        <a:xfrm>
          <a:off x="3098616" y="2185881"/>
          <a:ext cx="1856690" cy="11609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Progress Monitor</a:t>
          </a:r>
        </a:p>
        <a:p>
          <a:pPr lvl="0" algn="ctr" defTabSz="889000">
            <a:lnSpc>
              <a:spcPct val="90000"/>
            </a:lnSpc>
            <a:spcBef>
              <a:spcPct val="0"/>
            </a:spcBef>
            <a:spcAft>
              <a:spcPct val="35000"/>
            </a:spcAft>
          </a:pPr>
          <a:r>
            <a:rPr lang="en-US" sz="2000" kern="1200" dirty="0" smtClean="0"/>
            <a:t>“On”</a:t>
          </a:r>
          <a:endParaRPr lang="en-US" sz="2000" kern="1200" dirty="0"/>
        </a:p>
      </dsp:txBody>
      <dsp:txXfrm>
        <a:off x="3132619" y="2219884"/>
        <a:ext cx="1788684" cy="1092943"/>
      </dsp:txXfrm>
    </dsp:sp>
    <dsp:sp modelId="{4529098C-4CF2-4B97-AD39-F44235F385CB}">
      <dsp:nvSpPr>
        <dsp:cNvPr id="0" name=""/>
        <dsp:cNvSpPr/>
      </dsp:nvSpPr>
      <dsp:spPr>
        <a:xfrm>
          <a:off x="5023711" y="1966449"/>
          <a:ext cx="2198712" cy="113401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C392D-9DA8-4C8B-AFF5-8BEA3B1D00C1}">
      <dsp:nvSpPr>
        <dsp:cNvPr id="0" name=""/>
        <dsp:cNvSpPr/>
      </dsp:nvSpPr>
      <dsp:spPr>
        <a:xfrm>
          <a:off x="5610034" y="2199918"/>
          <a:ext cx="1856690" cy="10914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Transition</a:t>
          </a:r>
        </a:p>
        <a:p>
          <a:pPr lvl="0" algn="ctr" defTabSz="889000">
            <a:lnSpc>
              <a:spcPct val="90000"/>
            </a:lnSpc>
            <a:spcBef>
              <a:spcPct val="0"/>
            </a:spcBef>
            <a:spcAft>
              <a:spcPct val="35000"/>
            </a:spcAft>
          </a:pPr>
          <a:r>
            <a:rPr lang="en-US" sz="2000" kern="1200" dirty="0" smtClean="0"/>
            <a:t>“Out”</a:t>
          </a:r>
          <a:endParaRPr lang="en-US" sz="2000" kern="1200" dirty="0"/>
        </a:p>
      </dsp:txBody>
      <dsp:txXfrm>
        <a:off x="5642001" y="2231885"/>
        <a:ext cx="1792756" cy="10274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lgn="ctr">
              <a:defRPr/>
            </a:pPr>
            <a:r>
              <a:rPr lang="en-US" dirty="0"/>
              <a:t>Designing Tier 2 Systems  for Implementing Targeted Interventions</a:t>
            </a:r>
          </a:p>
        </p:txBody>
      </p:sp>
      <p:sp>
        <p:nvSpPr>
          <p:cNvPr id="137219" name="Rectangle 3"/>
          <p:cNvSpPr>
            <a:spLocks noGrp="1" noChangeArrowheads="1"/>
          </p:cNvSpPr>
          <p:nvPr>
            <p:ph type="dt" sz="quarter" idx="1"/>
          </p:nvPr>
        </p:nvSpPr>
        <p:spPr bwMode="auto">
          <a:xfrm>
            <a:off x="3884026"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r>
              <a:rPr lang="en-US" dirty="0" smtClean="0"/>
              <a:t>November 2015</a:t>
            </a:r>
            <a:endParaRPr lang="en-US" dirty="0"/>
          </a:p>
        </p:txBody>
      </p:sp>
      <p:sp>
        <p:nvSpPr>
          <p:cNvPr id="137220" name="Rectangle 4"/>
          <p:cNvSpPr>
            <a:spLocks noGrp="1" noChangeArrowheads="1"/>
          </p:cNvSpPr>
          <p:nvPr>
            <p:ph type="ftr" sz="quarter" idx="2"/>
          </p:nvPr>
        </p:nvSpPr>
        <p:spPr bwMode="auto">
          <a:xfrm>
            <a:off x="2"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r>
              <a:rPr lang="en-US" dirty="0" smtClean="0"/>
              <a:t>Tier 2 handouts and information can be found at delawarepbs.org</a:t>
            </a:r>
            <a:endParaRPr lang="en-US" dirty="0"/>
          </a:p>
        </p:txBody>
      </p:sp>
      <p:sp>
        <p:nvSpPr>
          <p:cNvPr id="137221" name="Rectangle 5"/>
          <p:cNvSpPr>
            <a:spLocks noGrp="1" noChangeArrowheads="1"/>
          </p:cNvSpPr>
          <p:nvPr>
            <p:ph type="sldNum" sz="quarter" idx="3"/>
          </p:nvPr>
        </p:nvSpPr>
        <p:spPr bwMode="auto">
          <a:xfrm>
            <a:off x="3884026"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r>
              <a:rPr lang="en-US" b="1" dirty="0" smtClean="0"/>
              <a:t>pg. </a:t>
            </a:r>
            <a:fld id="{3B44FAB9-522B-C649-82EF-6141BC7E2667}" type="slidenum">
              <a:rPr lang="en-US" b="1" smtClean="0"/>
              <a:pPr>
                <a:defRPr/>
              </a:pPr>
              <a:t>‹#›</a:t>
            </a:fld>
            <a:endParaRPr lang="en-US" b="1" dirty="0"/>
          </a:p>
        </p:txBody>
      </p:sp>
    </p:spTree>
    <p:extLst>
      <p:ext uri="{BB962C8B-B14F-4D97-AF65-F5344CB8AC3E}">
        <p14:creationId xmlns:p14="http://schemas.microsoft.com/office/powerpoint/2010/main" val="86839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884026"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fld id="{3D655306-1980-744F-962E-4832096A4EC5}" type="datetimeFigureOut">
              <a:rPr lang="en-US"/>
              <a:pPr>
                <a:defRPr/>
              </a:pPr>
              <a:t>1/26/2016</a:t>
            </a:fld>
            <a:endParaRPr lang="en-US"/>
          </a:p>
        </p:txBody>
      </p:sp>
      <p:sp>
        <p:nvSpPr>
          <p:cNvPr id="1065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686421" y="4416429"/>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026"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87976D3B-34A1-D347-8085-EE1FFECD9AC4}" type="slidenum">
              <a:rPr lang="en-US"/>
              <a:pPr>
                <a:defRPr/>
              </a:pPr>
              <a:t>‹#›</a:t>
            </a:fld>
            <a:endParaRPr lang="en-US"/>
          </a:p>
        </p:txBody>
      </p:sp>
    </p:spTree>
    <p:extLst>
      <p:ext uri="{BB962C8B-B14F-4D97-AF65-F5344CB8AC3E}">
        <p14:creationId xmlns:p14="http://schemas.microsoft.com/office/powerpoint/2010/main" val="47925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a:t>
            </a:fld>
            <a:endParaRPr lang="en-US"/>
          </a:p>
        </p:txBody>
      </p:sp>
    </p:spTree>
    <p:extLst>
      <p:ext uri="{BB962C8B-B14F-4D97-AF65-F5344CB8AC3E}">
        <p14:creationId xmlns:p14="http://schemas.microsoft.com/office/powerpoint/2010/main" val="149178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10</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10</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10</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32941313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648539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56"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CD6484-53E6-F742-B89E-86603A4FF3DB}"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6957107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D6484-53E6-F742-B89E-86603A4FF3DB}"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8050122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ＭＳ Ｐゴシック" charset="0"/>
                <a:cs typeface="ＭＳ Ｐゴシック" charset="0"/>
              </a:defRPr>
            </a:lvl1pPr>
            <a:lvl2pPr marL="742950" indent="-285750" defTabSz="923925" eaLnBrk="0" hangingPunct="0">
              <a:defRPr sz="2400">
                <a:solidFill>
                  <a:schemeClr val="tx1"/>
                </a:solidFill>
                <a:latin typeface="Arial" charset="0"/>
                <a:ea typeface="ＭＳ Ｐゴシック" charset="0"/>
              </a:defRPr>
            </a:lvl2pPr>
            <a:lvl3pPr marL="1143000" indent="-228600" defTabSz="923925" eaLnBrk="0" hangingPunct="0">
              <a:defRPr sz="2400">
                <a:solidFill>
                  <a:schemeClr val="tx1"/>
                </a:solidFill>
                <a:latin typeface="Arial" charset="0"/>
                <a:ea typeface="ＭＳ Ｐゴシック" charset="0"/>
              </a:defRPr>
            </a:lvl3pPr>
            <a:lvl4pPr marL="1600200" indent="-228600" defTabSz="923925" eaLnBrk="0" hangingPunct="0">
              <a:defRPr sz="2400">
                <a:solidFill>
                  <a:schemeClr val="tx1"/>
                </a:solidFill>
                <a:latin typeface="Arial" charset="0"/>
                <a:ea typeface="ＭＳ Ｐゴシック" charset="0"/>
              </a:defRPr>
            </a:lvl4pPr>
            <a:lvl5pPr marL="2057400" indent="-228600" defTabSz="923925" eaLnBrk="0" hangingPunct="0">
              <a:defRPr sz="24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4FBC2E-04C2-DE40-BC4A-6B12036D24DF}" type="slidenum">
              <a:rPr lang="en-US" sz="1200">
                <a:solidFill>
                  <a:srgbClr val="000000"/>
                </a:solidFill>
              </a:rPr>
              <a:pPr eaLnBrk="1" hangingPunct="1"/>
              <a:t>103</a:t>
            </a:fld>
            <a:endParaRPr lang="en-US" sz="1200">
              <a:solidFill>
                <a:srgbClr val="000000"/>
              </a:solidFill>
            </a:endParaRPr>
          </a:p>
        </p:txBody>
      </p:sp>
    </p:spTree>
    <p:extLst>
      <p:ext uri="{BB962C8B-B14F-4D97-AF65-F5344CB8AC3E}">
        <p14:creationId xmlns:p14="http://schemas.microsoft.com/office/powerpoint/2010/main" val="2258189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104</a:t>
            </a:fld>
            <a:endParaRPr lang="en-US"/>
          </a:p>
        </p:txBody>
      </p:sp>
    </p:spTree>
    <p:extLst>
      <p:ext uri="{BB962C8B-B14F-4D97-AF65-F5344CB8AC3E}">
        <p14:creationId xmlns:p14="http://schemas.microsoft.com/office/powerpoint/2010/main" val="16664824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105</a:t>
            </a:fld>
            <a:endParaRPr lang="en-US"/>
          </a:p>
        </p:txBody>
      </p:sp>
    </p:spTree>
    <p:extLst>
      <p:ext uri="{BB962C8B-B14F-4D97-AF65-F5344CB8AC3E}">
        <p14:creationId xmlns:p14="http://schemas.microsoft.com/office/powerpoint/2010/main" val="9713952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106</a:t>
            </a:fld>
            <a:endParaRPr lang="en-US"/>
          </a:p>
        </p:txBody>
      </p:sp>
    </p:spTree>
    <p:extLst>
      <p:ext uri="{BB962C8B-B14F-4D97-AF65-F5344CB8AC3E}">
        <p14:creationId xmlns:p14="http://schemas.microsoft.com/office/powerpoint/2010/main" val="409472241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107</a:t>
            </a:fld>
            <a:endParaRPr lang="en-US"/>
          </a:p>
        </p:txBody>
      </p:sp>
    </p:spTree>
    <p:extLst>
      <p:ext uri="{BB962C8B-B14F-4D97-AF65-F5344CB8AC3E}">
        <p14:creationId xmlns:p14="http://schemas.microsoft.com/office/powerpoint/2010/main" val="21785318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108</a:t>
            </a:fld>
            <a:endParaRPr lang="en-US"/>
          </a:p>
        </p:txBody>
      </p:sp>
    </p:spTree>
    <p:extLst>
      <p:ext uri="{BB962C8B-B14F-4D97-AF65-F5344CB8AC3E}">
        <p14:creationId xmlns:p14="http://schemas.microsoft.com/office/powerpoint/2010/main" val="411629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11</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11</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11</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1931645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12</a:t>
            </a:fld>
            <a:endParaRPr lang="en-US"/>
          </a:p>
        </p:txBody>
      </p:sp>
    </p:spTree>
    <p:extLst>
      <p:ext uri="{BB962C8B-B14F-4D97-AF65-F5344CB8AC3E}">
        <p14:creationId xmlns:p14="http://schemas.microsoft.com/office/powerpoint/2010/main" val="305832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13</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13</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13</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279226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14</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14</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14</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321921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5215DF-C641-454C-BD94-BEE58919698D}" type="slidenum">
              <a:rPr lang="en-US" smtClean="0"/>
              <a:pPr/>
              <a:t>15</a:t>
            </a:fld>
            <a:endParaRPr lang="en-US"/>
          </a:p>
        </p:txBody>
      </p:sp>
    </p:spTree>
    <p:extLst>
      <p:ext uri="{BB962C8B-B14F-4D97-AF65-F5344CB8AC3E}">
        <p14:creationId xmlns:p14="http://schemas.microsoft.com/office/powerpoint/2010/main" val="390383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5215DF-C641-454C-BD94-BEE58919698D}" type="slidenum">
              <a:rPr lang="en-US" smtClean="0"/>
              <a:pPr/>
              <a:t>16</a:t>
            </a:fld>
            <a:endParaRPr lang="en-US"/>
          </a:p>
        </p:txBody>
      </p:sp>
    </p:spTree>
    <p:extLst>
      <p:ext uri="{BB962C8B-B14F-4D97-AF65-F5344CB8AC3E}">
        <p14:creationId xmlns:p14="http://schemas.microsoft.com/office/powerpoint/2010/main" val="204361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17</a:t>
            </a:fld>
            <a:endParaRPr lang="en-US"/>
          </a:p>
        </p:txBody>
      </p:sp>
    </p:spTree>
    <p:extLst>
      <p:ext uri="{BB962C8B-B14F-4D97-AF65-F5344CB8AC3E}">
        <p14:creationId xmlns:p14="http://schemas.microsoft.com/office/powerpoint/2010/main" val="320214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18</a:t>
            </a:fld>
            <a:endParaRPr lang="en-US"/>
          </a:p>
        </p:txBody>
      </p:sp>
    </p:spTree>
    <p:extLst>
      <p:ext uri="{BB962C8B-B14F-4D97-AF65-F5344CB8AC3E}">
        <p14:creationId xmlns:p14="http://schemas.microsoft.com/office/powerpoint/2010/main" val="320214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4" y="8829968"/>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19</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2533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7B3AFB-A389-FE4F-8BF2-D80C98ABB2AB}" type="slidenum">
              <a:rPr lang="en-US" sz="1200"/>
              <a:pPr eaLnBrk="1" hangingPunct="1"/>
              <a:t>2</a:t>
            </a:fld>
            <a:endParaRPr lang="en-US" sz="1200"/>
          </a:p>
        </p:txBody>
      </p:sp>
      <p:sp>
        <p:nvSpPr>
          <p:cNvPr id="109570"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AA2897D-FFB5-7444-9238-99E6BAAE72DE}" type="slidenum">
              <a:rPr lang="en-US" sz="1200"/>
              <a:pPr algn="r" eaLnBrk="1" hangingPunct="1"/>
              <a:t>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705037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4" y="8829968"/>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20</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86074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4" y="8829968"/>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21</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49575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06" eaLnBrk="0" hangingPunct="0">
              <a:defRPr sz="2400">
                <a:solidFill>
                  <a:schemeClr val="tx1"/>
                </a:solidFill>
                <a:latin typeface="Helvetica" charset="0"/>
                <a:ea typeface="ＭＳ Ｐゴシック" charset="-128"/>
              </a:defRPr>
            </a:lvl1pPr>
            <a:lvl2pPr marL="37930970" indent="-37473780" defTabSz="923906"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191" eaLnBrk="0" fontAlgn="base" hangingPunct="0">
              <a:spcBef>
                <a:spcPct val="0"/>
              </a:spcBef>
              <a:spcAft>
                <a:spcPct val="0"/>
              </a:spcAft>
              <a:defRPr sz="2400">
                <a:solidFill>
                  <a:schemeClr val="tx1"/>
                </a:solidFill>
                <a:latin typeface="Helvetica" charset="0"/>
                <a:ea typeface="ＭＳ Ｐゴシック" charset="-128"/>
              </a:defRPr>
            </a:lvl6pPr>
            <a:lvl7pPr marL="914382" eaLnBrk="0" fontAlgn="base" hangingPunct="0">
              <a:spcBef>
                <a:spcPct val="0"/>
              </a:spcBef>
              <a:spcAft>
                <a:spcPct val="0"/>
              </a:spcAft>
              <a:defRPr sz="2400">
                <a:solidFill>
                  <a:schemeClr val="tx1"/>
                </a:solidFill>
                <a:latin typeface="Helvetica" charset="0"/>
                <a:ea typeface="ＭＳ Ｐゴシック" charset="-128"/>
              </a:defRPr>
            </a:lvl7pPr>
            <a:lvl8pPr marL="1371573" eaLnBrk="0" fontAlgn="base" hangingPunct="0">
              <a:spcBef>
                <a:spcPct val="0"/>
              </a:spcBef>
              <a:spcAft>
                <a:spcPct val="0"/>
              </a:spcAft>
              <a:defRPr sz="2400">
                <a:solidFill>
                  <a:schemeClr val="tx1"/>
                </a:solidFill>
                <a:latin typeface="Helvetica" charset="0"/>
                <a:ea typeface="ＭＳ Ｐゴシック" charset="-128"/>
              </a:defRPr>
            </a:lvl8pPr>
            <a:lvl9pPr marL="1828764"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fld id="{39C0A5D7-FD61-40C3-84FD-5B5E07DC65D1}" type="slidenum">
              <a:rPr lang="en-US" sz="1200">
                <a:latin typeface="Arial" charset="0"/>
              </a:rPr>
              <a:pPr eaLnBrk="1" hangingPunct="1"/>
              <a:t>22</a:t>
            </a:fld>
            <a:endParaRPr lang="en-US" sz="1200">
              <a:latin typeface="Arial" charset="0"/>
            </a:endParaRPr>
          </a:p>
        </p:txBody>
      </p:sp>
      <p:sp>
        <p:nvSpPr>
          <p:cNvPr id="38915" name="Rectangle 2"/>
          <p:cNvSpPr>
            <a:spLocks noGrp="1" noRot="1" noChangeAspect="1" noChangeArrowheads="1" noTextEdit="1"/>
          </p:cNvSpPr>
          <p:nvPr>
            <p:ph type="sldImg"/>
          </p:nvPr>
        </p:nvSpPr>
        <p:spPr>
          <a:xfrm>
            <a:off x="1114425" y="703263"/>
            <a:ext cx="4629150" cy="3473450"/>
          </a:xfrm>
          <a:ln cap="flat">
            <a:solidFill>
              <a:schemeClr val="tx1"/>
            </a:solidFill>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0" tIns="44938" rIns="91480" bIns="44938"/>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r>
              <a:rPr lang="en-US" smtClean="0"/>
              <a:t>DE-PBS Project (Delawarepbs.org)</a:t>
            </a:r>
            <a:endParaRPr lang="en-US"/>
          </a:p>
        </p:txBody>
      </p:sp>
      <p:sp>
        <p:nvSpPr>
          <p:cNvPr id="3" name="Header Placeholder 2"/>
          <p:cNvSpPr>
            <a:spLocks noGrp="1"/>
          </p:cNvSpPr>
          <p:nvPr>
            <p:ph type="hdr" sz="quarter" idx="11"/>
          </p:nvPr>
        </p:nvSpPr>
        <p:spPr/>
        <p:txBody>
          <a:bodyPr/>
          <a:lstStyle/>
          <a:p>
            <a:r>
              <a:rPr lang="en-US" smtClean="0"/>
              <a:t>Day 1 School-wide PBS (SW-PBS)</a:t>
            </a:r>
            <a:endParaRPr lang="en-US"/>
          </a:p>
        </p:txBody>
      </p:sp>
    </p:spTree>
    <p:extLst>
      <p:ext uri="{BB962C8B-B14F-4D97-AF65-F5344CB8AC3E}">
        <p14:creationId xmlns:p14="http://schemas.microsoft.com/office/powerpoint/2010/main" val="300680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23</a:t>
            </a:fld>
            <a:endParaRPr lang="en-US"/>
          </a:p>
        </p:txBody>
      </p:sp>
    </p:spTree>
    <p:extLst>
      <p:ext uri="{BB962C8B-B14F-4D97-AF65-F5344CB8AC3E}">
        <p14:creationId xmlns:p14="http://schemas.microsoft.com/office/powerpoint/2010/main" val="3000240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Georgia" charset="0"/>
                <a:cs typeface="Arial" charset="0"/>
              </a:rPr>
              <a:t>12/5/13</a:t>
            </a: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A4153-5444-D041-85E9-1AC7EE5FB7E8}" type="slidenum">
              <a:rPr lang="en-US" sz="1200">
                <a:latin typeface="Georgia" charset="0"/>
                <a:cs typeface="Arial" charset="0"/>
              </a:rPr>
              <a:pPr eaLnBrk="1" hangingPunct="1"/>
              <a:t>24</a:t>
            </a:fld>
            <a:endParaRPr lang="en-US" sz="1200">
              <a:latin typeface="Georgia" charset="0"/>
              <a:cs typeface="Arial" charset="0"/>
            </a:endParaRPr>
          </a:p>
        </p:txBody>
      </p:sp>
    </p:spTree>
    <p:extLst>
      <p:ext uri="{BB962C8B-B14F-4D97-AF65-F5344CB8AC3E}">
        <p14:creationId xmlns:p14="http://schemas.microsoft.com/office/powerpoint/2010/main" val="3509363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4931"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Georgia" charset="0"/>
                <a:cs typeface="Arial" charset="0"/>
              </a:rPr>
              <a:t>12/5/13</a:t>
            </a: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4933"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A4153-5444-D041-85E9-1AC7EE5FB7E8}" type="slidenum">
              <a:rPr lang="en-US" sz="1200">
                <a:latin typeface="Georgia" charset="0"/>
                <a:cs typeface="Arial" charset="0"/>
              </a:rPr>
              <a:pPr eaLnBrk="1" hangingPunct="1"/>
              <a:t>25</a:t>
            </a:fld>
            <a:endParaRPr lang="en-US" sz="1200">
              <a:latin typeface="Georgia" charset="0"/>
              <a:cs typeface="Arial" charset="0"/>
            </a:endParaRPr>
          </a:p>
        </p:txBody>
      </p:sp>
    </p:spTree>
    <p:extLst>
      <p:ext uri="{BB962C8B-B14F-4D97-AF65-F5344CB8AC3E}">
        <p14:creationId xmlns:p14="http://schemas.microsoft.com/office/powerpoint/2010/main" val="17740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26</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26</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26</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27</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27</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27</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28</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28</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28</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205443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29</a:t>
            </a:fld>
            <a:endParaRPr lang="en-US"/>
          </a:p>
        </p:txBody>
      </p:sp>
    </p:spTree>
    <p:extLst>
      <p:ext uri="{BB962C8B-B14F-4D97-AF65-F5344CB8AC3E}">
        <p14:creationId xmlns:p14="http://schemas.microsoft.com/office/powerpoint/2010/main" val="174666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dirty="0"/>
          </a:p>
        </p:txBody>
      </p:sp>
      <p:sp>
        <p:nvSpPr>
          <p:cNvPr id="18435"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20" eaLnBrk="0" hangingPunct="0">
              <a:defRPr sz="2400">
                <a:solidFill>
                  <a:schemeClr val="tx1"/>
                </a:solidFill>
                <a:latin typeface="Arial" pitchFamily="34" charset="0"/>
                <a:ea typeface="ＭＳ Ｐゴシック" pitchFamily="34" charset="-128"/>
              </a:defRPr>
            </a:lvl1pPr>
            <a:lvl2pPr marL="742935" indent="-285744" defTabSz="922320" eaLnBrk="0" hangingPunct="0">
              <a:defRPr sz="2400">
                <a:solidFill>
                  <a:schemeClr val="tx1"/>
                </a:solidFill>
                <a:latin typeface="Arial" pitchFamily="34" charset="0"/>
                <a:ea typeface="ＭＳ Ｐゴシック" pitchFamily="34" charset="-128"/>
              </a:defRPr>
            </a:lvl2pPr>
            <a:lvl3pPr marL="1142977" indent="-228595" defTabSz="922320" eaLnBrk="0" hangingPunct="0">
              <a:defRPr sz="2400">
                <a:solidFill>
                  <a:schemeClr val="tx1"/>
                </a:solidFill>
                <a:latin typeface="Arial" pitchFamily="34" charset="0"/>
                <a:ea typeface="ＭＳ Ｐゴシック" pitchFamily="34" charset="-128"/>
              </a:defRPr>
            </a:lvl3pPr>
            <a:lvl4pPr marL="1600168" indent="-228595" defTabSz="922320" eaLnBrk="0" hangingPunct="0">
              <a:defRPr sz="2400">
                <a:solidFill>
                  <a:schemeClr val="tx1"/>
                </a:solidFill>
                <a:latin typeface="Arial" pitchFamily="34" charset="0"/>
                <a:ea typeface="ＭＳ Ｐゴシック" pitchFamily="34" charset="-128"/>
              </a:defRPr>
            </a:lvl4pPr>
            <a:lvl5pPr marL="2057359" indent="-228595" defTabSz="922320" eaLnBrk="0" hangingPunct="0">
              <a:defRPr sz="2400">
                <a:solidFill>
                  <a:schemeClr val="tx1"/>
                </a:solidFill>
                <a:latin typeface="Arial" pitchFamily="34" charset="0"/>
                <a:ea typeface="ＭＳ Ｐゴシック" pitchFamily="34" charset="-128"/>
              </a:defRPr>
            </a:lvl5pPr>
            <a:lvl6pPr marL="251455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200"/>
              <a:t>DE-PBS Project: BSP</a:t>
            </a:r>
          </a:p>
        </p:txBody>
      </p:sp>
      <p:sp>
        <p:nvSpPr>
          <p:cNvPr id="184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20" eaLnBrk="0" hangingPunct="0">
              <a:defRPr sz="2400">
                <a:solidFill>
                  <a:schemeClr val="tx1"/>
                </a:solidFill>
                <a:latin typeface="Arial" pitchFamily="34" charset="0"/>
                <a:ea typeface="ＭＳ Ｐゴシック" pitchFamily="34" charset="-128"/>
              </a:defRPr>
            </a:lvl1pPr>
            <a:lvl2pPr marL="742935" indent="-285744" defTabSz="922320" eaLnBrk="0" hangingPunct="0">
              <a:defRPr sz="2400">
                <a:solidFill>
                  <a:schemeClr val="tx1"/>
                </a:solidFill>
                <a:latin typeface="Arial" pitchFamily="34" charset="0"/>
                <a:ea typeface="ＭＳ Ｐゴシック" pitchFamily="34" charset="-128"/>
              </a:defRPr>
            </a:lvl2pPr>
            <a:lvl3pPr marL="1142977" indent="-228595" defTabSz="922320" eaLnBrk="0" hangingPunct="0">
              <a:defRPr sz="2400">
                <a:solidFill>
                  <a:schemeClr val="tx1"/>
                </a:solidFill>
                <a:latin typeface="Arial" pitchFamily="34" charset="0"/>
                <a:ea typeface="ＭＳ Ｐゴシック" pitchFamily="34" charset="-128"/>
              </a:defRPr>
            </a:lvl3pPr>
            <a:lvl4pPr marL="1600168" indent="-228595" defTabSz="922320" eaLnBrk="0" hangingPunct="0">
              <a:defRPr sz="2400">
                <a:solidFill>
                  <a:schemeClr val="tx1"/>
                </a:solidFill>
                <a:latin typeface="Arial" pitchFamily="34" charset="0"/>
                <a:ea typeface="ＭＳ Ｐゴシック" pitchFamily="34" charset="-128"/>
              </a:defRPr>
            </a:lvl4pPr>
            <a:lvl5pPr marL="2057359" indent="-228595" defTabSz="922320" eaLnBrk="0" hangingPunct="0">
              <a:defRPr sz="2400">
                <a:solidFill>
                  <a:schemeClr val="tx1"/>
                </a:solidFill>
                <a:latin typeface="Arial" pitchFamily="34" charset="0"/>
                <a:ea typeface="ＭＳ Ｐゴシック" pitchFamily="34" charset="-128"/>
              </a:defRPr>
            </a:lvl5pPr>
            <a:lvl6pPr marL="251455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58299F8-9BD4-45E7-B25D-CCBA6FC99C91}" type="slidenum">
              <a:rPr lang="en-US" altLang="en-US" sz="1200"/>
              <a:pPr eaLnBrk="1" hangingPunct="1"/>
              <a:t>3</a:t>
            </a:fld>
            <a:endParaRPr lang="en-US" altLang="en-US" sz="1200"/>
          </a:p>
        </p:txBody>
      </p:sp>
      <p:sp>
        <p:nvSpPr>
          <p:cNvPr id="1843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35" indent="-285744" eaLnBrk="0" hangingPunct="0">
              <a:defRPr sz="2400">
                <a:solidFill>
                  <a:schemeClr val="tx1"/>
                </a:solidFill>
                <a:latin typeface="Arial" pitchFamily="34" charset="0"/>
                <a:ea typeface="ＭＳ Ｐゴシック" pitchFamily="34" charset="-128"/>
              </a:defRPr>
            </a:lvl2pPr>
            <a:lvl3pPr marL="1142977" indent="-228595" eaLnBrk="0" hangingPunct="0">
              <a:defRPr sz="2400">
                <a:solidFill>
                  <a:schemeClr val="tx1"/>
                </a:solidFill>
                <a:latin typeface="Arial" pitchFamily="34" charset="0"/>
                <a:ea typeface="ＭＳ Ｐゴシック" pitchFamily="34" charset="-128"/>
              </a:defRPr>
            </a:lvl3pPr>
            <a:lvl4pPr marL="1600168" indent="-228595" eaLnBrk="0" hangingPunct="0">
              <a:defRPr sz="2400">
                <a:solidFill>
                  <a:schemeClr val="tx1"/>
                </a:solidFill>
                <a:latin typeface="Arial" pitchFamily="34" charset="0"/>
                <a:ea typeface="ＭＳ Ｐゴシック" pitchFamily="34" charset="-128"/>
              </a:defRPr>
            </a:lvl4pPr>
            <a:lvl5pPr marL="2057359" indent="-228595" eaLnBrk="0" hangingPunct="0">
              <a:defRPr sz="2400">
                <a:solidFill>
                  <a:schemeClr val="tx1"/>
                </a:solidFill>
                <a:latin typeface="Arial" pitchFamily="34" charset="0"/>
                <a:ea typeface="ＭＳ Ｐゴシック" pitchFamily="34" charset="-128"/>
              </a:defRPr>
            </a:lvl5pPr>
            <a:lvl6pPr marL="2514550" indent="-2285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1/28/2014</a:t>
            </a:r>
          </a:p>
        </p:txBody>
      </p:sp>
    </p:spTree>
    <p:extLst>
      <p:ext uri="{BB962C8B-B14F-4D97-AF65-F5344CB8AC3E}">
        <p14:creationId xmlns:p14="http://schemas.microsoft.com/office/powerpoint/2010/main" val="50044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30</a:t>
            </a:fld>
            <a:endParaRPr lang="en-US"/>
          </a:p>
        </p:txBody>
      </p:sp>
    </p:spTree>
    <p:extLst>
      <p:ext uri="{BB962C8B-B14F-4D97-AF65-F5344CB8AC3E}">
        <p14:creationId xmlns:p14="http://schemas.microsoft.com/office/powerpoint/2010/main" val="2674950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31</a:t>
            </a:fld>
            <a:endParaRPr lang="en-US"/>
          </a:p>
        </p:txBody>
      </p:sp>
    </p:spTree>
    <p:extLst>
      <p:ext uri="{BB962C8B-B14F-4D97-AF65-F5344CB8AC3E}">
        <p14:creationId xmlns:p14="http://schemas.microsoft.com/office/powerpoint/2010/main" val="2788437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32</a:t>
            </a:fld>
            <a:endParaRPr lang="en-US">
              <a:latin typeface="Arial" charset="0"/>
              <a:cs typeface="Arial" charset="0"/>
            </a:endParaRPr>
          </a:p>
        </p:txBody>
      </p:sp>
      <p:sp>
        <p:nvSpPr>
          <p:cNvPr id="155650"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32</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0"/>
              </a:spcBef>
              <a:defRPr/>
            </a:pPr>
            <a:endParaRPr lang="en-US" dirty="0"/>
          </a:p>
        </p:txBody>
      </p:sp>
    </p:spTree>
    <p:extLst>
      <p:ext uri="{BB962C8B-B14F-4D97-AF65-F5344CB8AC3E}">
        <p14:creationId xmlns:p14="http://schemas.microsoft.com/office/powerpoint/2010/main" val="334818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33</a:t>
            </a:fld>
            <a:endParaRPr lang="en-US"/>
          </a:p>
        </p:txBody>
      </p:sp>
    </p:spTree>
    <p:extLst>
      <p:ext uri="{BB962C8B-B14F-4D97-AF65-F5344CB8AC3E}">
        <p14:creationId xmlns:p14="http://schemas.microsoft.com/office/powerpoint/2010/main" val="956515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3248DA-696F-114A-82AD-53930545B8A2}" type="slidenum">
              <a:rPr lang="en-US" sz="1200"/>
              <a:pPr eaLnBrk="1" hangingPunct="1"/>
              <a:t>34</a:t>
            </a:fld>
            <a:endParaRPr lang="en-US" sz="1200"/>
          </a:p>
        </p:txBody>
      </p:sp>
      <p:sp>
        <p:nvSpPr>
          <p:cNvPr id="15872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4B341A4-E767-D046-B0DE-2426AEBA2AA5}" type="slidenum">
              <a:rPr lang="en-US" sz="1200"/>
              <a:pPr algn="r" eaLnBrk="1" hangingPunct="1"/>
              <a:t>34</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865696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ＭＳ Ｐゴシック" charset="0"/>
                <a:cs typeface="ＭＳ Ｐゴシック" charset="0"/>
              </a:defRPr>
            </a:lvl1pPr>
            <a:lvl2pPr marL="742950" indent="-285750" defTabSz="923925" eaLnBrk="0" hangingPunct="0">
              <a:defRPr sz="2400">
                <a:solidFill>
                  <a:schemeClr val="tx1"/>
                </a:solidFill>
                <a:latin typeface="Arial" charset="0"/>
                <a:ea typeface="ＭＳ Ｐゴシック" charset="0"/>
              </a:defRPr>
            </a:lvl2pPr>
            <a:lvl3pPr marL="1143000" indent="-228600" defTabSz="923925" eaLnBrk="0" hangingPunct="0">
              <a:defRPr sz="2400">
                <a:solidFill>
                  <a:schemeClr val="tx1"/>
                </a:solidFill>
                <a:latin typeface="Arial" charset="0"/>
                <a:ea typeface="ＭＳ Ｐゴシック" charset="0"/>
              </a:defRPr>
            </a:lvl3pPr>
            <a:lvl4pPr marL="1600200" indent="-228600" defTabSz="923925" eaLnBrk="0" hangingPunct="0">
              <a:defRPr sz="2400">
                <a:solidFill>
                  <a:schemeClr val="tx1"/>
                </a:solidFill>
                <a:latin typeface="Arial" charset="0"/>
                <a:ea typeface="ＭＳ Ｐゴシック" charset="0"/>
              </a:defRPr>
            </a:lvl4pPr>
            <a:lvl5pPr marL="2057400" indent="-228600" defTabSz="923925" eaLnBrk="0" hangingPunct="0">
              <a:defRPr sz="24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C7BD6E-69E1-7A42-9D2F-B098D240C880}" type="slidenum">
              <a:rPr lang="en-US" sz="1200"/>
              <a:pPr eaLnBrk="1" hangingPunct="1"/>
              <a:t>35</a:t>
            </a:fld>
            <a:endParaRPr lang="en-US" sz="12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17306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36</a:t>
            </a:fld>
            <a:endParaRPr lang="en-US"/>
          </a:p>
        </p:txBody>
      </p:sp>
    </p:spTree>
    <p:extLst>
      <p:ext uri="{BB962C8B-B14F-4D97-AF65-F5344CB8AC3E}">
        <p14:creationId xmlns:p14="http://schemas.microsoft.com/office/powerpoint/2010/main" val="1489402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37</a:t>
            </a:fld>
            <a:endParaRPr lang="en-US"/>
          </a:p>
        </p:txBody>
      </p:sp>
    </p:spTree>
    <p:extLst>
      <p:ext uri="{BB962C8B-B14F-4D97-AF65-F5344CB8AC3E}">
        <p14:creationId xmlns:p14="http://schemas.microsoft.com/office/powerpoint/2010/main" val="1259013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38</a:t>
            </a:fld>
            <a:endParaRPr lang="en-US"/>
          </a:p>
        </p:txBody>
      </p:sp>
    </p:spTree>
    <p:extLst>
      <p:ext uri="{BB962C8B-B14F-4D97-AF65-F5344CB8AC3E}">
        <p14:creationId xmlns:p14="http://schemas.microsoft.com/office/powerpoint/2010/main" val="10266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39</a:t>
            </a:fld>
            <a:endParaRPr lang="en-US"/>
          </a:p>
        </p:txBody>
      </p:sp>
    </p:spTree>
    <p:extLst>
      <p:ext uri="{BB962C8B-B14F-4D97-AF65-F5344CB8AC3E}">
        <p14:creationId xmlns:p14="http://schemas.microsoft.com/office/powerpoint/2010/main" val="418616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753419-2B13-6445-930D-E9AA742E37A2}" type="slidenum">
              <a:rPr lang="en-US" sz="1200"/>
              <a:pPr eaLnBrk="1" hangingPunct="1"/>
              <a:t>4</a:t>
            </a:fld>
            <a:endParaRPr lang="en-US" sz="1200"/>
          </a:p>
        </p:txBody>
      </p:sp>
      <p:sp>
        <p:nvSpPr>
          <p:cNvPr id="114690"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6523664-9ED7-5D44-A301-AB52A448B891}" type="slidenum">
              <a:rPr lang="en-US" sz="1200"/>
              <a:pPr algn="r" eaLnBrk="1" hangingPunct="1"/>
              <a:t>4</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en-US" dirty="0"/>
          </a:p>
        </p:txBody>
      </p:sp>
    </p:spTree>
    <p:extLst>
      <p:ext uri="{BB962C8B-B14F-4D97-AF65-F5344CB8AC3E}">
        <p14:creationId xmlns:p14="http://schemas.microsoft.com/office/powerpoint/2010/main" val="2844787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40</a:t>
            </a:fld>
            <a:endParaRPr lang="en-US"/>
          </a:p>
        </p:txBody>
      </p:sp>
    </p:spTree>
    <p:extLst>
      <p:ext uri="{BB962C8B-B14F-4D97-AF65-F5344CB8AC3E}">
        <p14:creationId xmlns:p14="http://schemas.microsoft.com/office/powerpoint/2010/main" val="4193920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41</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41</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41</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3369450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401890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401890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44</a:t>
            </a:fld>
            <a:endParaRPr lang="en-US">
              <a:latin typeface="Arial" charset="0"/>
              <a:cs typeface="Arial" charset="0"/>
            </a:endParaRPr>
          </a:p>
        </p:txBody>
      </p:sp>
      <p:sp>
        <p:nvSpPr>
          <p:cNvPr id="155650"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44</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0"/>
              </a:spcBef>
              <a:defRPr/>
            </a:pPr>
            <a:endParaRPr lang="en-US" dirty="0"/>
          </a:p>
        </p:txBody>
      </p:sp>
    </p:spTree>
    <p:extLst>
      <p:ext uri="{BB962C8B-B14F-4D97-AF65-F5344CB8AC3E}">
        <p14:creationId xmlns:p14="http://schemas.microsoft.com/office/powerpoint/2010/main" val="1792448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45</a:t>
            </a:fld>
            <a:endParaRPr lang="en-US"/>
          </a:p>
        </p:txBody>
      </p:sp>
    </p:spTree>
    <p:extLst>
      <p:ext uri="{BB962C8B-B14F-4D97-AF65-F5344CB8AC3E}">
        <p14:creationId xmlns:p14="http://schemas.microsoft.com/office/powerpoint/2010/main" val="1409023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46</a:t>
            </a:fld>
            <a:endParaRPr lang="en-US"/>
          </a:p>
        </p:txBody>
      </p:sp>
    </p:spTree>
    <p:extLst>
      <p:ext uri="{BB962C8B-B14F-4D97-AF65-F5344CB8AC3E}">
        <p14:creationId xmlns:p14="http://schemas.microsoft.com/office/powerpoint/2010/main" val="3261936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746663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746663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49</a:t>
            </a:fld>
            <a:endParaRPr lang="en-US"/>
          </a:p>
        </p:txBody>
      </p:sp>
    </p:spTree>
    <p:extLst>
      <p:ext uri="{BB962C8B-B14F-4D97-AF65-F5344CB8AC3E}">
        <p14:creationId xmlns:p14="http://schemas.microsoft.com/office/powerpoint/2010/main" val="23029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3681431-A8FF-DA4C-9145-AF9EB1D9912F}" type="slidenum">
              <a:rPr lang="en-US" altLang="en-US" sz="1200"/>
              <a:pPr eaLnBrk="1" hangingPunct="1">
                <a:defRPr/>
              </a:pPr>
              <a:t>5</a:t>
            </a:fld>
            <a:endParaRPr lang="en-US" altLang="en-US" sz="1200"/>
          </a:p>
        </p:txBody>
      </p:sp>
      <p:sp>
        <p:nvSpPr>
          <p:cNvPr id="116738"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8" tIns="46949" rIns="93898" bIns="46949"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5158B6-3E17-3845-8BDC-5B3A9AD78522}" type="slidenum">
              <a:rPr lang="en-US" sz="1200"/>
              <a:pPr algn="r" eaLnBrk="1" hangingPunct="1"/>
              <a:t>5</a:t>
            </a:fld>
            <a:endParaRPr lang="en-US" sz="1200"/>
          </a:p>
        </p:txBody>
      </p:sp>
      <p:sp>
        <p:nvSpPr>
          <p:cNvPr id="116739"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898" tIns="46949" rIns="93898" bIns="46949"/>
          <a:lstStyle/>
          <a:p>
            <a:pPr eaLnBrk="1" hangingPunct="1">
              <a:defRPr/>
            </a:pPr>
            <a:endParaRPr lang="en-US" altLang="en-US" dirty="0"/>
          </a:p>
        </p:txBody>
      </p:sp>
      <p:sp>
        <p:nvSpPr>
          <p:cNvPr id="158726"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3205797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50</a:t>
            </a:fld>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51</a:t>
            </a:fld>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52</a:t>
            </a:fld>
            <a:endParaRPr lang="en-US">
              <a:latin typeface="Arial" charset="0"/>
              <a:cs typeface="Arial" charset="0"/>
            </a:endParaRPr>
          </a:p>
        </p:txBody>
      </p:sp>
      <p:sp>
        <p:nvSpPr>
          <p:cNvPr id="155650"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52</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3858182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53</a:t>
            </a:fld>
            <a:endParaRPr lang="en-US"/>
          </a:p>
        </p:txBody>
      </p:sp>
    </p:spTree>
    <p:extLst>
      <p:ext uri="{BB962C8B-B14F-4D97-AF65-F5344CB8AC3E}">
        <p14:creationId xmlns:p14="http://schemas.microsoft.com/office/powerpoint/2010/main" val="1934466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54</a:t>
            </a:fld>
            <a:endParaRPr lang="en-US"/>
          </a:p>
        </p:txBody>
      </p:sp>
    </p:spTree>
    <p:extLst>
      <p:ext uri="{BB962C8B-B14F-4D97-AF65-F5344CB8AC3E}">
        <p14:creationId xmlns:p14="http://schemas.microsoft.com/office/powerpoint/2010/main" val="9713952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55</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55</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55</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5DCEDE-1B07-844D-8A64-1F38A46326CD}" type="slidenum">
              <a:rPr lang="en-US">
                <a:solidFill>
                  <a:srgbClr val="000000"/>
                </a:solidFill>
                <a:latin typeface="Calibri" charset="0"/>
              </a:rPr>
              <a:pPr eaLnBrk="1" hangingPunct="1"/>
              <a:t>56</a:t>
            </a:fld>
            <a:endParaRPr lang="en-US">
              <a:solidFill>
                <a:srgbClr val="000000"/>
              </a:solidFill>
              <a:latin typeface="Calibri" charset="0"/>
            </a:endParaRPr>
          </a:p>
        </p:txBody>
      </p:sp>
    </p:spTree>
    <p:extLst>
      <p:ext uri="{BB962C8B-B14F-4D97-AF65-F5344CB8AC3E}">
        <p14:creationId xmlns:p14="http://schemas.microsoft.com/office/powerpoint/2010/main" val="2357918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E4A73291-1D2D-3648-ABE6-EA90457FA48B}" type="slidenum">
              <a:rPr lang="en-US">
                <a:solidFill>
                  <a:srgbClr val="000000"/>
                </a:solidFill>
                <a:cs typeface="ＭＳ Ｐゴシック" charset="0"/>
              </a:rPr>
              <a:pPr defTabSz="924458" eaLnBrk="1" hangingPunct="1"/>
              <a:t>57</a:t>
            </a:fld>
            <a:endParaRPr lang="en-US">
              <a:solidFill>
                <a:srgbClr val="000000"/>
              </a:solidFill>
              <a:cs typeface="ＭＳ Ｐゴシック" charset="0"/>
            </a:endParaRPr>
          </a:p>
        </p:txBody>
      </p:sp>
      <p:sp>
        <p:nvSpPr>
          <p:cNvPr id="72707" name="Rectangle 7"/>
          <p:cNvSpPr txBox="1">
            <a:spLocks noGrp="1" noChangeArrowheads="1"/>
          </p:cNvSpPr>
          <p:nvPr/>
        </p:nvSpPr>
        <p:spPr bwMode="auto">
          <a:xfrm>
            <a:off x="3884615"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3414DF5-D2FA-7449-9ACB-4259EC241BCD}" type="slidenum">
              <a:rPr lang="en-US" sz="1200">
                <a:solidFill>
                  <a:srgbClr val="000000"/>
                </a:solidFill>
                <a:cs typeface="ＭＳ Ｐゴシック" charset="0"/>
              </a:rPr>
              <a:pPr algn="r" eaLnBrk="1" hangingPunct="1"/>
              <a:t>57</a:t>
            </a:fld>
            <a:endParaRPr lang="en-US" sz="1200">
              <a:solidFill>
                <a:srgbClr val="000000"/>
              </a:solidFill>
              <a:cs typeface="ＭＳ Ｐゴシック" charset="0"/>
            </a:endParaRPr>
          </a:p>
        </p:txBody>
      </p:sp>
      <p:sp>
        <p:nvSpPr>
          <p:cNvPr id="727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05094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EC10F9AF-CBB0-1246-9F31-C63A76F2F1E0}" type="slidenum">
              <a:rPr lang="en-US">
                <a:solidFill>
                  <a:srgbClr val="000000"/>
                </a:solidFill>
                <a:cs typeface="ＭＳ Ｐゴシック" charset="0"/>
              </a:rPr>
              <a:pPr defTabSz="924458" eaLnBrk="1" hangingPunct="1"/>
              <a:t>58</a:t>
            </a:fld>
            <a:endParaRPr lang="en-US">
              <a:solidFill>
                <a:srgbClr val="000000"/>
              </a:solidFill>
              <a:cs typeface="ＭＳ Ｐゴシック" charset="0"/>
            </a:endParaRPr>
          </a:p>
        </p:txBody>
      </p:sp>
      <p:sp>
        <p:nvSpPr>
          <p:cNvPr id="73731" name="Rectangle 7"/>
          <p:cNvSpPr txBox="1">
            <a:spLocks noGrp="1" noChangeArrowheads="1"/>
          </p:cNvSpPr>
          <p:nvPr/>
        </p:nvSpPr>
        <p:spPr bwMode="auto">
          <a:xfrm>
            <a:off x="3884615"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7F5E412-8002-9C4B-98E1-180C6F5AC3F2}" type="slidenum">
              <a:rPr lang="en-US" sz="1200">
                <a:solidFill>
                  <a:srgbClr val="000000"/>
                </a:solidFill>
                <a:cs typeface="ＭＳ Ｐゴシック" charset="0"/>
              </a:rPr>
              <a:pPr algn="r" eaLnBrk="1" hangingPunct="1"/>
              <a:t>58</a:t>
            </a:fld>
            <a:endParaRPr lang="en-US" sz="1200">
              <a:solidFill>
                <a:srgbClr val="000000"/>
              </a:solidFill>
              <a:cs typeface="ＭＳ Ｐゴシック" charset="0"/>
            </a:endParaRP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24296631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716B77DB-A551-3240-BBED-D67CB6FD19B0}" type="slidenum">
              <a:rPr lang="en-US">
                <a:solidFill>
                  <a:srgbClr val="000000"/>
                </a:solidFill>
                <a:cs typeface="ＭＳ Ｐゴシック" charset="0"/>
              </a:rPr>
              <a:pPr defTabSz="924458" eaLnBrk="1" hangingPunct="1"/>
              <a:t>59</a:t>
            </a:fld>
            <a:endParaRPr lang="en-US">
              <a:solidFill>
                <a:srgbClr val="000000"/>
              </a:solidFill>
              <a:cs typeface="ＭＳ Ｐゴシック" charset="0"/>
            </a:endParaRPr>
          </a:p>
        </p:txBody>
      </p:sp>
      <p:sp>
        <p:nvSpPr>
          <p:cNvPr id="74755" name="Rectangle 7"/>
          <p:cNvSpPr txBox="1">
            <a:spLocks noGrp="1" noChangeArrowheads="1"/>
          </p:cNvSpPr>
          <p:nvPr/>
        </p:nvSpPr>
        <p:spPr bwMode="auto">
          <a:xfrm>
            <a:off x="3884615"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54DE10F-00B7-1E47-8EC9-74430FB35A90}" type="slidenum">
              <a:rPr lang="en-US" sz="1200">
                <a:solidFill>
                  <a:srgbClr val="000000"/>
                </a:solidFill>
                <a:cs typeface="ＭＳ Ｐゴシック" charset="0"/>
              </a:rPr>
              <a:pPr algn="r" eaLnBrk="1" hangingPunct="1"/>
              <a:t>59</a:t>
            </a:fld>
            <a:endParaRPr lang="en-US" sz="1200">
              <a:solidFill>
                <a:srgbClr val="000000"/>
              </a:solidFill>
              <a:cs typeface="ＭＳ Ｐゴシック" charset="0"/>
            </a:endParaRPr>
          </a:p>
        </p:txBody>
      </p:sp>
      <p:sp>
        <p:nvSpPr>
          <p:cNvPr id="747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5903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190EB63F-A8A1-A145-9BA0-7DF132452C65}" type="slidenum">
              <a:rPr lang="en-US">
                <a:latin typeface="Arial" charset="0"/>
                <a:cs typeface="Arial" charset="0"/>
              </a:rPr>
              <a:pPr>
                <a:defRPr/>
              </a:pPr>
              <a:t>6</a:t>
            </a:fld>
            <a:endParaRPr lang="en-US">
              <a:latin typeface="Arial" charset="0"/>
              <a:cs typeface="Arial" charset="0"/>
            </a:endParaRPr>
          </a:p>
        </p:txBody>
      </p:sp>
      <p:sp>
        <p:nvSpPr>
          <p:cNvPr id="120834"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907" tIns="46955" rIns="93907" bIns="46955"/>
          <a:lstStyle/>
          <a:p>
            <a:pPr marL="0" marR="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120836"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Georgia" charset="0"/>
                <a:cs typeface="Arial" charset="0"/>
              </a:rPr>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2817453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11630F5A-221D-834E-889F-AAAA6E3BCE59}" type="slidenum">
              <a:rPr lang="en-US">
                <a:solidFill>
                  <a:srgbClr val="000000"/>
                </a:solidFill>
                <a:cs typeface="ＭＳ Ｐゴシック" charset="0"/>
              </a:rPr>
              <a:pPr defTabSz="924458" eaLnBrk="1" hangingPunct="1"/>
              <a:t>60</a:t>
            </a:fld>
            <a:endParaRPr lang="en-US">
              <a:solidFill>
                <a:srgbClr val="000000"/>
              </a:solidFill>
              <a:cs typeface="ＭＳ Ｐゴシック" charset="0"/>
            </a:endParaRPr>
          </a:p>
        </p:txBody>
      </p:sp>
    </p:spTree>
    <p:extLst>
      <p:ext uri="{BB962C8B-B14F-4D97-AF65-F5344CB8AC3E}">
        <p14:creationId xmlns:p14="http://schemas.microsoft.com/office/powerpoint/2010/main" val="27229489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61</a:t>
            </a:fld>
            <a:endParaRPr lang="en-US"/>
          </a:p>
        </p:txBody>
      </p:sp>
    </p:spTree>
    <p:extLst>
      <p:ext uri="{BB962C8B-B14F-4D97-AF65-F5344CB8AC3E}">
        <p14:creationId xmlns:p14="http://schemas.microsoft.com/office/powerpoint/2010/main" val="80875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F3F1D2D2-B7F3-5740-BDE8-CFC83AFFE4E8}" type="slidenum">
              <a:rPr lang="en-US">
                <a:solidFill>
                  <a:srgbClr val="000000"/>
                </a:solidFill>
                <a:cs typeface="ＭＳ Ｐゴシック" charset="0"/>
              </a:rPr>
              <a:pPr defTabSz="924458" eaLnBrk="1" hangingPunct="1"/>
              <a:t>62</a:t>
            </a:fld>
            <a:endParaRPr lang="en-US">
              <a:solidFill>
                <a:srgbClr val="000000"/>
              </a:solidFill>
              <a:cs typeface="ＭＳ Ｐゴシック" charset="0"/>
            </a:endParaRPr>
          </a:p>
        </p:txBody>
      </p:sp>
    </p:spTree>
    <p:extLst>
      <p:ext uri="{BB962C8B-B14F-4D97-AF65-F5344CB8AC3E}">
        <p14:creationId xmlns:p14="http://schemas.microsoft.com/office/powerpoint/2010/main" val="31835808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63</a:t>
            </a:fld>
            <a:endParaRPr lang="en-US"/>
          </a:p>
        </p:txBody>
      </p:sp>
    </p:spTree>
    <p:extLst>
      <p:ext uri="{BB962C8B-B14F-4D97-AF65-F5344CB8AC3E}">
        <p14:creationId xmlns:p14="http://schemas.microsoft.com/office/powerpoint/2010/main" val="1478113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defRPr/>
            </a:pPr>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F6F3F5-CCEF-F84F-B77B-9874C6E23DEB}" type="slidenum">
              <a:rPr lang="en-US">
                <a:latin typeface="Calibri" charset="0"/>
                <a:cs typeface="ＭＳ Ｐゴシック" charset="0"/>
              </a:rPr>
              <a:pPr eaLnBrk="1" hangingPunct="1"/>
              <a:t>64</a:t>
            </a:fld>
            <a:endParaRPr lang="en-US">
              <a:latin typeface="Calibri" charset="0"/>
              <a:cs typeface="ＭＳ Ｐゴシック" charset="0"/>
            </a:endParaRPr>
          </a:p>
        </p:txBody>
      </p:sp>
    </p:spTree>
    <p:extLst>
      <p:ext uri="{BB962C8B-B14F-4D97-AF65-F5344CB8AC3E}">
        <p14:creationId xmlns:p14="http://schemas.microsoft.com/office/powerpoint/2010/main" val="1347435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54" eaLnBrk="0" hangingPunct="0">
              <a:defRPr>
                <a:solidFill>
                  <a:schemeClr val="tx1"/>
                </a:solidFill>
                <a:latin typeface="Arial" charset="0"/>
                <a:ea typeface="ＭＳ Ｐゴシック" charset="0"/>
                <a:cs typeface="Arial" charset="0"/>
              </a:defRPr>
            </a:lvl1pPr>
            <a:lvl2pPr marL="751122" indent="-288893" defTabSz="922854" eaLnBrk="0" hangingPunct="0">
              <a:defRPr>
                <a:solidFill>
                  <a:schemeClr val="tx1"/>
                </a:solidFill>
                <a:latin typeface="Arial" charset="0"/>
                <a:ea typeface="Arial" charset="0"/>
                <a:cs typeface="Arial" charset="0"/>
              </a:defRPr>
            </a:lvl2pPr>
            <a:lvl3pPr marL="1155573" indent="-231115" defTabSz="922854" eaLnBrk="0" hangingPunct="0">
              <a:defRPr>
                <a:solidFill>
                  <a:schemeClr val="tx1"/>
                </a:solidFill>
                <a:latin typeface="Arial" charset="0"/>
                <a:ea typeface="Arial" charset="0"/>
                <a:cs typeface="Arial" charset="0"/>
              </a:defRPr>
            </a:lvl3pPr>
            <a:lvl4pPr marL="1617802" indent="-231115" defTabSz="922854" eaLnBrk="0" hangingPunct="0">
              <a:defRPr>
                <a:solidFill>
                  <a:schemeClr val="tx1"/>
                </a:solidFill>
                <a:latin typeface="Arial" charset="0"/>
                <a:ea typeface="Arial" charset="0"/>
                <a:cs typeface="Arial" charset="0"/>
              </a:defRPr>
            </a:lvl4pPr>
            <a:lvl5pPr marL="2080031" indent="-231115" defTabSz="922854" eaLnBrk="0" hangingPunct="0">
              <a:defRPr>
                <a:solidFill>
                  <a:schemeClr val="tx1"/>
                </a:solidFill>
                <a:latin typeface="Arial" charset="0"/>
                <a:ea typeface="Arial" charset="0"/>
                <a:cs typeface="Arial" charset="0"/>
              </a:defRPr>
            </a:lvl5pPr>
            <a:lvl6pPr marL="2542261" indent="-231115" defTabSz="92285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2285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2285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2285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235F32-E939-E640-ACC8-336DCE24487E}" type="slidenum">
              <a:rPr lang="en-US">
                <a:cs typeface="ＭＳ Ｐゴシック" charset="0"/>
              </a:rPr>
              <a:pPr eaLnBrk="1" hangingPunct="1"/>
              <a:t>65</a:t>
            </a:fld>
            <a:endParaRPr lang="en-US">
              <a:cs typeface="ＭＳ Ｐゴシック"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978392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78" eaLnBrk="0" hangingPunct="0">
              <a:defRPr>
                <a:solidFill>
                  <a:schemeClr val="tx1"/>
                </a:solidFill>
                <a:latin typeface="Arial" charset="0"/>
                <a:ea typeface="ＭＳ Ｐゴシック" charset="0"/>
                <a:cs typeface="Arial" charset="0"/>
              </a:defRPr>
            </a:lvl1pPr>
            <a:lvl2pPr marL="751122" indent="-288893" defTabSz="930878" eaLnBrk="0" hangingPunct="0">
              <a:defRPr>
                <a:solidFill>
                  <a:schemeClr val="tx1"/>
                </a:solidFill>
                <a:latin typeface="Arial" charset="0"/>
                <a:ea typeface="Arial" charset="0"/>
                <a:cs typeface="Arial" charset="0"/>
              </a:defRPr>
            </a:lvl2pPr>
            <a:lvl3pPr marL="1155573" indent="-231115" defTabSz="930878" eaLnBrk="0" hangingPunct="0">
              <a:defRPr>
                <a:solidFill>
                  <a:schemeClr val="tx1"/>
                </a:solidFill>
                <a:latin typeface="Arial" charset="0"/>
                <a:ea typeface="Arial" charset="0"/>
                <a:cs typeface="Arial" charset="0"/>
              </a:defRPr>
            </a:lvl3pPr>
            <a:lvl4pPr marL="1617802" indent="-231115" defTabSz="930878" eaLnBrk="0" hangingPunct="0">
              <a:defRPr>
                <a:solidFill>
                  <a:schemeClr val="tx1"/>
                </a:solidFill>
                <a:latin typeface="Arial" charset="0"/>
                <a:ea typeface="Arial" charset="0"/>
                <a:cs typeface="Arial" charset="0"/>
              </a:defRPr>
            </a:lvl4pPr>
            <a:lvl5pPr marL="2080031" indent="-231115" defTabSz="930878" eaLnBrk="0" hangingPunct="0">
              <a:defRPr>
                <a:solidFill>
                  <a:schemeClr val="tx1"/>
                </a:solidFill>
                <a:latin typeface="Arial" charset="0"/>
                <a:ea typeface="Arial" charset="0"/>
                <a:cs typeface="Arial" charset="0"/>
              </a:defRPr>
            </a:lvl5pPr>
            <a:lvl6pPr marL="2542261" indent="-231115" defTabSz="930878"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30878"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30878"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3087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7814661-20D3-B74F-AB61-D1AEEE517647}" type="slidenum">
              <a:rPr lang="en-US">
                <a:solidFill>
                  <a:srgbClr val="000000"/>
                </a:solidFill>
                <a:cs typeface="ＭＳ Ｐゴシック" charset="0"/>
              </a:rPr>
              <a:pPr eaLnBrk="1" hangingPunct="1"/>
              <a:t>66</a:t>
            </a:fld>
            <a:endParaRPr lang="en-US">
              <a:solidFill>
                <a:srgbClr val="000000"/>
              </a:solidFill>
              <a:cs typeface="ＭＳ Ｐゴシック"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801561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299F081-070F-C84A-9D6B-BBA82A92B6F1}" type="slidenum">
              <a:rPr lang="en-US">
                <a:latin typeface="Calibri" charset="0"/>
                <a:cs typeface="ＭＳ Ｐゴシック" charset="0"/>
              </a:rPr>
              <a:pPr eaLnBrk="1" hangingPunct="1"/>
              <a:t>67</a:t>
            </a:fld>
            <a:endParaRPr lang="en-US">
              <a:latin typeface="Calibri" charset="0"/>
              <a:cs typeface="ＭＳ Ｐゴシック" charset="0"/>
            </a:endParaRPr>
          </a:p>
        </p:txBody>
      </p:sp>
    </p:spTree>
    <p:extLst>
      <p:ext uri="{BB962C8B-B14F-4D97-AF65-F5344CB8AC3E}">
        <p14:creationId xmlns:p14="http://schemas.microsoft.com/office/powerpoint/2010/main" val="14346483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F88C10-FD15-654E-A295-C7D3FD765525}" type="slidenum">
              <a:rPr lang="en-US">
                <a:latin typeface="Calibri" charset="0"/>
                <a:cs typeface="ＭＳ Ｐゴシック" charset="0"/>
              </a:rPr>
              <a:pPr eaLnBrk="1" hangingPunct="1"/>
              <a:t>68</a:t>
            </a:fld>
            <a:endParaRPr lang="en-US">
              <a:latin typeface="Calibri" charset="0"/>
              <a:cs typeface="ＭＳ Ｐゴシック" charset="0"/>
            </a:endParaRPr>
          </a:p>
        </p:txBody>
      </p:sp>
    </p:spTree>
    <p:extLst>
      <p:ext uri="{BB962C8B-B14F-4D97-AF65-F5344CB8AC3E}">
        <p14:creationId xmlns:p14="http://schemas.microsoft.com/office/powerpoint/2010/main" val="16288635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54" eaLnBrk="0" hangingPunct="0">
              <a:defRPr>
                <a:solidFill>
                  <a:schemeClr val="tx1"/>
                </a:solidFill>
                <a:latin typeface="Arial" charset="0"/>
                <a:ea typeface="ＭＳ Ｐゴシック" charset="0"/>
                <a:cs typeface="Arial" charset="0"/>
              </a:defRPr>
            </a:lvl1pPr>
            <a:lvl2pPr marL="751122" indent="-288893" defTabSz="922854" eaLnBrk="0" hangingPunct="0">
              <a:defRPr>
                <a:solidFill>
                  <a:schemeClr val="tx1"/>
                </a:solidFill>
                <a:latin typeface="Arial" charset="0"/>
                <a:ea typeface="Arial" charset="0"/>
                <a:cs typeface="Arial" charset="0"/>
              </a:defRPr>
            </a:lvl2pPr>
            <a:lvl3pPr marL="1155573" indent="-231115" defTabSz="922854" eaLnBrk="0" hangingPunct="0">
              <a:defRPr>
                <a:solidFill>
                  <a:schemeClr val="tx1"/>
                </a:solidFill>
                <a:latin typeface="Arial" charset="0"/>
                <a:ea typeface="Arial" charset="0"/>
                <a:cs typeface="Arial" charset="0"/>
              </a:defRPr>
            </a:lvl3pPr>
            <a:lvl4pPr marL="1617802" indent="-231115" defTabSz="922854" eaLnBrk="0" hangingPunct="0">
              <a:defRPr>
                <a:solidFill>
                  <a:schemeClr val="tx1"/>
                </a:solidFill>
                <a:latin typeface="Arial" charset="0"/>
                <a:ea typeface="Arial" charset="0"/>
                <a:cs typeface="Arial" charset="0"/>
              </a:defRPr>
            </a:lvl4pPr>
            <a:lvl5pPr marL="2080031" indent="-231115" defTabSz="922854" eaLnBrk="0" hangingPunct="0">
              <a:defRPr>
                <a:solidFill>
                  <a:schemeClr val="tx1"/>
                </a:solidFill>
                <a:latin typeface="Arial" charset="0"/>
                <a:ea typeface="Arial" charset="0"/>
                <a:cs typeface="Arial" charset="0"/>
              </a:defRPr>
            </a:lvl5pPr>
            <a:lvl6pPr marL="2542261" indent="-231115" defTabSz="92285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2285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2285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2285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F1FC736-6090-DE4D-92BC-9399E65D4910}" type="slidenum">
              <a:rPr lang="en-US">
                <a:cs typeface="ＭＳ Ｐゴシック" charset="0"/>
              </a:rPr>
              <a:pPr eaLnBrk="1" hangingPunct="1"/>
              <a:t>69</a:t>
            </a:fld>
            <a:endParaRPr lang="en-US">
              <a:cs typeface="ＭＳ Ｐゴシック"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5868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7</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7</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7</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10773057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107" indent="-288887" eaLnBrk="0" hangingPunct="0">
              <a:defRPr>
                <a:solidFill>
                  <a:schemeClr val="tx1"/>
                </a:solidFill>
                <a:latin typeface="Arial" charset="0"/>
                <a:ea typeface="Arial" charset="0"/>
                <a:cs typeface="Arial" charset="0"/>
              </a:defRPr>
            </a:lvl2pPr>
            <a:lvl3pPr marL="1155550" indent="-231111" eaLnBrk="0" hangingPunct="0">
              <a:defRPr>
                <a:solidFill>
                  <a:schemeClr val="tx1"/>
                </a:solidFill>
                <a:latin typeface="Arial" charset="0"/>
                <a:ea typeface="Arial" charset="0"/>
                <a:cs typeface="Arial" charset="0"/>
              </a:defRPr>
            </a:lvl3pPr>
            <a:lvl4pPr marL="1617770" indent="-231111" eaLnBrk="0" hangingPunct="0">
              <a:defRPr>
                <a:solidFill>
                  <a:schemeClr val="tx1"/>
                </a:solidFill>
                <a:latin typeface="Arial" charset="0"/>
                <a:ea typeface="Arial" charset="0"/>
                <a:cs typeface="Arial" charset="0"/>
              </a:defRPr>
            </a:lvl4pPr>
            <a:lvl5pPr marL="2079990" indent="-231111" eaLnBrk="0" hangingPunct="0">
              <a:defRPr>
                <a:solidFill>
                  <a:schemeClr val="tx1"/>
                </a:solidFill>
                <a:latin typeface="Arial" charset="0"/>
                <a:ea typeface="Arial" charset="0"/>
                <a:cs typeface="Arial" charset="0"/>
              </a:defRPr>
            </a:lvl5pPr>
            <a:lvl6pPr marL="2542210" indent="-231111" eaLnBrk="0" fontAlgn="base" hangingPunct="0">
              <a:spcBef>
                <a:spcPct val="0"/>
              </a:spcBef>
              <a:spcAft>
                <a:spcPct val="0"/>
              </a:spcAft>
              <a:defRPr>
                <a:solidFill>
                  <a:schemeClr val="tx1"/>
                </a:solidFill>
                <a:latin typeface="Arial" charset="0"/>
                <a:ea typeface="Arial" charset="0"/>
                <a:cs typeface="Arial" charset="0"/>
              </a:defRPr>
            </a:lvl6pPr>
            <a:lvl7pPr marL="3004430" indent="-231111" eaLnBrk="0" fontAlgn="base" hangingPunct="0">
              <a:spcBef>
                <a:spcPct val="0"/>
              </a:spcBef>
              <a:spcAft>
                <a:spcPct val="0"/>
              </a:spcAft>
              <a:defRPr>
                <a:solidFill>
                  <a:schemeClr val="tx1"/>
                </a:solidFill>
                <a:latin typeface="Arial" charset="0"/>
                <a:ea typeface="Arial" charset="0"/>
                <a:cs typeface="Arial" charset="0"/>
              </a:defRPr>
            </a:lvl7pPr>
            <a:lvl8pPr marL="3466650" indent="-231111" eaLnBrk="0" fontAlgn="base" hangingPunct="0">
              <a:spcBef>
                <a:spcPct val="0"/>
              </a:spcBef>
              <a:spcAft>
                <a:spcPct val="0"/>
              </a:spcAft>
              <a:defRPr>
                <a:solidFill>
                  <a:schemeClr val="tx1"/>
                </a:solidFill>
                <a:latin typeface="Arial" charset="0"/>
                <a:ea typeface="Arial" charset="0"/>
                <a:cs typeface="Arial" charset="0"/>
              </a:defRPr>
            </a:lvl8pPr>
            <a:lvl9pPr marL="3928869" indent="-23111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B8EF29-8B09-934C-91A0-C2AA1DE94E60}" type="slidenum">
              <a:rPr lang="en-US">
                <a:solidFill>
                  <a:prstClr val="black"/>
                </a:solidFill>
                <a:latin typeface="Calibri" charset="0"/>
              </a:rPr>
              <a:pPr eaLnBrk="1" hangingPunct="1"/>
              <a:t>70</a:t>
            </a:fld>
            <a:endParaRPr lang="en-US">
              <a:solidFill>
                <a:prstClr val="black"/>
              </a:solidFill>
              <a:latin typeface="Calibri" charset="0"/>
            </a:endParaRPr>
          </a:p>
        </p:txBody>
      </p:sp>
    </p:spTree>
    <p:extLst>
      <p:ext uri="{BB962C8B-B14F-4D97-AF65-F5344CB8AC3E}">
        <p14:creationId xmlns:p14="http://schemas.microsoft.com/office/powerpoint/2010/main" val="55718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6434" eaLnBrk="0" hangingPunct="0">
              <a:defRPr>
                <a:solidFill>
                  <a:schemeClr val="tx1"/>
                </a:solidFill>
                <a:latin typeface="Arial" charset="0"/>
                <a:ea typeface="ＭＳ Ｐゴシック" charset="0"/>
                <a:cs typeface="Arial" charset="0"/>
              </a:defRPr>
            </a:lvl1pPr>
            <a:lvl2pPr marL="751122" indent="-288893" defTabSz="916434" eaLnBrk="0" hangingPunct="0">
              <a:defRPr>
                <a:solidFill>
                  <a:schemeClr val="tx1"/>
                </a:solidFill>
                <a:latin typeface="Arial" charset="0"/>
                <a:ea typeface="Arial" charset="0"/>
                <a:cs typeface="Arial" charset="0"/>
              </a:defRPr>
            </a:lvl2pPr>
            <a:lvl3pPr marL="1155573" indent="-231115" defTabSz="916434" eaLnBrk="0" hangingPunct="0">
              <a:defRPr>
                <a:solidFill>
                  <a:schemeClr val="tx1"/>
                </a:solidFill>
                <a:latin typeface="Arial" charset="0"/>
                <a:ea typeface="Arial" charset="0"/>
                <a:cs typeface="Arial" charset="0"/>
              </a:defRPr>
            </a:lvl3pPr>
            <a:lvl4pPr marL="1617802" indent="-231115" defTabSz="916434" eaLnBrk="0" hangingPunct="0">
              <a:defRPr>
                <a:solidFill>
                  <a:schemeClr val="tx1"/>
                </a:solidFill>
                <a:latin typeface="Arial" charset="0"/>
                <a:ea typeface="Arial" charset="0"/>
                <a:cs typeface="Arial" charset="0"/>
              </a:defRPr>
            </a:lvl4pPr>
            <a:lvl5pPr marL="2080031" indent="-231115" defTabSz="916434" eaLnBrk="0" hangingPunct="0">
              <a:defRPr>
                <a:solidFill>
                  <a:schemeClr val="tx1"/>
                </a:solidFill>
                <a:latin typeface="Arial" charset="0"/>
                <a:ea typeface="Arial" charset="0"/>
                <a:cs typeface="Arial" charset="0"/>
              </a:defRPr>
            </a:lvl5pPr>
            <a:lvl6pPr marL="2542261" indent="-231115" defTabSz="91643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1643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1643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16434"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a:solidFill>
                  <a:srgbClr val="000000"/>
                </a:solidFill>
                <a:cs typeface="ＭＳ Ｐゴシック" charset="0"/>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757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434" eaLnBrk="0" hangingPunct="0">
              <a:defRPr>
                <a:solidFill>
                  <a:schemeClr val="tx1"/>
                </a:solidFill>
                <a:latin typeface="Arial" charset="0"/>
                <a:ea typeface="ＭＳ Ｐゴシック" charset="0"/>
                <a:cs typeface="Arial" charset="0"/>
              </a:defRPr>
            </a:lvl1pPr>
            <a:lvl2pPr marL="751122" indent="-288893" defTabSz="916434" eaLnBrk="0" hangingPunct="0">
              <a:defRPr>
                <a:solidFill>
                  <a:schemeClr val="tx1"/>
                </a:solidFill>
                <a:latin typeface="Arial" charset="0"/>
                <a:ea typeface="Arial" charset="0"/>
                <a:cs typeface="Arial" charset="0"/>
              </a:defRPr>
            </a:lvl2pPr>
            <a:lvl3pPr marL="1155573" indent="-231115" defTabSz="916434" eaLnBrk="0" hangingPunct="0">
              <a:defRPr>
                <a:solidFill>
                  <a:schemeClr val="tx1"/>
                </a:solidFill>
                <a:latin typeface="Arial" charset="0"/>
                <a:ea typeface="Arial" charset="0"/>
                <a:cs typeface="Arial" charset="0"/>
              </a:defRPr>
            </a:lvl3pPr>
            <a:lvl4pPr marL="1617802" indent="-231115" defTabSz="916434" eaLnBrk="0" hangingPunct="0">
              <a:defRPr>
                <a:solidFill>
                  <a:schemeClr val="tx1"/>
                </a:solidFill>
                <a:latin typeface="Arial" charset="0"/>
                <a:ea typeface="Arial" charset="0"/>
                <a:cs typeface="Arial" charset="0"/>
              </a:defRPr>
            </a:lvl4pPr>
            <a:lvl5pPr marL="2080031" indent="-231115" defTabSz="916434" eaLnBrk="0" hangingPunct="0">
              <a:defRPr>
                <a:solidFill>
                  <a:schemeClr val="tx1"/>
                </a:solidFill>
                <a:latin typeface="Arial" charset="0"/>
                <a:ea typeface="Arial" charset="0"/>
                <a:cs typeface="Arial" charset="0"/>
              </a:defRPr>
            </a:lvl5pPr>
            <a:lvl6pPr marL="2542261" indent="-231115" defTabSz="91643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1643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1643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1643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7D708A-D3F2-7649-92CA-1BCE6D6C2B75}" type="slidenum">
              <a:rPr lang="en-US">
                <a:solidFill>
                  <a:srgbClr val="000000"/>
                </a:solidFill>
                <a:cs typeface="ＭＳ Ｐゴシック" charset="0"/>
              </a:rPr>
              <a:pPr eaLnBrk="1" hangingPunct="1"/>
              <a:t>71</a:t>
            </a:fld>
            <a:endParaRPr lang="en-US">
              <a:solidFill>
                <a:srgbClr val="000000"/>
              </a:solidFill>
              <a:cs typeface="ＭＳ Ｐゴシック" charset="0"/>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22920594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DBC8F776-F412-284B-AB04-A48300BCC3AA}" type="slidenum">
              <a:rPr lang="en-US">
                <a:solidFill>
                  <a:srgbClr val="000000"/>
                </a:solidFill>
                <a:cs typeface="ＭＳ Ｐゴシック" charset="0"/>
              </a:rPr>
              <a:pPr defTabSz="924458" eaLnBrk="1" hangingPunct="1"/>
              <a:t>72</a:t>
            </a:fld>
            <a:endParaRPr lang="en-US">
              <a:solidFill>
                <a:srgbClr val="000000"/>
              </a:solidFill>
              <a:cs typeface="ＭＳ Ｐゴシック" charset="0"/>
            </a:endParaRPr>
          </a:p>
        </p:txBody>
      </p:sp>
      <p:sp>
        <p:nvSpPr>
          <p:cNvPr id="76803" name="Rectangle 7"/>
          <p:cNvSpPr txBox="1">
            <a:spLocks noGrp="1" noChangeArrowheads="1"/>
          </p:cNvSpPr>
          <p:nvPr/>
        </p:nvSpPr>
        <p:spPr bwMode="auto">
          <a:xfrm>
            <a:off x="3884615"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0791360-A284-B04E-A0A1-7366B4186E3D}" type="slidenum">
              <a:rPr lang="en-US" sz="1200">
                <a:solidFill>
                  <a:srgbClr val="000000"/>
                </a:solidFill>
                <a:cs typeface="ＭＳ Ｐゴシック" charset="0"/>
              </a:rPr>
              <a:pPr algn="r" eaLnBrk="1" hangingPunct="1"/>
              <a:t>72</a:t>
            </a:fld>
            <a:endParaRPr lang="en-US" sz="1200">
              <a:solidFill>
                <a:srgbClr val="000000"/>
              </a:solidFill>
              <a:cs typeface="ＭＳ Ｐゴシック" charset="0"/>
            </a:endParaRPr>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23464104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4EC0C60D-9F0F-D54C-BCD5-124EBEC9C2F8}" type="slidenum">
              <a:rPr lang="en-US">
                <a:solidFill>
                  <a:srgbClr val="000000"/>
                </a:solidFill>
                <a:cs typeface="ＭＳ Ｐゴシック" charset="0"/>
              </a:rPr>
              <a:pPr defTabSz="924458" eaLnBrk="1" hangingPunct="1"/>
              <a:t>73</a:t>
            </a:fld>
            <a:endParaRPr lang="en-US">
              <a:solidFill>
                <a:srgbClr val="000000"/>
              </a:solidFill>
              <a:cs typeface="ＭＳ Ｐゴシック" charset="0"/>
            </a:endParaRPr>
          </a:p>
        </p:txBody>
      </p:sp>
      <p:sp>
        <p:nvSpPr>
          <p:cNvPr id="77827" name="Rectangle 7"/>
          <p:cNvSpPr txBox="1">
            <a:spLocks noGrp="1" noChangeArrowheads="1"/>
          </p:cNvSpPr>
          <p:nvPr/>
        </p:nvSpPr>
        <p:spPr bwMode="auto">
          <a:xfrm>
            <a:off x="3884615"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274E648-C7B1-7E47-AD88-B50B28F3B7B5}" type="slidenum">
              <a:rPr lang="en-US" sz="1200">
                <a:solidFill>
                  <a:srgbClr val="000000"/>
                </a:solidFill>
                <a:cs typeface="ＭＳ Ｐゴシック" charset="0"/>
              </a:rPr>
              <a:pPr algn="r" eaLnBrk="1" hangingPunct="1"/>
              <a:t>73</a:t>
            </a:fld>
            <a:endParaRPr lang="en-US" sz="1200">
              <a:solidFill>
                <a:srgbClr val="000000"/>
              </a:solidFill>
              <a:cs typeface="ＭＳ Ｐゴシック" charset="0"/>
            </a:endParaRPr>
          </a:p>
        </p:txBody>
      </p:sp>
      <p:sp>
        <p:nvSpPr>
          <p:cNvPr id="778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7869782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5DCEDE-1B07-844D-8A64-1F38A46326CD}" type="slidenum">
              <a:rPr lang="en-US">
                <a:solidFill>
                  <a:srgbClr val="000000"/>
                </a:solidFill>
                <a:latin typeface="Calibri" charset="0"/>
              </a:rPr>
              <a:pPr eaLnBrk="1" hangingPunct="1"/>
              <a:t>74</a:t>
            </a:fld>
            <a:endParaRPr lang="en-US">
              <a:solidFill>
                <a:srgbClr val="000000"/>
              </a:solidFill>
              <a:latin typeface="Calibri" charset="0"/>
            </a:endParaRPr>
          </a:p>
        </p:txBody>
      </p:sp>
    </p:spTree>
    <p:extLst>
      <p:ext uri="{BB962C8B-B14F-4D97-AF65-F5344CB8AC3E}">
        <p14:creationId xmlns:p14="http://schemas.microsoft.com/office/powerpoint/2010/main" val="11321838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75</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75</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75</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13401265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76</a:t>
            </a:fld>
            <a:endParaRPr lang="en-US"/>
          </a:p>
        </p:txBody>
      </p:sp>
    </p:spTree>
    <p:extLst>
      <p:ext uri="{BB962C8B-B14F-4D97-AF65-F5344CB8AC3E}">
        <p14:creationId xmlns:p14="http://schemas.microsoft.com/office/powerpoint/2010/main" val="30135047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77</a:t>
            </a:fld>
            <a:endParaRPr lang="en-US" altLang="en-US" sz="1200"/>
          </a:p>
        </p:txBody>
      </p:sp>
      <p:sp>
        <p:nvSpPr>
          <p:cNvPr id="122882"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77</a:t>
            </a:fld>
            <a:endParaRPr lang="en-US" sz="1200"/>
          </a:p>
        </p:txBody>
      </p:sp>
      <p:sp>
        <p:nvSpPr>
          <p:cNvPr id="122883" name="Rectangle 7"/>
          <p:cNvSpPr txBox="1">
            <a:spLocks noGrp="1" noChangeArrowheads="1"/>
          </p:cNvSpPr>
          <p:nvPr/>
        </p:nvSpPr>
        <p:spPr bwMode="auto">
          <a:xfrm>
            <a:off x="3885579" y="8831267"/>
            <a:ext cx="2972421"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77</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4711" y="4416429"/>
            <a:ext cx="5028579" cy="4183063"/>
          </a:xfrm>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a:p>
        </p:txBody>
      </p:sp>
      <p:sp>
        <p:nvSpPr>
          <p:cNvPr id="159751"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22489195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78</a:t>
            </a:fld>
            <a:endParaRPr lang="en-US">
              <a:solidFill>
                <a:prstClr val="black"/>
              </a:solidFill>
            </a:endParaRPr>
          </a:p>
        </p:txBody>
      </p:sp>
    </p:spTree>
    <p:extLst>
      <p:ext uri="{BB962C8B-B14F-4D97-AF65-F5344CB8AC3E}">
        <p14:creationId xmlns:p14="http://schemas.microsoft.com/office/powerpoint/2010/main" val="22784151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79</a:t>
            </a:fld>
            <a:endParaRPr lang="en-US"/>
          </a:p>
        </p:txBody>
      </p:sp>
    </p:spTree>
    <p:extLst>
      <p:ext uri="{BB962C8B-B14F-4D97-AF65-F5344CB8AC3E}">
        <p14:creationId xmlns:p14="http://schemas.microsoft.com/office/powerpoint/2010/main" val="75295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dirty="0"/>
          </a:p>
        </p:txBody>
      </p:sp>
      <p:sp>
        <p:nvSpPr>
          <p:cNvPr id="126979"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Georgia" charset="0"/>
                <a:cs typeface="Arial" charset="0"/>
              </a:rPr>
              <a:t>12/5/13</a:t>
            </a: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6981"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33E274-2328-5143-B7C6-58AE2FBDC7AE}" type="slidenum">
              <a:rPr lang="en-US" sz="1200">
                <a:latin typeface="Georgia" charset="0"/>
                <a:cs typeface="Arial" charset="0"/>
              </a:rPr>
              <a:pPr eaLnBrk="1" hangingPunct="1"/>
              <a:t>8</a:t>
            </a:fld>
            <a:endParaRPr lang="en-US" sz="1200">
              <a:latin typeface="Georgia" charset="0"/>
              <a:cs typeface="Arial" charset="0"/>
            </a:endParaRPr>
          </a:p>
        </p:txBody>
      </p:sp>
    </p:spTree>
    <p:extLst>
      <p:ext uri="{BB962C8B-B14F-4D97-AF65-F5344CB8AC3E}">
        <p14:creationId xmlns:p14="http://schemas.microsoft.com/office/powerpoint/2010/main" val="41705269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80</a:t>
            </a:fld>
            <a:endParaRPr lang="en-US">
              <a:solidFill>
                <a:prstClr val="black"/>
              </a:solidFill>
            </a:endParaRPr>
          </a:p>
        </p:txBody>
      </p:sp>
    </p:spTree>
    <p:extLst>
      <p:ext uri="{BB962C8B-B14F-4D97-AF65-F5344CB8AC3E}">
        <p14:creationId xmlns:p14="http://schemas.microsoft.com/office/powerpoint/2010/main" val="14018903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14018903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82</a:t>
            </a:fld>
            <a:endParaRPr lang="en-US"/>
          </a:p>
        </p:txBody>
      </p:sp>
    </p:spTree>
    <p:extLst>
      <p:ext uri="{BB962C8B-B14F-4D97-AF65-F5344CB8AC3E}">
        <p14:creationId xmlns:p14="http://schemas.microsoft.com/office/powerpoint/2010/main" val="9519685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EBA648-783C-3F4A-9F10-D995C6E60020}" type="slidenum">
              <a:rPr lang="en-US" sz="1200">
                <a:solidFill>
                  <a:prstClr val="black"/>
                </a:solidFill>
              </a:rPr>
              <a:pPr eaLnBrk="1" hangingPunct="1"/>
              <a:t>83</a:t>
            </a:fld>
            <a:endParaRPr lang="en-US" sz="1200">
              <a:solidFill>
                <a:prstClr val="black"/>
              </a:solidFill>
            </a:endParaRPr>
          </a:p>
        </p:txBody>
      </p:sp>
      <p:sp>
        <p:nvSpPr>
          <p:cNvPr id="145410"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A729E4-215D-F04C-9E92-4A45837765BE}" type="slidenum">
              <a:rPr lang="en-US" sz="1200">
                <a:solidFill>
                  <a:prstClr val="black"/>
                </a:solidFill>
              </a:rPr>
              <a:pPr algn="r" eaLnBrk="1" hangingPunct="1"/>
              <a:t>83</a:t>
            </a:fld>
            <a:endParaRPr lang="en-US" sz="120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9360871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84</a:t>
            </a:fld>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85</a:t>
            </a:fld>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24" indent="-291163">
              <a:defRPr sz="1200">
                <a:solidFill>
                  <a:schemeClr val="tx1"/>
                </a:solidFill>
                <a:latin typeface="Georgia" charset="0"/>
                <a:ea typeface="ＭＳ Ｐゴシック" charset="0"/>
              </a:defRPr>
            </a:lvl2pPr>
            <a:lvl3pPr marL="1164653" indent="-232930">
              <a:defRPr sz="1200">
                <a:solidFill>
                  <a:schemeClr val="tx1"/>
                </a:solidFill>
                <a:latin typeface="Georgia" charset="0"/>
                <a:ea typeface="ＭＳ Ｐゴシック" charset="0"/>
              </a:defRPr>
            </a:lvl3pPr>
            <a:lvl4pPr marL="1630514" indent="-232930">
              <a:defRPr sz="1200">
                <a:solidFill>
                  <a:schemeClr val="tx1"/>
                </a:solidFill>
                <a:latin typeface="Georgia" charset="0"/>
                <a:ea typeface="ＭＳ Ｐゴシック" charset="0"/>
              </a:defRPr>
            </a:lvl4pPr>
            <a:lvl5pPr marL="2096375" indent="-232930">
              <a:defRPr sz="1200">
                <a:solidFill>
                  <a:schemeClr val="tx1"/>
                </a:solidFill>
                <a:latin typeface="Georgia" charset="0"/>
                <a:ea typeface="ＭＳ Ｐゴシック" charset="0"/>
              </a:defRPr>
            </a:lvl5pPr>
            <a:lvl6pPr marL="2562236" indent="-232930" eaLnBrk="0" fontAlgn="base" hangingPunct="0">
              <a:spcBef>
                <a:spcPct val="30000"/>
              </a:spcBef>
              <a:spcAft>
                <a:spcPct val="0"/>
              </a:spcAft>
              <a:defRPr sz="1200">
                <a:solidFill>
                  <a:schemeClr val="tx1"/>
                </a:solidFill>
                <a:latin typeface="Georgia" charset="0"/>
                <a:ea typeface="ＭＳ Ｐゴシック" charset="0"/>
              </a:defRPr>
            </a:lvl6pPr>
            <a:lvl7pPr marL="3028096" indent="-232930" eaLnBrk="0" fontAlgn="base" hangingPunct="0">
              <a:spcBef>
                <a:spcPct val="30000"/>
              </a:spcBef>
              <a:spcAft>
                <a:spcPct val="0"/>
              </a:spcAft>
              <a:defRPr sz="1200">
                <a:solidFill>
                  <a:schemeClr val="tx1"/>
                </a:solidFill>
                <a:latin typeface="Georgia" charset="0"/>
                <a:ea typeface="ＭＳ Ｐゴシック" charset="0"/>
              </a:defRPr>
            </a:lvl7pPr>
            <a:lvl8pPr marL="3493957" indent="-232930" eaLnBrk="0" fontAlgn="base" hangingPunct="0">
              <a:spcBef>
                <a:spcPct val="30000"/>
              </a:spcBef>
              <a:spcAft>
                <a:spcPct val="0"/>
              </a:spcAft>
              <a:defRPr sz="1200">
                <a:solidFill>
                  <a:schemeClr val="tx1"/>
                </a:solidFill>
                <a:latin typeface="Georgia" charset="0"/>
                <a:ea typeface="ＭＳ Ｐゴシック" charset="0"/>
              </a:defRPr>
            </a:lvl8pPr>
            <a:lvl9pPr marL="3959819" indent="-232930"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86</a:t>
            </a:fld>
            <a:endParaRPr lang="en-US">
              <a:latin typeface="Arial" charset="0"/>
              <a:cs typeface="Arial" charset="0"/>
            </a:endParaRPr>
          </a:p>
        </p:txBody>
      </p:sp>
      <p:sp>
        <p:nvSpPr>
          <p:cNvPr id="155650" name="Rectangle 7"/>
          <p:cNvSpPr txBox="1">
            <a:spLocks noGrp="1" noChangeArrowheads="1"/>
          </p:cNvSpPr>
          <p:nvPr/>
        </p:nvSpPr>
        <p:spPr bwMode="auto">
          <a:xfrm>
            <a:off x="3884027"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86</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0"/>
              </a:spcBef>
              <a:defRPr/>
            </a:pPr>
            <a:endParaRPr lang="en-US" dirty="0"/>
          </a:p>
        </p:txBody>
      </p:sp>
    </p:spTree>
    <p:extLst>
      <p:ext uri="{BB962C8B-B14F-4D97-AF65-F5344CB8AC3E}">
        <p14:creationId xmlns:p14="http://schemas.microsoft.com/office/powerpoint/2010/main" val="37984631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87</a:t>
            </a:fld>
            <a:endParaRPr lang="en-US">
              <a:solidFill>
                <a:prstClr val="black"/>
              </a:solidFill>
            </a:endParaRPr>
          </a:p>
        </p:txBody>
      </p:sp>
    </p:spTree>
    <p:extLst>
      <p:ext uri="{BB962C8B-B14F-4D97-AF65-F5344CB8AC3E}">
        <p14:creationId xmlns:p14="http://schemas.microsoft.com/office/powerpoint/2010/main" val="14018903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88</a:t>
            </a:fld>
            <a:endParaRPr lang="en-US"/>
          </a:p>
        </p:txBody>
      </p:sp>
    </p:spTree>
    <p:extLst>
      <p:ext uri="{BB962C8B-B14F-4D97-AF65-F5344CB8AC3E}">
        <p14:creationId xmlns:p14="http://schemas.microsoft.com/office/powerpoint/2010/main" val="102663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07" indent="-288887" eaLnBrk="0" hangingPunct="0">
              <a:defRPr>
                <a:solidFill>
                  <a:schemeClr val="tx1"/>
                </a:solidFill>
                <a:latin typeface="Arial" charset="0"/>
                <a:ea typeface="Arial" charset="0"/>
                <a:cs typeface="Arial" charset="0"/>
              </a:defRPr>
            </a:lvl2pPr>
            <a:lvl3pPr marL="1155550" indent="-231111" eaLnBrk="0" hangingPunct="0">
              <a:defRPr>
                <a:solidFill>
                  <a:schemeClr val="tx1"/>
                </a:solidFill>
                <a:latin typeface="Arial" charset="0"/>
                <a:ea typeface="Arial" charset="0"/>
                <a:cs typeface="Arial" charset="0"/>
              </a:defRPr>
            </a:lvl3pPr>
            <a:lvl4pPr marL="1617770" indent="-231111" eaLnBrk="0" hangingPunct="0">
              <a:defRPr>
                <a:solidFill>
                  <a:schemeClr val="tx1"/>
                </a:solidFill>
                <a:latin typeface="Arial" charset="0"/>
                <a:ea typeface="Arial" charset="0"/>
                <a:cs typeface="Arial" charset="0"/>
              </a:defRPr>
            </a:lvl4pPr>
            <a:lvl5pPr marL="2079990" indent="-231111" eaLnBrk="0" hangingPunct="0">
              <a:defRPr>
                <a:solidFill>
                  <a:schemeClr val="tx1"/>
                </a:solidFill>
                <a:latin typeface="Arial" charset="0"/>
                <a:ea typeface="Arial" charset="0"/>
                <a:cs typeface="Arial" charset="0"/>
              </a:defRPr>
            </a:lvl5pPr>
            <a:lvl6pPr marL="2542210" indent="-231111" eaLnBrk="0" fontAlgn="base" hangingPunct="0">
              <a:spcBef>
                <a:spcPct val="0"/>
              </a:spcBef>
              <a:spcAft>
                <a:spcPct val="0"/>
              </a:spcAft>
              <a:defRPr>
                <a:solidFill>
                  <a:schemeClr val="tx1"/>
                </a:solidFill>
                <a:latin typeface="Arial" charset="0"/>
                <a:ea typeface="Arial" charset="0"/>
                <a:cs typeface="Arial" charset="0"/>
              </a:defRPr>
            </a:lvl6pPr>
            <a:lvl7pPr marL="3004430" indent="-231111" eaLnBrk="0" fontAlgn="base" hangingPunct="0">
              <a:spcBef>
                <a:spcPct val="0"/>
              </a:spcBef>
              <a:spcAft>
                <a:spcPct val="0"/>
              </a:spcAft>
              <a:defRPr>
                <a:solidFill>
                  <a:schemeClr val="tx1"/>
                </a:solidFill>
                <a:latin typeface="Arial" charset="0"/>
                <a:ea typeface="Arial" charset="0"/>
                <a:cs typeface="Arial" charset="0"/>
              </a:defRPr>
            </a:lvl7pPr>
            <a:lvl8pPr marL="3466650" indent="-231111" eaLnBrk="0" fontAlgn="base" hangingPunct="0">
              <a:spcBef>
                <a:spcPct val="0"/>
              </a:spcBef>
              <a:spcAft>
                <a:spcPct val="0"/>
              </a:spcAft>
              <a:defRPr>
                <a:solidFill>
                  <a:schemeClr val="tx1"/>
                </a:solidFill>
                <a:latin typeface="Arial" charset="0"/>
                <a:ea typeface="Arial" charset="0"/>
                <a:cs typeface="Arial" charset="0"/>
              </a:defRPr>
            </a:lvl8pPr>
            <a:lvl9pPr marL="3928869" indent="-231111" eaLnBrk="0" fontAlgn="base" hangingPunct="0">
              <a:spcBef>
                <a:spcPct val="0"/>
              </a:spcBef>
              <a:spcAft>
                <a:spcPct val="0"/>
              </a:spcAft>
              <a:defRPr>
                <a:solidFill>
                  <a:schemeClr val="tx1"/>
                </a:solidFill>
                <a:latin typeface="Arial" charset="0"/>
                <a:ea typeface="Arial" charset="0"/>
                <a:cs typeface="Arial" charset="0"/>
              </a:defRPr>
            </a:lvl9pPr>
          </a:lstStyle>
          <a:p>
            <a:pPr defTabSz="924439" eaLnBrk="1" hangingPunct="1"/>
            <a:fld id="{669A79A8-8ABB-874A-BD38-F7B49B67BDB2}" type="slidenum">
              <a:rPr lang="en-US">
                <a:solidFill>
                  <a:prstClr val="black"/>
                </a:solidFill>
                <a:cs typeface="ＭＳ Ｐゴシック" charset="0"/>
              </a:rPr>
              <a:pPr defTabSz="924439" eaLnBrk="1" hangingPunct="1"/>
              <a:t>89</a:t>
            </a:fld>
            <a:endParaRPr lang="en-US">
              <a:solidFill>
                <a:prstClr val="black"/>
              </a:solidFill>
              <a:cs typeface="ＭＳ Ｐゴシック" charset="0"/>
            </a:endParaRPr>
          </a:p>
        </p:txBody>
      </p:sp>
    </p:spTree>
    <p:extLst>
      <p:ext uri="{BB962C8B-B14F-4D97-AF65-F5344CB8AC3E}">
        <p14:creationId xmlns:p14="http://schemas.microsoft.com/office/powerpoint/2010/main" val="256992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endParaRPr lang="en-US" dirty="0"/>
          </a:p>
        </p:txBody>
      </p:sp>
      <p:sp>
        <p:nvSpPr>
          <p:cNvPr id="126979"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Georgia" charset="0"/>
                <a:cs typeface="Arial" charset="0"/>
              </a:rPr>
              <a:t>12/5/13</a:t>
            </a: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6981"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33E274-2328-5143-B7C6-58AE2FBDC7AE}" type="slidenum">
              <a:rPr lang="en-US" sz="1200">
                <a:latin typeface="Georgia" charset="0"/>
                <a:cs typeface="Arial" charset="0"/>
              </a:rPr>
              <a:pPr eaLnBrk="1" hangingPunct="1"/>
              <a:t>9</a:t>
            </a:fld>
            <a:endParaRPr lang="en-US" sz="1200">
              <a:latin typeface="Georgia" charset="0"/>
              <a:cs typeface="Arial" charset="0"/>
            </a:endParaRPr>
          </a:p>
        </p:txBody>
      </p:sp>
    </p:spTree>
    <p:extLst>
      <p:ext uri="{BB962C8B-B14F-4D97-AF65-F5344CB8AC3E}">
        <p14:creationId xmlns:p14="http://schemas.microsoft.com/office/powerpoint/2010/main" val="9799502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416" eaLnBrk="0" hangingPunct="0">
              <a:defRPr>
                <a:solidFill>
                  <a:schemeClr val="tx1"/>
                </a:solidFill>
                <a:latin typeface="Arial" charset="0"/>
                <a:ea typeface="ＭＳ Ｐゴシック" charset="0"/>
                <a:cs typeface="Arial" charset="0"/>
              </a:defRPr>
            </a:lvl1pPr>
            <a:lvl2pPr marL="751107" indent="-288887" defTabSz="916416" eaLnBrk="0" hangingPunct="0">
              <a:defRPr>
                <a:solidFill>
                  <a:schemeClr val="tx1"/>
                </a:solidFill>
                <a:latin typeface="Arial" charset="0"/>
                <a:ea typeface="Arial" charset="0"/>
                <a:cs typeface="Arial" charset="0"/>
              </a:defRPr>
            </a:lvl2pPr>
            <a:lvl3pPr marL="1155550" indent="-231111" defTabSz="916416" eaLnBrk="0" hangingPunct="0">
              <a:defRPr>
                <a:solidFill>
                  <a:schemeClr val="tx1"/>
                </a:solidFill>
                <a:latin typeface="Arial" charset="0"/>
                <a:ea typeface="Arial" charset="0"/>
                <a:cs typeface="Arial" charset="0"/>
              </a:defRPr>
            </a:lvl3pPr>
            <a:lvl4pPr marL="1617770" indent="-231111" defTabSz="916416" eaLnBrk="0" hangingPunct="0">
              <a:defRPr>
                <a:solidFill>
                  <a:schemeClr val="tx1"/>
                </a:solidFill>
                <a:latin typeface="Arial" charset="0"/>
                <a:ea typeface="Arial" charset="0"/>
                <a:cs typeface="Arial" charset="0"/>
              </a:defRPr>
            </a:lvl4pPr>
            <a:lvl5pPr marL="2079990" indent="-231111" defTabSz="916416" eaLnBrk="0" hangingPunct="0">
              <a:defRPr>
                <a:solidFill>
                  <a:schemeClr val="tx1"/>
                </a:solidFill>
                <a:latin typeface="Arial" charset="0"/>
                <a:ea typeface="Arial" charset="0"/>
                <a:cs typeface="Arial" charset="0"/>
              </a:defRPr>
            </a:lvl5pPr>
            <a:lvl6pPr marL="2542210" indent="-231111" defTabSz="916416" eaLnBrk="0" fontAlgn="base" hangingPunct="0">
              <a:spcBef>
                <a:spcPct val="0"/>
              </a:spcBef>
              <a:spcAft>
                <a:spcPct val="0"/>
              </a:spcAft>
              <a:defRPr>
                <a:solidFill>
                  <a:schemeClr val="tx1"/>
                </a:solidFill>
                <a:latin typeface="Arial" charset="0"/>
                <a:ea typeface="Arial" charset="0"/>
                <a:cs typeface="Arial" charset="0"/>
              </a:defRPr>
            </a:lvl6pPr>
            <a:lvl7pPr marL="3004430" indent="-231111" defTabSz="916416" eaLnBrk="0" fontAlgn="base" hangingPunct="0">
              <a:spcBef>
                <a:spcPct val="0"/>
              </a:spcBef>
              <a:spcAft>
                <a:spcPct val="0"/>
              </a:spcAft>
              <a:defRPr>
                <a:solidFill>
                  <a:schemeClr val="tx1"/>
                </a:solidFill>
                <a:latin typeface="Arial" charset="0"/>
                <a:ea typeface="Arial" charset="0"/>
                <a:cs typeface="Arial" charset="0"/>
              </a:defRPr>
            </a:lvl7pPr>
            <a:lvl8pPr marL="3466650" indent="-231111" defTabSz="916416" eaLnBrk="0" fontAlgn="base" hangingPunct="0">
              <a:spcBef>
                <a:spcPct val="0"/>
              </a:spcBef>
              <a:spcAft>
                <a:spcPct val="0"/>
              </a:spcAft>
              <a:defRPr>
                <a:solidFill>
                  <a:schemeClr val="tx1"/>
                </a:solidFill>
                <a:latin typeface="Arial" charset="0"/>
                <a:ea typeface="Arial" charset="0"/>
                <a:cs typeface="Arial" charset="0"/>
              </a:defRPr>
            </a:lvl8pPr>
            <a:lvl9pPr marL="3928869" indent="-231111" defTabSz="916416"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3F7F141-142B-FA4E-A858-3EBA52585EA9}" type="slidenum">
              <a:rPr lang="en-US">
                <a:solidFill>
                  <a:srgbClr val="000000"/>
                </a:solidFill>
                <a:cs typeface="ＭＳ Ｐゴシック" charset="0"/>
              </a:rPr>
              <a:pPr eaLnBrk="1" hangingPunct="1"/>
              <a:t>90</a:t>
            </a:fld>
            <a:endParaRPr lang="en-US">
              <a:solidFill>
                <a:srgbClr val="000000"/>
              </a:solidFill>
              <a:cs typeface="ＭＳ Ｐゴシック"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23468266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76C1815-7E03-4E4A-8617-5BA535A8FFA1}" type="slidenum">
              <a:rPr lang="en-US">
                <a:latin typeface="Calibri" charset="0"/>
                <a:cs typeface="ＭＳ Ｐゴシック" charset="0"/>
              </a:rPr>
              <a:pPr eaLnBrk="1" hangingPunct="1"/>
              <a:t>91</a:t>
            </a:fld>
            <a:endParaRPr lang="en-US">
              <a:latin typeface="Calibri" charset="0"/>
              <a:cs typeface="ＭＳ Ｐゴシック" charset="0"/>
            </a:endParaRPr>
          </a:p>
        </p:txBody>
      </p:sp>
    </p:spTree>
    <p:extLst>
      <p:ext uri="{BB962C8B-B14F-4D97-AF65-F5344CB8AC3E}">
        <p14:creationId xmlns:p14="http://schemas.microsoft.com/office/powerpoint/2010/main" val="35640370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92</a:t>
            </a:fld>
            <a:endParaRPr lang="en-US"/>
          </a:p>
        </p:txBody>
      </p:sp>
    </p:spTree>
    <p:extLst>
      <p:ext uri="{BB962C8B-B14F-4D97-AF65-F5344CB8AC3E}">
        <p14:creationId xmlns:p14="http://schemas.microsoft.com/office/powerpoint/2010/main" val="40802449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93</a:t>
            </a:fld>
            <a:endParaRPr lang="en-US">
              <a:solidFill>
                <a:prstClr val="black"/>
              </a:solidFill>
            </a:endParaRPr>
          </a:p>
        </p:txBody>
      </p:sp>
    </p:spTree>
    <p:extLst>
      <p:ext uri="{BB962C8B-B14F-4D97-AF65-F5344CB8AC3E}">
        <p14:creationId xmlns:p14="http://schemas.microsoft.com/office/powerpoint/2010/main" val="34165554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94</a:t>
            </a:fld>
            <a:endParaRPr lang="en-US"/>
          </a:p>
        </p:txBody>
      </p:sp>
    </p:spTree>
    <p:extLst>
      <p:ext uri="{BB962C8B-B14F-4D97-AF65-F5344CB8AC3E}">
        <p14:creationId xmlns:p14="http://schemas.microsoft.com/office/powerpoint/2010/main" val="8844139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95</a:t>
            </a:fld>
            <a:endParaRPr lang="en-US"/>
          </a:p>
        </p:txBody>
      </p:sp>
    </p:spTree>
    <p:extLst>
      <p:ext uri="{BB962C8B-B14F-4D97-AF65-F5344CB8AC3E}">
        <p14:creationId xmlns:p14="http://schemas.microsoft.com/office/powerpoint/2010/main" val="22759049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56"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064523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56"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7689191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6">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9035417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6">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88895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BBC3771-C892-4E24-A135-5D9C8F34BCAC}" type="datetime1">
              <a:rPr lang="en-US" smtClean="0"/>
              <a:t>1/26/2016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13C6DE-AA53-49D0-99B9-7321261B780F}" type="datetime1">
              <a:rPr lang="en-US" smtClean="0"/>
              <a:t>1/26/2016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31A1EA-EDC5-4C3E-9399-F040D223B2FF}" type="datetime1">
              <a:rPr lang="en-US" smtClean="0"/>
              <a:t>1/26/2016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eaLnBrk="1" fontAlgn="auto" hangingPunct="1">
              <a:spcBef>
                <a:spcPts val="0"/>
              </a:spcBef>
              <a:spcAft>
                <a:spcPts val="0"/>
              </a:spcAft>
              <a:defRPr>
                <a:latin typeface="+mn-lt"/>
                <a:ea typeface="+mn-ea"/>
                <a:cs typeface="+mn-cs"/>
              </a:defRPr>
            </a:lvl1pPr>
          </a:lstStyle>
          <a:p>
            <a:pPr>
              <a:defRPr/>
            </a:pPr>
            <a:fld id="{BA42672B-6727-478F-80FC-B3FF03C6276B}" type="datetime1">
              <a:rPr lang="en-US" smtClean="0"/>
              <a:t>1/26/2016</a:t>
            </a:fld>
            <a:endParaRPr lang="en-US"/>
          </a:p>
        </p:txBody>
      </p:sp>
      <p:sp>
        <p:nvSpPr>
          <p:cNvPr id="5" name="Rectangle 5"/>
          <p:cNvSpPr>
            <a:spLocks noGrp="1" noChangeArrowheads="1"/>
          </p:cNvSpPr>
          <p:nvPr>
            <p:ph type="ftr" sz="quarter" idx="11"/>
          </p:nvPr>
        </p:nvSpPr>
        <p:spPr/>
        <p:txBody>
          <a:bodyPr rtlCol="0"/>
          <a:lstStyle>
            <a:lvl1pPr algn="l" eaLnBrk="1" fontAlgn="auto" hangingPunct="1">
              <a:spcBef>
                <a:spcPts val="0"/>
              </a:spcBef>
              <a:spcAft>
                <a:spcPts val="0"/>
              </a:spcAft>
              <a:defRPr>
                <a:latin typeface="+mn-lt"/>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charset="0"/>
                <a:cs typeface="Arial" charset="0"/>
              </a:defRPr>
            </a:lvl1pPr>
          </a:lstStyle>
          <a:p>
            <a:fld id="{CDBA7263-9E2A-B841-8838-61289DEBC97D}" type="slidenum">
              <a:rPr lang="en-US"/>
              <a:pPr/>
              <a:t>‹#›</a:t>
            </a:fld>
            <a:endParaRPr lang="en-US"/>
          </a:p>
        </p:txBody>
      </p:sp>
    </p:spTree>
    <p:extLst>
      <p:ext uri="{BB962C8B-B14F-4D97-AF65-F5344CB8AC3E}">
        <p14:creationId xmlns:p14="http://schemas.microsoft.com/office/powerpoint/2010/main" val="354966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C27523B-E39B-4FB8-9517-7AEF0AF7A25F}"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18948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02F9845-C603-4A81-B232-3688D83D6272}"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537201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93B2A7-A733-4045-B8B2-27CC65E5131F}"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71111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FC75ECA-CC56-418A-86A3-139D8E4CE4ED}" type="datetime1">
              <a:rPr lang="en-US" smtClean="0">
                <a:solidFill>
                  <a:srgbClr val="CCDDEA"/>
                </a:solidFill>
              </a:rPr>
              <a:t>1/26/2016</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48508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E65C78A-E641-4C67-8DE5-3E859477EDDE}" type="datetime1">
              <a:rPr lang="en-US" smtClean="0">
                <a:solidFill>
                  <a:srgbClr val="CCDDEA"/>
                </a:solidFill>
              </a:rPr>
              <a:t>1/26/2016</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301773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AC95431-9F66-4E11-820A-83B09CCDE82F}" type="datetime1">
              <a:rPr lang="en-US" smtClean="0">
                <a:solidFill>
                  <a:srgbClr val="CCDDEA"/>
                </a:solidFill>
              </a:rPr>
              <a:t>1/26/2016</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1300569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F6F32EC-42F1-4CB3-A4F1-689D0FF995FC}" type="datetime1">
              <a:rPr lang="en-US" smtClean="0">
                <a:solidFill>
                  <a:srgbClr val="CCDDEA"/>
                </a:solidFill>
              </a:rPr>
              <a:t>1/26/2016</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58628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F4EF3C-A910-4D47-B2C9-0C4FC9D4C356}" type="datetime1">
              <a:rPr lang="en-US" smtClean="0"/>
              <a:t>1/26/2016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66BD8D-149D-4E63-B144-37B0CD00F57A}" type="datetime1">
              <a:rPr lang="en-US" smtClean="0">
                <a:solidFill>
                  <a:srgbClr val="CCDDEA"/>
                </a:solidFill>
              </a:rPr>
              <a:t>1/26/2016</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453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C0A87D88-A722-4C3D-B360-0CB4B7EAF0BC}" type="datetime1">
              <a:rPr lang="en-US" smtClean="0">
                <a:solidFill>
                  <a:srgbClr val="CCDDEA"/>
                </a:solidFill>
              </a:rPr>
              <a:t>1/26/2016</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1584013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2191631-F1E1-497B-88FE-22B7533006B8}"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218327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270F64-DDE3-4A93-82CE-65A2CDC3D02E}"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4038460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fld id="{4B9809DB-C0DB-4237-B899-227E3AD3EC1D}" type="datetime1">
              <a:rPr lang="en-US" smtClean="0">
                <a:solidFill>
                  <a:srgbClr val="CCDDEA"/>
                </a:solidFill>
              </a:rPr>
              <a:t>1/26/2016</a:t>
            </a:fld>
            <a:endParaRPr lang="en-US">
              <a:solidFill>
                <a:srgbClr val="CCDDEA"/>
              </a:solidFill>
            </a:endParaRPr>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EDC8DFA-CE60-F54B-B9BF-796F5D40EF65}" type="slidenum">
              <a:rPr lang="en-US"/>
              <a:pPr>
                <a:defRPr/>
              </a:pPr>
              <a:t>‹#›</a:t>
            </a:fld>
            <a:endParaRPr lang="en-US"/>
          </a:p>
        </p:txBody>
      </p:sp>
    </p:spTree>
    <p:extLst>
      <p:ext uri="{BB962C8B-B14F-4D97-AF65-F5344CB8AC3E}">
        <p14:creationId xmlns:p14="http://schemas.microsoft.com/office/powerpoint/2010/main" val="396033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8C8A9EA-5476-492C-8739-428B70B46C18}"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3974233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81391DA-CEAC-4289-AE71-08A2A5092BFD}"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096771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89CF12B-FC36-436F-BA96-2EF76C897ADD}"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783890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BF851FF-6CBB-472F-BA8D-A9E46B7E12B5}" type="datetime1">
              <a:rPr lang="en-US" smtClean="0">
                <a:solidFill>
                  <a:srgbClr val="CCDDEA"/>
                </a:solidFill>
              </a:rPr>
              <a:t>1/26/2016</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257139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99CF730-82C9-49DF-B76F-E94FA90BC3EB}" type="datetime1">
              <a:rPr lang="en-US" smtClean="0">
                <a:solidFill>
                  <a:srgbClr val="CCDDEA"/>
                </a:solidFill>
              </a:rPr>
              <a:t>1/26/2016</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391567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11694C0-C4B5-45C8-B9D9-8D934584095D}" type="datetime1">
              <a:rPr lang="en-US" smtClean="0"/>
              <a:t>1/26/2016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0FA9CAE-8AFB-4AEE-B3C1-8625FC534CE5}" type="datetime1">
              <a:rPr lang="en-US" smtClean="0">
                <a:solidFill>
                  <a:srgbClr val="CCDDEA"/>
                </a:solidFill>
              </a:rPr>
              <a:t>1/26/2016</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240896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373C45-015D-4D34-AE90-551DCA34441E}" type="datetime1">
              <a:rPr lang="en-US" smtClean="0">
                <a:solidFill>
                  <a:srgbClr val="CCDDEA"/>
                </a:solidFill>
              </a:rPr>
              <a:t>1/26/2016</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192335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421F1F-106D-4AC0-9C66-4C0C0A28F398}" type="datetime1">
              <a:rPr lang="en-US" smtClean="0">
                <a:solidFill>
                  <a:srgbClr val="CCDDEA"/>
                </a:solidFill>
              </a:rPr>
              <a:t>1/26/2016</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07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0A6E5285-776B-430C-96C7-90E9E8165837}" type="datetime1">
              <a:rPr lang="en-US" smtClean="0">
                <a:solidFill>
                  <a:srgbClr val="CCDDEA"/>
                </a:solidFill>
              </a:rPr>
              <a:t>1/26/2016</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101986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02D90E3-0581-4464-9960-9AB15C08B8C6}"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35317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FF8E7B-E6C6-4C9B-A7E5-EFE2D87A55F4}"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1397304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fld id="{F8DF024B-108F-428C-8AC7-AF29B7A9A66D}" type="datetime1">
              <a:rPr lang="en-US" smtClean="0">
                <a:solidFill>
                  <a:srgbClr val="CCDDEA"/>
                </a:solidFill>
              </a:rPr>
              <a:t>1/26/2016</a:t>
            </a:fld>
            <a:endParaRPr lang="en-US">
              <a:solidFill>
                <a:srgbClr val="CCDDEA"/>
              </a:solidFill>
            </a:endParaRPr>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EDC8DFA-CE60-F54B-B9BF-796F5D40EF65}" type="slidenum">
              <a:rPr lang="en-US"/>
              <a:pPr>
                <a:defRPr/>
              </a:pPr>
              <a:t>‹#›</a:t>
            </a:fld>
            <a:endParaRPr lang="en-US"/>
          </a:p>
        </p:txBody>
      </p:sp>
    </p:spTree>
    <p:extLst>
      <p:ext uri="{BB962C8B-B14F-4D97-AF65-F5344CB8AC3E}">
        <p14:creationId xmlns:p14="http://schemas.microsoft.com/office/powerpoint/2010/main" val="1492852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8DB8768-E833-4BB8-8892-859479118D3E}"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3160256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8E7BA77-CD11-48EC-B4CA-B50071D20EE8}"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115999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4F9BAC7-3919-4D53-801C-C97D972ED03E}"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130587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3F0B638-46FC-4E43-8E26-038E128EAD84}" type="datetime1">
              <a:rPr lang="en-US" smtClean="0"/>
              <a:t>1/26/2016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1594A7A-8A42-47C9-B165-D1EA737164AF}" type="datetime1">
              <a:rPr lang="en-US" smtClean="0">
                <a:solidFill>
                  <a:srgbClr val="CCDDEA"/>
                </a:solidFill>
              </a:rPr>
              <a:t>1/26/2016</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51539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6B1CEFC-D7BC-483F-9134-AF316AFEEED2}" type="datetime1">
              <a:rPr lang="en-US" smtClean="0">
                <a:solidFill>
                  <a:srgbClr val="CCDDEA"/>
                </a:solidFill>
              </a:rPr>
              <a:t>1/26/2016</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1875492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A8F239C-750D-46A2-B514-336A4BCFBA1B}" type="datetime1">
              <a:rPr lang="en-US" smtClean="0">
                <a:solidFill>
                  <a:srgbClr val="CCDDEA"/>
                </a:solidFill>
              </a:rPr>
              <a:t>1/26/2016</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82579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84106F-B3AB-42A8-8947-63EFF444AC0F}" type="datetime1">
              <a:rPr lang="en-US" smtClean="0">
                <a:solidFill>
                  <a:srgbClr val="CCDDEA"/>
                </a:solidFill>
              </a:rPr>
              <a:t>1/26/2016</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1169254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2F3887-2326-44FC-BD87-96F0A302F440}" type="datetime1">
              <a:rPr lang="en-US" smtClean="0">
                <a:solidFill>
                  <a:srgbClr val="CCDDEA"/>
                </a:solidFill>
              </a:rPr>
              <a:t>1/26/2016</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608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DFBA6915-7780-4E37-A46D-5B847596CBB0}" type="datetime1">
              <a:rPr lang="en-US" smtClean="0">
                <a:solidFill>
                  <a:srgbClr val="CCDDEA"/>
                </a:solidFill>
              </a:rPr>
              <a:t>1/26/2016</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3513408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9B737CF-2BFB-4D5D-B4A8-D139486A599B}"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2594085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78BA6E-E242-4E42-876C-3AD005DDF3FA}" type="datetime1">
              <a:rPr lang="en-US" smtClean="0">
                <a:solidFill>
                  <a:srgbClr val="CCDDEA"/>
                </a:solidFill>
              </a:rPr>
              <a:t>1/26/2016</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2813567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eaLnBrk="1" fontAlgn="auto" hangingPunct="1">
              <a:spcBef>
                <a:spcPts val="0"/>
              </a:spcBef>
              <a:spcAft>
                <a:spcPts val="0"/>
              </a:spcAft>
              <a:defRPr>
                <a:latin typeface="+mn-lt"/>
                <a:ea typeface="+mn-ea"/>
                <a:cs typeface="+mn-cs"/>
              </a:defRPr>
            </a:lvl1pPr>
          </a:lstStyle>
          <a:p>
            <a:pPr>
              <a:defRPr/>
            </a:pPr>
            <a:fld id="{83256D04-F66B-4FC1-8342-079C05F29927}" type="datetime1">
              <a:rPr lang="en-US" smtClean="0">
                <a:solidFill>
                  <a:srgbClr val="CCDDEA"/>
                </a:solidFill>
              </a:rPr>
              <a:t>1/26/2016</a:t>
            </a:fld>
            <a:endParaRPr lang="en-US">
              <a:solidFill>
                <a:srgbClr val="CCDDEA"/>
              </a:solidFill>
            </a:endParaRPr>
          </a:p>
        </p:txBody>
      </p:sp>
      <p:sp>
        <p:nvSpPr>
          <p:cNvPr id="5" name="Rectangle 5"/>
          <p:cNvSpPr>
            <a:spLocks noGrp="1" noChangeArrowheads="1"/>
          </p:cNvSpPr>
          <p:nvPr>
            <p:ph type="ftr" sz="quarter" idx="11"/>
          </p:nvPr>
        </p:nvSpPr>
        <p:spPr/>
        <p:txBody>
          <a:bodyPr rtlCol="0"/>
          <a:lstStyle>
            <a:lvl1pPr algn="l" eaLnBrk="1" fontAlgn="auto" hangingPunct="1">
              <a:spcBef>
                <a:spcPts val="0"/>
              </a:spcBef>
              <a:spcAft>
                <a:spcPts val="0"/>
              </a:spcAft>
              <a:defRPr>
                <a:latin typeface="+mn-lt"/>
                <a:ea typeface="ＭＳ Ｐゴシック" charset="0"/>
                <a:cs typeface="ＭＳ Ｐゴシック" charset="0"/>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a:defRPr>
                <a:latin typeface="Calibri" charset="0"/>
                <a:cs typeface="Arial" charset="0"/>
              </a:defRPr>
            </a:lvl1pPr>
          </a:lstStyle>
          <a:p>
            <a:fld id="{CDBA7263-9E2A-B841-8838-61289DEBC97D}" type="slidenum">
              <a:rPr lang="en-US" smtClean="0"/>
              <a:pPr/>
              <a:t>‹#›</a:t>
            </a:fld>
            <a:endParaRPr lang="en-US" dirty="0"/>
          </a:p>
        </p:txBody>
      </p:sp>
    </p:spTree>
    <p:extLst>
      <p:ext uri="{BB962C8B-B14F-4D97-AF65-F5344CB8AC3E}">
        <p14:creationId xmlns:p14="http://schemas.microsoft.com/office/powerpoint/2010/main" val="192598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D90B34B-DD05-4F93-B946-65F13E027381}" type="datetime1">
              <a:rPr lang="en-US" smtClean="0"/>
              <a:t>1/26/2016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68E7B23-67D1-4FB4-8BD6-DA56E11F673F}" type="datetime1">
              <a:rPr lang="en-US" smtClean="0"/>
              <a:t>1/26/2016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6763A9-528C-4F53-B1F6-3BD2472F0188}" type="datetime1">
              <a:rPr lang="en-US" smtClean="0"/>
              <a:t>1/26/2016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DB56F4D-9917-4E0C-898D-065CEF9DD3B2}" type="datetime1">
              <a:rPr lang="en-US" smtClean="0"/>
              <a:t>1/26/2016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A9FB88AD-00FD-46EB-953D-D13DEA379CCC}" type="datetime1">
              <a:rPr lang="en-US" smtClean="0"/>
              <a:t>1/26/2016</a:t>
            </a:fld>
            <a:endParaRPr lang="en-US"/>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C791B408-6FD4-43BA-921B-AC57716AA916}" type="datetime1">
              <a:rPr lang="en-US" smtClean="0"/>
              <a:t>1/26/2016</a:t>
            </a:fld>
            <a:endParaRPr lang="en-US"/>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71"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DBC326AA-DA21-410F-888B-9B7552599407}" type="datetime1">
              <a:rPr lang="en-US" smtClean="0">
                <a:solidFill>
                  <a:srgbClr val="CCDDEA"/>
                </a:solidFill>
              </a:rPr>
              <a:t>1/26/2016</a:t>
            </a:fld>
            <a:endParaRPr lang="en-US">
              <a:solidFill>
                <a:srgbClr val="CCDDEA"/>
              </a:solidFill>
            </a:endParaRPr>
          </a:p>
        </p:txBody>
      </p:sp>
    </p:spTree>
    <p:extLst>
      <p:ext uri="{BB962C8B-B14F-4D97-AF65-F5344CB8AC3E}">
        <p14:creationId xmlns:p14="http://schemas.microsoft.com/office/powerpoint/2010/main" val="4132383203"/>
      </p:ext>
    </p:extLst>
  </p:cSld>
  <p:clrMap bg1="lt1" tx1="dk1" bg2="lt2" tx2="dk2" accent1="accent1" accent2="accent2" accent3="accent3" accent4="accent4" accent5="accent5" accent6="accent6" hlink="hlink" folHlink="folHlink"/>
  <p:sldLayoutIdLst>
    <p:sldLayoutId id="2147485332" r:id="rId1"/>
    <p:sldLayoutId id="2147485333" r:id="rId2"/>
    <p:sldLayoutId id="2147485334" r:id="rId3"/>
    <p:sldLayoutId id="2147485335" r:id="rId4"/>
    <p:sldLayoutId id="2147485336" r:id="rId5"/>
    <p:sldLayoutId id="2147485337" r:id="rId6"/>
    <p:sldLayoutId id="2147485338" r:id="rId7"/>
    <p:sldLayoutId id="2147485339" r:id="rId8"/>
    <p:sldLayoutId id="2147485340" r:id="rId9"/>
    <p:sldLayoutId id="2147485341" r:id="rId10"/>
    <p:sldLayoutId id="2147485342" r:id="rId11"/>
    <p:sldLayoutId id="2147485343"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3C5CEE97-40EE-454F-8126-D4B39365F74B}" type="datetime1">
              <a:rPr lang="en-US" smtClean="0">
                <a:solidFill>
                  <a:srgbClr val="CCDDEA"/>
                </a:solidFill>
              </a:rPr>
              <a:t>1/26/2016</a:t>
            </a:fld>
            <a:endParaRPr lang="en-US">
              <a:solidFill>
                <a:srgbClr val="CCDDEA"/>
              </a:solidFill>
            </a:endParaRPr>
          </a:p>
        </p:txBody>
      </p:sp>
    </p:spTree>
    <p:extLst>
      <p:ext uri="{BB962C8B-B14F-4D97-AF65-F5344CB8AC3E}">
        <p14:creationId xmlns:p14="http://schemas.microsoft.com/office/powerpoint/2010/main" val="3340570675"/>
      </p:ext>
    </p:extLst>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 id="2147485352" r:id="rId8"/>
    <p:sldLayoutId id="2147485353" r:id="rId9"/>
    <p:sldLayoutId id="2147485354" r:id="rId10"/>
    <p:sldLayoutId id="2147485355" r:id="rId11"/>
    <p:sldLayoutId id="2147485356"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Calibri" panose="020F0502020204030204" pitchFamily="34" charset="0"/>
              </a:defRPr>
            </a:lvl1pPr>
          </a:lstStyle>
          <a:p>
            <a:pPr>
              <a:defRPr/>
            </a:pPr>
            <a:fld id="{30062E2C-414D-DA4D-9252-3A3C23FC1862}"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latin typeface="Calibri" panose="020F0502020204030204" pitchFamily="34" charset="0"/>
              </a:defRPr>
            </a:lvl1pPr>
          </a:lstStyle>
          <a:p>
            <a:pPr>
              <a:defRPr/>
            </a:pPr>
            <a:endParaRPr lang="en-US" dirty="0">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latin typeface="Calibri" panose="020F0502020204030204" pitchFamily="34" charset="0"/>
              </a:defRPr>
            </a:lvl1pPr>
          </a:lstStyle>
          <a:p>
            <a:pPr>
              <a:defRPr/>
            </a:pPr>
            <a:fld id="{9A974AC2-5937-4AFA-B3CD-D4792C2FE8B2}" type="datetime1">
              <a:rPr lang="en-US" smtClean="0">
                <a:solidFill>
                  <a:srgbClr val="CCDDEA"/>
                </a:solidFill>
              </a:rPr>
              <a:t>1/26/2016</a:t>
            </a:fld>
            <a:endParaRPr lang="en-US" dirty="0">
              <a:solidFill>
                <a:srgbClr val="CCDDEA"/>
              </a:solidFill>
            </a:endParaRPr>
          </a:p>
        </p:txBody>
      </p:sp>
    </p:spTree>
    <p:extLst>
      <p:ext uri="{BB962C8B-B14F-4D97-AF65-F5344CB8AC3E}">
        <p14:creationId xmlns:p14="http://schemas.microsoft.com/office/powerpoint/2010/main" val="2311015623"/>
      </p:ext>
    </p:extLst>
  </p:cSld>
  <p:clrMap bg1="lt1" tx1="dk1" bg2="lt2" tx2="dk2" accent1="accent1" accent2="accent2" accent3="accent3" accent4="accent4" accent5="accent5" accent6="accent6" hlink="hlink" folHlink="folHlink"/>
  <p:sldLayoutIdLst>
    <p:sldLayoutId id="2147485359" r:id="rId1"/>
    <p:sldLayoutId id="2147485360" r:id="rId2"/>
    <p:sldLayoutId id="2147485361" r:id="rId3"/>
    <p:sldLayoutId id="2147485362" r:id="rId4"/>
    <p:sldLayoutId id="2147485363" r:id="rId5"/>
    <p:sldLayoutId id="2147485364" r:id="rId6"/>
    <p:sldLayoutId id="2147485365" r:id="rId7"/>
    <p:sldLayoutId id="2147485366" r:id="rId8"/>
    <p:sldLayoutId id="2147485367" r:id="rId9"/>
    <p:sldLayoutId id="2147485368" r:id="rId10"/>
    <p:sldLayoutId id="2147485369" r:id="rId11"/>
    <p:sldLayoutId id="2147485370"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3.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4.xml"/><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5.xml"/><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notesSlide" Target="../notesSlides/notesSlide107.xml"/><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pbisapps.org/Resources/Pages/CICO-SWIS-Publications.aspx"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www.pbisworld.com/tier-2/check-in-check-out-cico/" TargetMode="External"/><Relationship Id="rId4" Type="http://schemas.openxmlformats.org/officeDocument/2006/relationships/hyperlink" Target="http://miblsi.cenmi.org/MiBLSiModel/Implementation/ElementarySchools/TierIISupports/Behavior/TargetBehaviorInterventions/CheckInCheckOut/AdditionalCICOResources.aspx"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077200" cy="5943600"/>
          </a:xfrm>
          <a:solidFill>
            <a:schemeClr val="bg1"/>
          </a:solidFill>
          <a:ln w="76200">
            <a:solidFill>
              <a:srgbClr val="FF9900"/>
            </a:solidFill>
          </a:ln>
        </p:spPr>
        <p:txBody>
          <a:bodyPr>
            <a:normAutofit fontScale="92500" lnSpcReduction="20000"/>
          </a:bodyPr>
          <a:lstStyle/>
          <a:p>
            <a:pPr marL="114300" indent="0" algn="ctr">
              <a:buNone/>
            </a:pPr>
            <a:endParaRPr lang="en-US" sz="1500" b="1" dirty="0" smtClean="0">
              <a:latin typeface="Trebuchet MS" panose="020B0603020202020204" pitchFamily="34" charset="0"/>
            </a:endParaRPr>
          </a:p>
          <a:p>
            <a:pPr marL="114300" indent="0" algn="ctr">
              <a:buNone/>
            </a:pPr>
            <a:r>
              <a:rPr lang="en-US" sz="8000" b="1" dirty="0" smtClean="0">
                <a:latin typeface="Trebuchet MS" panose="020B0603020202020204" pitchFamily="34" charset="0"/>
              </a:rPr>
              <a:t>WELCOME </a:t>
            </a:r>
          </a:p>
          <a:p>
            <a:pPr marL="114300" indent="0" algn="ctr">
              <a:lnSpc>
                <a:spcPct val="150000"/>
              </a:lnSpc>
              <a:buNone/>
            </a:pPr>
            <a:r>
              <a:rPr lang="en-US" dirty="0" smtClean="0">
                <a:latin typeface="Trebuchet MS" panose="020B0603020202020204" pitchFamily="34" charset="0"/>
              </a:rPr>
              <a:t>to: </a:t>
            </a:r>
          </a:p>
          <a:p>
            <a:pPr marL="114300" indent="0" algn="ctr">
              <a:buNone/>
            </a:pPr>
            <a:r>
              <a:rPr lang="en-US" sz="3200" b="1" dirty="0" smtClean="0">
                <a:latin typeface="Trebuchet MS" panose="020B0603020202020204" pitchFamily="34" charset="0"/>
              </a:rPr>
              <a:t>Designing </a:t>
            </a:r>
            <a:r>
              <a:rPr lang="en-US" sz="3200" b="1" dirty="0">
                <a:latin typeface="Trebuchet MS" panose="020B0603020202020204" pitchFamily="34" charset="0"/>
              </a:rPr>
              <a:t>Tier 2 Systems for </a:t>
            </a:r>
            <a:endParaRPr lang="en-US" sz="3200" b="1" dirty="0" smtClean="0">
              <a:latin typeface="Trebuchet MS" panose="020B0603020202020204" pitchFamily="34" charset="0"/>
            </a:endParaRPr>
          </a:p>
          <a:p>
            <a:pPr marL="114300" indent="0" algn="ctr">
              <a:buNone/>
            </a:pPr>
            <a:r>
              <a:rPr lang="en-US" sz="3200" b="1" dirty="0" smtClean="0">
                <a:latin typeface="Trebuchet MS" panose="020B0603020202020204" pitchFamily="34" charset="0"/>
              </a:rPr>
              <a:t>Implementing </a:t>
            </a:r>
            <a:r>
              <a:rPr lang="en-US" sz="3200" b="1" dirty="0">
                <a:latin typeface="Trebuchet MS" panose="020B0603020202020204" pitchFamily="34" charset="0"/>
              </a:rPr>
              <a:t>Targeted </a:t>
            </a:r>
            <a:r>
              <a:rPr lang="en-US" sz="3200" b="1" dirty="0" smtClean="0">
                <a:latin typeface="Trebuchet MS" panose="020B0603020202020204" pitchFamily="34" charset="0"/>
              </a:rPr>
              <a:t>Interventions</a:t>
            </a:r>
          </a:p>
          <a:p>
            <a:pPr marL="114300" indent="0" algn="ctr">
              <a:lnSpc>
                <a:spcPct val="150000"/>
              </a:lnSpc>
              <a:buNone/>
            </a:pPr>
            <a:r>
              <a:rPr lang="en-US" sz="2800" b="1" smtClean="0">
                <a:latin typeface="Trebuchet MS" panose="020B0603020202020204" pitchFamily="34" charset="0"/>
              </a:rPr>
              <a:t>11/17/15</a:t>
            </a:r>
            <a:endParaRPr lang="en-US" sz="2800" b="1" dirty="0" smtClean="0">
              <a:latin typeface="Trebuchet MS" panose="020B0603020202020204" pitchFamily="34" charset="0"/>
            </a:endParaRPr>
          </a:p>
          <a:p>
            <a:pPr marL="114300" indent="0" algn="ctr">
              <a:lnSpc>
                <a:spcPct val="110000"/>
              </a:lnSpc>
              <a:buNone/>
            </a:pPr>
            <a:endParaRPr lang="en-US" sz="1900" i="1" dirty="0" smtClean="0">
              <a:latin typeface="Trebuchet MS" panose="020B0603020202020204" pitchFamily="34" charset="0"/>
            </a:endParaRPr>
          </a:p>
          <a:p>
            <a:pPr marL="114300" indent="0" algn="ctr">
              <a:lnSpc>
                <a:spcPct val="110000"/>
              </a:lnSpc>
              <a:buNone/>
            </a:pPr>
            <a:r>
              <a:rPr lang="en-US" sz="1900" i="1" dirty="0" smtClean="0">
                <a:latin typeface="Trebuchet MS" panose="020B0603020202020204" pitchFamily="34" charset="0"/>
              </a:rPr>
              <a:t>Before we get started, </a:t>
            </a:r>
          </a:p>
          <a:p>
            <a:pPr marL="114300" indent="0" algn="ctr">
              <a:lnSpc>
                <a:spcPct val="110000"/>
              </a:lnSpc>
              <a:buNone/>
            </a:pPr>
            <a:r>
              <a:rPr lang="en-US" sz="1900" i="1" dirty="0" smtClean="0">
                <a:latin typeface="Trebuchet MS" panose="020B0603020202020204" pitchFamily="34" charset="0"/>
              </a:rPr>
              <a:t>please find an evaluation form (in the front of your folder)</a:t>
            </a:r>
          </a:p>
          <a:p>
            <a:pPr marL="114300" indent="0" algn="ctr">
              <a:lnSpc>
                <a:spcPct val="110000"/>
              </a:lnSpc>
              <a:buNone/>
            </a:pPr>
            <a:r>
              <a:rPr lang="en-US" sz="2400" i="1" dirty="0">
                <a:solidFill>
                  <a:schemeClr val="accent1">
                    <a:lumMod val="75000"/>
                  </a:schemeClr>
                </a:solidFill>
                <a:latin typeface="Trebuchet MS" panose="020B0603020202020204" pitchFamily="34" charset="0"/>
              </a:rPr>
              <a:t>a</a:t>
            </a:r>
            <a:r>
              <a:rPr lang="en-US" sz="2400" i="1" dirty="0" smtClean="0">
                <a:solidFill>
                  <a:schemeClr val="accent1">
                    <a:lumMod val="75000"/>
                  </a:schemeClr>
                </a:solidFill>
                <a:latin typeface="Trebuchet MS" panose="020B0603020202020204" pitchFamily="34" charset="0"/>
              </a:rPr>
              <a:t>nd </a:t>
            </a:r>
            <a:r>
              <a:rPr lang="en-US" sz="2400" b="1" i="1" dirty="0" smtClean="0">
                <a:solidFill>
                  <a:schemeClr val="accent1">
                    <a:lumMod val="75000"/>
                  </a:schemeClr>
                </a:solidFill>
                <a:latin typeface="Trebuchet MS" panose="020B0603020202020204" pitchFamily="34" charset="0"/>
              </a:rPr>
              <a:t>complete the “Before the Workshop” questions.</a:t>
            </a:r>
          </a:p>
          <a:p>
            <a:pPr marL="114300" indent="0" algn="ctr">
              <a:lnSpc>
                <a:spcPct val="150000"/>
              </a:lnSpc>
              <a:buNone/>
            </a:pPr>
            <a:r>
              <a:rPr lang="en-US" sz="6000" b="1" dirty="0" smtClean="0">
                <a:latin typeface="Trebuchet MS" panose="020B0603020202020204" pitchFamily="34" charset="0"/>
              </a:rPr>
              <a:t>THANK YOU!</a:t>
            </a:r>
            <a:endParaRPr lang="en-US" sz="6000" b="1" dirty="0">
              <a:latin typeface="Trebuchet MS" panose="020B0603020202020204" pitchFamily="34" charset="0"/>
            </a:endParaRPr>
          </a:p>
        </p:txBody>
      </p:sp>
      <p:pic>
        <p:nvPicPr>
          <p:cNvPr id="4" name="Picture 4" descr="C:\Users\pell\AppData\Local\Microsoft\Windows\Temporary Internet Files\Content.IE5\LTKN6RBA\MP90044224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5486400"/>
            <a:ext cx="1771650" cy="11811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Users\pell\AppData\Local\Microsoft\Windows\Temporary Internet Files\Content.IE5\X1MKWINL\MP900439326[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6600" y="914400"/>
            <a:ext cx="1749621" cy="1359108"/>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8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 name="Line 31"/>
          <p:cNvSpPr>
            <a:spLocks noChangeShapeType="1"/>
          </p:cNvSpPr>
          <p:nvPr/>
        </p:nvSpPr>
        <p:spPr bwMode="auto">
          <a:xfrm>
            <a:off x="1006541" y="1983603"/>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398828"/>
            <a:ext cx="1749491" cy="52322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2" name="Text Box 36"/>
          <p:cNvSpPr txBox="1">
            <a:spLocks noChangeArrowheads="1"/>
          </p:cNvSpPr>
          <p:nvPr/>
        </p:nvSpPr>
        <p:spPr bwMode="auto">
          <a:xfrm>
            <a:off x="3416489" y="1405459"/>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213444" y="1723742"/>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79" name="Text Box 78"/>
          <p:cNvSpPr txBox="1">
            <a:spLocks noChangeArrowheads="1"/>
          </p:cNvSpPr>
          <p:nvPr/>
        </p:nvSpPr>
        <p:spPr bwMode="auto">
          <a:xfrm>
            <a:off x="244541" y="2278945"/>
            <a:ext cx="1600200" cy="103566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endParaRPr lang="en-US" sz="800" dirty="0" smtClean="0"/>
          </a:p>
          <a:p>
            <a:pPr algn="ctr" eaLnBrk="1" hangingPunct="1">
              <a:spcBef>
                <a:spcPct val="15000"/>
              </a:spcBef>
            </a:pPr>
            <a:r>
              <a:rPr lang="en-US" sz="1400" dirty="0" smtClean="0"/>
              <a:t>Plans </a:t>
            </a:r>
            <a:r>
              <a:rPr lang="en-US" sz="1400" dirty="0"/>
              <a:t>SW &amp; Class-wide </a:t>
            </a:r>
            <a:r>
              <a:rPr lang="en-US" sz="1400" dirty="0" smtClean="0"/>
              <a:t>supports</a:t>
            </a:r>
            <a:endParaRPr lang="en-US" sz="1400" dirty="0"/>
          </a:p>
          <a:p>
            <a:pPr algn="ctr" eaLnBrk="1" hangingPunct="1">
              <a:spcBef>
                <a:spcPct val="15000"/>
              </a:spcBef>
            </a:pPr>
            <a:endParaRPr lang="en-US" sz="800" dirty="0" smtClean="0"/>
          </a:p>
        </p:txBody>
      </p:sp>
      <p:sp>
        <p:nvSpPr>
          <p:cNvPr id="121883" name="Text Box 82"/>
          <p:cNvSpPr txBox="1">
            <a:spLocks noChangeArrowheads="1"/>
          </p:cNvSpPr>
          <p:nvPr/>
        </p:nvSpPr>
        <p:spPr bwMode="auto">
          <a:xfrm>
            <a:off x="6857999" y="2303839"/>
            <a:ext cx="1749492" cy="9540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168341" y="1405459"/>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4" name="TextBox 3"/>
          <p:cNvSpPr txBox="1">
            <a:spLocks noChangeArrowheads="1"/>
          </p:cNvSpPr>
          <p:nvPr/>
        </p:nvSpPr>
        <p:spPr bwMode="auto">
          <a:xfrm>
            <a:off x="2057400" y="6550223"/>
            <a:ext cx="381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solidFill>
                  <a:srgbClr val="FF0000"/>
                </a:solidFill>
                <a:latin typeface="Candara" charset="0"/>
              </a:rPr>
              <a:t>Adapted from the Illinois PBIS Network </a:t>
            </a:r>
          </a:p>
        </p:txBody>
      </p:sp>
      <p:sp>
        <p:nvSpPr>
          <p:cNvPr id="41" name="Line 31"/>
          <p:cNvSpPr>
            <a:spLocks noChangeShapeType="1"/>
          </p:cNvSpPr>
          <p:nvPr/>
        </p:nvSpPr>
        <p:spPr bwMode="auto">
          <a:xfrm>
            <a:off x="7688785" y="1922498"/>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043105" y="2486921"/>
            <a:ext cx="4258060" cy="3019274"/>
            <a:chOff x="2043105" y="2486921"/>
            <a:chExt cx="4258060" cy="3019274"/>
          </a:xfrm>
        </p:grpSpPr>
        <p:sp>
          <p:nvSpPr>
            <p:cNvPr id="121881" name="Text Box 80"/>
            <p:cNvSpPr txBox="1">
              <a:spLocks noChangeArrowheads="1"/>
            </p:cNvSpPr>
            <p:nvPr/>
          </p:nvSpPr>
          <p:spPr bwMode="auto">
            <a:xfrm>
              <a:off x="2043105" y="3826445"/>
              <a:ext cx="2089837" cy="1665071"/>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smtClean="0"/>
                <a:t>Uses </a:t>
              </a:r>
              <a:r>
                <a:rPr lang="en-US" sz="1400" dirty="0"/>
                <a:t>p</a:t>
              </a:r>
              <a:r>
                <a:rPr lang="en-US" sz="1400" dirty="0" smtClean="0"/>
                <a:t>rocess </a:t>
              </a:r>
              <a:r>
                <a:rPr lang="en-US" sz="1400" dirty="0"/>
                <a:t>data; </a:t>
              </a:r>
              <a:r>
                <a:rPr lang="en-US" sz="1400" dirty="0" smtClean="0"/>
                <a:t>evaluates overall effectiveness; does NOT involve discussion of individual students</a:t>
              </a:r>
              <a:endParaRPr lang="en-US" sz="1400" dirty="0"/>
            </a:p>
          </p:txBody>
        </p:sp>
        <p:sp>
          <p:nvSpPr>
            <p:cNvPr id="121882" name="Text Box 81"/>
            <p:cNvSpPr txBox="1">
              <a:spLocks noChangeArrowheads="1"/>
            </p:cNvSpPr>
            <p:nvPr/>
          </p:nvSpPr>
          <p:spPr bwMode="auto">
            <a:xfrm>
              <a:off x="4294011" y="3826445"/>
              <a:ext cx="2007154" cy="1679750"/>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cxnSp>
          <p:nvCxnSpPr>
            <p:cNvPr id="5" name="Straight Arrow Connector 4"/>
            <p:cNvCxnSpPr/>
            <p:nvPr/>
          </p:nvCxnSpPr>
          <p:spPr>
            <a:xfrm flipH="1">
              <a:off x="3810001" y="2486921"/>
              <a:ext cx="454615" cy="1323556"/>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4" idx="2"/>
            </p:cNvCxnSpPr>
            <p:nvPr/>
          </p:nvCxnSpPr>
          <p:spPr>
            <a:xfrm>
              <a:off x="4294011" y="3268203"/>
              <a:ext cx="219567" cy="54227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grpSp>
      <p:sp>
        <p:nvSpPr>
          <p:cNvPr id="34" name="Text Box 82"/>
          <p:cNvSpPr txBox="1">
            <a:spLocks noChangeArrowheads="1"/>
          </p:cNvSpPr>
          <p:nvPr/>
        </p:nvSpPr>
        <p:spPr bwMode="auto">
          <a:xfrm>
            <a:off x="3046363" y="2314096"/>
            <a:ext cx="2495295" cy="954107"/>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Identifies targeted student needs, selects relevant interventions; implements &amp; evaluates interventions’ use</a:t>
            </a:r>
          </a:p>
        </p:txBody>
      </p:sp>
      <p:sp>
        <p:nvSpPr>
          <p:cNvPr id="37" name="Line 31"/>
          <p:cNvSpPr>
            <a:spLocks noChangeShapeType="1"/>
          </p:cNvSpPr>
          <p:nvPr/>
        </p:nvSpPr>
        <p:spPr bwMode="auto">
          <a:xfrm>
            <a:off x="4264616" y="1928679"/>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4869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1600200"/>
            <a:ext cx="6172200" cy="3981450"/>
          </a:xfrm>
        </p:spPr>
        <p:txBody>
          <a:bodyPr/>
          <a:lstStyle/>
          <a:p>
            <a:pPr marL="0" lvl="1" indent="0" algn="ctr">
              <a:buNone/>
            </a:pPr>
            <a:r>
              <a:rPr lang="en-US" sz="3200" b="1" dirty="0">
                <a:solidFill>
                  <a:srgbClr val="000000"/>
                </a:solidFill>
                <a:latin typeface="Trebuchet MS" panose="020B0603020202020204" pitchFamily="34" charset="0"/>
              </a:rPr>
              <a:t>Skill Building Interventions</a:t>
            </a:r>
            <a:endParaRPr lang="en-US" sz="3200" b="1" i="1" dirty="0">
              <a:solidFill>
                <a:srgbClr val="000000"/>
              </a:solidFill>
              <a:latin typeface="Trebuchet MS" panose="020B0603020202020204" pitchFamily="34" charset="0"/>
            </a:endParaRPr>
          </a:p>
          <a:p>
            <a:pPr marL="0" lvl="1" indent="0" algn="ctr">
              <a:buNone/>
            </a:pPr>
            <a:endParaRPr lang="en-US" sz="1100" dirty="0" smtClean="0"/>
          </a:p>
          <a:p>
            <a:pPr marL="0" lvl="1" indent="0" algn="ctr">
              <a:buNone/>
            </a:pPr>
            <a:r>
              <a:rPr lang="en-US" sz="3200" dirty="0" smtClean="0"/>
              <a:t>For students whose behavior is a function of not having appropriate behaviors in their repertoire and need to be taught appropriate replacement behaviors</a:t>
            </a:r>
            <a:endParaRPr lang="en-US" sz="3200" dirty="0"/>
          </a:p>
          <a:p>
            <a:pPr lvl="1" algn="ctr"/>
            <a:endParaRPr lang="en-US" dirty="0"/>
          </a:p>
        </p:txBody>
      </p:sp>
      <p:sp>
        <p:nvSpPr>
          <p:cNvPr id="7" name="Title 1"/>
          <p:cNvSpPr txBox="1">
            <a:spLocks/>
          </p:cNvSpPr>
          <p:nvPr/>
        </p:nvSpPr>
        <p:spPr>
          <a:xfrm>
            <a:off x="152400" y="152400"/>
            <a:ext cx="8153400" cy="85725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a:solidFill>
                  <a:srgbClr val="465E9C"/>
                </a:solidFill>
                <a:latin typeface="Trebuchet MS" panose="020B0603020202020204" pitchFamily="34" charset="0"/>
              </a:rPr>
              <a:t>Effective Tier 2 Practices: </a:t>
            </a:r>
            <a:br>
              <a:rPr lang="en-US" sz="2400" b="1" dirty="0">
                <a:solidFill>
                  <a:srgbClr val="465E9C"/>
                </a:solidFill>
                <a:latin typeface="Trebuchet MS" panose="020B0603020202020204" pitchFamily="34" charset="0"/>
              </a:rPr>
            </a:br>
            <a:r>
              <a:rPr lang="en-US" sz="2400" b="1" dirty="0">
                <a:solidFill>
                  <a:srgbClr val="465E9C"/>
                </a:solidFill>
                <a:latin typeface="Trebuchet MS" panose="020B0603020202020204" pitchFamily="34" charset="0"/>
              </a:rPr>
              <a:t>Skill Building Interventions</a:t>
            </a:r>
            <a:endParaRPr lang="en-US" sz="2400" b="1" i="1" dirty="0">
              <a:solidFill>
                <a:srgbClr val="465E9C"/>
              </a:solidFill>
              <a:latin typeface="Trebuchet MS" panose="020B0603020202020204" pitchFamily="34" charset="0"/>
            </a:endParaRPr>
          </a:p>
        </p:txBody>
      </p:sp>
      <p:sp>
        <p:nvSpPr>
          <p:cNvPr id="6" name="TextBox 5"/>
          <p:cNvSpPr txBox="1"/>
          <p:nvPr/>
        </p:nvSpPr>
        <p:spPr>
          <a:xfrm>
            <a:off x="6934200" y="132487"/>
            <a:ext cx="1193831" cy="1754326"/>
          </a:xfrm>
          <a:prstGeom prst="rect">
            <a:avLst/>
          </a:prstGeom>
          <a:solidFill>
            <a:schemeClr val="accent4">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2103734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6934200" cy="4495799"/>
          </a:xfrm>
        </p:spPr>
        <p:txBody>
          <a:bodyPr>
            <a:normAutofit fontScale="92500" lnSpcReduction="10000"/>
          </a:bodyPr>
          <a:lstStyle/>
          <a:p>
            <a:pPr marL="0" indent="0">
              <a:buNone/>
            </a:pPr>
            <a:r>
              <a:rPr lang="en-US" sz="2600" b="1" dirty="0"/>
              <a:t>Key features of successful skill-building Interventions:</a:t>
            </a:r>
          </a:p>
          <a:p>
            <a:r>
              <a:rPr lang="en-US" sz="2600" dirty="0"/>
              <a:t>Implemented in small groups, typically outside of the classroom</a:t>
            </a:r>
          </a:p>
          <a:p>
            <a:r>
              <a:rPr lang="en-US" sz="2600" dirty="0"/>
              <a:t>Address specific challenging behaviors that are replaced with positive behaviors</a:t>
            </a:r>
          </a:p>
          <a:p>
            <a:r>
              <a:rPr lang="en-US" sz="2600" dirty="0"/>
              <a:t>Take place in a natural environment (i.e. in school, with other students) </a:t>
            </a:r>
          </a:p>
          <a:p>
            <a:r>
              <a:rPr lang="en-US" sz="2600" dirty="0"/>
              <a:t>Include progress monitoring</a:t>
            </a:r>
          </a:p>
          <a:p>
            <a:r>
              <a:rPr lang="en-US" sz="2600" dirty="0"/>
              <a:t>Focus on prevention</a:t>
            </a:r>
          </a:p>
          <a:p>
            <a:r>
              <a:rPr lang="en-US" sz="2600" dirty="0"/>
              <a:t>May involve community: parents, teachers, school staff</a:t>
            </a:r>
          </a:p>
          <a:p>
            <a:endParaRPr lang="en-US" dirty="0" smtClean="0"/>
          </a:p>
          <a:p>
            <a:endParaRPr lang="en-US" dirty="0"/>
          </a:p>
        </p:txBody>
      </p:sp>
      <p:sp>
        <p:nvSpPr>
          <p:cNvPr id="6" name="Title 1"/>
          <p:cNvSpPr txBox="1">
            <a:spLocks/>
          </p:cNvSpPr>
          <p:nvPr/>
        </p:nvSpPr>
        <p:spPr>
          <a:xfrm>
            <a:off x="381000" y="304800"/>
            <a:ext cx="8382000" cy="85725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a:solidFill>
                  <a:srgbClr val="465E9C"/>
                </a:solidFill>
                <a:latin typeface="Trebuchet MS" panose="020B0603020202020204" pitchFamily="34" charset="0"/>
              </a:rPr>
              <a:t>Effective Tier 2 Practices: </a:t>
            </a:r>
            <a:br>
              <a:rPr lang="en-US" sz="2400" b="1" dirty="0">
                <a:solidFill>
                  <a:srgbClr val="465E9C"/>
                </a:solidFill>
                <a:latin typeface="Trebuchet MS" panose="020B0603020202020204" pitchFamily="34" charset="0"/>
              </a:rPr>
            </a:br>
            <a:r>
              <a:rPr lang="en-US" sz="2400" b="1" dirty="0">
                <a:solidFill>
                  <a:srgbClr val="465E9C"/>
                </a:solidFill>
                <a:latin typeface="Trebuchet MS" panose="020B0603020202020204" pitchFamily="34" charset="0"/>
              </a:rPr>
              <a:t>Skill Building Interventions</a:t>
            </a:r>
            <a:endParaRPr lang="en-US" sz="2400" b="1" i="1" dirty="0">
              <a:solidFill>
                <a:srgbClr val="465E9C"/>
              </a:solidFill>
              <a:latin typeface="Trebuchet MS" panose="020B0603020202020204" pitchFamily="34" charset="0"/>
            </a:endParaRPr>
          </a:p>
        </p:txBody>
      </p:sp>
      <p:sp>
        <p:nvSpPr>
          <p:cNvPr id="4" name="TextBox 3"/>
          <p:cNvSpPr txBox="1"/>
          <p:nvPr/>
        </p:nvSpPr>
        <p:spPr>
          <a:xfrm>
            <a:off x="7620000" y="152400"/>
            <a:ext cx="1193831" cy="1754326"/>
          </a:xfrm>
          <a:prstGeom prst="rect">
            <a:avLst/>
          </a:prstGeom>
          <a:solidFill>
            <a:schemeClr val="accent4">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6535733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76400"/>
            <a:ext cx="5829300" cy="3900353"/>
          </a:xfrm>
        </p:spPr>
        <p:txBody>
          <a:bodyPr>
            <a:normAutofit/>
          </a:bodyPr>
          <a:lstStyle/>
          <a:p>
            <a:pPr marL="0" indent="0">
              <a:buNone/>
            </a:pPr>
            <a:r>
              <a:rPr lang="en-US" sz="2400" b="1" dirty="0"/>
              <a:t>How will you monitor the success of skill-building interventions?</a:t>
            </a:r>
          </a:p>
          <a:p>
            <a:pPr marL="0" indent="0">
              <a:buNone/>
            </a:pPr>
            <a:endParaRPr lang="en-US" sz="2400" dirty="0"/>
          </a:p>
          <a:p>
            <a:pPr>
              <a:buClr>
                <a:schemeClr val="tx2"/>
              </a:buClr>
            </a:pPr>
            <a:r>
              <a:rPr lang="en-US" sz="2400" dirty="0"/>
              <a:t>Daily Progress Reports (DPRs) </a:t>
            </a:r>
          </a:p>
          <a:p>
            <a:pPr>
              <a:buClr>
                <a:schemeClr val="tx2"/>
              </a:buClr>
            </a:pPr>
            <a:r>
              <a:rPr lang="en-US" sz="2400" dirty="0"/>
              <a:t>Absences &amp; </a:t>
            </a:r>
            <a:r>
              <a:rPr lang="en-US" sz="2400" dirty="0" err="1"/>
              <a:t>tardies</a:t>
            </a:r>
            <a:r>
              <a:rPr lang="en-US" sz="2400" dirty="0"/>
              <a:t> </a:t>
            </a:r>
          </a:p>
          <a:p>
            <a:pPr>
              <a:buClr>
                <a:schemeClr val="tx2"/>
              </a:buClr>
            </a:pPr>
            <a:r>
              <a:rPr lang="en-US" sz="2400" dirty="0"/>
              <a:t>Academic performance </a:t>
            </a:r>
          </a:p>
          <a:p>
            <a:pPr>
              <a:buClr>
                <a:schemeClr val="tx2"/>
              </a:buClr>
            </a:pPr>
            <a:r>
              <a:rPr lang="en-US" sz="2400" dirty="0"/>
              <a:t>Reduction in referrals for behavior problems </a:t>
            </a:r>
          </a:p>
          <a:p>
            <a:pPr>
              <a:buClr>
                <a:schemeClr val="tx2"/>
              </a:buClr>
            </a:pPr>
            <a:r>
              <a:rPr lang="en-US" sz="2400" dirty="0"/>
              <a:t>Teacher rating scales </a:t>
            </a:r>
          </a:p>
          <a:p>
            <a:endParaRPr lang="en-US" dirty="0"/>
          </a:p>
        </p:txBody>
      </p:sp>
      <p:sp>
        <p:nvSpPr>
          <p:cNvPr id="6" name="Title 1"/>
          <p:cNvSpPr txBox="1">
            <a:spLocks/>
          </p:cNvSpPr>
          <p:nvPr/>
        </p:nvSpPr>
        <p:spPr>
          <a:xfrm>
            <a:off x="304800" y="228600"/>
            <a:ext cx="8458200" cy="114300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a:solidFill>
                  <a:srgbClr val="465E9C"/>
                </a:solidFill>
                <a:latin typeface="Trebuchet MS" panose="020B0603020202020204" pitchFamily="34" charset="0"/>
              </a:rPr>
              <a:t>Effective Tier 2 Practices: </a:t>
            </a:r>
            <a:br>
              <a:rPr lang="en-US" sz="2400" b="1" dirty="0">
                <a:solidFill>
                  <a:srgbClr val="465E9C"/>
                </a:solidFill>
                <a:latin typeface="Trebuchet MS" panose="020B0603020202020204" pitchFamily="34" charset="0"/>
              </a:rPr>
            </a:br>
            <a:r>
              <a:rPr lang="en-US" sz="2400" b="1" dirty="0">
                <a:solidFill>
                  <a:srgbClr val="465E9C"/>
                </a:solidFill>
                <a:latin typeface="Trebuchet MS" panose="020B0603020202020204" pitchFamily="34" charset="0"/>
              </a:rPr>
              <a:t>Skill Building Interventions</a:t>
            </a:r>
            <a:endParaRPr lang="en-US" sz="2400" b="1" i="1" dirty="0">
              <a:solidFill>
                <a:srgbClr val="465E9C"/>
              </a:solidFill>
              <a:latin typeface="Trebuchet MS" panose="020B0603020202020204" pitchFamily="34" charset="0"/>
            </a:endParaRPr>
          </a:p>
        </p:txBody>
      </p:sp>
      <p:sp>
        <p:nvSpPr>
          <p:cNvPr id="4" name="TextBox 3"/>
          <p:cNvSpPr txBox="1"/>
          <p:nvPr/>
        </p:nvSpPr>
        <p:spPr>
          <a:xfrm>
            <a:off x="7696200" y="228600"/>
            <a:ext cx="1193831" cy="1754326"/>
          </a:xfrm>
          <a:prstGeom prst="rect">
            <a:avLst/>
          </a:prstGeom>
          <a:solidFill>
            <a:schemeClr val="accent4">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16176234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Content Placeholder 2"/>
          <p:cNvSpPr>
            <a:spLocks noGrp="1"/>
          </p:cNvSpPr>
          <p:nvPr>
            <p:ph idx="1"/>
          </p:nvPr>
        </p:nvSpPr>
        <p:spPr>
          <a:xfrm>
            <a:off x="152399" y="1828800"/>
            <a:ext cx="5127625" cy="4648200"/>
          </a:xfrm>
        </p:spPr>
        <p:txBody>
          <a:bodyPr>
            <a:noAutofit/>
          </a:bodyPr>
          <a:lstStyle/>
          <a:p>
            <a:r>
              <a:rPr lang="en-US" sz="2400" dirty="0">
                <a:ea typeface="Verdana" panose="020B0604030504040204" pitchFamily="34" charset="0"/>
                <a:cs typeface="Trebuchet MS"/>
              </a:rPr>
              <a:t>List all </a:t>
            </a:r>
            <a:r>
              <a:rPr lang="en-US" sz="2400" dirty="0" smtClean="0">
                <a:ea typeface="Verdana" panose="020B0604030504040204" pitchFamily="34" charset="0"/>
                <a:cs typeface="Trebuchet MS"/>
              </a:rPr>
              <a:t>interventions currently available </a:t>
            </a:r>
            <a:r>
              <a:rPr lang="en-US" sz="2400" dirty="0">
                <a:ea typeface="Verdana" panose="020B0604030504040204" pitchFamily="34" charset="0"/>
                <a:cs typeface="Trebuchet MS"/>
              </a:rPr>
              <a:t>in your </a:t>
            </a:r>
            <a:r>
              <a:rPr lang="en-US" sz="2400" dirty="0" smtClean="0">
                <a:ea typeface="Verdana" panose="020B0604030504040204" pitchFamily="34" charset="0"/>
                <a:cs typeface="Trebuchet MS"/>
              </a:rPr>
              <a:t>school (refer back to triangle activity)</a:t>
            </a:r>
          </a:p>
          <a:p>
            <a:r>
              <a:rPr lang="en-US" sz="2400" dirty="0" smtClean="0">
                <a:ea typeface="Verdana" panose="020B0604030504040204" pitchFamily="34" charset="0"/>
                <a:cs typeface="Trebuchet MS"/>
              </a:rPr>
              <a:t>Indicate what function they address</a:t>
            </a:r>
          </a:p>
          <a:p>
            <a:r>
              <a:rPr lang="en-US" sz="2400" dirty="0" smtClean="0">
                <a:ea typeface="Verdana" panose="020B0604030504040204" pitchFamily="34" charset="0"/>
                <a:cs typeface="Trebuchet MS"/>
              </a:rPr>
              <a:t>Are there any empty cells – functions with no interventions available?</a:t>
            </a:r>
          </a:p>
          <a:p>
            <a:r>
              <a:rPr lang="en-US" sz="2400" dirty="0" smtClean="0">
                <a:ea typeface="Verdana" panose="020B0604030504040204" pitchFamily="34" charset="0"/>
                <a:cs typeface="Trebuchet MS"/>
              </a:rPr>
              <a:t>Based on what you know from your data, do you have groups of students whose problem behavior is not being addressed with these functions?   </a:t>
            </a:r>
          </a:p>
        </p:txBody>
      </p:sp>
      <p:pic>
        <p:nvPicPr>
          <p:cNvPr id="217091" name="Picture 4" descr="C:\Documents and Settings\lsmith\Local Settings\Temporary Internet Files\Content.IE5\CFOUV4Q5\MP90043313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0025" y="2514600"/>
            <a:ext cx="31019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7092" name="Rectangle 2"/>
          <p:cNvSpPr txBox="1">
            <a:spLocks noChangeArrowheads="1"/>
          </p:cNvSpPr>
          <p:nvPr/>
        </p:nvSpPr>
        <p:spPr bwMode="auto">
          <a:xfrm>
            <a:off x="609600" y="152400"/>
            <a:ext cx="7772400" cy="1181100"/>
          </a:xfrm>
          <a:prstGeom prst="rect">
            <a:avLst/>
          </a:prstGeom>
          <a:solidFill>
            <a:srgbClr val="FFC000"/>
          </a:solidFill>
          <a:ln>
            <a:solidFill>
              <a:srgbClr val="3333CC"/>
            </a:solid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spc="-100" dirty="0">
                <a:solidFill>
                  <a:srgbClr val="465E9C"/>
                </a:solidFill>
                <a:latin typeface="Trebuchet MS" panose="020B0603020202020204" pitchFamily="34" charset="0"/>
              </a:rPr>
              <a:t>Activity  - </a:t>
            </a:r>
            <a:r>
              <a:rPr lang="en-US" sz="3200" b="1" spc="-100" dirty="0" smtClean="0">
                <a:solidFill>
                  <a:srgbClr val="465E9C"/>
                </a:solidFill>
                <a:latin typeface="Trebuchet MS" panose="020B0603020202020204" pitchFamily="34" charset="0"/>
              </a:rPr>
              <a:t>Maximize Internal Resources – Asset Mapping </a:t>
            </a:r>
            <a:r>
              <a:rPr lang="en-US" sz="3200" b="1" i="1" spc="-100" dirty="0" smtClean="0">
                <a:solidFill>
                  <a:srgbClr val="465E9C"/>
                </a:solidFill>
                <a:latin typeface="Trebuchet MS" panose="020B0603020202020204" pitchFamily="34" charset="0"/>
              </a:rPr>
              <a:t>by Intervention</a:t>
            </a:r>
            <a:endParaRPr lang="en-US" sz="2800" i="1" dirty="0">
              <a:solidFill>
                <a:srgbClr val="000000"/>
              </a:solidFill>
              <a:latin typeface="Trebuchet MS" charset="0"/>
            </a:endParaRPr>
          </a:p>
        </p:txBody>
      </p:sp>
      <p:sp>
        <p:nvSpPr>
          <p:cNvPr id="5" name="Folded Corner 4"/>
          <p:cNvSpPr/>
          <p:nvPr/>
        </p:nvSpPr>
        <p:spPr>
          <a:xfrm>
            <a:off x="7239000" y="12192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4118125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mapping activity</a:t>
            </a:r>
            <a:endParaRPr lang="en-US" dirty="0"/>
          </a:p>
        </p:txBody>
      </p:sp>
      <p:sp>
        <p:nvSpPr>
          <p:cNvPr id="3" name="Content Placeholder 2"/>
          <p:cNvSpPr>
            <a:spLocks noGrp="1"/>
          </p:cNvSpPr>
          <p:nvPr>
            <p:ph idx="1"/>
          </p:nvPr>
        </p:nvSpPr>
        <p:spPr>
          <a:xfrm>
            <a:off x="152400" y="1600200"/>
            <a:ext cx="4953000" cy="5181600"/>
          </a:xfrm>
        </p:spPr>
        <p:txBody>
          <a:bodyPr>
            <a:normAutofit fontScale="85000" lnSpcReduction="20000"/>
          </a:bodyPr>
          <a:lstStyle/>
          <a:p>
            <a:r>
              <a:rPr lang="en-US" sz="2800" dirty="0" smtClean="0">
                <a:ea typeface="Verdana" panose="020B0604030504040204" pitchFamily="34" charset="0"/>
                <a:cs typeface="Trebuchet MS"/>
              </a:rPr>
              <a:t>Take your current </a:t>
            </a:r>
            <a:r>
              <a:rPr lang="en-US" sz="2800" dirty="0">
                <a:ea typeface="Verdana" panose="020B0604030504040204" pitchFamily="34" charset="0"/>
                <a:cs typeface="Trebuchet MS"/>
              </a:rPr>
              <a:t>interventions </a:t>
            </a:r>
            <a:r>
              <a:rPr lang="en-US" sz="2800" dirty="0" smtClean="0">
                <a:ea typeface="Verdana" panose="020B0604030504040204" pitchFamily="34" charset="0"/>
                <a:cs typeface="Trebuchet MS"/>
              </a:rPr>
              <a:t>from previous activity and list them at the top of the worksheet.</a:t>
            </a:r>
          </a:p>
          <a:p>
            <a:r>
              <a:rPr lang="en-US" sz="2800" dirty="0" smtClean="0">
                <a:ea typeface="Verdana" panose="020B0604030504040204" pitchFamily="34" charset="0"/>
                <a:cs typeface="Trebuchet MS"/>
              </a:rPr>
              <a:t>Indicate which school personnel are actively involved in each intervention.</a:t>
            </a:r>
          </a:p>
          <a:p>
            <a:r>
              <a:rPr lang="en-US" sz="2800" dirty="0" smtClean="0">
                <a:ea typeface="Verdana" panose="020B0604030504040204" pitchFamily="34" charset="0"/>
                <a:cs typeface="Trebuchet MS"/>
              </a:rPr>
              <a:t>Are </a:t>
            </a:r>
            <a:r>
              <a:rPr lang="en-US" sz="2800" dirty="0">
                <a:ea typeface="Verdana" panose="020B0604030504040204" pitchFamily="34" charset="0"/>
                <a:cs typeface="Trebuchet MS"/>
              </a:rPr>
              <a:t>there any empty </a:t>
            </a:r>
            <a:r>
              <a:rPr lang="en-US" sz="2800" dirty="0" smtClean="0">
                <a:ea typeface="Verdana" panose="020B0604030504040204" pitchFamily="34" charset="0"/>
                <a:cs typeface="Trebuchet MS"/>
              </a:rPr>
              <a:t>rows  </a:t>
            </a:r>
            <a:r>
              <a:rPr lang="en-US" sz="2800" dirty="0">
                <a:ea typeface="Verdana" panose="020B0604030504040204" pitchFamily="34" charset="0"/>
                <a:cs typeface="Trebuchet MS"/>
              </a:rPr>
              <a:t>– </a:t>
            </a:r>
            <a:r>
              <a:rPr lang="en-US" sz="2800" dirty="0" smtClean="0">
                <a:ea typeface="Verdana" panose="020B0604030504040204" pitchFamily="34" charset="0"/>
                <a:cs typeface="Trebuchet MS"/>
              </a:rPr>
              <a:t>school personnel not included in your interventions work? Can you match these personnel with group needs identified in previous activity? </a:t>
            </a:r>
          </a:p>
          <a:p>
            <a:r>
              <a:rPr lang="en-US" sz="2800" dirty="0" smtClean="0">
                <a:ea typeface="Verdana" panose="020B0604030504040204" pitchFamily="34" charset="0"/>
                <a:cs typeface="Trebuchet MS"/>
              </a:rPr>
              <a:t>Are there school personnel who you might want to acknowledge for the intervention support they do provide?</a:t>
            </a:r>
            <a:endParaRPr lang="en-US" sz="2800" dirty="0">
              <a:ea typeface="Verdana" panose="020B0604030504040204" pitchFamily="34" charset="0"/>
              <a:cs typeface="Trebuchet MS"/>
            </a:endParaRPr>
          </a:p>
        </p:txBody>
      </p:sp>
      <p:sp>
        <p:nvSpPr>
          <p:cNvPr id="4" name="Rectangle 2"/>
          <p:cNvSpPr txBox="1">
            <a:spLocks noChangeArrowheads="1"/>
          </p:cNvSpPr>
          <p:nvPr/>
        </p:nvSpPr>
        <p:spPr bwMode="auto">
          <a:xfrm>
            <a:off x="609600" y="152400"/>
            <a:ext cx="7772400" cy="1181100"/>
          </a:xfrm>
          <a:prstGeom prst="rect">
            <a:avLst/>
          </a:prstGeom>
          <a:solidFill>
            <a:srgbClr val="FFC000"/>
          </a:solidFill>
          <a:ln>
            <a:solidFill>
              <a:srgbClr val="3333CC"/>
            </a:solid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spc="-100" dirty="0">
                <a:solidFill>
                  <a:srgbClr val="465E9C"/>
                </a:solidFill>
                <a:latin typeface="Trebuchet MS" panose="020B0603020202020204" pitchFamily="34" charset="0"/>
              </a:rPr>
              <a:t>Activity  - </a:t>
            </a:r>
            <a:r>
              <a:rPr lang="en-US" sz="3200" b="1" spc="-100" dirty="0" smtClean="0">
                <a:solidFill>
                  <a:srgbClr val="465E9C"/>
                </a:solidFill>
                <a:latin typeface="Trebuchet MS" panose="020B0603020202020204" pitchFamily="34" charset="0"/>
              </a:rPr>
              <a:t>Maximize Internal Resources – Asset Mapping </a:t>
            </a:r>
            <a:r>
              <a:rPr lang="en-US" sz="3200" b="1" i="1" spc="-100" dirty="0" smtClean="0">
                <a:solidFill>
                  <a:srgbClr val="465E9C"/>
                </a:solidFill>
                <a:latin typeface="Trebuchet MS" panose="020B0603020202020204" pitchFamily="34" charset="0"/>
              </a:rPr>
              <a:t>by People</a:t>
            </a:r>
            <a:endParaRPr lang="en-US" sz="2800" i="1" dirty="0">
              <a:solidFill>
                <a:srgbClr val="000000"/>
              </a:solidFill>
              <a:latin typeface="Trebuchet MS" charset="0"/>
            </a:endParaRPr>
          </a:p>
        </p:txBody>
      </p:sp>
      <p:pic>
        <p:nvPicPr>
          <p:cNvPr id="5" name="Picture 4" descr="C:\Documents and Settings\lsmith\Local Settings\Temporary Internet Files\Content.IE5\CFOUV4Q5\MP90043313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0025" y="2514600"/>
            <a:ext cx="31019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Folded Corner 5"/>
          <p:cNvSpPr/>
          <p:nvPr/>
        </p:nvSpPr>
        <p:spPr>
          <a:xfrm>
            <a:off x="7239000" y="1066800"/>
            <a:ext cx="1295400" cy="533400"/>
          </a:xfrm>
          <a:prstGeom prst="foldedCorner">
            <a:avLst>
              <a:gd name="adj" fmla="val 38310"/>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7603470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bg2">
              <a:lumMod val="90000"/>
            </a:schemeClr>
          </a:solidFill>
          <a:ln>
            <a:solidFill>
              <a:srgbClr val="3333CC"/>
            </a:solidFill>
          </a:ln>
        </p:spPr>
        <p:txBody>
          <a:bodyPr/>
          <a:lstStyle/>
          <a:p>
            <a:r>
              <a:rPr lang="en-US" sz="3200" b="1" dirty="0" smtClean="0">
                <a:latin typeface="Trebuchet MS" panose="020B0603020202020204" pitchFamily="34" charset="0"/>
              </a:rPr>
              <a:t>Activity  - Reflection on Your Interventions</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1297869" y="1981200"/>
            <a:ext cx="7007931" cy="4876800"/>
          </a:xfrm>
        </p:spPr>
        <p:txBody>
          <a:bodyPr>
            <a:noAutofit/>
          </a:bodyPr>
          <a:lstStyle/>
          <a:p>
            <a:pPr>
              <a:buClr>
                <a:schemeClr val="tx2"/>
              </a:buClr>
              <a:buFont typeface="Wingdings" panose="05000000000000000000" pitchFamily="2" charset="2"/>
              <a:buChar char="q"/>
            </a:pPr>
            <a:r>
              <a:rPr lang="en-US" sz="2800" b="1" dirty="0"/>
              <a:t>Complete TFI items </a:t>
            </a:r>
          </a:p>
          <a:p>
            <a:pPr lvl="1">
              <a:buClr>
                <a:schemeClr val="tx2"/>
              </a:buClr>
            </a:pPr>
            <a:r>
              <a:rPr lang="en-US" sz="2800" dirty="0"/>
              <a:t>TFI Items</a:t>
            </a:r>
            <a:r>
              <a:rPr lang="en-US" sz="2800" dirty="0" smtClean="0"/>
              <a:t>: 2.5, 2.6, 2.7, and 2.9</a:t>
            </a:r>
            <a:endParaRPr lang="en-US" sz="3200" b="1" dirty="0" smtClean="0"/>
          </a:p>
          <a:p>
            <a:pPr>
              <a:buClr>
                <a:schemeClr val="tx2"/>
              </a:buClr>
              <a:buFont typeface="Wingdings" panose="05000000000000000000" pitchFamily="2" charset="2"/>
              <a:buChar char="q"/>
            </a:pPr>
            <a:endParaRPr lang="en-US" sz="3200" b="1" dirty="0" smtClean="0"/>
          </a:p>
          <a:p>
            <a:pPr marL="114300" indent="0">
              <a:buClr>
                <a:srgbClr val="003399"/>
              </a:buClr>
              <a:buNone/>
            </a:pPr>
            <a:endParaRPr lang="en-US" sz="2000" dirty="0"/>
          </a:p>
        </p:txBody>
      </p:sp>
      <p:grpSp>
        <p:nvGrpSpPr>
          <p:cNvPr id="10" name="Group 9"/>
          <p:cNvGrpSpPr/>
          <p:nvPr/>
        </p:nvGrpSpPr>
        <p:grpSpPr>
          <a:xfrm>
            <a:off x="7772400" y="5257800"/>
            <a:ext cx="1084502" cy="1271758"/>
            <a:chOff x="3106502" y="479809"/>
            <a:chExt cx="1389302" cy="1653488"/>
          </a:xfrm>
        </p:grpSpPr>
        <p:sp>
          <p:nvSpPr>
            <p:cNvPr id="11" name="Freeform 10"/>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Folded Corner 8"/>
          <p:cNvSpPr/>
          <p:nvPr/>
        </p:nvSpPr>
        <p:spPr>
          <a:xfrm>
            <a:off x="7536797" y="1477969"/>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054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latin typeface="Trebuchet MS" panose="020B0603020202020204" pitchFamily="34" charset="0"/>
              </a:rPr>
              <a:t>New intervention…</a:t>
            </a:r>
            <a:br>
              <a:rPr lang="en-US" dirty="0" smtClean="0">
                <a:latin typeface="Trebuchet MS" panose="020B0603020202020204" pitchFamily="34" charset="0"/>
              </a:rPr>
            </a:br>
            <a:r>
              <a:rPr lang="en-US" sz="4000" b="1" i="1" dirty="0" smtClean="0">
                <a:latin typeface="Trebuchet MS" panose="020B0603020202020204" pitchFamily="34" charset="0"/>
              </a:rPr>
              <a:t>Now what? Now who? Now how</a:t>
            </a:r>
            <a:r>
              <a:rPr lang="en-US" sz="4000" b="1" i="1" dirty="0" smtClean="0"/>
              <a:t>?</a:t>
            </a:r>
            <a:endParaRPr lang="en-US" sz="4000" b="1" i="1" dirty="0"/>
          </a:p>
        </p:txBody>
      </p:sp>
      <p:sp>
        <p:nvSpPr>
          <p:cNvPr id="3" name="Content Placeholder 2"/>
          <p:cNvSpPr>
            <a:spLocks noGrp="1"/>
          </p:cNvSpPr>
          <p:nvPr>
            <p:ph idx="1"/>
          </p:nvPr>
        </p:nvSpPr>
        <p:spPr>
          <a:xfrm>
            <a:off x="1143000" y="1905000"/>
            <a:ext cx="6477000" cy="4800600"/>
          </a:xfrm>
        </p:spPr>
        <p:txBody>
          <a:bodyPr>
            <a:normAutofit/>
          </a:bodyPr>
          <a:lstStyle/>
          <a:p>
            <a:r>
              <a:rPr lang="en-US" sz="2400" b="1" dirty="0" smtClean="0"/>
              <a:t>Match students to intervention based on data</a:t>
            </a:r>
          </a:p>
          <a:p>
            <a:endParaRPr lang="en-US" sz="500" b="1" dirty="0" smtClean="0"/>
          </a:p>
          <a:p>
            <a:r>
              <a:rPr lang="en-US" sz="2400" b="1" dirty="0" smtClean="0"/>
              <a:t>Determine what progress means for the new intervention</a:t>
            </a:r>
          </a:p>
          <a:p>
            <a:endParaRPr lang="en-US" sz="500" b="1" dirty="0" smtClean="0"/>
          </a:p>
          <a:p>
            <a:r>
              <a:rPr lang="en-US" sz="2400" b="1" dirty="0" smtClean="0"/>
              <a:t>Communicate </a:t>
            </a:r>
          </a:p>
          <a:p>
            <a:pPr lvl="1"/>
            <a:r>
              <a:rPr lang="en-US" sz="2400" dirty="0" smtClean="0"/>
              <a:t>Overview to all staff, training as needed</a:t>
            </a:r>
          </a:p>
          <a:p>
            <a:pPr lvl="1"/>
            <a:r>
              <a:rPr lang="en-US" sz="2400" dirty="0" smtClean="0"/>
              <a:t>Share with families</a:t>
            </a:r>
          </a:p>
          <a:p>
            <a:pPr lvl="1"/>
            <a:r>
              <a:rPr lang="en-US" sz="2400" dirty="0" smtClean="0"/>
              <a:t>Introduce to student</a:t>
            </a:r>
          </a:p>
          <a:p>
            <a:pPr lvl="1"/>
            <a:endParaRPr lang="en-US" sz="500" dirty="0" smtClean="0"/>
          </a:p>
          <a:p>
            <a:r>
              <a:rPr lang="en-US" sz="2400" b="1" dirty="0" smtClean="0"/>
              <a:t>Imbed in system monitoring</a:t>
            </a:r>
          </a:p>
          <a:p>
            <a:pPr lvl="1"/>
            <a:r>
              <a:rPr lang="en-US" sz="2400" dirty="0" smtClean="0"/>
              <a:t>Share data for system conversation</a:t>
            </a:r>
            <a:endParaRPr lang="en-US" sz="2400" dirty="0"/>
          </a:p>
        </p:txBody>
      </p:sp>
    </p:spTree>
    <p:extLst>
      <p:ext uri="{BB962C8B-B14F-4D97-AF65-F5344CB8AC3E}">
        <p14:creationId xmlns:p14="http://schemas.microsoft.com/office/powerpoint/2010/main" val="2121577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974384" cy="1143000"/>
          </a:xfrm>
        </p:spPr>
        <p:txBody>
          <a:bodyPr/>
          <a:lstStyle/>
          <a:p>
            <a:r>
              <a:rPr lang="en-US" sz="3600" dirty="0" smtClean="0">
                <a:latin typeface="Trebuchet MS"/>
                <a:cs typeface="Trebuchet MS"/>
              </a:rPr>
              <a:t>Jigsaw Activity:</a:t>
            </a:r>
            <a:br>
              <a:rPr lang="en-US" sz="3600" dirty="0" smtClean="0">
                <a:latin typeface="Trebuchet MS"/>
                <a:cs typeface="Trebuchet MS"/>
              </a:rPr>
            </a:br>
            <a:r>
              <a:rPr lang="en-US" sz="3600" dirty="0" smtClean="0">
                <a:latin typeface="Trebuchet MS"/>
                <a:cs typeface="Trebuchet MS"/>
              </a:rPr>
              <a:t>Filling a Gap with a New Intervention</a:t>
            </a:r>
            <a:endParaRPr lang="en-US" sz="3600" dirty="0">
              <a:latin typeface="Trebuchet MS"/>
              <a:cs typeface="Trebuchet MS"/>
            </a:endParaRPr>
          </a:p>
        </p:txBody>
      </p:sp>
      <p:sp>
        <p:nvSpPr>
          <p:cNvPr id="3" name="Content Placeholder 2"/>
          <p:cNvSpPr>
            <a:spLocks noGrp="1"/>
          </p:cNvSpPr>
          <p:nvPr>
            <p:ph idx="1"/>
          </p:nvPr>
        </p:nvSpPr>
        <p:spPr>
          <a:xfrm>
            <a:off x="762000" y="1752600"/>
            <a:ext cx="7238999" cy="4800600"/>
          </a:xfrm>
        </p:spPr>
        <p:txBody>
          <a:bodyPr>
            <a:noAutofit/>
          </a:bodyPr>
          <a:lstStyle/>
          <a:p>
            <a:pPr>
              <a:buFont typeface="Arial"/>
              <a:buChar char="•"/>
            </a:pPr>
            <a:r>
              <a:rPr lang="en-US" sz="2000" dirty="0" smtClean="0"/>
              <a:t>Look at your PRIORITY gap from your Intervention Asset Mapping Table</a:t>
            </a:r>
          </a:p>
          <a:p>
            <a:pPr>
              <a:buFont typeface="Arial"/>
              <a:buChar char="•"/>
            </a:pPr>
            <a:r>
              <a:rPr lang="en-US" sz="2000" dirty="0" smtClean="0"/>
              <a:t>Using…</a:t>
            </a:r>
          </a:p>
          <a:p>
            <a:pPr lvl="1"/>
            <a:r>
              <a:rPr lang="en-US" dirty="0" smtClean="0"/>
              <a:t>Targeted Interventions Handout (includes websites for each intervention)</a:t>
            </a:r>
          </a:p>
          <a:p>
            <a:pPr lvl="1"/>
            <a:r>
              <a:rPr lang="en-US" dirty="0" smtClean="0">
                <a:hlinkClick r:id="rId3"/>
              </a:rPr>
              <a:t>www.Delawarepbs.org</a:t>
            </a:r>
            <a:endParaRPr lang="en-US" dirty="0" smtClean="0"/>
          </a:p>
          <a:p>
            <a:pPr lvl="2"/>
            <a:r>
              <a:rPr lang="en-US" dirty="0" smtClean="0"/>
              <a:t>Look under the Links tab at the Tier 2 Resources</a:t>
            </a:r>
          </a:p>
          <a:p>
            <a:pPr marL="411480" lvl="1" indent="0">
              <a:buNone/>
            </a:pPr>
            <a:r>
              <a:rPr lang="en-US" sz="2200" dirty="0" smtClean="0"/>
              <a:t>…Research </a:t>
            </a:r>
            <a:r>
              <a:rPr lang="en-US" sz="2200" dirty="0"/>
              <a:t>interventions that would meet this need/</a:t>
            </a:r>
            <a:r>
              <a:rPr lang="en-US" sz="2200" dirty="0" smtClean="0"/>
              <a:t>gap</a:t>
            </a:r>
            <a:endParaRPr lang="en-US" dirty="0" smtClean="0"/>
          </a:p>
          <a:p>
            <a:r>
              <a:rPr lang="en-US" sz="2000" dirty="0" smtClean="0"/>
              <a:t>Discuss as a group</a:t>
            </a:r>
            <a:r>
              <a:rPr lang="en-US" sz="2000" dirty="0"/>
              <a:t> </a:t>
            </a:r>
            <a:r>
              <a:rPr lang="en-US" sz="2000" dirty="0" smtClean="0"/>
              <a:t>and select ONE intervention that will meet the gap you identified</a:t>
            </a:r>
          </a:p>
          <a:p>
            <a:r>
              <a:rPr lang="en-US" sz="2000" dirty="0" smtClean="0"/>
              <a:t>Complete the Intervention Review Tool in relation to ONE intervention</a:t>
            </a:r>
            <a:endParaRPr lang="en-US" sz="2000" dirty="0"/>
          </a:p>
        </p:txBody>
      </p:sp>
      <p:sp>
        <p:nvSpPr>
          <p:cNvPr id="4" name="Folded Corner 3"/>
          <p:cNvSpPr/>
          <p:nvPr/>
        </p:nvSpPr>
        <p:spPr>
          <a:xfrm>
            <a:off x="7620000" y="3048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17229772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lstStyle/>
          <a:p>
            <a:r>
              <a:rPr lang="en-US" dirty="0" smtClean="0">
                <a:latin typeface="Trebuchet MS" panose="020B0603020202020204" pitchFamily="34" charset="0"/>
              </a:rPr>
              <a:t>Next Steps</a:t>
            </a:r>
            <a:endParaRPr lang="en-US" dirty="0">
              <a:latin typeface="Trebuchet MS" panose="020B0603020202020204" pitchFamily="34" charset="0"/>
            </a:endParaRPr>
          </a:p>
        </p:txBody>
      </p:sp>
      <p:sp>
        <p:nvSpPr>
          <p:cNvPr id="3" name="Content Placeholder 2"/>
          <p:cNvSpPr>
            <a:spLocks noGrp="1"/>
          </p:cNvSpPr>
          <p:nvPr>
            <p:ph idx="1"/>
          </p:nvPr>
        </p:nvSpPr>
        <p:spPr>
          <a:xfrm>
            <a:off x="228600" y="2286000"/>
            <a:ext cx="7620000" cy="3048000"/>
          </a:xfrm>
        </p:spPr>
        <p:txBody>
          <a:bodyPr>
            <a:normAutofit/>
          </a:bodyPr>
          <a:lstStyle/>
          <a:p>
            <a:r>
              <a:rPr lang="en-US" sz="2800" dirty="0" smtClean="0"/>
              <a:t>Turn in your Team Packet</a:t>
            </a:r>
          </a:p>
          <a:p>
            <a:pPr lvl="1"/>
            <a:r>
              <a:rPr lang="en-US" sz="2800" dirty="0" smtClean="0"/>
              <a:t>Make </a:t>
            </a:r>
            <a:r>
              <a:rPr lang="en-US" sz="2800" dirty="0"/>
              <a:t>sure </a:t>
            </a:r>
            <a:r>
              <a:rPr lang="en-US" sz="2800" dirty="0" smtClean="0"/>
              <a:t>your team leader/contact </a:t>
            </a:r>
            <a:r>
              <a:rPr lang="en-US" sz="2800" dirty="0"/>
              <a:t>name </a:t>
            </a:r>
            <a:r>
              <a:rPr lang="en-US" sz="2800" dirty="0" smtClean="0"/>
              <a:t>is on it</a:t>
            </a:r>
          </a:p>
          <a:p>
            <a:pPr lvl="1"/>
            <a:r>
              <a:rPr lang="en-US" sz="2800" dirty="0" smtClean="0"/>
              <a:t>We will review and email scanned copy back to team leader/contact within a week</a:t>
            </a:r>
          </a:p>
          <a:p>
            <a:r>
              <a:rPr lang="en-US" sz="2800" dirty="0" smtClean="0"/>
              <a:t>Please complete evaluations </a:t>
            </a:r>
          </a:p>
        </p:txBody>
      </p:sp>
      <p:pic>
        <p:nvPicPr>
          <p:cNvPr id="4" name="Picture 3" descr="footprints in s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
            <a:ext cx="3505200" cy="2324100"/>
          </a:xfrm>
          <a:prstGeom prst="rect">
            <a:avLst/>
          </a:prstGeom>
        </p:spPr>
      </p:pic>
    </p:spTree>
    <p:extLst>
      <p:ext uri="{BB962C8B-B14F-4D97-AF65-F5344CB8AC3E}">
        <p14:creationId xmlns:p14="http://schemas.microsoft.com/office/powerpoint/2010/main" val="241416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 name="Line 31"/>
          <p:cNvSpPr>
            <a:spLocks noChangeShapeType="1"/>
          </p:cNvSpPr>
          <p:nvPr/>
        </p:nvSpPr>
        <p:spPr bwMode="auto">
          <a:xfrm>
            <a:off x="900751" y="1992573"/>
            <a:ext cx="5677" cy="4717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63" name="Line 31"/>
          <p:cNvSpPr>
            <a:spLocks noChangeShapeType="1"/>
          </p:cNvSpPr>
          <p:nvPr/>
        </p:nvSpPr>
        <p:spPr bwMode="auto">
          <a:xfrm flipH="1">
            <a:off x="914400" y="3017134"/>
            <a:ext cx="0" cy="17834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92540" y="1405459"/>
            <a:ext cx="1811313" cy="338554"/>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a:t>
            </a:r>
            <a:r>
              <a:rPr lang="en-US" sz="1600" b="1" dirty="0" smtClean="0">
                <a:latin typeface="Trebuchet MS" panose="020B0603020202020204" pitchFamily="34" charset="0"/>
              </a:rPr>
              <a:t>eam</a:t>
            </a:r>
            <a:endParaRPr lang="en-US" sz="16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218927" y="1710259"/>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316420" y="2239466"/>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79" name="Text Box 78"/>
          <p:cNvSpPr txBox="1">
            <a:spLocks noChangeArrowheads="1"/>
          </p:cNvSpPr>
          <p:nvPr/>
        </p:nvSpPr>
        <p:spPr bwMode="auto">
          <a:xfrm>
            <a:off x="206441" y="2464334"/>
            <a:ext cx="1600200" cy="7381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Plans SW &amp; Class-wide supports</a:t>
            </a:r>
          </a:p>
        </p:txBody>
      </p:sp>
      <p:sp>
        <p:nvSpPr>
          <p:cNvPr id="121881" name="Text Box 80"/>
          <p:cNvSpPr txBox="1">
            <a:spLocks noChangeArrowheads="1"/>
          </p:cNvSpPr>
          <p:nvPr/>
        </p:nvSpPr>
        <p:spPr bwMode="auto">
          <a:xfrm>
            <a:off x="1966274" y="2898271"/>
            <a:ext cx="2301942" cy="1665071"/>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smtClean="0"/>
              <a:t>Uses </a:t>
            </a:r>
            <a:r>
              <a:rPr lang="en-US" sz="1400" dirty="0"/>
              <a:t>p</a:t>
            </a:r>
            <a:r>
              <a:rPr lang="en-US" sz="1400" dirty="0" smtClean="0"/>
              <a:t>rocess </a:t>
            </a:r>
            <a:r>
              <a:rPr lang="en-US" sz="1400" dirty="0"/>
              <a:t>data; </a:t>
            </a:r>
            <a:r>
              <a:rPr lang="en-US" sz="1400" dirty="0" smtClean="0"/>
              <a:t>evaluates overall effectiveness; does NOT involve discussion of individual students</a:t>
            </a:r>
            <a:endParaRPr lang="en-US" sz="1400" dirty="0"/>
          </a:p>
        </p:txBody>
      </p:sp>
      <p:sp>
        <p:nvSpPr>
          <p:cNvPr id="121882" name="Text Box 81"/>
          <p:cNvSpPr txBox="1">
            <a:spLocks noChangeArrowheads="1"/>
          </p:cNvSpPr>
          <p:nvPr/>
        </p:nvSpPr>
        <p:spPr bwMode="auto">
          <a:xfrm>
            <a:off x="4336477" y="2905107"/>
            <a:ext cx="2125597" cy="163275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sp>
        <p:nvSpPr>
          <p:cNvPr id="121883" name="Text Box 82"/>
          <p:cNvSpPr txBox="1">
            <a:spLocks noChangeArrowheads="1"/>
          </p:cNvSpPr>
          <p:nvPr/>
        </p:nvSpPr>
        <p:spPr bwMode="auto">
          <a:xfrm>
            <a:off x="6857999" y="2303839"/>
            <a:ext cx="1749492" cy="9540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168341" y="1405459"/>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230693" y="4883624"/>
            <a:ext cx="1600200" cy="1077218"/>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cxnSp>
        <p:nvCxnSpPr>
          <p:cNvPr id="5" name="Straight Arrow Connector 4"/>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Line 31"/>
          <p:cNvSpPr>
            <a:spLocks noChangeShapeType="1"/>
          </p:cNvSpPr>
          <p:nvPr/>
        </p:nvSpPr>
        <p:spPr bwMode="auto">
          <a:xfrm>
            <a:off x="7769017" y="1788863"/>
            <a:ext cx="1" cy="4866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48" name="Straight Arrow Connector 47"/>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3" name="Group 2"/>
          <p:cNvGrpSpPr/>
          <p:nvPr/>
        </p:nvGrpSpPr>
        <p:grpSpPr>
          <a:xfrm>
            <a:off x="6666100" y="3257924"/>
            <a:ext cx="2357344" cy="2441307"/>
            <a:chOff x="6666100" y="3257924"/>
            <a:chExt cx="2357344" cy="2441307"/>
          </a:xfrm>
        </p:grpSpPr>
        <p:sp>
          <p:nvSpPr>
            <p:cNvPr id="121862" name="Text Box 18"/>
            <p:cNvSpPr txBox="1">
              <a:spLocks noChangeArrowheads="1"/>
            </p:cNvSpPr>
            <p:nvPr/>
          </p:nvSpPr>
          <p:spPr bwMode="auto">
            <a:xfrm>
              <a:off x="6666100" y="4883624"/>
              <a:ext cx="1133921" cy="800219"/>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800" b="1" dirty="0" smtClean="0">
                <a:latin typeface="Trebuchet MS" panose="020B0603020202020204" pitchFamily="34" charset="0"/>
              </a:endParaRPr>
            </a:p>
          </p:txBody>
        </p:sp>
        <p:sp>
          <p:nvSpPr>
            <p:cNvPr id="121870" name="Line 28"/>
            <p:cNvSpPr>
              <a:spLocks noChangeShapeType="1"/>
            </p:cNvSpPr>
            <p:nvPr/>
          </p:nvSpPr>
          <p:spPr bwMode="auto">
            <a:xfrm flipH="1">
              <a:off x="7373094" y="3257924"/>
              <a:ext cx="395925" cy="16103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71" name="Text Box 18"/>
            <p:cNvSpPr txBox="1">
              <a:spLocks noChangeArrowheads="1"/>
            </p:cNvSpPr>
            <p:nvPr/>
          </p:nvSpPr>
          <p:spPr bwMode="auto">
            <a:xfrm>
              <a:off x="7896385" y="4868234"/>
              <a:ext cx="1127059" cy="83099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p>
          </p:txBody>
        </p:sp>
        <p:sp>
          <p:nvSpPr>
            <p:cNvPr id="61" name="Line 28"/>
            <p:cNvSpPr>
              <a:spLocks noChangeShapeType="1"/>
            </p:cNvSpPr>
            <p:nvPr/>
          </p:nvSpPr>
          <p:spPr bwMode="auto">
            <a:xfrm>
              <a:off x="7769018" y="3257927"/>
              <a:ext cx="426927" cy="16256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
          <p:cNvGrpSpPr/>
          <p:nvPr/>
        </p:nvGrpSpPr>
        <p:grpSpPr>
          <a:xfrm>
            <a:off x="2099072" y="4537862"/>
            <a:ext cx="4216207" cy="2149951"/>
            <a:chOff x="2099072" y="4537862"/>
            <a:chExt cx="4216207" cy="2149951"/>
          </a:xfrm>
        </p:grpSpPr>
        <p:sp>
          <p:nvSpPr>
            <p:cNvPr id="19" name="Left Brace 18"/>
            <p:cNvSpPr/>
            <p:nvPr/>
          </p:nvSpPr>
          <p:spPr>
            <a:xfrm>
              <a:off x="2378142" y="4800600"/>
              <a:ext cx="423514" cy="188721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a:endCxn id="20" idx="1"/>
            </p:cNvCxnSpPr>
            <p:nvPr/>
          </p:nvCxnSpPr>
          <p:spPr>
            <a:xfrm flipH="1">
              <a:off x="6035416" y="4537862"/>
              <a:ext cx="279863" cy="119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860" name="Text Box 15"/>
            <p:cNvSpPr txBox="1">
              <a:spLocks noChangeArrowheads="1"/>
            </p:cNvSpPr>
            <p:nvPr/>
          </p:nvSpPr>
          <p:spPr bwMode="auto">
            <a:xfrm>
              <a:off x="2705564" y="5358576"/>
              <a:ext cx="3050803" cy="338554"/>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a:t>
              </a:r>
              <a:r>
                <a:rPr lang="en-US" sz="1600" b="1" dirty="0" smtClean="0">
                  <a:solidFill>
                    <a:srgbClr val="000000"/>
                  </a:solidFill>
                  <a:latin typeface="Trebuchet MS" panose="020B0603020202020204" pitchFamily="34" charset="0"/>
                  <a:cs typeface="Arial" charset="0"/>
                </a:rPr>
                <a:t>interventions</a:t>
              </a:r>
            </a:p>
          </p:txBody>
        </p:sp>
        <p:sp>
          <p:nvSpPr>
            <p:cNvPr id="121861" name="Text Box 16"/>
            <p:cNvSpPr txBox="1">
              <a:spLocks noChangeArrowheads="1"/>
            </p:cNvSpPr>
            <p:nvPr/>
          </p:nvSpPr>
          <p:spPr bwMode="auto">
            <a:xfrm>
              <a:off x="2714493" y="5791565"/>
              <a:ext cx="3041874" cy="338554"/>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a:t>
              </a:r>
              <a:r>
                <a:rPr lang="en-US" sz="1600" b="1" dirty="0" smtClean="0">
                  <a:solidFill>
                    <a:srgbClr val="000000"/>
                  </a:solidFill>
                  <a:latin typeface="Trebuchet MS" panose="020B0603020202020204" pitchFamily="34" charset="0"/>
                </a:rPr>
                <a:t>individual features</a:t>
              </a:r>
              <a:endParaRPr lang="en-US" sz="1600" b="1" dirty="0">
                <a:solidFill>
                  <a:srgbClr val="000000"/>
                </a:solidFill>
                <a:latin typeface="Trebuchet MS" panose="020B0603020202020204" pitchFamily="34" charset="0"/>
              </a:endParaRPr>
            </a:p>
          </p:txBody>
        </p:sp>
        <p:sp>
          <p:nvSpPr>
            <p:cNvPr id="121867" name="Text Box 42"/>
            <p:cNvSpPr txBox="1">
              <a:spLocks noChangeArrowheads="1"/>
            </p:cNvSpPr>
            <p:nvPr/>
          </p:nvSpPr>
          <p:spPr bwMode="auto">
            <a:xfrm>
              <a:off x="2725130" y="6214708"/>
              <a:ext cx="3072115" cy="338554"/>
            </a:xfrm>
            <a:prstGeom prst="rect">
              <a:avLst/>
            </a:prstGeom>
            <a:solidFill>
              <a:srgbClr val="FFCC00">
                <a:alpha val="50195"/>
              </a:srgb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0"/>
                </a:spcBef>
              </a:pPr>
              <a:r>
                <a:rPr lang="en-US" sz="1600" b="1" dirty="0">
                  <a:latin typeface="Trebuchet MS" panose="020B0603020202020204" pitchFamily="34" charset="0"/>
                </a:rPr>
                <a:t>Brief </a:t>
              </a:r>
              <a:r>
                <a:rPr lang="en-US" sz="1600" b="1" dirty="0" smtClean="0">
                  <a:latin typeface="Trebuchet MS" panose="020B0603020202020204" pitchFamily="34" charset="0"/>
                </a:rPr>
                <a:t>FBA/BSP</a:t>
              </a:r>
              <a:endParaRPr lang="en-US" sz="1600" b="1" dirty="0">
                <a:latin typeface="Trebuchet MS" panose="020B0603020202020204" pitchFamily="34" charset="0"/>
              </a:endParaRPr>
            </a:p>
          </p:txBody>
        </p:sp>
        <p:sp>
          <p:nvSpPr>
            <p:cNvPr id="20" name="Right Brace 19"/>
            <p:cNvSpPr/>
            <p:nvPr/>
          </p:nvSpPr>
          <p:spPr>
            <a:xfrm>
              <a:off x="5739116" y="4800600"/>
              <a:ext cx="296300" cy="1873278"/>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endCxn id="19" idx="1"/>
            </p:cNvCxnSpPr>
            <p:nvPr/>
          </p:nvCxnSpPr>
          <p:spPr>
            <a:xfrm>
              <a:off x="2099072" y="4563342"/>
              <a:ext cx="279070" cy="1180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15"/>
            <p:cNvSpPr txBox="1">
              <a:spLocks noChangeArrowheads="1"/>
            </p:cNvSpPr>
            <p:nvPr/>
          </p:nvSpPr>
          <p:spPr bwMode="auto">
            <a:xfrm>
              <a:off x="2725130" y="4922814"/>
              <a:ext cx="3031237" cy="338554"/>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smtClean="0">
                  <a:solidFill>
                    <a:srgbClr val="000000"/>
                  </a:solidFill>
                  <a:latin typeface="Trebuchet MS" panose="020B0603020202020204" pitchFamily="34" charset="0"/>
                  <a:cs typeface="Arial" charset="0"/>
                </a:rPr>
                <a:t>CICO</a:t>
              </a:r>
            </a:p>
          </p:txBody>
        </p:sp>
      </p:grpSp>
      <p:sp>
        <p:nvSpPr>
          <p:cNvPr id="42" name="Text Box 82"/>
          <p:cNvSpPr txBox="1">
            <a:spLocks noChangeArrowheads="1"/>
          </p:cNvSpPr>
          <p:nvPr/>
        </p:nvSpPr>
        <p:spPr bwMode="auto">
          <a:xfrm>
            <a:off x="1966274" y="2028814"/>
            <a:ext cx="4699826" cy="523220"/>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solidFill>
                  <a:srgbClr val="000000"/>
                </a:solidFill>
              </a:rPr>
              <a:t>Identifies targeted student needs, selects relevant interventions; implements </a:t>
            </a:r>
            <a:r>
              <a:rPr lang="en-US" sz="1400" dirty="0" smtClean="0">
                <a:solidFill>
                  <a:srgbClr val="000000"/>
                </a:solidFill>
              </a:rPr>
              <a:t>&amp; </a:t>
            </a:r>
            <a:r>
              <a:rPr lang="en-US" sz="1400" dirty="0">
                <a:solidFill>
                  <a:srgbClr val="000000"/>
                </a:solidFill>
              </a:rPr>
              <a:t>evaluates interventions’ use</a:t>
            </a:r>
          </a:p>
        </p:txBody>
      </p:sp>
      <p:sp>
        <p:nvSpPr>
          <p:cNvPr id="43" name="Line 31"/>
          <p:cNvSpPr>
            <a:spLocks noChangeShapeType="1"/>
          </p:cNvSpPr>
          <p:nvPr/>
        </p:nvSpPr>
        <p:spPr bwMode="auto">
          <a:xfrm>
            <a:off x="4260425"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6" name="Text Box 39"/>
          <p:cNvSpPr txBox="1">
            <a:spLocks noChangeArrowheads="1"/>
          </p:cNvSpPr>
          <p:nvPr/>
        </p:nvSpPr>
        <p:spPr bwMode="auto">
          <a:xfrm>
            <a:off x="6858000" y="1446905"/>
            <a:ext cx="1749491" cy="43088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p>
          <a:p>
            <a:pPr algn="ctr" eaLnBrk="1" hangingPunct="1">
              <a:spcBef>
                <a:spcPct val="50000"/>
              </a:spcBef>
            </a:pPr>
            <a:endParaRPr lang="en-US" sz="400" b="1" dirty="0">
              <a:latin typeface="Trebuchet MS" panose="020B0603020202020204" pitchFamily="34" charset="0"/>
            </a:endParaRPr>
          </a:p>
        </p:txBody>
      </p:sp>
    </p:spTree>
    <p:extLst>
      <p:ext uri="{BB962C8B-B14F-4D97-AF65-F5344CB8AC3E}">
        <p14:creationId xmlns:p14="http://schemas.microsoft.com/office/powerpoint/2010/main" val="2338632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dissolve">
                                      <p:cBhvr>
                                        <p:cTn id="7" dur="500"/>
                                        <p:tgtEl>
                                          <p:spTgt spid="1218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1893"/>
                                        </p:tgtEl>
                                        <p:attrNameLst>
                                          <p:attrName>style.visibility</p:attrName>
                                        </p:attrNameLst>
                                      </p:cBhvr>
                                      <p:to>
                                        <p:strVal val="visible"/>
                                      </p:to>
                                    </p:set>
                                    <p:animEffect transition="in" filter="dissolve">
                                      <p:cBhvr>
                                        <p:cTn id="10" dur="500"/>
                                        <p:tgtEl>
                                          <p:spTgt spid="1218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P spid="1218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3"/>
          <p:cNvSpPr>
            <a:spLocks noGrp="1"/>
          </p:cNvSpPr>
          <p:nvPr>
            <p:ph type="ctrTitle"/>
          </p:nvPr>
        </p:nvSpPr>
        <p:spPr>
          <a:xfrm>
            <a:off x="609600" y="3429000"/>
            <a:ext cx="7543800" cy="2593975"/>
          </a:xfrm>
        </p:spPr>
        <p:txBody>
          <a:bodyPr/>
          <a:lstStyle/>
          <a:p>
            <a:r>
              <a:rPr lang="en-US" sz="4800" b="1" dirty="0" smtClean="0">
                <a:latin typeface="+mn-lt"/>
              </a:rPr>
              <a:t>Let’s Talk Tier 2…</a:t>
            </a:r>
            <a:br>
              <a:rPr lang="en-US" sz="4800" b="1" dirty="0" smtClean="0">
                <a:latin typeface="+mn-lt"/>
              </a:rPr>
            </a:br>
            <a:endParaRPr lang="en-US" sz="4800" b="1" dirty="0">
              <a:latin typeface="+mn-lt"/>
            </a:endParaRPr>
          </a:p>
        </p:txBody>
      </p:sp>
    </p:spTree>
    <p:extLst>
      <p:ext uri="{BB962C8B-B14F-4D97-AF65-F5344CB8AC3E}">
        <p14:creationId xmlns:p14="http://schemas.microsoft.com/office/powerpoint/2010/main" val="211615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a:t>
            </a:r>
            <a:r>
              <a:rPr lang="en-US" sz="1600" dirty="0" smtClean="0"/>
              <a:t>NOT </a:t>
            </a:r>
            <a:r>
              <a:rPr lang="en-US" sz="1600" dirty="0"/>
              <a:t>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248321" y="2013117"/>
            <a:ext cx="6064733" cy="58477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Determines students in need of targeted interventions; implements &amp; evaluates 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515605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2" y="2028814"/>
            <a:ext cx="5394258" cy="58477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Determines students in need of targeted interventions; implements &amp; evaluates 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577321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7620000" cy="4800600"/>
          </a:xfrm>
        </p:spPr>
        <p:txBody>
          <a:bodyPr>
            <a:normAutofit/>
          </a:bodyPr>
          <a:lstStyle/>
          <a:p>
            <a:pPr>
              <a:buNone/>
            </a:pPr>
            <a:r>
              <a:rPr lang="en-US" sz="2800" dirty="0" smtClean="0">
                <a:cs typeface="Trebuchet MS"/>
              </a:rPr>
              <a:t>Administration and core group of staff who have:</a:t>
            </a:r>
          </a:p>
          <a:p>
            <a:pPr>
              <a:buNone/>
            </a:pPr>
            <a:endParaRPr lang="en-US" sz="1400" dirty="0" smtClean="0">
              <a:cs typeface="Trebuchet MS"/>
            </a:endParaRPr>
          </a:p>
          <a:p>
            <a:pPr lvl="0">
              <a:buClr>
                <a:srgbClr val="003399"/>
              </a:buClr>
            </a:pPr>
            <a:r>
              <a:rPr lang="en-US" sz="2800" dirty="0" smtClean="0">
                <a:cs typeface="Trebuchet MS"/>
              </a:rPr>
              <a:t>Willingness to study existing </a:t>
            </a:r>
            <a:r>
              <a:rPr lang="en-US" sz="2800" b="1" dirty="0" smtClean="0">
                <a:cs typeface="Trebuchet MS"/>
              </a:rPr>
              <a:t>SW system</a:t>
            </a:r>
            <a:r>
              <a:rPr lang="en-US" sz="2800" dirty="0" smtClean="0">
                <a:cs typeface="Trebuchet MS"/>
              </a:rPr>
              <a:t>, meeting structure and effectiveness of current programming</a:t>
            </a:r>
          </a:p>
          <a:p>
            <a:pPr lvl="0">
              <a:buClr>
                <a:srgbClr val="003399"/>
              </a:buClr>
            </a:pPr>
            <a:endParaRPr lang="en-US" sz="2800" dirty="0" smtClean="0">
              <a:cs typeface="Trebuchet MS"/>
            </a:endParaRPr>
          </a:p>
          <a:p>
            <a:pPr>
              <a:buClr>
                <a:srgbClr val="003399"/>
              </a:buClr>
            </a:pPr>
            <a:r>
              <a:rPr lang="en-US" sz="2800" dirty="0">
                <a:cs typeface="Trebuchet MS"/>
              </a:rPr>
              <a:t>Willingness to study existing </a:t>
            </a:r>
            <a:r>
              <a:rPr lang="en-US" sz="2800" b="1" dirty="0" smtClean="0">
                <a:cs typeface="Trebuchet MS"/>
              </a:rPr>
              <a:t>Tier 2 </a:t>
            </a:r>
            <a:r>
              <a:rPr lang="en-US" sz="2800" b="1" dirty="0">
                <a:cs typeface="Trebuchet MS"/>
              </a:rPr>
              <a:t>system</a:t>
            </a:r>
            <a:r>
              <a:rPr lang="en-US" sz="2800" dirty="0">
                <a:cs typeface="Trebuchet MS"/>
              </a:rPr>
              <a:t>, meeting structure and effectiveness of current programming</a:t>
            </a:r>
          </a:p>
          <a:p>
            <a:pPr lvl="0">
              <a:buClr>
                <a:srgbClr val="003399"/>
              </a:buClr>
            </a:pPr>
            <a:endParaRPr lang="en-US" sz="2800" dirty="0" smtClean="0">
              <a:cs typeface="Trebuchet MS"/>
            </a:endParaRPr>
          </a:p>
        </p:txBody>
      </p:sp>
      <p:sp>
        <p:nvSpPr>
          <p:cNvPr id="8" name="Title 1"/>
          <p:cNvSpPr>
            <a:spLocks noGrp="1"/>
          </p:cNvSpPr>
          <p:nvPr>
            <p:ph type="title"/>
          </p:nvPr>
        </p:nvSpPr>
        <p:spPr>
          <a:xfrm>
            <a:off x="457200" y="274638"/>
            <a:ext cx="7620000" cy="1325562"/>
          </a:xfrm>
          <a:ln w="57150">
            <a:solidFill>
              <a:srgbClr val="003399"/>
            </a:solidFill>
          </a:ln>
        </p:spPr>
        <p:txBody>
          <a:bodyPr>
            <a:normAutofit fontScale="90000"/>
          </a:bodyPr>
          <a:lstStyle/>
          <a:p>
            <a:r>
              <a:rPr lang="en-US" dirty="0" smtClean="0">
                <a:latin typeface="Trebuchet MS"/>
                <a:cs typeface="Trebuchet MS"/>
              </a:rPr>
              <a:t>Willingness</a:t>
            </a:r>
            <a:br>
              <a:rPr lang="en-US" dirty="0" smtClean="0">
                <a:latin typeface="Trebuchet MS"/>
                <a:cs typeface="Trebuchet MS"/>
              </a:rPr>
            </a:br>
            <a:r>
              <a:rPr lang="en-US" b="1" dirty="0" smtClean="0">
                <a:solidFill>
                  <a:srgbClr val="64A73B"/>
                </a:solidFill>
                <a:latin typeface="Trebuchet MS"/>
                <a:cs typeface="Trebuchet MS"/>
              </a:rPr>
              <a:t>Are you willing?</a:t>
            </a:r>
            <a:endParaRPr lang="en-US" b="1" dirty="0">
              <a:solidFill>
                <a:srgbClr val="64A73B"/>
              </a:solidFill>
              <a:latin typeface="Trebuchet MS"/>
              <a:cs typeface="Trebuchet MS"/>
            </a:endParaRPr>
          </a:p>
        </p:txBody>
      </p:sp>
    </p:spTree>
    <p:extLst>
      <p:ext uri="{BB962C8B-B14F-4D97-AF65-F5344CB8AC3E}">
        <p14:creationId xmlns:p14="http://schemas.microsoft.com/office/powerpoint/2010/main" val="2804471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620000" cy="4114800"/>
          </a:xfrm>
        </p:spPr>
        <p:txBody>
          <a:bodyPr>
            <a:normAutofit/>
          </a:bodyPr>
          <a:lstStyle/>
          <a:p>
            <a:pPr>
              <a:buClr>
                <a:srgbClr val="003399"/>
              </a:buClr>
            </a:pPr>
            <a:r>
              <a:rPr lang="en-US" sz="2800" dirty="0" smtClean="0">
                <a:cs typeface="Trebuchet MS"/>
              </a:rPr>
              <a:t>Team members agree that SW-PBS in place and consistently implemented by teachers</a:t>
            </a:r>
          </a:p>
          <a:p>
            <a:pPr>
              <a:buClr>
                <a:srgbClr val="003399"/>
              </a:buClr>
            </a:pPr>
            <a:r>
              <a:rPr lang="en-US" sz="2800" dirty="0" smtClean="0">
                <a:cs typeface="Trebuchet MS"/>
              </a:rPr>
              <a:t>Administrator is regularly attending the SW-PBS meetings</a:t>
            </a:r>
          </a:p>
          <a:p>
            <a:pPr>
              <a:buClr>
                <a:srgbClr val="003399"/>
              </a:buClr>
            </a:pPr>
            <a:r>
              <a:rPr lang="en-US" sz="2800" dirty="0" smtClean="0">
                <a:cs typeface="Trebuchet MS"/>
              </a:rPr>
              <a:t>SW-PBS Team routinely using data to guide implementation</a:t>
            </a:r>
          </a:p>
          <a:p>
            <a:pPr>
              <a:buClr>
                <a:srgbClr val="003399"/>
              </a:buClr>
            </a:pPr>
            <a:r>
              <a:rPr lang="en-US" sz="2800" dirty="0" smtClean="0">
                <a:cs typeface="Trebuchet MS"/>
              </a:rPr>
              <a:t>80% of your students are responding to your SW interventions (ideally)</a:t>
            </a:r>
          </a:p>
        </p:txBody>
      </p:sp>
      <p:sp>
        <p:nvSpPr>
          <p:cNvPr id="4" name="Title 1"/>
          <p:cNvSpPr txBox="1">
            <a:spLocks/>
          </p:cNvSpPr>
          <p:nvPr/>
        </p:nvSpPr>
        <p:spPr>
          <a:xfrm>
            <a:off x="304800" y="381000"/>
            <a:ext cx="7924800" cy="1329981"/>
          </a:xfrm>
          <a:prstGeom prst="rect">
            <a:avLst/>
          </a:prstGeom>
          <a:solidFill>
            <a:schemeClr val="bg1"/>
          </a:solidFill>
          <a:ln w="57150">
            <a:solidFill>
              <a:srgbClr val="003399"/>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4100" dirty="0">
                <a:latin typeface="Trebuchet MS"/>
                <a:cs typeface="Trebuchet MS"/>
              </a:rPr>
              <a:t>Readiness</a:t>
            </a:r>
            <a:br>
              <a:rPr lang="en-US" sz="4100" dirty="0">
                <a:latin typeface="Trebuchet MS"/>
                <a:cs typeface="Trebuchet MS"/>
              </a:rPr>
            </a:br>
            <a:r>
              <a:rPr lang="en-US" sz="4100" b="1" dirty="0">
                <a:solidFill>
                  <a:srgbClr val="64A73B"/>
                </a:solidFill>
                <a:latin typeface="Trebuchet MS"/>
                <a:cs typeface="Trebuchet MS"/>
              </a:rPr>
              <a:t>Are you ready?</a:t>
            </a:r>
            <a:endParaRPr lang="en-US" sz="4100" b="1"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2163569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838200" y="152400"/>
            <a:ext cx="7124700" cy="923925"/>
          </a:xfrm>
        </p:spPr>
        <p:txBody>
          <a:bodyPr/>
          <a:lstStyle/>
          <a:p>
            <a:pPr eaLnBrk="1" hangingPunct="1"/>
            <a:r>
              <a:rPr lang="en-US" sz="3200" b="1" dirty="0">
                <a:latin typeface="Trebuchet MS" panose="020B0603020202020204" pitchFamily="34" charset="0"/>
              </a:rPr>
              <a:t>Percentage </a:t>
            </a:r>
            <a:r>
              <a:rPr lang="en-US" sz="3200" b="1" dirty="0" smtClean="0">
                <a:latin typeface="Trebuchet MS" panose="020B0603020202020204" pitchFamily="34" charset="0"/>
              </a:rPr>
              <a:t>Activity</a:t>
            </a:r>
            <a:endParaRPr lang="en-US" sz="3200" b="1" dirty="0">
              <a:latin typeface="Trebuchet MS" panose="020B0603020202020204" pitchFamily="34" charset="0"/>
            </a:endParaRPr>
          </a:p>
        </p:txBody>
      </p:sp>
      <p:sp>
        <p:nvSpPr>
          <p:cNvPr id="143362" name="Rectangle 3"/>
          <p:cNvSpPr>
            <a:spLocks noGrp="1" noChangeArrowheads="1"/>
          </p:cNvSpPr>
          <p:nvPr>
            <p:ph idx="1"/>
          </p:nvPr>
        </p:nvSpPr>
        <p:spPr>
          <a:xfrm>
            <a:off x="385030" y="1828800"/>
            <a:ext cx="7901354" cy="4564423"/>
          </a:xfrm>
        </p:spPr>
        <p:txBody>
          <a:bodyPr>
            <a:noAutofit/>
          </a:bodyPr>
          <a:lstStyle/>
          <a:p>
            <a:pPr marL="571500" indent="-457200">
              <a:buClr>
                <a:schemeClr val="tx2"/>
              </a:buClr>
              <a:buFont typeface="+mj-lt"/>
              <a:buAutoNum type="arabicParenR"/>
            </a:pPr>
            <a:r>
              <a:rPr lang="en-US" sz="2800" dirty="0" smtClean="0">
                <a:cs typeface="Trebuchet MS"/>
              </a:rPr>
              <a:t>What </a:t>
            </a:r>
            <a:r>
              <a:rPr lang="en-US" sz="2800" dirty="0">
                <a:cs typeface="Trebuchet MS"/>
              </a:rPr>
              <a:t>is your total building population</a:t>
            </a:r>
            <a:r>
              <a:rPr lang="en-US" sz="2800" dirty="0" smtClean="0">
                <a:cs typeface="Trebuchet MS"/>
              </a:rPr>
              <a:t>? </a:t>
            </a:r>
          </a:p>
          <a:p>
            <a:pPr marL="571500" indent="-457200">
              <a:buClr>
                <a:schemeClr val="tx2"/>
              </a:buClr>
              <a:buFont typeface="+mj-lt"/>
              <a:buAutoNum type="arabicParenR"/>
            </a:pPr>
            <a:endParaRPr lang="en-US" sz="1200" dirty="0" smtClean="0">
              <a:cs typeface="Trebuchet MS"/>
            </a:endParaRPr>
          </a:p>
          <a:p>
            <a:pPr marL="571500" indent="-457200">
              <a:buClr>
                <a:schemeClr val="tx2"/>
              </a:buClr>
              <a:buFont typeface="+mj-lt"/>
              <a:buAutoNum type="arabicParenR"/>
            </a:pPr>
            <a:r>
              <a:rPr lang="en-US" sz="2800" dirty="0" smtClean="0">
                <a:cs typeface="Trebuchet MS"/>
              </a:rPr>
              <a:t>What </a:t>
            </a:r>
            <a:r>
              <a:rPr lang="en-US" sz="2800" dirty="0">
                <a:cs typeface="Trebuchet MS"/>
              </a:rPr>
              <a:t>would </a:t>
            </a:r>
            <a:r>
              <a:rPr lang="en-US" sz="2800" dirty="0" smtClean="0">
                <a:cs typeface="Trebuchet MS"/>
              </a:rPr>
              <a:t>15</a:t>
            </a:r>
            <a:r>
              <a:rPr lang="en-US" sz="2800" dirty="0">
                <a:cs typeface="Trebuchet MS"/>
              </a:rPr>
              <a:t>% of your building population be?  What would </a:t>
            </a:r>
            <a:r>
              <a:rPr lang="en-US" sz="2800" dirty="0" smtClean="0">
                <a:cs typeface="Trebuchet MS"/>
              </a:rPr>
              <a:t>5</a:t>
            </a:r>
            <a:r>
              <a:rPr lang="en-US" sz="2800" dirty="0">
                <a:cs typeface="Trebuchet MS"/>
              </a:rPr>
              <a:t>% be?  </a:t>
            </a:r>
            <a:endParaRPr lang="en-US" sz="2800" dirty="0" smtClean="0">
              <a:cs typeface="Trebuchet MS"/>
            </a:endParaRPr>
          </a:p>
          <a:p>
            <a:pPr lvl="2">
              <a:buClr>
                <a:schemeClr val="tx2"/>
              </a:buClr>
              <a:buFont typeface="Wingdings" panose="05000000000000000000" pitchFamily="2" charset="2"/>
              <a:buChar char="§"/>
            </a:pPr>
            <a:r>
              <a:rPr lang="en-US" sz="2200" dirty="0" smtClean="0">
                <a:cs typeface="Trebuchet MS"/>
              </a:rPr>
              <a:t>Consider </a:t>
            </a:r>
            <a:r>
              <a:rPr lang="en-US" sz="2200" dirty="0">
                <a:cs typeface="Trebuchet MS"/>
              </a:rPr>
              <a:t>these 2</a:t>
            </a:r>
            <a:r>
              <a:rPr lang="en-US" sz="2200" dirty="0" smtClean="0">
                <a:cs typeface="Trebuchet MS"/>
              </a:rPr>
              <a:t> </a:t>
            </a:r>
            <a:r>
              <a:rPr lang="en-US" sz="2200" dirty="0">
                <a:cs typeface="Trebuchet MS"/>
              </a:rPr>
              <a:t>numbers </a:t>
            </a:r>
            <a:r>
              <a:rPr lang="en-US" sz="2200" dirty="0" smtClean="0">
                <a:cs typeface="Trebuchet MS"/>
              </a:rPr>
              <a:t>as </a:t>
            </a:r>
            <a:r>
              <a:rPr lang="en-US" sz="2200" dirty="0">
                <a:cs typeface="Trebuchet MS"/>
              </a:rPr>
              <a:t>range of students who should be receiving </a:t>
            </a:r>
            <a:r>
              <a:rPr lang="en-US" sz="2200" u="sng" dirty="0" smtClean="0">
                <a:cs typeface="Trebuchet MS"/>
              </a:rPr>
              <a:t>Tier 2</a:t>
            </a:r>
            <a:r>
              <a:rPr lang="en-US" sz="2200" dirty="0" smtClean="0">
                <a:cs typeface="Trebuchet MS"/>
              </a:rPr>
              <a:t> interventions.</a:t>
            </a:r>
          </a:p>
          <a:p>
            <a:pPr marL="571500" indent="-457200">
              <a:buClr>
                <a:schemeClr val="tx2"/>
              </a:buClr>
              <a:buFont typeface="+mj-lt"/>
              <a:buAutoNum type="arabicParenR"/>
            </a:pPr>
            <a:endParaRPr lang="en-US" sz="1200" dirty="0">
              <a:cs typeface="Trebuchet MS"/>
            </a:endParaRPr>
          </a:p>
          <a:p>
            <a:pPr marL="571500" indent="-457200">
              <a:buClr>
                <a:schemeClr val="tx2"/>
              </a:buClr>
              <a:buFont typeface="+mj-lt"/>
              <a:buAutoNum type="arabicParenR"/>
            </a:pPr>
            <a:r>
              <a:rPr lang="en-US" sz="2800" dirty="0" smtClean="0">
                <a:cs typeface="Trebuchet MS"/>
              </a:rPr>
              <a:t>What would 5% of your building population be? </a:t>
            </a:r>
            <a:r>
              <a:rPr lang="en-US" sz="2800" dirty="0">
                <a:cs typeface="Trebuchet MS"/>
              </a:rPr>
              <a:t>What would </a:t>
            </a:r>
            <a:r>
              <a:rPr lang="en-US" sz="2800" dirty="0" smtClean="0">
                <a:cs typeface="Trebuchet MS"/>
              </a:rPr>
              <a:t>1% be?</a:t>
            </a:r>
          </a:p>
          <a:p>
            <a:pPr lvl="2">
              <a:buClr>
                <a:schemeClr val="tx2"/>
              </a:buClr>
              <a:buFont typeface="Wingdings" panose="05000000000000000000" pitchFamily="2" charset="2"/>
              <a:buChar char="§"/>
            </a:pPr>
            <a:r>
              <a:rPr lang="en-US" sz="2200" dirty="0" smtClean="0">
                <a:cs typeface="Trebuchet MS"/>
              </a:rPr>
              <a:t>Consider these </a:t>
            </a:r>
            <a:r>
              <a:rPr lang="en-US" sz="2200" dirty="0">
                <a:cs typeface="Trebuchet MS"/>
              </a:rPr>
              <a:t>2</a:t>
            </a:r>
            <a:r>
              <a:rPr lang="en-US" sz="2200" dirty="0" smtClean="0">
                <a:cs typeface="Trebuchet MS"/>
              </a:rPr>
              <a:t> numbers as range of students who should be receiving </a:t>
            </a:r>
            <a:r>
              <a:rPr lang="en-US" sz="2200" u="sng" dirty="0" smtClean="0">
                <a:cs typeface="Trebuchet MS"/>
              </a:rPr>
              <a:t>Tier 3 </a:t>
            </a:r>
            <a:r>
              <a:rPr lang="en-US" sz="2200" dirty="0" smtClean="0">
                <a:cs typeface="Trebuchet MS"/>
              </a:rPr>
              <a:t>interventions. </a:t>
            </a:r>
          </a:p>
          <a:p>
            <a:pPr marL="114300" indent="0" eaLnBrk="1" hangingPunct="1">
              <a:buClr>
                <a:schemeClr val="tx2"/>
              </a:buClr>
              <a:buNone/>
            </a:pPr>
            <a:endParaRPr lang="en-US" sz="1200" dirty="0" smtClean="0">
              <a:cs typeface="Trebuchet MS"/>
            </a:endParaRPr>
          </a:p>
        </p:txBody>
      </p:sp>
      <p:sp>
        <p:nvSpPr>
          <p:cNvPr id="8" name="Title 1"/>
          <p:cNvSpPr txBox="1">
            <a:spLocks/>
          </p:cNvSpPr>
          <p:nvPr/>
        </p:nvSpPr>
        <p:spPr>
          <a:xfrm>
            <a:off x="304800" y="274638"/>
            <a:ext cx="7924800" cy="1020762"/>
          </a:xfrm>
          <a:prstGeom prst="rect">
            <a:avLst/>
          </a:prstGeom>
          <a:solidFill>
            <a:schemeClr val="bg1"/>
          </a:solidFill>
          <a:ln w="57150">
            <a:solidFill>
              <a:srgbClr val="003399"/>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Create your Expected Triangle</a:t>
            </a:r>
          </a:p>
        </p:txBody>
      </p:sp>
    </p:spTree>
    <p:extLst>
      <p:ext uri="{BB962C8B-B14F-4D97-AF65-F5344CB8AC3E}">
        <p14:creationId xmlns:p14="http://schemas.microsoft.com/office/powerpoint/2010/main" val="3177356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838200" y="152400"/>
            <a:ext cx="7124700" cy="923925"/>
          </a:xfrm>
        </p:spPr>
        <p:txBody>
          <a:bodyPr/>
          <a:lstStyle/>
          <a:p>
            <a:pPr eaLnBrk="1" hangingPunct="1"/>
            <a:r>
              <a:rPr lang="en-US" sz="3200" b="1" dirty="0">
                <a:latin typeface="Trebuchet MS" panose="020B0603020202020204" pitchFamily="34" charset="0"/>
              </a:rPr>
              <a:t>Percentage </a:t>
            </a:r>
            <a:r>
              <a:rPr lang="en-US" sz="3200" b="1" dirty="0" smtClean="0">
                <a:latin typeface="Trebuchet MS" panose="020B0603020202020204" pitchFamily="34" charset="0"/>
              </a:rPr>
              <a:t>Activity</a:t>
            </a:r>
            <a:endParaRPr lang="en-US" sz="3200" b="1" dirty="0">
              <a:latin typeface="Trebuchet MS" panose="020B0603020202020204" pitchFamily="34" charset="0"/>
            </a:endParaRPr>
          </a:p>
        </p:txBody>
      </p:sp>
      <p:sp>
        <p:nvSpPr>
          <p:cNvPr id="143362" name="Rectangle 3"/>
          <p:cNvSpPr>
            <a:spLocks noGrp="1" noChangeArrowheads="1"/>
          </p:cNvSpPr>
          <p:nvPr>
            <p:ph idx="1"/>
          </p:nvPr>
        </p:nvSpPr>
        <p:spPr>
          <a:xfrm>
            <a:off x="457200" y="1600200"/>
            <a:ext cx="7924800" cy="4564423"/>
          </a:xfrm>
        </p:spPr>
        <p:txBody>
          <a:bodyPr>
            <a:noAutofit/>
          </a:bodyPr>
          <a:lstStyle/>
          <a:p>
            <a:pPr marL="571500" indent="-457200" eaLnBrk="1" hangingPunct="1">
              <a:buClr>
                <a:schemeClr val="tx2"/>
              </a:buClr>
              <a:buFont typeface="+mj-lt"/>
              <a:buAutoNum type="arabicParenR"/>
            </a:pPr>
            <a:r>
              <a:rPr lang="en-US" sz="2800" dirty="0" smtClean="0">
                <a:solidFill>
                  <a:srgbClr val="000000"/>
                </a:solidFill>
                <a:cs typeface="Trebuchet MS"/>
              </a:rPr>
              <a:t>Looking at your DDRT, is your SW program is working as intended?  (80% are responding)</a:t>
            </a:r>
          </a:p>
          <a:p>
            <a:pPr marL="571500" indent="-457200" eaLnBrk="1" hangingPunct="1">
              <a:buClr>
                <a:schemeClr val="tx2"/>
              </a:buClr>
              <a:buFont typeface="+mj-lt"/>
              <a:buAutoNum type="arabicParenR"/>
            </a:pPr>
            <a:endParaRPr lang="en-US" sz="1000" dirty="0" smtClean="0">
              <a:solidFill>
                <a:srgbClr val="000000"/>
              </a:solidFill>
              <a:cs typeface="Trebuchet MS"/>
            </a:endParaRPr>
          </a:p>
          <a:p>
            <a:pPr marL="571500" indent="-457200" eaLnBrk="1" hangingPunct="1">
              <a:buClr>
                <a:schemeClr val="tx2"/>
              </a:buClr>
              <a:buFont typeface="+mj-lt"/>
              <a:buAutoNum type="arabicParenR"/>
            </a:pPr>
            <a:r>
              <a:rPr lang="en-US" sz="2800" dirty="0" smtClean="0">
                <a:solidFill>
                  <a:srgbClr val="000000"/>
                </a:solidFill>
                <a:cs typeface="Trebuchet MS"/>
              </a:rPr>
              <a:t>Do you have roughly the expected percentages of students in tier 2 and 3?</a:t>
            </a:r>
          </a:p>
          <a:p>
            <a:pPr marL="571500" indent="-457200" eaLnBrk="1" hangingPunct="1">
              <a:buClr>
                <a:schemeClr val="tx2"/>
              </a:buClr>
              <a:buFont typeface="+mj-lt"/>
              <a:buAutoNum type="arabicParenR"/>
            </a:pPr>
            <a:endParaRPr lang="en-US" sz="1000" dirty="0" smtClean="0">
              <a:solidFill>
                <a:srgbClr val="000000"/>
              </a:solidFill>
              <a:cs typeface="Trebuchet MS"/>
            </a:endParaRPr>
          </a:p>
          <a:p>
            <a:pPr marL="571500" indent="-457200" eaLnBrk="1" hangingPunct="1">
              <a:buClr>
                <a:schemeClr val="tx2"/>
              </a:buClr>
              <a:buFont typeface="+mj-lt"/>
              <a:buAutoNum type="arabicParenR"/>
            </a:pPr>
            <a:r>
              <a:rPr lang="en-US" sz="2800" dirty="0" smtClean="0">
                <a:solidFill>
                  <a:srgbClr val="000000"/>
                </a:solidFill>
                <a:cs typeface="Trebuchet MS"/>
              </a:rPr>
              <a:t>Consider next steps needed based on your data.</a:t>
            </a:r>
          </a:p>
          <a:p>
            <a:pPr lvl="2">
              <a:buClr>
                <a:schemeClr val="tx2"/>
              </a:buClr>
            </a:pPr>
            <a:r>
              <a:rPr lang="en-US" sz="2400" dirty="0" smtClean="0">
                <a:solidFill>
                  <a:srgbClr val="000000"/>
                </a:solidFill>
                <a:cs typeface="Trebuchet MS"/>
              </a:rPr>
              <a:t>Do you have tier 1 needs?</a:t>
            </a:r>
          </a:p>
          <a:p>
            <a:pPr lvl="2">
              <a:buClr>
                <a:schemeClr val="tx2"/>
              </a:buClr>
            </a:pPr>
            <a:r>
              <a:rPr lang="en-US" sz="2400" dirty="0" smtClean="0">
                <a:solidFill>
                  <a:srgbClr val="000000"/>
                </a:solidFill>
                <a:cs typeface="Trebuchet MS"/>
              </a:rPr>
              <a:t>What supports are needed for your next steps?</a:t>
            </a:r>
          </a:p>
        </p:txBody>
      </p:sp>
      <p:sp>
        <p:nvSpPr>
          <p:cNvPr id="8" name="Title 1"/>
          <p:cNvSpPr txBox="1">
            <a:spLocks/>
          </p:cNvSpPr>
          <p:nvPr/>
        </p:nvSpPr>
        <p:spPr>
          <a:xfrm>
            <a:off x="228600" y="152401"/>
            <a:ext cx="7924800" cy="1066800"/>
          </a:xfrm>
          <a:prstGeom prst="rect">
            <a:avLst/>
          </a:prstGeom>
          <a:solidFill>
            <a:schemeClr val="bg1"/>
          </a:solidFill>
          <a:ln w="57150">
            <a:solidFill>
              <a:srgbClr val="003399"/>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Review &amp; Compare with </a:t>
            </a:r>
            <a:r>
              <a:rPr lang="en-US" sz="3200" b="1" dirty="0">
                <a:latin typeface="Trebuchet MS" panose="020B0603020202020204" pitchFamily="34" charset="0"/>
              </a:rPr>
              <a:t>A</a:t>
            </a:r>
            <a:r>
              <a:rPr lang="en-US" sz="3200" b="1" dirty="0" smtClean="0">
                <a:latin typeface="Trebuchet MS" panose="020B0603020202020204" pitchFamily="34" charset="0"/>
              </a:rPr>
              <a:t>ctual </a:t>
            </a:r>
            <a:r>
              <a:rPr lang="en-US" sz="3200" b="1" dirty="0">
                <a:latin typeface="Trebuchet MS" panose="020B0603020202020204" pitchFamily="34" charset="0"/>
              </a:rPr>
              <a:t>T</a:t>
            </a:r>
            <a:r>
              <a:rPr lang="en-US" sz="3200" b="1" dirty="0" smtClean="0">
                <a:latin typeface="Trebuchet MS" panose="020B0603020202020204" pitchFamily="34" charset="0"/>
              </a:rPr>
              <a:t>riangle </a:t>
            </a:r>
            <a:endParaRPr lang="en-US" sz="3200" b="1"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171383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extLst/>
          </p:nvPr>
        </p:nvGraphicFramePr>
        <p:xfrm>
          <a:off x="0" y="96838"/>
          <a:ext cx="9144000" cy="6761162"/>
        </p:xfrm>
        <a:graphic>
          <a:graphicData uri="http://schemas.openxmlformats.org/presentationml/2006/ole">
            <mc:AlternateContent xmlns:mc="http://schemas.openxmlformats.org/markup-compatibility/2006">
              <mc:Choice xmlns:v="urn:schemas-microsoft-com:vml" Requires="v">
                <p:oleObj spid="_x0000_s5193" name="Document" r:id="rId5" imgW="6121175" imgH="4533733" progId="Word.Document.8">
                  <p:embed/>
                </p:oleObj>
              </mc:Choice>
              <mc:Fallback>
                <p:oleObj name="Document" r:id="rId5" imgW="6121175" imgH="453373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6838"/>
                        <a:ext cx="9144000" cy="6761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4861141"/>
      </p:ext>
    </p:extLst>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85800" y="228600"/>
            <a:ext cx="7124700" cy="923925"/>
          </a:xfrm>
          <a:solidFill>
            <a:schemeClr val="bg1"/>
          </a:solidFill>
          <a:ln w="38100">
            <a:solidFill>
              <a:schemeClr val="tx1"/>
            </a:solidFill>
          </a:ln>
        </p:spPr>
        <p:txBody>
          <a:bodyPr/>
          <a:lstStyle/>
          <a:p>
            <a:pPr algn="ctr" eaLnBrk="1" hangingPunct="1"/>
            <a:r>
              <a:rPr lang="en-US" sz="4000" b="1" dirty="0">
                <a:latin typeface="Trebuchet MS" panose="020B0603020202020204" pitchFamily="34" charset="0"/>
              </a:rPr>
              <a:t>Agenda</a:t>
            </a:r>
          </a:p>
        </p:txBody>
      </p:sp>
      <p:sp>
        <p:nvSpPr>
          <p:cNvPr id="18434" name="Rectangle 3"/>
          <p:cNvSpPr>
            <a:spLocks noGrp="1" noChangeArrowheads="1"/>
          </p:cNvSpPr>
          <p:nvPr>
            <p:ph idx="1"/>
          </p:nvPr>
        </p:nvSpPr>
        <p:spPr>
          <a:xfrm>
            <a:off x="685800" y="1524000"/>
            <a:ext cx="7772400" cy="4419600"/>
          </a:xfrm>
        </p:spPr>
        <p:txBody>
          <a:bodyPr rtlCol="0">
            <a:noAutofit/>
          </a:bodyPr>
          <a:lstStyle/>
          <a:p>
            <a:pPr marL="571500" indent="-457200">
              <a:buClr>
                <a:srgbClr val="003399"/>
              </a:buClr>
              <a:buFont typeface="+mj-lt"/>
              <a:buAutoNum type="arabicPeriod"/>
              <a:defRPr/>
            </a:pPr>
            <a:r>
              <a:rPr lang="en-US" sz="2400" dirty="0" smtClean="0"/>
              <a:t>Multi-Tiered System Of Support</a:t>
            </a:r>
            <a:endParaRPr lang="en-US" sz="2400" dirty="0"/>
          </a:p>
          <a:p>
            <a:pPr marL="571500" indent="-457200">
              <a:buClr>
                <a:srgbClr val="003399"/>
              </a:buClr>
              <a:buFont typeface="+mj-lt"/>
              <a:buAutoNum type="arabicPeriod"/>
              <a:defRPr/>
            </a:pPr>
            <a:r>
              <a:rPr lang="en-US" sz="2400" dirty="0" smtClean="0"/>
              <a:t>Tier 2: Elements of Effective Systems Conversations</a:t>
            </a:r>
          </a:p>
          <a:p>
            <a:pPr marL="777240" lvl="2" indent="0">
              <a:buClr>
                <a:srgbClr val="003399"/>
              </a:buClr>
              <a:buNone/>
              <a:defRPr/>
            </a:pPr>
            <a:r>
              <a:rPr lang="en-US" dirty="0" smtClean="0"/>
              <a:t>With Reflection Packet and CICO-related samples</a:t>
            </a:r>
          </a:p>
          <a:p>
            <a:pPr marL="571500" indent="-457200">
              <a:buClr>
                <a:srgbClr val="003399"/>
              </a:buClr>
              <a:buFont typeface="+mj-lt"/>
              <a:buAutoNum type="arabicPeriod"/>
              <a:defRPr/>
            </a:pPr>
            <a:r>
              <a:rPr lang="en-US" sz="2400" dirty="0"/>
              <a:t>Tier 2: Elements of Effective </a:t>
            </a:r>
            <a:r>
              <a:rPr lang="en-US" sz="2400" dirty="0" smtClean="0"/>
              <a:t>Problem-Solving </a:t>
            </a:r>
            <a:r>
              <a:rPr lang="en-US" sz="2400" dirty="0"/>
              <a:t>Conversations</a:t>
            </a:r>
          </a:p>
          <a:p>
            <a:pPr marL="777240" lvl="2" indent="0">
              <a:buClr>
                <a:srgbClr val="003399"/>
              </a:buClr>
              <a:buNone/>
              <a:defRPr/>
            </a:pPr>
            <a:r>
              <a:rPr lang="en-US" dirty="0"/>
              <a:t>With Reflection Packet and CICO-related samples</a:t>
            </a:r>
          </a:p>
          <a:p>
            <a:pPr marL="571500" indent="-457200">
              <a:buClr>
                <a:srgbClr val="003399"/>
              </a:buClr>
              <a:buFont typeface="+mj-lt"/>
              <a:buAutoNum type="arabicPeriod"/>
              <a:defRPr/>
            </a:pPr>
            <a:r>
              <a:rPr lang="en-US" sz="2400" dirty="0" smtClean="0"/>
              <a:t>Exploring Other Interventions</a:t>
            </a:r>
          </a:p>
          <a:p>
            <a:pPr marL="777240" lvl="2" indent="0">
              <a:buClr>
                <a:srgbClr val="003399"/>
              </a:buClr>
              <a:buNone/>
              <a:defRPr/>
            </a:pPr>
            <a:r>
              <a:rPr lang="en-US" dirty="0" smtClean="0"/>
              <a:t>Skill-Building and Relationship-Building Interventions</a:t>
            </a:r>
          </a:p>
          <a:p>
            <a:pPr marL="777240" lvl="2" indent="0">
              <a:buClr>
                <a:srgbClr val="003399"/>
              </a:buClr>
              <a:buNone/>
              <a:defRPr/>
            </a:pPr>
            <a:r>
              <a:rPr lang="en-US" dirty="0" smtClean="0"/>
              <a:t>Asset Mapping</a:t>
            </a:r>
          </a:p>
          <a:p>
            <a:pPr marL="777240" lvl="2" indent="0">
              <a:buClr>
                <a:srgbClr val="003399"/>
              </a:buClr>
              <a:buNone/>
              <a:defRPr/>
            </a:pPr>
            <a:r>
              <a:rPr lang="en-US" dirty="0" smtClean="0"/>
              <a:t>Independent Search</a:t>
            </a:r>
            <a:endParaRPr lang="en-US" dirty="0"/>
          </a:p>
          <a:p>
            <a:pPr marL="571500" indent="-457200">
              <a:buClr>
                <a:srgbClr val="003399"/>
              </a:buClr>
              <a:buFont typeface="+mj-lt"/>
              <a:buAutoNum type="arabicPeriod"/>
              <a:defRPr/>
            </a:pPr>
            <a:r>
              <a:rPr lang="en-US" sz="2400" dirty="0" smtClean="0"/>
              <a:t>Action Planning</a:t>
            </a:r>
            <a:endParaRPr lang="en-US" sz="2400" dirty="0"/>
          </a:p>
          <a:p>
            <a:pPr marL="411480" lvl="1" indent="0">
              <a:buClr>
                <a:srgbClr val="003399"/>
              </a:buClr>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620000" cy="1325562"/>
          </a:xfrm>
          <a:prstGeom prst="rect">
            <a:avLst/>
          </a:prstGeom>
          <a:ln w="57150">
            <a:solidFill>
              <a:srgbClr val="003399"/>
            </a:solidFill>
          </a:ln>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dirty="0" smtClean="0">
                <a:latin typeface="Trebuchet MS"/>
                <a:cs typeface="Trebuchet MS"/>
              </a:rPr>
              <a:t>Looking at your SW data in detail</a:t>
            </a:r>
            <a:r>
              <a:rPr lang="en-US" dirty="0">
                <a:latin typeface="Trebuchet MS"/>
                <a:cs typeface="Trebuchet MS"/>
              </a:rPr>
              <a:t/>
            </a:r>
            <a:br>
              <a:rPr lang="en-US" dirty="0">
                <a:latin typeface="Trebuchet MS"/>
                <a:cs typeface="Trebuchet MS"/>
              </a:rPr>
            </a:br>
            <a:r>
              <a:rPr lang="en-US" sz="4800" dirty="0" smtClean="0">
                <a:solidFill>
                  <a:srgbClr val="64A73B"/>
                </a:solidFill>
                <a:latin typeface="Trebuchet MS"/>
                <a:cs typeface="Trebuchet MS"/>
              </a:rPr>
              <a:t>Drilling down can reveal opportunities for SW and/or CR interventions</a:t>
            </a:r>
            <a:endParaRPr lang="en-US" dirty="0">
              <a:solidFill>
                <a:srgbClr val="64A73B"/>
              </a:solidFill>
              <a:latin typeface="Trebuchet MS"/>
              <a:cs typeface="Trebuchet MS"/>
            </a:endParaRPr>
          </a:p>
        </p:txBody>
      </p:sp>
      <p:sp>
        <p:nvSpPr>
          <p:cNvPr id="4" name="Content Placeholder 2"/>
          <p:cNvSpPr txBox="1">
            <a:spLocks/>
          </p:cNvSpPr>
          <p:nvPr/>
        </p:nvSpPr>
        <p:spPr>
          <a:xfrm>
            <a:off x="457200" y="1981200"/>
            <a:ext cx="7467600" cy="39624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defRPr sz="1800">
                <a:solidFill>
                  <a:srgbClr val="000000"/>
                </a:solidFill>
              </a:defRPr>
            </a:pPr>
            <a:r>
              <a:rPr lang="en-US" sz="2800" dirty="0">
                <a:solidFill>
                  <a:srgbClr val="000000"/>
                </a:solidFill>
              </a:rPr>
              <a:t>Your team reviews the September data and notice that there are a couple of students with 5+ referrals for being late to class. You begin using daily report cards with them. </a:t>
            </a:r>
            <a:r>
              <a:rPr lang="en-US" sz="2800" b="1" i="1" dirty="0">
                <a:solidFill>
                  <a:schemeClr val="tx2">
                    <a:lumMod val="75000"/>
                  </a:schemeClr>
                </a:solidFill>
              </a:rPr>
              <a:t>Which Tier</a:t>
            </a:r>
            <a:r>
              <a:rPr lang="en-US" sz="2800" b="1" i="1" dirty="0" smtClean="0">
                <a:solidFill>
                  <a:schemeClr val="tx2">
                    <a:lumMod val="75000"/>
                  </a:schemeClr>
                </a:solidFill>
              </a:rPr>
              <a:t>?</a:t>
            </a:r>
          </a:p>
          <a:p>
            <a:pPr marL="114300" lvl="0" indent="0" fontAlgn="auto">
              <a:spcAft>
                <a:spcPts val="0"/>
              </a:spcAft>
              <a:buNone/>
            </a:pPr>
            <a:endParaRPr lang="en-US" sz="2800" dirty="0">
              <a:solidFill>
                <a:srgbClr val="858585"/>
              </a:solidFill>
            </a:endParaRPr>
          </a:p>
          <a:p>
            <a:pPr fontAlgn="auto">
              <a:spcAft>
                <a:spcPts val="0"/>
              </a:spcAft>
            </a:pPr>
            <a:r>
              <a:rPr lang="en-US" sz="2800" dirty="0" smtClean="0"/>
              <a:t>Your Tier 2 team </a:t>
            </a:r>
            <a:r>
              <a:rPr lang="en-US" sz="2800" dirty="0"/>
              <a:t>reviews the October </a:t>
            </a:r>
            <a:r>
              <a:rPr lang="en-US" sz="2800" dirty="0" smtClean="0"/>
              <a:t>student data. From this data, over </a:t>
            </a:r>
            <a:r>
              <a:rPr lang="en-US" sz="2800" dirty="0"/>
              <a:t>50 students </a:t>
            </a:r>
            <a:r>
              <a:rPr lang="en-US" sz="2800" dirty="0" smtClean="0"/>
              <a:t>have been referred to the team for </a:t>
            </a:r>
            <a:r>
              <a:rPr lang="en-US" sz="2800" dirty="0"/>
              <a:t>5+ referrals for being late to class. </a:t>
            </a:r>
            <a:r>
              <a:rPr lang="en-US" sz="2800" b="1" i="1" dirty="0">
                <a:solidFill>
                  <a:srgbClr val="354675"/>
                </a:solidFill>
              </a:rPr>
              <a:t>What would you do?</a:t>
            </a:r>
          </a:p>
          <a:p>
            <a:pPr marL="114300" indent="0" fontAlgn="auto">
              <a:spcAft>
                <a:spcPts val="0"/>
              </a:spcAft>
              <a:buNone/>
            </a:pPr>
            <a:endParaRPr lang="en-US" dirty="0"/>
          </a:p>
        </p:txBody>
      </p:sp>
    </p:spTree>
    <p:extLst>
      <p:ext uri="{BB962C8B-B14F-4D97-AF65-F5344CB8AC3E}">
        <p14:creationId xmlns:p14="http://schemas.microsoft.com/office/powerpoint/2010/main" val="3176354542"/>
      </p:ext>
    </p:extLst>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620000" cy="1325562"/>
          </a:xfrm>
          <a:prstGeom prst="rect">
            <a:avLst/>
          </a:prstGeom>
          <a:ln w="57150">
            <a:solidFill>
              <a:srgbClr val="003399"/>
            </a:solidFill>
          </a:ln>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dirty="0" smtClean="0">
                <a:latin typeface="Trebuchet MS"/>
                <a:cs typeface="Trebuchet MS"/>
              </a:rPr>
              <a:t>Looking at your SW data in detail</a:t>
            </a:r>
            <a:r>
              <a:rPr lang="en-US" dirty="0">
                <a:latin typeface="Trebuchet MS"/>
                <a:cs typeface="Trebuchet MS"/>
              </a:rPr>
              <a:t/>
            </a:r>
            <a:br>
              <a:rPr lang="en-US" dirty="0">
                <a:latin typeface="Trebuchet MS"/>
                <a:cs typeface="Trebuchet MS"/>
              </a:rPr>
            </a:br>
            <a:r>
              <a:rPr lang="en-US" sz="4800" dirty="0" smtClean="0">
                <a:solidFill>
                  <a:srgbClr val="64A73B"/>
                </a:solidFill>
                <a:latin typeface="Trebuchet MS"/>
                <a:cs typeface="Trebuchet MS"/>
              </a:rPr>
              <a:t>Drilling down can reveal opportunities for SW and/or CR interventions</a:t>
            </a:r>
            <a:endParaRPr lang="en-US" dirty="0">
              <a:solidFill>
                <a:srgbClr val="64A73B"/>
              </a:solidFill>
              <a:latin typeface="Trebuchet MS"/>
              <a:cs typeface="Trebuchet MS"/>
            </a:endParaRPr>
          </a:p>
        </p:txBody>
      </p:sp>
      <p:sp>
        <p:nvSpPr>
          <p:cNvPr id="4" name="Content Placeholder 2"/>
          <p:cNvSpPr txBox="1">
            <a:spLocks/>
          </p:cNvSpPr>
          <p:nvPr/>
        </p:nvSpPr>
        <p:spPr>
          <a:xfrm>
            <a:off x="457200" y="2057400"/>
            <a:ext cx="7467600" cy="38100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auto">
              <a:spcAft>
                <a:spcPts val="0"/>
              </a:spcAft>
              <a:buClr>
                <a:srgbClr val="003399"/>
              </a:buClr>
            </a:pPr>
            <a:r>
              <a:rPr lang="en-US" sz="2800" dirty="0" smtClean="0">
                <a:solidFill>
                  <a:srgbClr val="000000"/>
                </a:solidFill>
                <a:cs typeface="Trebuchet MS"/>
              </a:rPr>
              <a:t>Your Tier 2 team reviews the referrals for November. There are 26 students with 4+ referrals for fighting in the hallway, hallway disruption, late to class, and offensive touching (location: hallway). </a:t>
            </a:r>
            <a:r>
              <a:rPr lang="en-US" sz="2800" b="1" i="1" dirty="0" smtClean="0">
                <a:solidFill>
                  <a:schemeClr val="tx2">
                    <a:lumMod val="75000"/>
                  </a:schemeClr>
                </a:solidFill>
                <a:cs typeface="Trebuchet MS"/>
              </a:rPr>
              <a:t>What would you do?</a:t>
            </a:r>
          </a:p>
        </p:txBody>
      </p:sp>
    </p:spTree>
    <p:extLst>
      <p:ext uri="{BB962C8B-B14F-4D97-AF65-F5344CB8AC3E}">
        <p14:creationId xmlns:p14="http://schemas.microsoft.com/office/powerpoint/2010/main" val="1213022951"/>
      </p:ext>
    </p:extLst>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AutoShape 25"/>
          <p:cNvSpPr>
            <a:spLocks noChangeArrowheads="1"/>
          </p:cNvSpPr>
          <p:nvPr/>
        </p:nvSpPr>
        <p:spPr bwMode="auto">
          <a:xfrm flipV="1">
            <a:off x="152400" y="927565"/>
            <a:ext cx="8515350" cy="5366871"/>
          </a:xfrm>
          <a:prstGeom prst="triangle">
            <a:avLst>
              <a:gd name="adj" fmla="val 51595"/>
            </a:avLst>
          </a:prstGeom>
          <a:gradFill rotWithShape="0">
            <a:gsLst>
              <a:gs pos="78000">
                <a:srgbClr val="FED012"/>
              </a:gs>
              <a:gs pos="0">
                <a:srgbClr val="00B050"/>
              </a:gs>
              <a:gs pos="100000">
                <a:schemeClr val="accent2"/>
              </a:gs>
            </a:gsLst>
            <a:lin ang="5400000" scaled="1"/>
          </a:gradFill>
          <a:ln w="38100">
            <a:solidFill>
              <a:schemeClr val="tx1"/>
            </a:solidFill>
            <a:miter lim="800000"/>
            <a:headEnd/>
            <a:tailEnd/>
          </a:ln>
        </p:spPr>
        <p:txBody>
          <a:bodyPr rot="10800000" wrap="none" anchor="ctr"/>
          <a:lstStyle/>
          <a:p>
            <a:pPr algn="ctr"/>
            <a:r>
              <a:rPr lang="en-US">
                <a:latin typeface="Gill Sans MT" charset="0"/>
              </a:rPr>
              <a:t> </a:t>
            </a:r>
          </a:p>
        </p:txBody>
      </p:sp>
      <p:sp>
        <p:nvSpPr>
          <p:cNvPr id="4098" name="Rectangle 2"/>
          <p:cNvSpPr>
            <a:spLocks noGrp="1" noChangeArrowheads="1"/>
          </p:cNvSpPr>
          <p:nvPr>
            <p:ph type="title"/>
          </p:nvPr>
        </p:nvSpPr>
        <p:spPr>
          <a:xfrm>
            <a:off x="260498" y="24809"/>
            <a:ext cx="8305800" cy="914400"/>
          </a:xfrm>
        </p:spPr>
        <p:txBody>
          <a:bodyPr/>
          <a:lstStyle/>
          <a:p>
            <a:pPr eaLnBrk="1" hangingPunct="1"/>
            <a:r>
              <a:rPr lang="en-US" sz="4000" dirty="0" smtClean="0">
                <a:solidFill>
                  <a:srgbClr val="003399"/>
                </a:solidFill>
                <a:latin typeface="Trebuchet MS" panose="020B0603020202020204" pitchFamily="34" charset="0"/>
              </a:rPr>
              <a:t>Positive Behavior Support</a:t>
            </a:r>
          </a:p>
        </p:txBody>
      </p:sp>
      <p:sp>
        <p:nvSpPr>
          <p:cNvPr id="37891" name="Rectangle 3"/>
          <p:cNvSpPr>
            <a:spLocks noChangeArrowheads="1"/>
          </p:cNvSpPr>
          <p:nvPr/>
        </p:nvSpPr>
        <p:spPr bwMode="auto">
          <a:xfrm>
            <a:off x="577702" y="914400"/>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r>
              <a:rPr lang="en-US">
                <a:latin typeface="Gill Sans MT" charset="0"/>
              </a:rPr>
              <a:t>  </a:t>
            </a:r>
          </a:p>
        </p:txBody>
      </p:sp>
      <p:sp>
        <p:nvSpPr>
          <p:cNvPr id="4100" name="Rectangle 4"/>
          <p:cNvSpPr>
            <a:spLocks noChangeArrowheads="1"/>
          </p:cNvSpPr>
          <p:nvPr/>
        </p:nvSpPr>
        <p:spPr bwMode="auto">
          <a:xfrm>
            <a:off x="685800" y="381000"/>
            <a:ext cx="7848600" cy="990600"/>
          </a:xfrm>
          <a:prstGeom prst="rect">
            <a:avLst/>
          </a:prstGeom>
          <a:noFill/>
          <a:ln w="12700">
            <a:noFill/>
            <a:miter lim="800000"/>
            <a:headEnd/>
            <a:tailEnd/>
          </a:ln>
          <a:effectLst/>
        </p:spPr>
        <p:txBody>
          <a:bodyPr lIns="90487" tIns="44450" rIns="90487" bIns="44450" anchor="ctr"/>
          <a:lstStyle/>
          <a:p>
            <a:pPr fontAlgn="auto">
              <a:spcBef>
                <a:spcPts val="0"/>
              </a:spcBef>
              <a:spcAft>
                <a:spcPts val="0"/>
              </a:spcAft>
              <a:defRPr/>
            </a:pPr>
            <a:r>
              <a:rPr lang="en-US" altLang="en-US" sz="3200">
                <a:solidFill>
                  <a:schemeClr val="tx2"/>
                </a:solidFill>
                <a:effectLst>
                  <a:outerShdw blurRad="38100" dist="38100" dir="2700000" algn="tl">
                    <a:srgbClr val="FFFFFF"/>
                  </a:outerShdw>
                </a:effectLst>
                <a:latin typeface="Palatino" charset="0"/>
                <a:cs typeface="ＭＳ Ｐゴシック" charset="-128"/>
              </a:rPr>
              <a:t> </a:t>
            </a:r>
          </a:p>
        </p:txBody>
      </p:sp>
      <p:sp>
        <p:nvSpPr>
          <p:cNvPr id="37893" name="Rectangle 5"/>
          <p:cNvSpPr>
            <a:spLocks noChangeArrowheads="1"/>
          </p:cNvSpPr>
          <p:nvPr/>
        </p:nvSpPr>
        <p:spPr bwMode="auto">
          <a:xfrm>
            <a:off x="685800" y="14478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a:spcBef>
                <a:spcPct val="20000"/>
              </a:spcBef>
            </a:pPr>
            <a:r>
              <a:rPr lang="en-US" sz="3200">
                <a:solidFill>
                  <a:schemeClr val="tx2"/>
                </a:solidFill>
                <a:latin typeface="Gill Sans MT" charset="0"/>
              </a:rPr>
              <a:t> </a:t>
            </a:r>
          </a:p>
        </p:txBody>
      </p:sp>
      <p:sp>
        <p:nvSpPr>
          <p:cNvPr id="37894" name="Rectangle 6"/>
          <p:cNvSpPr>
            <a:spLocks noChangeArrowheads="1"/>
          </p:cNvSpPr>
          <p:nvPr/>
        </p:nvSpPr>
        <p:spPr bwMode="auto">
          <a:xfrm>
            <a:off x="6380163" y="6442075"/>
            <a:ext cx="22875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solidFill>
                  <a:schemeClr val="tx2"/>
                </a:solidFill>
                <a:latin typeface="Gill Sans MT" charset="0"/>
              </a:rPr>
              <a:t>Adapted from George Sugai, 1996</a:t>
            </a:r>
          </a:p>
        </p:txBody>
      </p:sp>
      <p:sp>
        <p:nvSpPr>
          <p:cNvPr id="37895" name="Rectangle 7"/>
          <p:cNvSpPr>
            <a:spLocks noChangeArrowheads="1"/>
          </p:cNvSpPr>
          <p:nvPr/>
        </p:nvSpPr>
        <p:spPr bwMode="auto">
          <a:xfrm>
            <a:off x="609600" y="609600"/>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r>
              <a:rPr lang="en-US">
                <a:latin typeface="Gill Sans MT" charset="0"/>
              </a:rPr>
              <a:t> </a:t>
            </a:r>
          </a:p>
        </p:txBody>
      </p:sp>
      <p:sp>
        <p:nvSpPr>
          <p:cNvPr id="4104" name="Rectangle 8"/>
          <p:cNvSpPr>
            <a:spLocks noChangeArrowheads="1"/>
          </p:cNvSpPr>
          <p:nvPr/>
        </p:nvSpPr>
        <p:spPr bwMode="auto">
          <a:xfrm>
            <a:off x="685800" y="381000"/>
            <a:ext cx="7848600" cy="990600"/>
          </a:xfrm>
          <a:prstGeom prst="rect">
            <a:avLst/>
          </a:prstGeom>
          <a:noFill/>
          <a:ln w="12700">
            <a:noFill/>
            <a:miter lim="800000"/>
            <a:headEnd/>
            <a:tailEnd/>
          </a:ln>
          <a:effectLst/>
        </p:spPr>
        <p:txBody>
          <a:bodyPr lIns="90487" tIns="44450" rIns="90487" bIns="44450" anchor="ctr"/>
          <a:lstStyle/>
          <a:p>
            <a:pPr fontAlgn="auto">
              <a:spcBef>
                <a:spcPts val="0"/>
              </a:spcBef>
              <a:spcAft>
                <a:spcPts val="0"/>
              </a:spcAft>
              <a:defRPr/>
            </a:pPr>
            <a:endParaRPr lang="en-US" altLang="en-US" sz="3200">
              <a:solidFill>
                <a:schemeClr val="tx2"/>
              </a:solidFill>
              <a:effectLst>
                <a:outerShdw blurRad="38100" dist="38100" dir="2700000" algn="tl">
                  <a:srgbClr val="FFFFFF"/>
                </a:outerShdw>
              </a:effectLst>
              <a:latin typeface="Palatino" charset="0"/>
              <a:cs typeface="ＭＳ Ｐゴシック" charset="-128"/>
            </a:endParaRPr>
          </a:p>
        </p:txBody>
      </p:sp>
      <p:sp>
        <p:nvSpPr>
          <p:cNvPr id="37897" name="Rectangle 9"/>
          <p:cNvSpPr>
            <a:spLocks noChangeArrowheads="1"/>
          </p:cNvSpPr>
          <p:nvPr/>
        </p:nvSpPr>
        <p:spPr bwMode="auto">
          <a:xfrm>
            <a:off x="685800" y="14478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a:spcBef>
                <a:spcPct val="20000"/>
              </a:spcBef>
            </a:pPr>
            <a:r>
              <a:rPr lang="en-US" sz="3200">
                <a:solidFill>
                  <a:schemeClr val="tx2"/>
                </a:solidFill>
                <a:latin typeface="Gill Sans MT" charset="0"/>
              </a:rPr>
              <a:t> </a:t>
            </a:r>
          </a:p>
        </p:txBody>
      </p:sp>
      <p:sp>
        <p:nvSpPr>
          <p:cNvPr id="37898" name="Rectangle 11"/>
          <p:cNvSpPr>
            <a:spLocks noChangeArrowheads="1"/>
          </p:cNvSpPr>
          <p:nvPr/>
        </p:nvSpPr>
        <p:spPr bwMode="auto">
          <a:xfrm>
            <a:off x="7010400" y="6586538"/>
            <a:ext cx="197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a:t>© Terrance M. Scott, 2001</a:t>
            </a:r>
          </a:p>
        </p:txBody>
      </p:sp>
      <p:sp>
        <p:nvSpPr>
          <p:cNvPr id="37899" name="Rectangle 12"/>
          <p:cNvSpPr>
            <a:spLocks noChangeArrowheads="1"/>
          </p:cNvSpPr>
          <p:nvPr/>
        </p:nvSpPr>
        <p:spPr bwMode="auto">
          <a:xfrm>
            <a:off x="609600" y="609600"/>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r>
              <a:rPr lang="en-US">
                <a:latin typeface="Gill Sans MT" charset="0"/>
              </a:rPr>
              <a:t> </a:t>
            </a:r>
          </a:p>
        </p:txBody>
      </p:sp>
      <p:sp>
        <p:nvSpPr>
          <p:cNvPr id="4109" name="Rectangle 13"/>
          <p:cNvSpPr>
            <a:spLocks noChangeArrowheads="1"/>
          </p:cNvSpPr>
          <p:nvPr/>
        </p:nvSpPr>
        <p:spPr bwMode="auto">
          <a:xfrm>
            <a:off x="685800" y="381000"/>
            <a:ext cx="7848600" cy="990600"/>
          </a:xfrm>
          <a:prstGeom prst="rect">
            <a:avLst/>
          </a:prstGeom>
          <a:noFill/>
          <a:ln w="12700">
            <a:noFill/>
            <a:miter lim="800000"/>
            <a:headEnd/>
            <a:tailEnd/>
          </a:ln>
          <a:effectLst/>
        </p:spPr>
        <p:txBody>
          <a:bodyPr lIns="90487" tIns="44450" rIns="90487" bIns="44450" anchor="ctr"/>
          <a:lstStyle/>
          <a:p>
            <a:r>
              <a:rPr lang="en-US" sz="3200">
                <a:solidFill>
                  <a:schemeClr val="tx2"/>
                </a:solidFill>
                <a:effectLst>
                  <a:outerShdw blurRad="38100" dist="38100" dir="2700000" algn="tl">
                    <a:srgbClr val="000000"/>
                  </a:outerShdw>
                </a:effectLst>
                <a:latin typeface="Palatino" charset="0"/>
              </a:rPr>
              <a:t/>
            </a:r>
            <a:br>
              <a:rPr lang="en-US" sz="3200">
                <a:solidFill>
                  <a:schemeClr val="tx2"/>
                </a:solidFill>
                <a:effectLst>
                  <a:outerShdw blurRad="38100" dist="38100" dir="2700000" algn="tl">
                    <a:srgbClr val="000000"/>
                  </a:outerShdw>
                </a:effectLst>
                <a:latin typeface="Palatino" charset="0"/>
              </a:rPr>
            </a:br>
            <a:r>
              <a:rPr lang="en-US" sz="3200">
                <a:solidFill>
                  <a:schemeClr val="tx2"/>
                </a:solidFill>
                <a:effectLst>
                  <a:outerShdw blurRad="38100" dist="38100" dir="2700000" algn="tl">
                    <a:srgbClr val="000000"/>
                  </a:outerShdw>
                </a:effectLst>
                <a:latin typeface="Palatino" charset="0"/>
              </a:rPr>
              <a:t> </a:t>
            </a:r>
          </a:p>
        </p:txBody>
      </p:sp>
      <p:sp>
        <p:nvSpPr>
          <p:cNvPr id="37901" name="Rectangle 14"/>
          <p:cNvSpPr>
            <a:spLocks noChangeArrowheads="1"/>
          </p:cNvSpPr>
          <p:nvPr/>
        </p:nvSpPr>
        <p:spPr bwMode="auto">
          <a:xfrm>
            <a:off x="685800" y="14478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a:spcBef>
                <a:spcPct val="20000"/>
              </a:spcBef>
            </a:pPr>
            <a:r>
              <a:rPr lang="en-US" sz="3200">
                <a:solidFill>
                  <a:schemeClr val="tx2"/>
                </a:solidFill>
                <a:latin typeface="Gill Sans MT" charset="0"/>
              </a:rPr>
              <a:t> </a:t>
            </a:r>
          </a:p>
        </p:txBody>
      </p:sp>
      <p:sp>
        <p:nvSpPr>
          <p:cNvPr id="37903" name="Rectangle 17"/>
          <p:cNvSpPr>
            <a:spLocks noChangeArrowheads="1"/>
          </p:cNvSpPr>
          <p:nvPr/>
        </p:nvSpPr>
        <p:spPr bwMode="auto">
          <a:xfrm>
            <a:off x="762000" y="1066800"/>
            <a:ext cx="7772400" cy="1720984"/>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3200" b="1" dirty="0"/>
              <a:t>Universal</a:t>
            </a:r>
            <a:r>
              <a:rPr lang="en-US" sz="3200" dirty="0">
                <a:solidFill>
                  <a:srgbClr val="010464"/>
                </a:solidFill>
              </a:rPr>
              <a:t> </a:t>
            </a:r>
            <a:endParaRPr lang="en-US" dirty="0">
              <a:solidFill>
                <a:srgbClr val="010464"/>
              </a:solidFill>
              <a:latin typeface="Gill Sans MT" charset="0"/>
            </a:endParaRPr>
          </a:p>
          <a:p>
            <a:pPr algn="ctr"/>
            <a:r>
              <a:rPr lang="en-US" sz="2000" i="1" dirty="0"/>
              <a:t>School-Wide Data Collection and Analyses</a:t>
            </a:r>
            <a:br>
              <a:rPr lang="en-US" sz="2000" i="1" dirty="0"/>
            </a:br>
            <a:endParaRPr lang="en-US" sz="1400" i="1" dirty="0"/>
          </a:p>
          <a:p>
            <a:pPr algn="ctr"/>
            <a:r>
              <a:rPr lang="en-US" sz="2000" i="1" dirty="0"/>
              <a:t>School-Wide Prevention Systems </a:t>
            </a:r>
            <a:endParaRPr lang="en-US" sz="2000" i="1" dirty="0" smtClean="0"/>
          </a:p>
          <a:p>
            <a:pPr algn="ctr"/>
            <a:r>
              <a:rPr lang="en-US" sz="2000" i="1" dirty="0" smtClean="0"/>
              <a:t>(</a:t>
            </a:r>
            <a:r>
              <a:rPr lang="en-US" sz="2000" i="1" dirty="0"/>
              <a:t>rules, routines, arrangements)</a:t>
            </a:r>
            <a:endParaRPr lang="en-US" dirty="0"/>
          </a:p>
        </p:txBody>
      </p:sp>
      <p:sp>
        <p:nvSpPr>
          <p:cNvPr id="37905" name="Rectangle 26"/>
          <p:cNvSpPr>
            <a:spLocks noGrp="1" noChangeArrowheads="1"/>
          </p:cNvSpPr>
          <p:nvPr>
            <p:ph type="body" idx="1"/>
          </p:nvPr>
        </p:nvSpPr>
        <p:spPr>
          <a:xfrm>
            <a:off x="3467100" y="3787708"/>
            <a:ext cx="2209800" cy="5105400"/>
          </a:xfrm>
        </p:spPr>
        <p:txBody>
          <a:bodyPr/>
          <a:lstStyle/>
          <a:p>
            <a:pPr eaLnBrk="1" hangingPunct="1"/>
            <a:endParaRPr lang="en-US" dirty="0" smtClean="0"/>
          </a:p>
          <a:p>
            <a:pPr eaLnBrk="1" hangingPunct="1"/>
            <a:endParaRPr lang="en-US" dirty="0" smtClean="0"/>
          </a:p>
          <a:p>
            <a:pPr algn="ctr" eaLnBrk="1" hangingPunct="1">
              <a:buFontTx/>
              <a:buNone/>
            </a:pPr>
            <a:r>
              <a:rPr lang="en-US" b="1" dirty="0" smtClean="0">
                <a:latin typeface="Arial" charset="0"/>
              </a:rPr>
              <a:t>Targeted</a:t>
            </a:r>
          </a:p>
          <a:p>
            <a:pPr eaLnBrk="1" hangingPunct="1">
              <a:buFontTx/>
              <a:buNone/>
            </a:pPr>
            <a:endParaRPr lang="en-US" b="1" dirty="0">
              <a:latin typeface="Arial" charset="0"/>
            </a:endParaRPr>
          </a:p>
          <a:p>
            <a:pPr eaLnBrk="1" hangingPunct="1">
              <a:buFontTx/>
              <a:buNone/>
            </a:pPr>
            <a:endParaRPr lang="en-US" b="1" dirty="0" smtClean="0">
              <a:latin typeface="Arial" charset="0"/>
            </a:endParaRPr>
          </a:p>
          <a:p>
            <a:pPr eaLnBrk="1" hangingPunct="1">
              <a:buFontTx/>
              <a:buNone/>
            </a:pPr>
            <a:endParaRPr lang="en-US" b="1" dirty="0" smtClean="0">
              <a:latin typeface="Arial" charset="0"/>
            </a:endParaRPr>
          </a:p>
          <a:p>
            <a:pPr algn="ctr" eaLnBrk="1" hangingPunct="1">
              <a:buFontTx/>
              <a:buNone/>
            </a:pPr>
            <a:r>
              <a:rPr lang="en-US" b="1" dirty="0" smtClean="0">
                <a:latin typeface="Arial" charset="0"/>
              </a:rPr>
              <a:t>Individual</a:t>
            </a:r>
          </a:p>
          <a:p>
            <a:pPr eaLnBrk="1" hangingPunct="1"/>
            <a:endParaRPr lang="en-US" b="1" dirty="0" smtClean="0"/>
          </a:p>
          <a:p>
            <a:pPr eaLnBrk="1" hangingPunct="1"/>
            <a:endParaRPr lang="en-US" dirty="0" smtClean="0"/>
          </a:p>
        </p:txBody>
      </p:sp>
      <p:sp>
        <p:nvSpPr>
          <p:cNvPr id="37906" name="Text Box 27"/>
          <p:cNvSpPr txBox="1">
            <a:spLocks noChangeArrowheads="1"/>
          </p:cNvSpPr>
          <p:nvPr/>
        </p:nvSpPr>
        <p:spPr bwMode="auto">
          <a:xfrm>
            <a:off x="228600" y="32766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2000" b="1" i="1" dirty="0"/>
              <a:t>   </a:t>
            </a:r>
            <a:r>
              <a:rPr lang="en-US" sz="2000" i="1" dirty="0"/>
              <a:t>Analyze</a:t>
            </a:r>
            <a:br>
              <a:rPr lang="en-US" sz="2000" i="1" dirty="0"/>
            </a:br>
            <a:r>
              <a:rPr lang="en-US" sz="2000" i="1" dirty="0"/>
              <a:t>Student Data</a:t>
            </a:r>
            <a:endParaRPr lang="en-US" sz="1800" b="1" dirty="0">
              <a:latin typeface="Gill Sans MT" charset="0"/>
            </a:endParaRPr>
          </a:p>
        </p:txBody>
      </p:sp>
      <p:sp>
        <p:nvSpPr>
          <p:cNvPr id="37907" name="Text Box 28"/>
          <p:cNvSpPr txBox="1">
            <a:spLocks noChangeArrowheads="1"/>
          </p:cNvSpPr>
          <p:nvPr/>
        </p:nvSpPr>
        <p:spPr bwMode="auto">
          <a:xfrm>
            <a:off x="228600" y="4343400"/>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2000" b="1" i="1" dirty="0">
                <a:solidFill>
                  <a:srgbClr val="FFFF00"/>
                </a:solidFill>
              </a:rPr>
              <a:t>          </a:t>
            </a:r>
            <a:r>
              <a:rPr lang="en-US" sz="2000" i="1" dirty="0"/>
              <a:t>Interviews, Questionnaires, etc.</a:t>
            </a:r>
            <a:r>
              <a:rPr lang="en-US" sz="1800" b="1" dirty="0"/>
              <a:t> </a:t>
            </a:r>
          </a:p>
        </p:txBody>
      </p:sp>
      <p:sp>
        <p:nvSpPr>
          <p:cNvPr id="37908" name="Text Box 29"/>
          <p:cNvSpPr txBox="1">
            <a:spLocks noChangeArrowheads="1"/>
          </p:cNvSpPr>
          <p:nvPr/>
        </p:nvSpPr>
        <p:spPr bwMode="auto">
          <a:xfrm>
            <a:off x="685800" y="54102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2000" b="1" i="1" dirty="0"/>
              <a:t>   </a:t>
            </a:r>
            <a:r>
              <a:rPr lang="en-US" sz="2000" i="1" dirty="0"/>
              <a:t>Observations </a:t>
            </a:r>
            <a:br>
              <a:rPr lang="en-US" sz="2000" i="1" dirty="0"/>
            </a:br>
            <a:r>
              <a:rPr lang="en-US" sz="2000" i="1" dirty="0"/>
              <a:t>and ABC Analysis</a:t>
            </a:r>
            <a:endParaRPr lang="en-US" sz="1800" i="1" dirty="0"/>
          </a:p>
        </p:txBody>
      </p:sp>
      <p:sp>
        <p:nvSpPr>
          <p:cNvPr id="37909" name="Text Box 31"/>
          <p:cNvSpPr txBox="1">
            <a:spLocks noChangeArrowheads="1"/>
          </p:cNvSpPr>
          <p:nvPr/>
        </p:nvSpPr>
        <p:spPr bwMode="auto">
          <a:xfrm>
            <a:off x="6477000" y="4191000"/>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a:solidFill>
                  <a:schemeClr val="bg1"/>
                </a:solidFill>
              </a:rPr>
              <a:t>   </a:t>
            </a:r>
            <a:r>
              <a:rPr lang="en-US" sz="2000" i="1"/>
              <a:t>Simple Student Interventions </a:t>
            </a:r>
            <a:endParaRPr lang="en-US" sz="1800"/>
          </a:p>
        </p:txBody>
      </p:sp>
      <p:sp>
        <p:nvSpPr>
          <p:cNvPr id="37910" name="Text Box 33"/>
          <p:cNvSpPr txBox="1">
            <a:spLocks noChangeArrowheads="1"/>
          </p:cNvSpPr>
          <p:nvPr/>
        </p:nvSpPr>
        <p:spPr bwMode="auto">
          <a:xfrm>
            <a:off x="6934200" y="3124200"/>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dirty="0">
                <a:latin typeface="Gill Sans MT" charset="0"/>
              </a:rPr>
              <a:t>        </a:t>
            </a:r>
            <a:r>
              <a:rPr lang="en-US" sz="2000" dirty="0"/>
              <a:t>Group</a:t>
            </a:r>
            <a:r>
              <a:rPr lang="en-US" sz="2000" i="1" dirty="0"/>
              <a:t>  </a:t>
            </a:r>
            <a:br>
              <a:rPr lang="en-US" sz="2000" i="1" dirty="0"/>
            </a:br>
            <a:r>
              <a:rPr lang="en-US" sz="2000" i="1" dirty="0"/>
              <a:t>    Interventions</a:t>
            </a:r>
            <a:endParaRPr lang="en-US" sz="1800" dirty="0">
              <a:latin typeface="Gill Sans MT" charset="0"/>
            </a:endParaRPr>
          </a:p>
        </p:txBody>
      </p:sp>
      <p:sp>
        <p:nvSpPr>
          <p:cNvPr id="37911" name="Text Box 34"/>
          <p:cNvSpPr txBox="1">
            <a:spLocks noChangeArrowheads="1"/>
          </p:cNvSpPr>
          <p:nvPr/>
        </p:nvSpPr>
        <p:spPr bwMode="auto">
          <a:xfrm>
            <a:off x="5715000" y="54864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dirty="0">
                <a:solidFill>
                  <a:schemeClr val="bg1"/>
                </a:solidFill>
              </a:rPr>
              <a:t>      </a:t>
            </a:r>
            <a:r>
              <a:rPr lang="en-US" sz="2000" i="1" dirty="0"/>
              <a:t>Complex Individualized </a:t>
            </a:r>
            <a:br>
              <a:rPr lang="en-US" sz="2000" i="1" dirty="0"/>
            </a:br>
            <a:r>
              <a:rPr lang="en-US" sz="2000" i="1" dirty="0"/>
              <a:t>    Interventions </a:t>
            </a:r>
            <a:endParaRPr lang="en-US" sz="2000" i="1" dirty="0">
              <a:latin typeface="Gill Sans MT" charset="0"/>
            </a:endParaRPr>
          </a:p>
        </p:txBody>
      </p:sp>
      <p:sp>
        <p:nvSpPr>
          <p:cNvPr id="37912" name="Text Box 36"/>
          <p:cNvSpPr txBox="1">
            <a:spLocks noChangeArrowheads="1"/>
          </p:cNvSpPr>
          <p:nvPr/>
        </p:nvSpPr>
        <p:spPr bwMode="auto">
          <a:xfrm rot="18405001">
            <a:off x="6107184" y="299898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algn="ctr" eaLnBrk="1" hangingPunct="1">
              <a:spcBef>
                <a:spcPct val="50000"/>
              </a:spcBef>
            </a:pPr>
            <a:r>
              <a:rPr lang="en-US" sz="1800" b="1" dirty="0">
                <a:solidFill>
                  <a:schemeClr val="accent2"/>
                </a:solidFill>
              </a:rPr>
              <a:t>Intervention</a:t>
            </a:r>
            <a:endParaRPr lang="en-US" sz="1800" dirty="0">
              <a:solidFill>
                <a:schemeClr val="accent2"/>
              </a:solidFill>
            </a:endParaRPr>
          </a:p>
        </p:txBody>
      </p:sp>
      <p:sp>
        <p:nvSpPr>
          <p:cNvPr id="37913" name="Text Box 37"/>
          <p:cNvSpPr txBox="1">
            <a:spLocks noChangeArrowheads="1"/>
          </p:cNvSpPr>
          <p:nvPr/>
        </p:nvSpPr>
        <p:spPr bwMode="auto">
          <a:xfrm rot="3018085">
            <a:off x="863396" y="321627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algn="ctr" eaLnBrk="1" hangingPunct="1">
              <a:spcBef>
                <a:spcPct val="50000"/>
              </a:spcBef>
            </a:pPr>
            <a:r>
              <a:rPr lang="en-US" sz="1800" b="1" dirty="0">
                <a:solidFill>
                  <a:schemeClr val="accent2"/>
                </a:solidFill>
              </a:rPr>
              <a:t>Assessment</a:t>
            </a:r>
            <a:endParaRPr lang="en-US" sz="1800" dirty="0">
              <a:solidFill>
                <a:schemeClr val="accent2"/>
              </a:solidFill>
            </a:endParaRPr>
          </a:p>
        </p:txBody>
      </p:sp>
      <p:sp>
        <p:nvSpPr>
          <p:cNvPr id="3" name="Rounded Rectangle 2"/>
          <p:cNvSpPr/>
          <p:nvPr/>
        </p:nvSpPr>
        <p:spPr>
          <a:xfrm>
            <a:off x="2737427" y="4073434"/>
            <a:ext cx="3561048" cy="414472"/>
          </a:xfrm>
          <a:prstGeom prst="roundRect">
            <a:avLst/>
          </a:prstGeom>
          <a:solidFill>
            <a:schemeClr val="bg1">
              <a:lumMod val="85000"/>
            </a:scheme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Careful Data Analysis</a:t>
            </a:r>
            <a:endParaRPr lang="en-US" dirty="0">
              <a:solidFill>
                <a:schemeClr val="tx1"/>
              </a:solidFill>
            </a:endParaRPr>
          </a:p>
        </p:txBody>
      </p:sp>
      <p:sp>
        <p:nvSpPr>
          <p:cNvPr id="26" name="Rounded Rectangle 25"/>
          <p:cNvSpPr/>
          <p:nvPr/>
        </p:nvSpPr>
        <p:spPr>
          <a:xfrm>
            <a:off x="2819400" y="5105400"/>
            <a:ext cx="3561048" cy="414472"/>
          </a:xfrm>
          <a:prstGeom prst="roundRect">
            <a:avLst/>
          </a:prstGeom>
          <a:solidFill>
            <a:schemeClr val="bg1">
              <a:lumMod val="85000"/>
            </a:scheme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Careful Data Analysis</a:t>
            </a:r>
            <a:endParaRPr lang="en-US" dirty="0">
              <a:solidFill>
                <a:schemeClr val="tx1"/>
              </a:solidFill>
            </a:endParaRPr>
          </a:p>
        </p:txBody>
      </p:sp>
    </p:spTree>
    <p:extLst>
      <p:ext uri="{BB962C8B-B14F-4D97-AF65-F5344CB8AC3E}">
        <p14:creationId xmlns:p14="http://schemas.microsoft.com/office/powerpoint/2010/main" val="685230741"/>
      </p:ext>
    </p:extLst>
  </p:cSld>
  <p:clrMapOvr>
    <a:masterClrMapping/>
  </p:clrMapOvr>
  <p:transition>
    <p:cover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7620000" cy="1706562"/>
          </a:xfrm>
        </p:spPr>
        <p:txBody>
          <a:bodyPr/>
          <a:lstStyle/>
          <a:p>
            <a:r>
              <a:rPr lang="en-US" dirty="0" smtClean="0">
                <a:latin typeface="Trebuchet MS" panose="020B0603020202020204" pitchFamily="34" charset="0"/>
              </a:rPr>
              <a:t>Readiness Reflection </a:t>
            </a:r>
            <a:br>
              <a:rPr lang="en-US" dirty="0" smtClean="0">
                <a:latin typeface="Trebuchet MS" panose="020B0603020202020204" pitchFamily="34" charset="0"/>
              </a:rPr>
            </a:br>
            <a:r>
              <a:rPr lang="en-US" dirty="0" smtClean="0">
                <a:latin typeface="Trebuchet MS" panose="020B0603020202020204" pitchFamily="34" charset="0"/>
              </a:rPr>
              <a:t>Activity</a:t>
            </a:r>
            <a:endParaRPr lang="en-US" dirty="0">
              <a:latin typeface="Trebuchet MS" panose="020B0603020202020204" pitchFamily="34" charset="0"/>
            </a:endParaRPr>
          </a:p>
        </p:txBody>
      </p:sp>
      <p:sp>
        <p:nvSpPr>
          <p:cNvPr id="3" name="Content Placeholder 2"/>
          <p:cNvSpPr>
            <a:spLocks noGrp="1"/>
          </p:cNvSpPr>
          <p:nvPr>
            <p:ph idx="1"/>
          </p:nvPr>
        </p:nvSpPr>
        <p:spPr>
          <a:xfrm>
            <a:off x="304800" y="1905000"/>
            <a:ext cx="7620000" cy="4572000"/>
          </a:xfrm>
        </p:spPr>
        <p:txBody>
          <a:bodyPr>
            <a:normAutofit/>
          </a:bodyPr>
          <a:lstStyle/>
          <a:p>
            <a:pPr marL="114300" indent="0">
              <a:buNone/>
            </a:pPr>
            <a:r>
              <a:rPr lang="en-US" sz="3200" dirty="0" smtClean="0"/>
              <a:t>Complete reflection questions on yellow sheet from the packet. </a:t>
            </a:r>
          </a:p>
          <a:p>
            <a:endParaRPr lang="en-US" sz="3200" dirty="0"/>
          </a:p>
          <a:p>
            <a:r>
              <a:rPr lang="en-US" sz="3200" dirty="0" smtClean="0"/>
              <a:t>Willingness</a:t>
            </a:r>
          </a:p>
          <a:p>
            <a:r>
              <a:rPr lang="en-US" sz="3200" dirty="0" smtClean="0"/>
              <a:t>Readiness</a:t>
            </a:r>
          </a:p>
          <a:p>
            <a:r>
              <a:rPr lang="en-US" sz="3200" dirty="0" smtClean="0"/>
              <a:t>Data Review</a:t>
            </a:r>
          </a:p>
          <a:p>
            <a:endParaRPr lang="en-US" sz="3200" dirty="0"/>
          </a:p>
        </p:txBody>
      </p:sp>
      <p:pic>
        <p:nvPicPr>
          <p:cNvPr id="4" name="Picture 3" descr="Mount_Hood_reflected_in_Mirror_Lake,_Oreg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9886" y="3048000"/>
            <a:ext cx="4414914" cy="3505200"/>
          </a:xfrm>
          <a:prstGeom prst="rect">
            <a:avLst/>
          </a:prstGeom>
        </p:spPr>
      </p:pic>
      <p:sp>
        <p:nvSpPr>
          <p:cNvPr id="9" name="Folded Corner 8"/>
          <p:cNvSpPr/>
          <p:nvPr/>
        </p:nvSpPr>
        <p:spPr>
          <a:xfrm>
            <a:off x="7543800" y="3810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3275618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77200" cy="923925"/>
          </a:xfrm>
          <a:solidFill>
            <a:schemeClr val="bg1"/>
          </a:solidFill>
          <a:ln w="57150">
            <a:solidFill>
              <a:srgbClr val="003399"/>
            </a:solidFill>
          </a:ln>
        </p:spPr>
        <p:txBody>
          <a:bodyPr rtlCol="0">
            <a:normAutofit/>
          </a:bodyPr>
          <a:lstStyle/>
          <a:p>
            <a:pPr eaLnBrk="1" fontAlgn="auto" hangingPunct="1">
              <a:spcAft>
                <a:spcPts val="0"/>
              </a:spcAft>
              <a:defRPr/>
            </a:pPr>
            <a:r>
              <a:rPr lang="en-US" sz="3200" b="1" dirty="0" smtClean="0">
                <a:latin typeface="Trebuchet MS" panose="020B0603020202020204" pitchFamily="34" charset="0"/>
              </a:rPr>
              <a:t>Tier 2</a:t>
            </a:r>
            <a:r>
              <a:rPr lang="en-US" sz="3200" b="1" dirty="0">
                <a:latin typeface="Trebuchet MS" panose="020B0603020202020204" pitchFamily="34" charset="0"/>
              </a:rPr>
              <a:t> </a:t>
            </a:r>
            <a:r>
              <a:rPr lang="en-US" sz="3200" b="1" dirty="0" smtClean="0">
                <a:latin typeface="Trebuchet MS" panose="020B0603020202020204" pitchFamily="34" charset="0"/>
              </a:rPr>
              <a:t>Overview</a:t>
            </a:r>
            <a:endParaRPr lang="en-US" sz="3200" b="1" dirty="0">
              <a:latin typeface="Trebuchet MS" panose="020B0603020202020204" pitchFamily="34" charset="0"/>
            </a:endParaRPr>
          </a:p>
        </p:txBody>
      </p:sp>
      <p:sp>
        <p:nvSpPr>
          <p:cNvPr id="3" name="Content Placeholder 2"/>
          <p:cNvSpPr>
            <a:spLocks noGrp="1"/>
          </p:cNvSpPr>
          <p:nvPr>
            <p:ph idx="1"/>
          </p:nvPr>
        </p:nvSpPr>
        <p:spPr>
          <a:xfrm>
            <a:off x="228600" y="1295400"/>
            <a:ext cx="7962900" cy="5181600"/>
          </a:xfrm>
        </p:spPr>
        <p:txBody>
          <a:bodyPr rtlCol="0">
            <a:normAutofit fontScale="92500" lnSpcReduction="20000"/>
          </a:bodyPr>
          <a:lstStyle/>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Interventions are </a:t>
            </a:r>
            <a:r>
              <a:rPr lang="en-US" sz="2400" u="sng" dirty="0" smtClean="0">
                <a:ea typeface="Verdana" panose="020B0604030504040204" pitchFamily="34" charset="0"/>
                <a:cs typeface="Verdana" panose="020B0604030504040204" pitchFamily="34" charset="0"/>
              </a:rPr>
              <a:t>efficient</a:t>
            </a:r>
          </a:p>
          <a:p>
            <a:pPr lvl="2">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Continuously available so students can receive support quickly (within 2-3 </a:t>
            </a:r>
            <a:r>
              <a:rPr lang="en-US" sz="2400" dirty="0">
                <a:ea typeface="Verdana" panose="020B0604030504040204" pitchFamily="34" charset="0"/>
                <a:cs typeface="Verdana" panose="020B0604030504040204" pitchFamily="34" charset="0"/>
              </a:rPr>
              <a:t>days </a:t>
            </a:r>
            <a:r>
              <a:rPr lang="en-US" sz="2400" dirty="0" smtClean="0">
                <a:ea typeface="Verdana" panose="020B0604030504040204" pitchFamily="34" charset="0"/>
                <a:cs typeface="Verdana" panose="020B0604030504040204" pitchFamily="34" charset="0"/>
              </a:rPr>
              <a:t>optimally)</a:t>
            </a:r>
          </a:p>
          <a:p>
            <a:pPr lvl="2"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u="sng" dirty="0" smtClean="0">
                <a:ea typeface="Verdana" panose="020B0604030504040204" pitchFamily="34" charset="0"/>
                <a:cs typeface="Verdana" panose="020B0604030504040204" pitchFamily="34" charset="0"/>
              </a:rPr>
              <a:t>Minimal time </a:t>
            </a:r>
            <a:r>
              <a:rPr lang="en-US" sz="2400" dirty="0" smtClean="0">
                <a:ea typeface="Verdana" panose="020B0604030504040204" pitchFamily="34" charset="0"/>
                <a:cs typeface="Verdana" panose="020B0604030504040204" pitchFamily="34" charset="0"/>
              </a:rPr>
              <a:t>commitment required </a:t>
            </a:r>
            <a:r>
              <a:rPr lang="en-US" sz="2400" u="sng" dirty="0" smtClean="0">
                <a:ea typeface="Verdana" panose="020B0604030504040204" pitchFamily="34" charset="0"/>
                <a:cs typeface="Verdana" panose="020B0604030504040204" pitchFamily="34" charset="0"/>
              </a:rPr>
              <a:t>from classroom teachers</a:t>
            </a:r>
          </a:p>
          <a:p>
            <a:pPr lvl="1"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Required skill sets needed by teachers </a:t>
            </a:r>
            <a:r>
              <a:rPr lang="en-US" sz="2400" u="sng" dirty="0" smtClean="0">
                <a:ea typeface="Verdana" panose="020B0604030504040204" pitchFamily="34" charset="0"/>
                <a:cs typeface="Verdana" panose="020B0604030504040204" pitchFamily="34" charset="0"/>
              </a:rPr>
              <a:t>easily learned</a:t>
            </a:r>
          </a:p>
          <a:p>
            <a:pPr lvl="1"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u="sng" dirty="0" smtClean="0">
                <a:ea typeface="Verdana" panose="020B0604030504040204" pitchFamily="34" charset="0"/>
                <a:cs typeface="Verdana" panose="020B0604030504040204" pitchFamily="34" charset="0"/>
              </a:rPr>
              <a:t>Aligned </a:t>
            </a:r>
            <a:r>
              <a:rPr lang="en-US" sz="2400" dirty="0" smtClean="0">
                <a:ea typeface="Verdana" panose="020B0604030504040204" pitchFamily="34" charset="0"/>
                <a:cs typeface="Verdana" panose="020B0604030504040204" pitchFamily="34" charset="0"/>
              </a:rPr>
              <a:t>with school-wide expectations</a:t>
            </a:r>
          </a:p>
          <a:p>
            <a:pPr lvl="1"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Emphasis on intervention designed to </a:t>
            </a:r>
            <a:r>
              <a:rPr lang="en-US" sz="2400" u="sng" dirty="0" smtClean="0">
                <a:ea typeface="Verdana" panose="020B0604030504040204" pitchFamily="34" charset="0"/>
                <a:cs typeface="Verdana" panose="020B0604030504040204" pitchFamily="34" charset="0"/>
              </a:rPr>
              <a:t>support multiple students simultaneously</a:t>
            </a:r>
            <a:r>
              <a:rPr lang="en-US" sz="2400" dirty="0" smtClean="0">
                <a:ea typeface="Verdana" panose="020B0604030504040204" pitchFamily="34" charset="0"/>
                <a:cs typeface="Verdana" panose="020B0604030504040204" pitchFamily="34" charset="0"/>
              </a:rPr>
              <a:t> (e.g. </a:t>
            </a:r>
            <a:r>
              <a:rPr lang="en-US" sz="2400" i="1" dirty="0" smtClean="0">
                <a:ea typeface="Verdana" panose="020B0604030504040204" pitchFamily="34" charset="0"/>
                <a:cs typeface="Verdana" panose="020B0604030504040204" pitchFamily="34" charset="0"/>
              </a:rPr>
              <a:t>Check-In/Check-Out</a:t>
            </a:r>
            <a:r>
              <a:rPr lang="en-US" sz="2400" dirty="0" smtClean="0">
                <a:ea typeface="Verdana" panose="020B0604030504040204" pitchFamily="34" charset="0"/>
                <a:cs typeface="Verdana" panose="020B0604030504040204" pitchFamily="34" charset="0"/>
              </a:rPr>
              <a:t>, </a:t>
            </a:r>
            <a:r>
              <a:rPr lang="en-US" sz="2400" dirty="0">
                <a:ea typeface="Verdana" panose="020B0604030504040204" pitchFamily="34" charset="0"/>
                <a:cs typeface="Verdana" panose="020B0604030504040204" pitchFamily="34" charset="0"/>
              </a:rPr>
              <a:t>S</a:t>
            </a:r>
            <a:r>
              <a:rPr lang="en-US" sz="2400" dirty="0" smtClean="0">
                <a:ea typeface="Verdana" panose="020B0604030504040204" pitchFamily="34" charset="0"/>
                <a:cs typeface="Verdana" panose="020B0604030504040204" pitchFamily="34" charset="0"/>
              </a:rPr>
              <a:t>ocial Skills Groups, etc.)</a:t>
            </a:r>
          </a:p>
          <a:p>
            <a:pPr lvl="2"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Consistently implemented with most students, some flexibility</a:t>
            </a:r>
          </a:p>
          <a:p>
            <a:pPr lvl="2"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
              <a:defRPr/>
            </a:pPr>
            <a:r>
              <a:rPr lang="en-US" sz="2400" dirty="0" smtClean="0">
                <a:ea typeface="Verdana" panose="020B0604030504040204" pitchFamily="34" charset="0"/>
                <a:cs typeface="Verdana" panose="020B0604030504040204" pitchFamily="34" charset="0"/>
              </a:rPr>
              <a:t>Intervention selected </a:t>
            </a:r>
            <a:r>
              <a:rPr lang="en-US" sz="2400" u="sng" dirty="0" smtClean="0">
                <a:ea typeface="Verdana" panose="020B0604030504040204" pitchFamily="34" charset="0"/>
                <a:cs typeface="Verdana" panose="020B0604030504040204" pitchFamily="34" charset="0"/>
              </a:rPr>
              <a:t>matched to function </a:t>
            </a:r>
            <a:r>
              <a:rPr lang="en-US" sz="2400" dirty="0" smtClean="0">
                <a:ea typeface="Verdana" panose="020B0604030504040204" pitchFamily="34" charset="0"/>
                <a:cs typeface="Verdana" panose="020B0604030504040204" pitchFamily="34" charset="0"/>
              </a:rPr>
              <a:t>of </a:t>
            </a:r>
          </a:p>
          <a:p>
            <a:pPr marL="411480" lvl="1" indent="0" eaLnBrk="1" fontAlgn="auto" hangingPunct="1">
              <a:buClr>
                <a:srgbClr val="3333CC"/>
              </a:buClr>
              <a:buNone/>
              <a:defRPr/>
            </a:pPr>
            <a:r>
              <a:rPr lang="en-US" sz="2400" dirty="0">
                <a:ea typeface="Verdana" panose="020B0604030504040204" pitchFamily="34" charset="0"/>
                <a:cs typeface="Verdana" panose="020B0604030504040204" pitchFamily="34" charset="0"/>
              </a:rPr>
              <a:t> </a:t>
            </a:r>
            <a:r>
              <a:rPr lang="en-US" sz="2400" dirty="0" smtClean="0">
                <a:ea typeface="Verdana" panose="020B0604030504040204" pitchFamily="34" charset="0"/>
                <a:cs typeface="Verdana" panose="020B0604030504040204" pitchFamily="34" charset="0"/>
              </a:rPr>
              <a:t>   student behavior</a:t>
            </a:r>
          </a:p>
        </p:txBody>
      </p:sp>
      <p:sp>
        <p:nvSpPr>
          <p:cNvPr id="123907" name="TextBox 3"/>
          <p:cNvSpPr txBox="1">
            <a:spLocks noChangeArrowheads="1"/>
          </p:cNvSpPr>
          <p:nvPr/>
        </p:nvSpPr>
        <p:spPr bwMode="auto">
          <a:xfrm>
            <a:off x="152400" y="6335713"/>
            <a:ext cx="3962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latin typeface="+mj-lt"/>
              </a:rPr>
              <a:t>Adapted from Rose </a:t>
            </a:r>
            <a:r>
              <a:rPr lang="en-US" sz="1400" i="1" dirty="0" err="1">
                <a:latin typeface="+mj-lt"/>
              </a:rPr>
              <a:t>Iovannone</a:t>
            </a:r>
            <a:r>
              <a:rPr lang="en-US" sz="1400" i="1" dirty="0">
                <a:latin typeface="+mj-lt"/>
              </a:rPr>
              <a:t>, Brief PTR</a:t>
            </a:r>
          </a:p>
        </p:txBody>
      </p:sp>
      <p:grpSp>
        <p:nvGrpSpPr>
          <p:cNvPr id="16" name="Group 15"/>
          <p:cNvGrpSpPr/>
          <p:nvPr/>
        </p:nvGrpSpPr>
        <p:grpSpPr>
          <a:xfrm rot="1686142">
            <a:off x="6654782" y="5543703"/>
            <a:ext cx="1859251" cy="1448645"/>
            <a:chOff x="1621757" y="2920389"/>
            <a:chExt cx="1788662" cy="1597304"/>
          </a:xfrm>
          <a:effectLst>
            <a:reflection blurRad="6350" stA="52000" endA="300" endPos="35000" dir="5400000" sy="-100000" algn="bl" rotWithShape="0"/>
          </a:effectLst>
        </p:grpSpPr>
        <p:sp>
          <p:nvSpPr>
            <p:cNvPr id="17" name="Freeform 16"/>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19962890">
              <a:off x="1851218" y="3806086"/>
              <a:ext cx="599822" cy="220585"/>
            </a:xfrm>
            <a:prstGeom prst="rect">
              <a:avLst/>
            </a:prstGeom>
            <a:noFill/>
          </p:spPr>
          <p:txBody>
            <a:bodyPr wrap="square" rtlCol="0">
              <a:spAutoFit/>
            </a:bodyPr>
            <a:lstStyle/>
            <a:p>
              <a:pPr algn="ctr"/>
              <a:r>
                <a:rPr lang="en-US" sz="700" b="1" dirty="0" smtClean="0"/>
                <a:t>Systems</a:t>
              </a:r>
            </a:p>
          </p:txBody>
        </p:sp>
        <p:sp>
          <p:nvSpPr>
            <p:cNvPr id="19" name="Freeform 18"/>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049099">
              <a:off x="2584348" y="3401452"/>
              <a:ext cx="593392" cy="339361"/>
            </a:xfrm>
            <a:prstGeom prst="rect">
              <a:avLst/>
            </a:prstGeom>
            <a:noFill/>
          </p:spPr>
          <p:txBody>
            <a:bodyPr wrap="square" rtlCol="0">
              <a:spAutoFit/>
            </a:bodyPr>
            <a:lstStyle/>
            <a:p>
              <a:pPr algn="ctr"/>
              <a:r>
                <a:rPr lang="en-US" sz="700" b="1" dirty="0" smtClean="0"/>
                <a:t>Problem-Solving</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9003157"/>
              </p:ext>
            </p:extLst>
          </p:nvPr>
        </p:nvGraphicFramePr>
        <p:xfrm>
          <a:off x="567380" y="1950163"/>
          <a:ext cx="7848600" cy="3383280"/>
        </p:xfrm>
        <a:graphic>
          <a:graphicData uri="http://schemas.openxmlformats.org/drawingml/2006/table">
            <a:tbl>
              <a:tblPr firstRow="1" bandRow="1">
                <a:tableStyleId>{5C22544A-7EE6-4342-B048-85BDC9FD1C3A}</a:tableStyleId>
              </a:tblPr>
              <a:tblGrid>
                <a:gridCol w="3924300"/>
                <a:gridCol w="3924300"/>
              </a:tblGrid>
              <a:tr h="370840">
                <a:tc>
                  <a:txBody>
                    <a:bodyPr/>
                    <a:lstStyle/>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 Team Composition</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2.2 Team Operating Procedures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2.3 Screening</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2.4 Request for Assistance</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2.5 Options for Tier II Interventions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2.6 Tier II Critical Features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2.7 Practice Matched to Student Need</a:t>
                      </a:r>
                    </a:p>
                    <a:p>
                      <a:endParaRPr lang="en-US" b="0" dirty="0">
                        <a:solidFill>
                          <a:schemeClr val="tx1"/>
                        </a:solidFill>
                      </a:endParaRPr>
                    </a:p>
                  </a:txBody>
                  <a:tcPr>
                    <a:noFill/>
                  </a:tcPr>
                </a:tc>
                <a:tc>
                  <a:txBody>
                    <a:bodyPr/>
                    <a:lstStyle/>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2.8 Access to Tier 1 Supports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2.9 Professional Development</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2.10 Level of Use</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2.11 Student Performance Data</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2.12 Fidelity Data</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2.13 Annual Evaluation</a:t>
                      </a:r>
                    </a:p>
                    <a:p>
                      <a:endParaRPr lang="en-US" b="0" dirty="0">
                        <a:solidFill>
                          <a:schemeClr val="tx1"/>
                        </a:solidFill>
                      </a:endParaRPr>
                    </a:p>
                  </a:txBody>
                  <a:tcPr>
                    <a:noFill/>
                  </a:tcPr>
                </a:tc>
              </a:tr>
            </a:tbl>
          </a:graphicData>
        </a:graphic>
      </p:graphicFrame>
      <p:sp>
        <p:nvSpPr>
          <p:cNvPr id="2" name="Title 1"/>
          <p:cNvSpPr>
            <a:spLocks noGrp="1"/>
          </p:cNvSpPr>
          <p:nvPr>
            <p:ph type="title"/>
          </p:nvPr>
        </p:nvSpPr>
        <p:spPr>
          <a:xfrm>
            <a:off x="228600" y="152400"/>
            <a:ext cx="7514194" cy="923925"/>
          </a:xfrm>
          <a:solidFill>
            <a:schemeClr val="bg1"/>
          </a:solidFill>
          <a:ln w="57150">
            <a:solidFill>
              <a:srgbClr val="003399"/>
            </a:solidFill>
          </a:ln>
        </p:spPr>
        <p:txBody>
          <a:bodyPr rtlCol="0">
            <a:normAutofit/>
          </a:bodyPr>
          <a:lstStyle/>
          <a:p>
            <a:pPr eaLnBrk="1" fontAlgn="auto" hangingPunct="1">
              <a:spcAft>
                <a:spcPts val="0"/>
              </a:spcAft>
              <a:defRPr/>
            </a:pPr>
            <a:r>
              <a:rPr lang="en-US" sz="3200" b="1" dirty="0" smtClean="0">
                <a:latin typeface="Trebuchet MS" panose="020B0603020202020204" pitchFamily="34" charset="0"/>
              </a:rPr>
              <a:t>Tier 2</a:t>
            </a:r>
            <a:r>
              <a:rPr lang="en-US" sz="3200" b="1" dirty="0">
                <a:latin typeface="Trebuchet MS" panose="020B0603020202020204" pitchFamily="34" charset="0"/>
              </a:rPr>
              <a:t> </a:t>
            </a:r>
            <a:r>
              <a:rPr lang="en-US" sz="3200" b="1" dirty="0" smtClean="0">
                <a:latin typeface="Trebuchet MS" panose="020B0603020202020204" pitchFamily="34" charset="0"/>
              </a:rPr>
              <a:t>Overview</a:t>
            </a:r>
            <a:endParaRPr lang="en-US" sz="3200" b="1" dirty="0">
              <a:latin typeface="Trebuchet MS" panose="020B0603020202020204" pitchFamily="34" charset="0"/>
            </a:endParaRPr>
          </a:p>
        </p:txBody>
      </p:sp>
      <p:sp>
        <p:nvSpPr>
          <p:cNvPr id="3" name="Content Placeholder 2"/>
          <p:cNvSpPr>
            <a:spLocks noGrp="1"/>
          </p:cNvSpPr>
          <p:nvPr>
            <p:ph idx="1"/>
          </p:nvPr>
        </p:nvSpPr>
        <p:spPr>
          <a:xfrm>
            <a:off x="152400" y="1254243"/>
            <a:ext cx="7962900" cy="5181600"/>
          </a:xfrm>
        </p:spPr>
        <p:txBody>
          <a:bodyPr rtlCol="0">
            <a:normAutofit/>
          </a:bodyPr>
          <a:lstStyle/>
          <a:p>
            <a:pPr marL="411480" lvl="1" indent="0" eaLnBrk="1" fontAlgn="auto" hangingPunct="1">
              <a:buClr>
                <a:srgbClr val="3333CC"/>
              </a:buClr>
              <a:buNone/>
              <a:defRPr/>
            </a:pPr>
            <a:r>
              <a:rPr lang="en-US" sz="2400" dirty="0" smtClean="0">
                <a:ea typeface="Verdana" panose="020B0604030504040204" pitchFamily="34" charset="0"/>
                <a:cs typeface="Verdana" panose="020B0604030504040204" pitchFamily="34" charset="0"/>
              </a:rPr>
              <a:t>Tiered Fidelity Inventory:</a:t>
            </a:r>
          </a:p>
        </p:txBody>
      </p:sp>
      <p:pic>
        <p:nvPicPr>
          <p:cNvPr id="7170"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6587180" y="4114800"/>
            <a:ext cx="1828800" cy="273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32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2" y="2028814"/>
            <a:ext cx="5394258" cy="58477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Determines students in need of targeted interventions; implements &amp; evaluates 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145066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05000" y="1219200"/>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37916" y="1244941"/>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45886" y="2861747"/>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523220"/>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Tier 2</a:t>
            </a:r>
            <a:endParaRPr lang="en-US" sz="2800" dirty="0">
              <a:solidFill>
                <a:schemeClr val="tx2"/>
              </a:solidFill>
              <a:latin typeface="Trebuchet MS" panose="020B0603020202020204" pitchFamily="34" charset="0"/>
            </a:endParaRPr>
          </a:p>
        </p:txBody>
      </p:sp>
      <p:cxnSp>
        <p:nvCxnSpPr>
          <p:cNvPr id="18" name="Straight Arrow Connector 17"/>
          <p:cNvCxnSpPr/>
          <p:nvPr/>
        </p:nvCxnSpPr>
        <p:spPr>
          <a:xfrm flipH="1">
            <a:off x="3352800" y="762000"/>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953000" y="762000"/>
            <a:ext cx="228598"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4191000" y="4953000"/>
            <a:ext cx="2" cy="762000"/>
          </a:xfrm>
          <a:prstGeom prst="straightConnector1">
            <a:avLst/>
          </a:prstGeom>
          <a:ln w="76200" cmpd="sng">
            <a:tailEnd type="arrow"/>
          </a:ln>
        </p:spPr>
        <p:style>
          <a:lnRef idx="1">
            <a:schemeClr val="dk1"/>
          </a:lnRef>
          <a:fillRef idx="0">
            <a:schemeClr val="dk1"/>
          </a:fillRef>
          <a:effectRef idx="0">
            <a:schemeClr val="dk1"/>
          </a:effectRef>
          <a:fontRef idx="minor">
            <a:schemeClr val="tx1"/>
          </a:fontRef>
        </p:style>
      </p:cxnSp>
      <p:sp>
        <p:nvSpPr>
          <p:cNvPr id="25" name="Text Box 82"/>
          <p:cNvSpPr txBox="1">
            <a:spLocks noChangeArrowheads="1"/>
          </p:cNvSpPr>
          <p:nvPr/>
        </p:nvSpPr>
        <p:spPr bwMode="auto">
          <a:xfrm>
            <a:off x="1676400" y="5791200"/>
            <a:ext cx="5394258"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800" b="1" dirty="0" smtClean="0"/>
              <a:t>Check-In / Check –Out (CICO)</a:t>
            </a:r>
            <a:endParaRPr lang="en-US" sz="2800" b="1" dirty="0"/>
          </a:p>
        </p:txBody>
      </p:sp>
    </p:spTree>
    <p:extLst>
      <p:ext uri="{BB962C8B-B14F-4D97-AF65-F5344CB8AC3E}">
        <p14:creationId xmlns:p14="http://schemas.microsoft.com/office/powerpoint/2010/main" val="33728179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alpha val="80000"/>
            </a:schemeClr>
          </a:solidFill>
          <a:ln w="9525">
            <a:solidFill>
              <a:schemeClr val="bg1">
                <a:lumMod val="50000"/>
              </a:schemeClr>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solidFill>
                  <a:schemeClr val="bg1">
                    <a:lumMod val="65000"/>
                  </a:schemeClr>
                </a:solidFill>
              </a:rPr>
              <a:t>Problem Solving Conversations</a:t>
            </a:r>
            <a:endParaRPr lang="en-US" sz="1600" dirty="0">
              <a:solidFill>
                <a:schemeClr val="bg1">
                  <a:lumMod val="65000"/>
                </a:schemeClr>
              </a:solidFill>
            </a:endParaRPr>
          </a:p>
          <a:p>
            <a:pPr algn="ctr" eaLnBrk="1" hangingPunct="1">
              <a:spcBef>
                <a:spcPct val="15000"/>
              </a:spcBef>
            </a:pPr>
            <a:r>
              <a:rPr lang="en-US" sz="1600" dirty="0">
                <a:solidFill>
                  <a:schemeClr val="bg1">
                    <a:lumMod val="65000"/>
                  </a:schemeClr>
                </a:solidFill>
              </a:rPr>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alpha val="80000"/>
              </a:schemeClr>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436820"/>
              <a:ext cx="593392" cy="268626"/>
            </a:xfrm>
            <a:prstGeom prst="rect">
              <a:avLst/>
            </a:prstGeom>
            <a:noFill/>
          </p:spPr>
          <p:txBody>
            <a:bodyPr wrap="square" rtlCol="0">
              <a:spAutoFit/>
            </a:bodyPr>
            <a:lstStyle/>
            <a:p>
              <a:pPr algn="ctr"/>
              <a:r>
                <a:rPr lang="en-US" sz="900" b="1" dirty="0" smtClean="0">
                  <a:solidFill>
                    <a:schemeClr val="bg1">
                      <a:lumMod val="65000"/>
                    </a:schemeClr>
                  </a:solidFill>
                </a:rPr>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2" y="2028814"/>
            <a:ext cx="5394258" cy="58477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Determines students in need of targeted interventions; implements &amp; evaluates 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879698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00600"/>
          </a:xfrm>
        </p:spPr>
        <p:txBody>
          <a:bodyPr>
            <a:normAutofit/>
          </a:bodyPr>
          <a:lstStyle/>
          <a:p>
            <a:pPr>
              <a:buClr>
                <a:schemeClr val="tx2">
                  <a:lumMod val="50000"/>
                </a:schemeClr>
              </a:buClr>
            </a:pPr>
            <a:r>
              <a:rPr lang="en-US" sz="2400" dirty="0" smtClean="0"/>
              <a:t>Examining </a:t>
            </a:r>
            <a:r>
              <a:rPr lang="en-US" sz="2400" dirty="0"/>
              <a:t>&amp; addressing gaps in available Tier 2 </a:t>
            </a:r>
            <a:r>
              <a:rPr lang="en-US" sz="2400" dirty="0" smtClean="0"/>
              <a:t>interventions </a:t>
            </a:r>
          </a:p>
          <a:p>
            <a:pPr>
              <a:buClr>
                <a:schemeClr val="tx2">
                  <a:lumMod val="50000"/>
                </a:schemeClr>
              </a:buClr>
            </a:pPr>
            <a:endParaRPr lang="en-US" sz="1400" dirty="0"/>
          </a:p>
          <a:p>
            <a:pPr>
              <a:buClr>
                <a:schemeClr val="tx2">
                  <a:lumMod val="50000"/>
                </a:schemeClr>
              </a:buClr>
            </a:pPr>
            <a:r>
              <a:rPr lang="en-US" sz="2400" dirty="0" smtClean="0"/>
              <a:t>Identifying interventions for implementation and that need refinement </a:t>
            </a:r>
            <a:r>
              <a:rPr lang="en-US" sz="2400" b="1" dirty="0" smtClean="0">
                <a:solidFill>
                  <a:srgbClr val="0070C0"/>
                </a:solidFill>
              </a:rPr>
              <a:t>*</a:t>
            </a:r>
          </a:p>
          <a:p>
            <a:pPr>
              <a:buClr>
                <a:schemeClr val="tx2">
                  <a:lumMod val="50000"/>
                </a:schemeClr>
              </a:buClr>
            </a:pPr>
            <a:endParaRPr lang="en-US" sz="1400" dirty="0" smtClean="0"/>
          </a:p>
          <a:p>
            <a:pPr>
              <a:buClr>
                <a:schemeClr val="tx2">
                  <a:lumMod val="50000"/>
                </a:schemeClr>
              </a:buClr>
            </a:pPr>
            <a:r>
              <a:rPr lang="en-US" sz="2400" dirty="0" smtClean="0"/>
              <a:t>Determining percent </a:t>
            </a:r>
            <a:r>
              <a:rPr lang="en-US" sz="2400" dirty="0"/>
              <a:t>of students successful in group </a:t>
            </a:r>
            <a:r>
              <a:rPr lang="en-US" sz="2400" dirty="0" smtClean="0"/>
              <a:t>interventions</a:t>
            </a:r>
            <a:r>
              <a:rPr lang="en-US" sz="2400" b="1" dirty="0" smtClean="0">
                <a:solidFill>
                  <a:srgbClr val="0070C0"/>
                </a:solidFill>
              </a:rPr>
              <a:t>*</a:t>
            </a:r>
          </a:p>
          <a:p>
            <a:pPr>
              <a:buClr>
                <a:schemeClr val="tx2">
                  <a:lumMod val="50000"/>
                </a:schemeClr>
              </a:buClr>
            </a:pPr>
            <a:endParaRPr lang="en-US" sz="1400" dirty="0" smtClean="0"/>
          </a:p>
          <a:p>
            <a:pPr>
              <a:buClr>
                <a:schemeClr val="tx2">
                  <a:lumMod val="50000"/>
                </a:schemeClr>
              </a:buClr>
            </a:pPr>
            <a:r>
              <a:rPr lang="en-US" sz="2400" dirty="0"/>
              <a:t>Identifying students for problem solving </a:t>
            </a:r>
            <a:r>
              <a:rPr lang="en-US" sz="2400" dirty="0" smtClean="0"/>
              <a:t>conversations</a:t>
            </a:r>
            <a:r>
              <a:rPr lang="en-US" sz="2400" b="1" i="1" dirty="0" smtClean="0">
                <a:solidFill>
                  <a:srgbClr val="0070C0"/>
                </a:solidFill>
              </a:rPr>
              <a:t>*</a:t>
            </a:r>
            <a:endParaRPr lang="en-US" sz="2400" b="1" i="1" dirty="0">
              <a:solidFill>
                <a:srgbClr val="0070C0"/>
              </a:solidFill>
            </a:endParaRPr>
          </a:p>
          <a:p>
            <a:endParaRPr lang="en-US" dirty="0" smtClean="0"/>
          </a:p>
          <a:p>
            <a:pPr marL="777240" lvl="2" indent="0">
              <a:buNone/>
            </a:pPr>
            <a:r>
              <a:rPr lang="en-US" sz="2000" b="1" i="1" dirty="0" smtClean="0">
                <a:solidFill>
                  <a:srgbClr val="0070C0"/>
                </a:solidFill>
              </a:rPr>
              <a:t>* Data will guide yours systems team in these activities</a:t>
            </a:r>
            <a:r>
              <a:rPr lang="en-US" b="1" i="1" dirty="0" smtClean="0">
                <a:solidFill>
                  <a:srgbClr val="0070C0"/>
                </a:solidFill>
              </a:rPr>
              <a:t>.</a:t>
            </a:r>
            <a:endParaRPr lang="en-US" b="1" i="1" dirty="0">
              <a:solidFill>
                <a:srgbClr val="0070C0"/>
              </a:solidFill>
            </a:endParaRPr>
          </a:p>
          <a:p>
            <a:endParaRPr lang="en-US" dirty="0" smtClean="0"/>
          </a:p>
          <a:p>
            <a:endParaRPr lang="en-US" dirty="0"/>
          </a:p>
          <a:p>
            <a:endParaRPr lang="en-US" dirty="0"/>
          </a:p>
        </p:txBody>
      </p:sp>
      <p:sp>
        <p:nvSpPr>
          <p:cNvPr id="10" name="Title 1"/>
          <p:cNvSpPr txBox="1">
            <a:spLocks/>
          </p:cNvSpPr>
          <p:nvPr/>
        </p:nvSpPr>
        <p:spPr>
          <a:xfrm>
            <a:off x="2660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a:latin typeface="Trebuchet MS" panose="020B0603020202020204" pitchFamily="34" charset="0"/>
              </a:rPr>
              <a:t> </a:t>
            </a:r>
            <a:r>
              <a:rPr lang="en-US" sz="3200" b="1" dirty="0" smtClean="0">
                <a:latin typeface="Trebuchet MS" panose="020B0603020202020204" pitchFamily="34" charset="0"/>
              </a:rPr>
              <a:t>   Outcomes</a:t>
            </a:r>
            <a:endParaRPr lang="en-US" sz="3000" b="1" dirty="0">
              <a:latin typeface="Trebuchet MS" panose="020B0603020202020204" pitchFamily="34" charset="0"/>
            </a:endParaRPr>
          </a:p>
        </p:txBody>
      </p:sp>
      <p:grpSp>
        <p:nvGrpSpPr>
          <p:cNvPr id="5" name="Group 4"/>
          <p:cNvGrpSpPr/>
          <p:nvPr/>
        </p:nvGrpSpPr>
        <p:grpSpPr>
          <a:xfrm>
            <a:off x="7010400" y="228600"/>
            <a:ext cx="2133600" cy="2133600"/>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331456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04800" y="304800"/>
            <a:ext cx="7620000" cy="1219200"/>
          </a:xfrm>
          <a:ln w="28575">
            <a:solidFill>
              <a:srgbClr val="0070C0"/>
            </a:solidFill>
          </a:ln>
        </p:spPr>
        <p:txBody>
          <a:bodyPr>
            <a:normAutofit/>
          </a:bodyPr>
          <a:lstStyle/>
          <a:p>
            <a:pPr algn="ctr">
              <a:defRPr/>
            </a:pPr>
            <a:r>
              <a:rPr lang="en-US" b="1" dirty="0" smtClean="0">
                <a:latin typeface="Trebuchet MS" panose="020B0603020202020204" pitchFamily="34" charset="0"/>
              </a:rPr>
              <a:t>Meeting Roles</a:t>
            </a:r>
            <a:endParaRPr lang="en-US" dirty="0" smtClean="0">
              <a:solidFill>
                <a:schemeClr val="accent3"/>
              </a:solidFill>
              <a:latin typeface="Trebuchet MS" panose="020B0603020202020204" pitchFamily="34" charset="0"/>
            </a:endParaRPr>
          </a:p>
        </p:txBody>
      </p:sp>
      <p:sp>
        <p:nvSpPr>
          <p:cNvPr id="17410" name="Content Placeholder 2"/>
          <p:cNvSpPr>
            <a:spLocks noGrp="1"/>
          </p:cNvSpPr>
          <p:nvPr>
            <p:ph idx="1"/>
          </p:nvPr>
        </p:nvSpPr>
        <p:spPr>
          <a:xfrm>
            <a:off x="381000" y="1752600"/>
            <a:ext cx="8077200" cy="5105400"/>
          </a:xfrm>
        </p:spPr>
        <p:txBody>
          <a:bodyPr>
            <a:normAutofit/>
          </a:bodyPr>
          <a:lstStyle/>
          <a:p>
            <a:pPr lvl="1">
              <a:lnSpc>
                <a:spcPct val="90000"/>
              </a:lnSpc>
            </a:pPr>
            <a:r>
              <a:rPr lang="en-US" altLang="en-US" sz="2600" b="1" dirty="0" smtClean="0"/>
              <a:t>Required for Today:</a:t>
            </a:r>
          </a:p>
          <a:p>
            <a:pPr lvl="2" eaLnBrk="1" hangingPunct="1">
              <a:lnSpc>
                <a:spcPct val="90000"/>
              </a:lnSpc>
            </a:pPr>
            <a:r>
              <a:rPr lang="en-US" altLang="en-US" sz="2400" b="1" dirty="0" smtClean="0">
                <a:solidFill>
                  <a:srgbClr val="0070C0"/>
                </a:solidFill>
              </a:rPr>
              <a:t>Recorder/Note taker </a:t>
            </a:r>
            <a:r>
              <a:rPr lang="en-US" altLang="en-US" sz="2400" dirty="0" smtClean="0"/>
              <a:t>– Completes Forms; takes notes; keeps track of decisions made </a:t>
            </a:r>
          </a:p>
          <a:p>
            <a:pPr marL="777240" lvl="2" indent="0" eaLnBrk="1" hangingPunct="1">
              <a:lnSpc>
                <a:spcPct val="90000"/>
              </a:lnSpc>
              <a:buNone/>
            </a:pPr>
            <a:endParaRPr lang="en-US" altLang="en-US" sz="1100" dirty="0" smtClean="0"/>
          </a:p>
          <a:p>
            <a:pPr lvl="2" eaLnBrk="1" hangingPunct="1">
              <a:lnSpc>
                <a:spcPct val="90000"/>
              </a:lnSpc>
            </a:pPr>
            <a:r>
              <a:rPr lang="en-US" altLang="en-US" sz="2400" b="1" dirty="0" smtClean="0">
                <a:solidFill>
                  <a:srgbClr val="0070C0"/>
                </a:solidFill>
              </a:rPr>
              <a:t>Reporter</a:t>
            </a:r>
            <a:r>
              <a:rPr lang="en-US" altLang="en-US" sz="2400" dirty="0" smtClean="0">
                <a:solidFill>
                  <a:srgbClr val="0070C0"/>
                </a:solidFill>
              </a:rPr>
              <a:t> </a:t>
            </a:r>
            <a:r>
              <a:rPr lang="en-US" altLang="en-US" sz="2400" dirty="0" smtClean="0"/>
              <a:t>- Uses recorder’s notes to share with the group</a:t>
            </a:r>
          </a:p>
          <a:p>
            <a:pPr marL="777240" lvl="2" indent="0" eaLnBrk="1" hangingPunct="1">
              <a:lnSpc>
                <a:spcPct val="90000"/>
              </a:lnSpc>
              <a:buNone/>
            </a:pPr>
            <a:endParaRPr lang="en-US" altLang="en-US" sz="2400" dirty="0" smtClean="0"/>
          </a:p>
          <a:p>
            <a:pPr lvl="1">
              <a:lnSpc>
                <a:spcPct val="90000"/>
              </a:lnSpc>
            </a:pPr>
            <a:r>
              <a:rPr lang="en-US" altLang="en-US" sz="2600" b="1" dirty="0" smtClean="0"/>
              <a:t>Optional:</a:t>
            </a:r>
            <a:endParaRPr lang="en-US" altLang="en-US" sz="2600" b="1" dirty="0"/>
          </a:p>
          <a:p>
            <a:pPr lvl="2">
              <a:lnSpc>
                <a:spcPct val="90000"/>
              </a:lnSpc>
            </a:pPr>
            <a:r>
              <a:rPr lang="en-US" altLang="en-US" sz="2400" b="1" dirty="0">
                <a:solidFill>
                  <a:srgbClr val="0070C0"/>
                </a:solidFill>
              </a:rPr>
              <a:t>Facilitator</a:t>
            </a:r>
            <a:r>
              <a:rPr lang="en-US" altLang="en-US" sz="2400" dirty="0">
                <a:solidFill>
                  <a:srgbClr val="0070C0"/>
                </a:solidFill>
              </a:rPr>
              <a:t> </a:t>
            </a:r>
            <a:r>
              <a:rPr lang="en-US" altLang="en-US" sz="2400" dirty="0"/>
              <a:t>- Guides the case study activity; remains objective</a:t>
            </a:r>
          </a:p>
          <a:p>
            <a:pPr lvl="2">
              <a:lnSpc>
                <a:spcPct val="90000"/>
              </a:lnSpc>
            </a:pPr>
            <a:endParaRPr lang="en-US" altLang="en-US" sz="1100" dirty="0"/>
          </a:p>
          <a:p>
            <a:pPr lvl="2">
              <a:lnSpc>
                <a:spcPct val="90000"/>
              </a:lnSpc>
            </a:pPr>
            <a:r>
              <a:rPr lang="en-US" altLang="en-US" sz="2400" b="1" dirty="0">
                <a:solidFill>
                  <a:srgbClr val="0070C0"/>
                </a:solidFill>
              </a:rPr>
              <a:t>Timekeeper</a:t>
            </a:r>
            <a:r>
              <a:rPr lang="en-US" altLang="en-US" sz="2400" b="1" dirty="0"/>
              <a:t> </a:t>
            </a:r>
            <a:r>
              <a:rPr lang="en-US" altLang="en-US" sz="2400" dirty="0"/>
              <a:t>- Keeps track of time spent on issue; prompts group when allotted time is up </a:t>
            </a:r>
          </a:p>
          <a:p>
            <a:pPr lvl="2">
              <a:lnSpc>
                <a:spcPct val="90000"/>
              </a:lnSpc>
            </a:pPr>
            <a:endParaRPr lang="en-US" altLang="en-US" sz="2400" dirty="0"/>
          </a:p>
          <a:p>
            <a:pPr lvl="2" eaLnBrk="1" hangingPunct="1">
              <a:lnSpc>
                <a:spcPct val="90000"/>
              </a:lnSpc>
            </a:pPr>
            <a:endParaRPr lang="en-US" altLang="en-US" sz="2400" dirty="0" smtClean="0"/>
          </a:p>
          <a:p>
            <a:pPr lvl="2" eaLnBrk="1" hangingPunct="1">
              <a:lnSpc>
                <a:spcPct val="90000"/>
              </a:lnSpc>
              <a:buFontTx/>
              <a:buNone/>
            </a:pPr>
            <a:endParaRPr lang="en-US" altLang="en-US" dirty="0" smtClean="0"/>
          </a:p>
          <a:p>
            <a:endParaRPr lang="en-US" altLang="en-US" dirty="0" smtClean="0"/>
          </a:p>
        </p:txBody>
      </p:sp>
    </p:spTree>
    <p:extLst>
      <p:ext uri="{BB962C8B-B14F-4D97-AF65-F5344CB8AC3E}">
        <p14:creationId xmlns:p14="http://schemas.microsoft.com/office/powerpoint/2010/main" val="282767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131" y="1600200"/>
            <a:ext cx="8242364" cy="5257800"/>
          </a:xfrm>
        </p:spPr>
        <p:txBody>
          <a:bodyPr>
            <a:normAutofit fontScale="55000" lnSpcReduction="20000"/>
          </a:bodyPr>
          <a:lstStyle/>
          <a:p>
            <a:pPr marL="571500" indent="-457200">
              <a:buClr>
                <a:schemeClr val="tx2"/>
              </a:buClr>
              <a:buFont typeface="+mj-lt"/>
              <a:buAutoNum type="arabicParenR"/>
            </a:pPr>
            <a:r>
              <a:rPr lang="en-US" sz="3600" b="1" dirty="0" smtClean="0"/>
              <a:t>Team Operating Procedures (Logistics)</a:t>
            </a:r>
          </a:p>
          <a:p>
            <a:pPr lvl="1"/>
            <a:r>
              <a:rPr lang="en-US" sz="3300" dirty="0" smtClean="0"/>
              <a:t>Monthly meeting schedule</a:t>
            </a:r>
          </a:p>
          <a:p>
            <a:pPr lvl="1"/>
            <a:r>
              <a:rPr lang="en-US" sz="3300" dirty="0" smtClean="0"/>
              <a:t>Agenda, minutes, and use of meeting roles</a:t>
            </a:r>
          </a:p>
          <a:p>
            <a:pPr marL="571500" indent="-457200">
              <a:buClr>
                <a:schemeClr val="tx2"/>
              </a:buClr>
              <a:buFont typeface="+mj-lt"/>
              <a:buAutoNum type="arabicParenR"/>
            </a:pPr>
            <a:r>
              <a:rPr lang="en-US" sz="3600" b="1" dirty="0" smtClean="0"/>
              <a:t>System Set up Activities</a:t>
            </a:r>
          </a:p>
          <a:p>
            <a:pPr lvl="1"/>
            <a:r>
              <a:rPr lang="en-US" sz="3300" dirty="0"/>
              <a:t>Develop process for identifying students for Tier 2 support</a:t>
            </a:r>
          </a:p>
          <a:p>
            <a:pPr lvl="2"/>
            <a:r>
              <a:rPr lang="en-US" sz="3300" dirty="0"/>
              <a:t>Request for assistance </a:t>
            </a:r>
          </a:p>
          <a:p>
            <a:pPr lvl="2"/>
            <a:r>
              <a:rPr lang="en-US" sz="3300" dirty="0"/>
              <a:t>Forms &amp; data rules</a:t>
            </a:r>
          </a:p>
          <a:p>
            <a:pPr marL="571500" indent="-457200">
              <a:buClr>
                <a:schemeClr val="tx2"/>
              </a:buClr>
              <a:buFont typeface="+mj-lt"/>
              <a:buAutoNum type="arabicParenR"/>
            </a:pPr>
            <a:r>
              <a:rPr lang="en-US" sz="3600" b="1" dirty="0" smtClean="0"/>
              <a:t>Staffing </a:t>
            </a:r>
          </a:p>
          <a:p>
            <a:pPr lvl="1"/>
            <a:r>
              <a:rPr lang="en-US" sz="3600" dirty="0"/>
              <a:t>Identification of coordinators &amp; facilitators of existing interventions</a:t>
            </a:r>
          </a:p>
          <a:p>
            <a:pPr lvl="1"/>
            <a:r>
              <a:rPr lang="en-US" sz="3600" dirty="0"/>
              <a:t>Identification of coordinators &amp; facilitators of new </a:t>
            </a:r>
            <a:r>
              <a:rPr lang="en-US" sz="3600" dirty="0" smtClean="0"/>
              <a:t>interventions</a:t>
            </a:r>
            <a:endParaRPr lang="en-US" sz="3600" b="1" dirty="0" smtClean="0"/>
          </a:p>
          <a:p>
            <a:pPr marL="571500" indent="-457200">
              <a:buClr>
                <a:schemeClr val="tx2"/>
              </a:buClr>
              <a:buFont typeface="+mj-lt"/>
              <a:buAutoNum type="arabicParenR"/>
            </a:pPr>
            <a:r>
              <a:rPr lang="en-US" sz="3600" b="1" dirty="0" smtClean="0"/>
              <a:t>Your Interventions</a:t>
            </a:r>
          </a:p>
          <a:p>
            <a:pPr lvl="1">
              <a:buClr>
                <a:schemeClr val="tx2"/>
              </a:buClr>
            </a:pPr>
            <a:r>
              <a:rPr lang="en-US" sz="3400" dirty="0" smtClean="0"/>
              <a:t>Relationship- and Skill-Building</a:t>
            </a:r>
          </a:p>
          <a:p>
            <a:pPr marL="571500" indent="-457200">
              <a:buClr>
                <a:schemeClr val="tx2"/>
              </a:buClr>
              <a:buFont typeface="+mj-lt"/>
              <a:buAutoNum type="arabicParenR"/>
            </a:pPr>
            <a:r>
              <a:rPr lang="en-US" sz="3600" b="1" dirty="0" smtClean="0"/>
              <a:t>Communication:</a:t>
            </a:r>
          </a:p>
          <a:p>
            <a:pPr lvl="1"/>
            <a:r>
              <a:rPr lang="en-US" sz="3400" dirty="0" smtClean="0"/>
              <a:t>with staff, student, families</a:t>
            </a:r>
            <a:endParaRPr lang="en-US" dirty="0" smtClean="0"/>
          </a:p>
          <a:p>
            <a:pPr marL="571500" indent="-457200">
              <a:buClr>
                <a:schemeClr val="tx2"/>
              </a:buClr>
              <a:buFont typeface="+mj-lt"/>
              <a:buAutoNum type="arabicParenR"/>
            </a:pPr>
            <a:r>
              <a:rPr lang="en-US" sz="3600" b="1" dirty="0" smtClean="0"/>
              <a:t>Ongoing Monitoring</a:t>
            </a:r>
          </a:p>
          <a:p>
            <a:pPr lvl="1"/>
            <a:r>
              <a:rPr lang="en-US" sz="3600" dirty="0"/>
              <a:t>Develop system to monitor overall intervention effectiveness</a:t>
            </a:r>
          </a:p>
          <a:p>
            <a:pPr marL="571500" indent="-457200">
              <a:buFont typeface="+mj-lt"/>
              <a:buAutoNum type="arabicParenR"/>
            </a:pPr>
            <a:endParaRPr lang="en-US" dirty="0" smtClean="0"/>
          </a:p>
          <a:p>
            <a:pPr marL="571500" indent="-457200">
              <a:buFont typeface="+mj-lt"/>
              <a:buAutoNum type="arabicParenR"/>
            </a:pPr>
            <a:endParaRPr lang="en-US" dirty="0"/>
          </a:p>
        </p:txBody>
      </p:sp>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Logistics, Set Up and Monitoring</a:t>
            </a:r>
            <a:endParaRPr lang="en-US" sz="3000" b="1" dirty="0">
              <a:latin typeface="Trebuchet MS" panose="020B0603020202020204" pitchFamily="34" charset="0"/>
            </a:endParaRPr>
          </a:p>
        </p:txBody>
      </p:sp>
      <p:grpSp>
        <p:nvGrpSpPr>
          <p:cNvPr id="5" name="Group 4"/>
          <p:cNvGrpSpPr/>
          <p:nvPr/>
        </p:nvGrpSpPr>
        <p:grpSpPr>
          <a:xfrm>
            <a:off x="7543800" y="3048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520735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1. Team </a:t>
            </a:r>
            <a:r>
              <a:rPr lang="en-US" sz="3200" b="1" dirty="0">
                <a:latin typeface="Trebuchet MS" panose="020B0603020202020204" pitchFamily="34" charset="0"/>
              </a:rPr>
              <a:t>Operating Procedures (Logistics)</a:t>
            </a: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4" name="Rectangle 3"/>
          <p:cNvSpPr/>
          <p:nvPr/>
        </p:nvSpPr>
        <p:spPr>
          <a:xfrm>
            <a:off x="165164" y="2086834"/>
            <a:ext cx="8534400" cy="2308324"/>
          </a:xfrm>
          <a:prstGeom prst="rect">
            <a:avLst/>
          </a:prstGeom>
        </p:spPr>
        <p:txBody>
          <a:bodyPr wrap="square">
            <a:spAutoFit/>
          </a:bodyPr>
          <a:lstStyle/>
          <a:p>
            <a:pPr marL="1485900" lvl="2" indent="-571500">
              <a:buFont typeface="Arial" panose="020B0604020202020204" pitchFamily="34" charset="0"/>
              <a:buChar char="•"/>
            </a:pPr>
            <a:r>
              <a:rPr lang="en-US" sz="3600" dirty="0" smtClean="0"/>
              <a:t>Monthly </a:t>
            </a:r>
            <a:r>
              <a:rPr lang="en-US" sz="3600" dirty="0"/>
              <a:t>meeting schedule</a:t>
            </a:r>
          </a:p>
          <a:p>
            <a:pPr marL="1485900" lvl="2" indent="-571500">
              <a:buFont typeface="Arial" panose="020B0604020202020204" pitchFamily="34" charset="0"/>
              <a:buChar char="•"/>
            </a:pPr>
            <a:r>
              <a:rPr lang="en-US" sz="3600" dirty="0"/>
              <a:t>Agenda &amp; minutes</a:t>
            </a:r>
          </a:p>
          <a:p>
            <a:pPr marL="1485900" lvl="2" indent="-571500">
              <a:buFont typeface="Arial" panose="020B0604020202020204" pitchFamily="34" charset="0"/>
              <a:buChar char="•"/>
            </a:pPr>
            <a:r>
              <a:rPr lang="en-US" sz="3600" dirty="0"/>
              <a:t>Use of meeting </a:t>
            </a:r>
            <a:r>
              <a:rPr lang="en-US" sz="3600" dirty="0" smtClean="0"/>
              <a:t>roles</a:t>
            </a:r>
          </a:p>
          <a:p>
            <a:pPr marL="1485900" lvl="2" indent="-571500">
              <a:buFont typeface="Arial" panose="020B0604020202020204" pitchFamily="34" charset="0"/>
              <a:buChar char="•"/>
            </a:pPr>
            <a:r>
              <a:rPr lang="en-US" sz="3600" i="1" dirty="0" smtClean="0"/>
              <a:t>Current Action Plan</a:t>
            </a:r>
            <a:endParaRPr lang="en-US" i="1" dirty="0"/>
          </a:p>
        </p:txBody>
      </p:sp>
    </p:spTree>
    <p:extLst>
      <p:ext uri="{BB962C8B-B14F-4D97-AF65-F5344CB8AC3E}">
        <p14:creationId xmlns:p14="http://schemas.microsoft.com/office/powerpoint/2010/main" val="3346871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800" y="1752600"/>
            <a:ext cx="6858000" cy="4495800"/>
          </a:xfrm>
          <a:solidFill>
            <a:schemeClr val="tx2">
              <a:lumMod val="20000"/>
              <a:lumOff val="80000"/>
            </a:schemeClr>
          </a:solidFill>
          <a:ln w="28575">
            <a:solidFill>
              <a:schemeClr val="tx1"/>
            </a:solidFill>
          </a:ln>
        </p:spPr>
        <p:txBody>
          <a:bodyPr rtlCol="0">
            <a:normAutofit/>
          </a:bodyPr>
          <a:lstStyle/>
          <a:p>
            <a:pPr marL="457200" indent="-457200" eaLnBrk="1" fontAlgn="auto" hangingPunct="1">
              <a:lnSpc>
                <a:spcPct val="90000"/>
              </a:lnSpc>
              <a:buClr>
                <a:srgbClr val="003399"/>
              </a:buClr>
              <a:buFont typeface="+mj-lt"/>
              <a:buAutoNum type="arabicPeriod"/>
              <a:defRPr/>
            </a:pPr>
            <a:r>
              <a:rPr lang="en-US" sz="2400" dirty="0" smtClean="0">
                <a:ea typeface="+mn-ea"/>
                <a:cs typeface="+mn-cs"/>
              </a:rPr>
              <a:t>Review </a:t>
            </a:r>
            <a:r>
              <a:rPr lang="en-US" sz="2400" dirty="0" smtClean="0"/>
              <a:t>summary data for </a:t>
            </a:r>
            <a:r>
              <a:rPr lang="en-US" sz="2400" dirty="0" smtClean="0">
                <a:ea typeface="+mn-ea"/>
                <a:cs typeface="+mn-cs"/>
              </a:rPr>
              <a:t>current tier 2 intervention</a:t>
            </a:r>
            <a:r>
              <a:rPr lang="en-US" sz="2400" dirty="0" smtClean="0"/>
              <a:t>: </a:t>
            </a:r>
            <a:r>
              <a:rPr lang="en-US" dirty="0" smtClean="0">
                <a:ea typeface="+mn-ea"/>
                <a:cs typeface="+mn-cs"/>
              </a:rPr>
              <a:t>(</a:t>
            </a:r>
            <a:r>
              <a:rPr lang="en-US" b="1" i="1" dirty="0" smtClean="0">
                <a:ea typeface="+mn-ea"/>
                <a:cs typeface="+mn-cs"/>
              </a:rPr>
              <a:t>record on Tracking Tool for </a:t>
            </a:r>
            <a:r>
              <a:rPr lang="en-US" b="1" i="1" u="sng" dirty="0" smtClean="0">
                <a:ea typeface="+mn-ea"/>
                <a:cs typeface="+mn-cs"/>
              </a:rPr>
              <a:t>each intervention</a:t>
            </a:r>
            <a:r>
              <a:rPr lang="en-US" dirty="0" smtClean="0">
                <a:ea typeface="+mn-ea"/>
                <a:cs typeface="+mn-cs"/>
              </a:rPr>
              <a:t>)</a:t>
            </a:r>
          </a:p>
          <a:p>
            <a:pPr marL="914400" lvl="1" indent="-457200" eaLnBrk="1" fontAlgn="auto" hangingPunct="1">
              <a:lnSpc>
                <a:spcPct val="90000"/>
              </a:lnSpc>
              <a:buFont typeface="Wingdings" panose="05000000000000000000" pitchFamily="2" charset="2"/>
              <a:buChar char="ü"/>
              <a:defRPr/>
            </a:pPr>
            <a:r>
              <a:rPr lang="en-US" dirty="0" smtClean="0"/>
              <a:t>Provide %age of students responding, not responding, graduating </a:t>
            </a:r>
          </a:p>
          <a:p>
            <a:pPr marL="914400" lvl="1" indent="-457200" eaLnBrk="1" fontAlgn="auto" hangingPunct="1">
              <a:lnSpc>
                <a:spcPct val="90000"/>
              </a:lnSpc>
              <a:buFont typeface="Wingdings" panose="05000000000000000000" pitchFamily="2" charset="2"/>
              <a:buChar char="ü"/>
              <a:defRPr/>
            </a:pPr>
            <a:r>
              <a:rPr lang="en-US" dirty="0" smtClean="0"/>
              <a:t>Determine if changes are needed*</a:t>
            </a:r>
          </a:p>
          <a:p>
            <a:pPr marL="914400" lvl="1" indent="-457200" eaLnBrk="1" fontAlgn="auto" hangingPunct="1">
              <a:lnSpc>
                <a:spcPct val="90000"/>
              </a:lnSpc>
              <a:buFont typeface="Wingdings" panose="05000000000000000000" pitchFamily="2" charset="2"/>
              <a:buChar char="ü"/>
              <a:defRPr/>
            </a:pPr>
            <a:r>
              <a:rPr lang="en-US" dirty="0" smtClean="0"/>
              <a:t>Decide how to share this summary info with staff</a:t>
            </a:r>
          </a:p>
          <a:p>
            <a:pPr marL="914400" lvl="1" indent="-457200" eaLnBrk="1" fontAlgn="auto" hangingPunct="1">
              <a:lnSpc>
                <a:spcPct val="90000"/>
              </a:lnSpc>
              <a:buFont typeface="Wingdings" panose="05000000000000000000" pitchFamily="2" charset="2"/>
              <a:buChar char="ü"/>
              <a:defRPr/>
            </a:pPr>
            <a:endParaRPr lang="en-US" dirty="0" smtClean="0"/>
          </a:p>
          <a:p>
            <a:pPr marL="457200" indent="-457200" eaLnBrk="1" fontAlgn="auto" hangingPunct="1">
              <a:lnSpc>
                <a:spcPct val="90000"/>
              </a:lnSpc>
              <a:buClr>
                <a:srgbClr val="003399"/>
              </a:buClr>
              <a:buFont typeface="+mj-lt"/>
              <a:buAutoNum type="arabicPeriod"/>
              <a:defRPr/>
            </a:pPr>
            <a:r>
              <a:rPr lang="en-US" sz="2400" dirty="0" smtClean="0"/>
              <a:t>Determine how to roll-out a new intervention</a:t>
            </a:r>
          </a:p>
          <a:p>
            <a:pPr marL="457200" indent="-457200" eaLnBrk="1" fontAlgn="auto" hangingPunct="1">
              <a:lnSpc>
                <a:spcPct val="90000"/>
              </a:lnSpc>
              <a:buClr>
                <a:srgbClr val="003399"/>
              </a:buClr>
              <a:buFont typeface="+mj-lt"/>
              <a:buAutoNum type="arabicPeriod"/>
              <a:defRPr/>
            </a:pPr>
            <a:endParaRPr lang="en-US" sz="2400" dirty="0" smtClean="0"/>
          </a:p>
          <a:p>
            <a:pPr marL="457200" indent="-457200" eaLnBrk="1" fontAlgn="auto" hangingPunct="1">
              <a:lnSpc>
                <a:spcPct val="90000"/>
              </a:lnSpc>
              <a:buClr>
                <a:srgbClr val="003399"/>
              </a:buClr>
              <a:buFont typeface="+mj-lt"/>
              <a:buAutoNum type="arabicPeriod"/>
              <a:defRPr/>
            </a:pPr>
            <a:r>
              <a:rPr lang="en-US" sz="2400" dirty="0" smtClean="0">
                <a:ea typeface="+mn-ea"/>
                <a:cs typeface="+mn-cs"/>
              </a:rPr>
              <a:t>Discuss possible new interventions for behaviors of concern</a:t>
            </a:r>
            <a:endParaRPr lang="en-US" sz="2400" dirty="0">
              <a:ea typeface="+mn-ea"/>
              <a:cs typeface="+mn-cs"/>
            </a:endParaRPr>
          </a:p>
        </p:txBody>
      </p:sp>
      <p:sp>
        <p:nvSpPr>
          <p:cNvPr id="11" name="Title 1"/>
          <p:cNvSpPr txBox="1">
            <a:spLocks/>
          </p:cNvSpPr>
          <p:nvPr/>
        </p:nvSpPr>
        <p:spPr>
          <a:xfrm>
            <a:off x="152400" y="228600"/>
            <a:ext cx="8778922"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a:latin typeface="Trebuchet MS" panose="020B0603020202020204" pitchFamily="34" charset="0"/>
              </a:rPr>
              <a:t> 1. Team Operating Procedures (Logistics)     </a:t>
            </a:r>
            <a:endParaRPr lang="en-US" sz="2400" b="1" dirty="0" smtClean="0">
              <a:latin typeface="Trebuchet MS" panose="020B0603020202020204" pitchFamily="34" charset="0"/>
            </a:endParaRPr>
          </a:p>
          <a:p>
            <a:pPr fontAlgn="auto">
              <a:spcAft>
                <a:spcPts val="0"/>
              </a:spcAft>
            </a:pPr>
            <a:r>
              <a:rPr lang="en-US" sz="3200" b="1" dirty="0">
                <a:latin typeface="Trebuchet MS" panose="020B0603020202020204" pitchFamily="34" charset="0"/>
              </a:rPr>
              <a:t> </a:t>
            </a:r>
            <a:r>
              <a:rPr lang="en-US" sz="3200" b="1" dirty="0" smtClean="0">
                <a:latin typeface="Trebuchet MS" panose="020B0603020202020204" pitchFamily="34" charset="0"/>
              </a:rPr>
              <a:t>    Sample Mtg. Agenda</a:t>
            </a:r>
            <a:endParaRPr lang="en-US" sz="3200" b="1" dirty="0">
              <a:latin typeface="Trebuchet MS" panose="020B0603020202020204" pitchFamily="34" charset="0"/>
            </a:endParaRPr>
          </a:p>
        </p:txBody>
      </p:sp>
      <p:grpSp>
        <p:nvGrpSpPr>
          <p:cNvPr id="7" name="Group 6"/>
          <p:cNvGrpSpPr/>
          <p:nvPr/>
        </p:nvGrpSpPr>
        <p:grpSpPr>
          <a:xfrm>
            <a:off x="7848600" y="5257800"/>
            <a:ext cx="1084502" cy="1271758"/>
            <a:chOff x="3106502" y="479809"/>
            <a:chExt cx="1389302" cy="1653488"/>
          </a:xfrm>
        </p:grpSpPr>
        <p:sp>
          <p:nvSpPr>
            <p:cNvPr id="8" name="Freeform 7"/>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10" name="Folded Corner 9"/>
          <p:cNvSpPr/>
          <p:nvPr/>
        </p:nvSpPr>
        <p:spPr>
          <a:xfrm>
            <a:off x="7315200" y="5334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276316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2. </a:t>
            </a:r>
            <a:r>
              <a:rPr lang="en-US" sz="3200" b="1" dirty="0">
                <a:latin typeface="Trebuchet MS" panose="020B0603020202020204" pitchFamily="34" charset="0"/>
              </a:rPr>
              <a:t>System Set up Activities</a:t>
            </a: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2" name="Rectangle 1"/>
          <p:cNvSpPr/>
          <p:nvPr/>
        </p:nvSpPr>
        <p:spPr>
          <a:xfrm>
            <a:off x="609600" y="2111218"/>
            <a:ext cx="7167739" cy="3231654"/>
          </a:xfrm>
          <a:prstGeom prst="rect">
            <a:avLst/>
          </a:prstGeom>
        </p:spPr>
        <p:txBody>
          <a:bodyPr wrap="square">
            <a:spAutoFit/>
          </a:bodyPr>
          <a:lstStyle/>
          <a:p>
            <a:pPr lvl="1"/>
            <a:r>
              <a:rPr lang="en-US" sz="3600" dirty="0"/>
              <a:t>Develop process for identifying students for Tier 2 </a:t>
            </a:r>
            <a:r>
              <a:rPr lang="en-US" sz="3600" dirty="0" smtClean="0"/>
              <a:t>support</a:t>
            </a:r>
          </a:p>
          <a:p>
            <a:pPr lvl="1"/>
            <a:endParaRPr lang="en-US" sz="2400" dirty="0"/>
          </a:p>
          <a:p>
            <a:pPr marL="1485900" lvl="2" indent="-571500">
              <a:buFont typeface="Arial" panose="020B0604020202020204" pitchFamily="34" charset="0"/>
              <a:buChar char="•"/>
            </a:pPr>
            <a:r>
              <a:rPr lang="en-US" sz="3600" dirty="0" smtClean="0"/>
              <a:t>Forms </a:t>
            </a:r>
            <a:r>
              <a:rPr lang="en-US" sz="3600" dirty="0"/>
              <a:t>&amp; data </a:t>
            </a:r>
            <a:r>
              <a:rPr lang="en-US" sz="3600" dirty="0" smtClean="0"/>
              <a:t>rules</a:t>
            </a:r>
          </a:p>
          <a:p>
            <a:pPr marL="1485900" lvl="2" indent="-571500">
              <a:buFont typeface="Arial" panose="020B0604020202020204" pitchFamily="34" charset="0"/>
              <a:buChar char="•"/>
            </a:pPr>
            <a:r>
              <a:rPr lang="en-US" sz="3600" dirty="0"/>
              <a:t>Request for assistance </a:t>
            </a:r>
          </a:p>
          <a:p>
            <a:pPr marL="1485900" lvl="2"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142252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idx="1"/>
          </p:nvPr>
        </p:nvSpPr>
        <p:spPr>
          <a:xfrm>
            <a:off x="457200" y="2057400"/>
            <a:ext cx="7620000" cy="4800600"/>
          </a:xfrm>
        </p:spPr>
        <p:txBody>
          <a:bodyPr/>
          <a:lstStyle/>
          <a:p>
            <a:pPr eaLnBrk="1" hangingPunct="1">
              <a:buFontTx/>
              <a:buNone/>
            </a:pPr>
            <a:r>
              <a:rPr lang="en-US" sz="2400" b="1" dirty="0">
                <a:latin typeface="Calibri" charset="0"/>
              </a:rPr>
              <a:t>Student outcome </a:t>
            </a:r>
            <a:r>
              <a:rPr lang="en-US" sz="2400" b="1" dirty="0" smtClean="0">
                <a:latin typeface="Calibri" charset="0"/>
              </a:rPr>
              <a:t>data from School-wide:</a:t>
            </a:r>
            <a:endParaRPr lang="en-US" sz="2400" b="1" dirty="0">
              <a:latin typeface="Calibri" charset="0"/>
            </a:endParaRPr>
          </a:p>
          <a:p>
            <a:pPr lvl="1" eaLnBrk="1" hangingPunct="1"/>
            <a:r>
              <a:rPr lang="en-US" sz="2400" dirty="0">
                <a:latin typeface="Calibri" charset="0"/>
              </a:rPr>
              <a:t>Office Discipline Referrals</a:t>
            </a:r>
          </a:p>
          <a:p>
            <a:pPr lvl="1" eaLnBrk="1" hangingPunct="1"/>
            <a:r>
              <a:rPr lang="en-US" sz="2400" dirty="0">
                <a:latin typeface="Calibri" charset="0"/>
              </a:rPr>
              <a:t>Suspensions</a:t>
            </a:r>
          </a:p>
          <a:p>
            <a:pPr lvl="1" eaLnBrk="1" hangingPunct="1"/>
            <a:r>
              <a:rPr lang="en-US" sz="2400" dirty="0">
                <a:latin typeface="Calibri" charset="0"/>
              </a:rPr>
              <a:t>Attendance</a:t>
            </a:r>
          </a:p>
          <a:p>
            <a:pPr lvl="1" eaLnBrk="1" hangingPunct="1"/>
            <a:r>
              <a:rPr lang="en-US" sz="2400" dirty="0" err="1" smtClean="0">
                <a:latin typeface="Calibri" charset="0"/>
              </a:rPr>
              <a:t>Tardies</a:t>
            </a:r>
            <a:endParaRPr lang="en-US" sz="2400" dirty="0">
              <a:latin typeface="Calibri" charset="0"/>
            </a:endParaRPr>
          </a:p>
          <a:p>
            <a:pPr lvl="1" eaLnBrk="1" hangingPunct="1"/>
            <a:r>
              <a:rPr lang="en-US" sz="2400" dirty="0" smtClean="0">
                <a:latin typeface="Calibri" charset="0"/>
              </a:rPr>
              <a:t>Nursing/Wellness Visits</a:t>
            </a:r>
            <a:endParaRPr lang="en-US" sz="2400" dirty="0">
              <a:latin typeface="Calibri" charset="0"/>
            </a:endParaRPr>
          </a:p>
          <a:p>
            <a:pPr marL="114300" indent="0">
              <a:buNone/>
            </a:pPr>
            <a:r>
              <a:rPr lang="en-US" sz="2400" b="1" dirty="0" smtClean="0">
                <a:latin typeface="Calibri" charset="0"/>
              </a:rPr>
              <a:t>Additional Sources:</a:t>
            </a:r>
            <a:endParaRPr lang="en-US" sz="2400" b="1" dirty="0">
              <a:latin typeface="Calibri" charset="0"/>
            </a:endParaRPr>
          </a:p>
          <a:p>
            <a:pPr eaLnBrk="1" hangingPunct="1">
              <a:buFont typeface="Arial" charset="0"/>
              <a:buChar char="•"/>
            </a:pPr>
            <a:r>
              <a:rPr lang="en-US" sz="2400" dirty="0">
                <a:latin typeface="Calibri" charset="0"/>
              </a:rPr>
              <a:t>Universal Screeners (SSBD, BESS etc</a:t>
            </a:r>
            <a:r>
              <a:rPr lang="en-US" sz="2400" dirty="0" smtClean="0">
                <a:latin typeface="Calibri" charset="0"/>
              </a:rPr>
              <a:t>.) </a:t>
            </a:r>
            <a:endParaRPr lang="en-US" sz="2400" dirty="0">
              <a:latin typeface="Calibri" charset="0"/>
            </a:endParaRPr>
          </a:p>
          <a:p>
            <a:pPr eaLnBrk="1" hangingPunct="1">
              <a:buFont typeface="Arial" charset="0"/>
              <a:buChar char="•"/>
            </a:pPr>
            <a:r>
              <a:rPr lang="en-US" sz="2400" dirty="0">
                <a:latin typeface="Calibri" charset="0"/>
              </a:rPr>
              <a:t>Requests for Assistance made by teachers, family members and/or students</a:t>
            </a:r>
            <a:endParaRPr lang="en-US" sz="2400" dirty="0">
              <a:solidFill>
                <a:srgbClr val="FF0000"/>
              </a:solidFill>
              <a:latin typeface="Calibri" charset="0"/>
            </a:endParaRPr>
          </a:p>
          <a:p>
            <a:pPr eaLnBrk="1" hangingPunct="1">
              <a:buFont typeface="Wingdings" charset="0"/>
              <a:buChar char=""/>
            </a:pPr>
            <a:endParaRPr lang="en-US" dirty="0">
              <a:latin typeface="Calibri" charset="0"/>
            </a:endParaRPr>
          </a:p>
        </p:txBody>
      </p:sp>
      <p:sp>
        <p:nvSpPr>
          <p:cNvPr id="8" name="Title 1"/>
          <p:cNvSpPr txBox="1">
            <a:spLocks/>
          </p:cNvSpPr>
          <p:nvPr/>
        </p:nvSpPr>
        <p:spPr>
          <a:xfrm>
            <a:off x="228600" y="6096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a:latin typeface="Trebuchet MS" panose="020B0603020202020204" pitchFamily="34" charset="0"/>
              </a:rPr>
              <a:t> 2. System Set up </a:t>
            </a:r>
            <a:r>
              <a:rPr lang="en-US" sz="2400" b="1" dirty="0" smtClean="0">
                <a:latin typeface="Trebuchet MS" panose="020B0603020202020204" pitchFamily="34" charset="0"/>
              </a:rPr>
              <a:t>Activities</a:t>
            </a:r>
          </a:p>
          <a:p>
            <a:pPr fontAlgn="auto">
              <a:spcAft>
                <a:spcPts val="0"/>
              </a:spcAft>
            </a:pPr>
            <a:r>
              <a:rPr lang="en-US" sz="3200" b="1" dirty="0" smtClean="0">
                <a:latin typeface="Trebuchet MS" panose="020B0603020202020204" pitchFamily="34" charset="0"/>
              </a:rPr>
              <a:t>Identifying </a:t>
            </a:r>
            <a:r>
              <a:rPr lang="en-US" sz="3200" b="1" dirty="0">
                <a:latin typeface="Trebuchet MS" panose="020B0603020202020204" pitchFamily="34" charset="0"/>
              </a:rPr>
              <a:t>Students for Tier 2 Interventions</a:t>
            </a:r>
            <a:endParaRPr lang="en-US" sz="3000" b="1" dirty="0">
              <a:latin typeface="Trebuchet MS" panose="020B0603020202020204" pitchFamily="34" charset="0"/>
            </a:endParaRPr>
          </a:p>
        </p:txBody>
      </p:sp>
      <p:grpSp>
        <p:nvGrpSpPr>
          <p:cNvPr id="12" name="Group 11"/>
          <p:cNvGrpSpPr/>
          <p:nvPr/>
        </p:nvGrpSpPr>
        <p:grpSpPr>
          <a:xfrm>
            <a:off x="7696200" y="2907"/>
            <a:ext cx="1084502" cy="1271758"/>
            <a:chOff x="3106502" y="479809"/>
            <a:chExt cx="1389302" cy="1653488"/>
          </a:xfrm>
        </p:grpSpPr>
        <p:sp>
          <p:nvSpPr>
            <p:cNvPr id="13" name="Freeform 12"/>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7" name="Oval 6"/>
          <p:cNvSpPr/>
          <p:nvPr/>
        </p:nvSpPr>
        <p:spPr>
          <a:xfrm>
            <a:off x="6821814" y="3930019"/>
            <a:ext cx="1796651"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Decision rules in place</a:t>
            </a:r>
            <a:endParaRPr lang="en-US" dirty="0">
              <a:solidFill>
                <a:schemeClr val="bg2">
                  <a:lumMod val="50000"/>
                </a:schemeClr>
              </a:solidFill>
            </a:endParaRPr>
          </a:p>
        </p:txBody>
      </p:sp>
      <p:sp>
        <p:nvSpPr>
          <p:cNvPr id="9" name="Oval 8"/>
          <p:cNvSpPr/>
          <p:nvPr/>
        </p:nvSpPr>
        <p:spPr>
          <a:xfrm>
            <a:off x="6021437" y="1906197"/>
            <a:ext cx="1796651"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Multiple data sources</a:t>
            </a:r>
            <a:endParaRPr lang="en-US" dirty="0">
              <a:solidFill>
                <a:schemeClr val="bg2">
                  <a:lumMod val="50000"/>
                </a:schemeClr>
              </a:solidFill>
            </a:endParaRPr>
          </a:p>
        </p:txBody>
      </p:sp>
    </p:spTree>
    <p:extLst>
      <p:ext uri="{BB962C8B-B14F-4D97-AF65-F5344CB8AC3E}">
        <p14:creationId xmlns:p14="http://schemas.microsoft.com/office/powerpoint/2010/main" val="753539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3657600" cy="639762"/>
          </a:xfrm>
        </p:spPr>
        <p:txBody>
          <a:bodyPr/>
          <a:lstStyle/>
          <a:p>
            <a:r>
              <a:rPr lang="en-US" sz="2400" dirty="0">
                <a:latin typeface="Trebuchet MS" charset="0"/>
              </a:rPr>
              <a:t>Request </a:t>
            </a:r>
            <a:r>
              <a:rPr lang="en-US" sz="2400" dirty="0" smtClean="0">
                <a:latin typeface="Trebuchet MS" charset="0"/>
              </a:rPr>
              <a:t>Form Data</a:t>
            </a:r>
            <a:endParaRPr lang="en-US" sz="2800" dirty="0">
              <a:latin typeface="Trebuchet MS" charset="0"/>
            </a:endParaRPr>
          </a:p>
        </p:txBody>
      </p:sp>
      <p:sp>
        <p:nvSpPr>
          <p:cNvPr id="162818" name="Rectangle 3"/>
          <p:cNvSpPr>
            <a:spLocks noGrp="1" noChangeArrowheads="1"/>
          </p:cNvSpPr>
          <p:nvPr>
            <p:ph sz="half" idx="2"/>
          </p:nvPr>
        </p:nvSpPr>
        <p:spPr>
          <a:xfrm>
            <a:off x="304800" y="2539754"/>
            <a:ext cx="3962400" cy="3951288"/>
          </a:xfrm>
        </p:spPr>
        <p:txBody>
          <a:bodyPr>
            <a:normAutofit/>
          </a:bodyPr>
          <a:lstStyle/>
          <a:p>
            <a:pPr>
              <a:buClr>
                <a:schemeClr val="tx2">
                  <a:lumMod val="75000"/>
                </a:schemeClr>
              </a:buClr>
            </a:pPr>
            <a:r>
              <a:rPr lang="en-US" sz="2200" dirty="0" smtClean="0"/>
              <a:t>Should </a:t>
            </a:r>
            <a:r>
              <a:rPr lang="en-US" sz="2200" dirty="0"/>
              <a:t>be brief</a:t>
            </a:r>
          </a:p>
          <a:p>
            <a:pPr>
              <a:buClr>
                <a:schemeClr val="tx2">
                  <a:lumMod val="75000"/>
                </a:schemeClr>
              </a:buClr>
            </a:pPr>
            <a:r>
              <a:rPr lang="en-US" sz="2200" dirty="0"/>
              <a:t>One form </a:t>
            </a:r>
            <a:r>
              <a:rPr lang="en-US" sz="2200" dirty="0" smtClean="0"/>
              <a:t>whether concern </a:t>
            </a:r>
            <a:r>
              <a:rPr lang="en-US" sz="2200" dirty="0"/>
              <a:t>is </a:t>
            </a:r>
            <a:r>
              <a:rPr lang="en-US" sz="2200" dirty="0" smtClean="0"/>
              <a:t>academic, behavioral </a:t>
            </a:r>
            <a:r>
              <a:rPr lang="en-US" sz="2200" dirty="0"/>
              <a:t>or </a:t>
            </a:r>
            <a:r>
              <a:rPr lang="en-US" sz="2200" dirty="0" smtClean="0"/>
              <a:t>both</a:t>
            </a:r>
            <a:endParaRPr lang="en-US" sz="2200" dirty="0"/>
          </a:p>
          <a:p>
            <a:pPr>
              <a:buClr>
                <a:schemeClr val="tx2">
                  <a:lumMod val="75000"/>
                </a:schemeClr>
              </a:buClr>
            </a:pPr>
            <a:r>
              <a:rPr lang="en-US" sz="2200" dirty="0"/>
              <a:t>Should contain name of person requesting assistance and the dates/times they are available to meet, if </a:t>
            </a:r>
            <a:r>
              <a:rPr lang="en-US" sz="2200" dirty="0" smtClean="0"/>
              <a:t>needed</a:t>
            </a:r>
          </a:p>
          <a:p>
            <a:pPr>
              <a:buClr>
                <a:schemeClr val="tx2">
                  <a:lumMod val="75000"/>
                </a:schemeClr>
              </a:buClr>
            </a:pPr>
            <a:r>
              <a:rPr lang="en-US" sz="2200" dirty="0" smtClean="0"/>
              <a:t>You </a:t>
            </a:r>
            <a:r>
              <a:rPr lang="en-US" sz="2200" dirty="0"/>
              <a:t>may have one </a:t>
            </a:r>
            <a:r>
              <a:rPr lang="en-US" sz="2200" dirty="0" smtClean="0"/>
              <a:t>already  for teachers </a:t>
            </a:r>
            <a:r>
              <a:rPr lang="en-US" sz="2200" dirty="0" smtClean="0">
                <a:solidFill>
                  <a:srgbClr val="000000"/>
                </a:solidFill>
              </a:rPr>
              <a:t>but do you have one for families and students?</a:t>
            </a:r>
          </a:p>
          <a:p>
            <a:pPr lvl="1" eaLnBrk="1" hangingPunct="1"/>
            <a:endParaRPr lang="en-US" dirty="0">
              <a:latin typeface="Trebuchet MS" charset="0"/>
            </a:endParaRPr>
          </a:p>
        </p:txBody>
      </p:sp>
      <p:pic>
        <p:nvPicPr>
          <p:cNvPr id="19865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1013" t="22234" r="31194" b="14494"/>
          <a:stretch/>
        </p:blipFill>
        <p:spPr bwMode="auto">
          <a:xfrm>
            <a:off x="4343400" y="2174645"/>
            <a:ext cx="3547711" cy="44547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itle 1"/>
          <p:cNvSpPr txBox="1">
            <a:spLocks/>
          </p:cNvSpPr>
          <p:nvPr/>
        </p:nvSpPr>
        <p:spPr>
          <a:xfrm>
            <a:off x="228600" y="6096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a:latin typeface="Trebuchet MS" panose="020B0603020202020204" pitchFamily="34" charset="0"/>
              </a:rPr>
              <a:t> 2. System Set up Activities</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a:t>
            </a:r>
            <a:r>
              <a:rPr lang="en-US" sz="3000" b="1" dirty="0" smtClean="0">
                <a:latin typeface="Trebuchet MS" panose="020B0603020202020204" pitchFamily="34" charset="0"/>
              </a:rPr>
              <a:t>Request for Tier 2 Assistance</a:t>
            </a:r>
            <a:endParaRPr lang="en-US" sz="3000" b="1" dirty="0">
              <a:latin typeface="Trebuchet MS" panose="020B0603020202020204" pitchFamily="34" charset="0"/>
            </a:endParaRPr>
          </a:p>
        </p:txBody>
      </p:sp>
      <p:grpSp>
        <p:nvGrpSpPr>
          <p:cNvPr id="10" name="Group 9"/>
          <p:cNvGrpSpPr/>
          <p:nvPr/>
        </p:nvGrpSpPr>
        <p:grpSpPr>
          <a:xfrm>
            <a:off x="7696200" y="2907"/>
            <a:ext cx="1084502" cy="1271758"/>
            <a:chOff x="3106502" y="479809"/>
            <a:chExt cx="1389302" cy="1653488"/>
          </a:xfrm>
        </p:grpSpPr>
        <p:sp>
          <p:nvSpPr>
            <p:cNvPr id="11" name="Freeform 10"/>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59227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dirty="0">
                <a:latin typeface="Trebuchet MS" panose="020B0603020202020204" pitchFamily="34" charset="0"/>
              </a:rPr>
              <a:t> </a:t>
            </a:r>
            <a:r>
              <a:rPr lang="en-US" sz="2400" b="1" dirty="0" smtClean="0">
                <a:latin typeface="Trebuchet MS" panose="020B0603020202020204" pitchFamily="34" charset="0"/>
              </a:rPr>
              <a:t>3. Staffing</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Tier 2 Team (PST/IST/? Team)</a:t>
            </a:r>
            <a:endParaRPr lang="en-US" sz="3200" b="1" dirty="0">
              <a:latin typeface="Trebuchet MS" panose="020B0603020202020204" pitchFamily="34" charset="0"/>
            </a:endParaRP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3" name="Rectangle 2"/>
          <p:cNvSpPr/>
          <p:nvPr/>
        </p:nvSpPr>
        <p:spPr>
          <a:xfrm>
            <a:off x="621952" y="1906069"/>
            <a:ext cx="6991045" cy="3444020"/>
          </a:xfrm>
          <a:prstGeom prst="rect">
            <a:avLst/>
          </a:prstGeom>
        </p:spPr>
        <p:txBody>
          <a:bodyPr wrap="square">
            <a:spAutoFit/>
          </a:bodyPr>
          <a:lstStyle/>
          <a:p>
            <a:pPr eaLnBrk="1" hangingPunct="1">
              <a:lnSpc>
                <a:spcPct val="90000"/>
              </a:lnSpc>
              <a:buClr>
                <a:schemeClr val="accent2"/>
              </a:buClr>
            </a:pPr>
            <a:r>
              <a:rPr lang="en-US" sz="2800" b="1" dirty="0">
                <a:latin typeface="Calibri" charset="0"/>
              </a:rPr>
              <a:t>Required: </a:t>
            </a:r>
          </a:p>
          <a:p>
            <a:pPr lvl="1" eaLnBrk="1" hangingPunct="1">
              <a:lnSpc>
                <a:spcPct val="90000"/>
              </a:lnSpc>
            </a:pPr>
            <a:r>
              <a:rPr lang="en-US" sz="2400" dirty="0">
                <a:latin typeface="Calibri" charset="0"/>
              </a:rPr>
              <a:t>Administration</a:t>
            </a:r>
          </a:p>
          <a:p>
            <a:pPr lvl="1" eaLnBrk="1" hangingPunct="1">
              <a:lnSpc>
                <a:spcPct val="90000"/>
              </a:lnSpc>
            </a:pPr>
            <a:r>
              <a:rPr lang="en-US" sz="2400" dirty="0">
                <a:latin typeface="Calibri" charset="0"/>
              </a:rPr>
              <a:t>School Psychologist</a:t>
            </a:r>
          </a:p>
          <a:p>
            <a:pPr lvl="1" eaLnBrk="1" hangingPunct="1">
              <a:lnSpc>
                <a:spcPct val="90000"/>
              </a:lnSpc>
            </a:pPr>
            <a:r>
              <a:rPr lang="en-US" sz="2400" dirty="0">
                <a:latin typeface="Calibri" charset="0"/>
              </a:rPr>
              <a:t>Staff with RTI experience</a:t>
            </a:r>
          </a:p>
          <a:p>
            <a:pPr lvl="1" eaLnBrk="1" hangingPunct="1">
              <a:lnSpc>
                <a:spcPct val="90000"/>
              </a:lnSpc>
            </a:pPr>
            <a:r>
              <a:rPr lang="en-US" sz="2400" dirty="0">
                <a:latin typeface="Calibri" charset="0"/>
              </a:rPr>
              <a:t>Tier 1 – School-wide Team Representative</a:t>
            </a:r>
          </a:p>
          <a:p>
            <a:pPr lvl="1" eaLnBrk="1" hangingPunct="1">
              <a:lnSpc>
                <a:spcPct val="90000"/>
              </a:lnSpc>
            </a:pPr>
            <a:r>
              <a:rPr lang="en-US" sz="2400" dirty="0">
                <a:latin typeface="Calibri" charset="0"/>
              </a:rPr>
              <a:t>Intervention Coordinators of each intervention </a:t>
            </a:r>
          </a:p>
          <a:p>
            <a:pPr lvl="1" eaLnBrk="1" hangingPunct="1">
              <a:lnSpc>
                <a:spcPct val="90000"/>
              </a:lnSpc>
            </a:pPr>
            <a:endParaRPr lang="en-US" dirty="0">
              <a:latin typeface="Calibri" charset="0"/>
            </a:endParaRPr>
          </a:p>
          <a:p>
            <a:pPr eaLnBrk="1" hangingPunct="1">
              <a:lnSpc>
                <a:spcPct val="90000"/>
              </a:lnSpc>
              <a:buClr>
                <a:srgbClr val="3333CC"/>
              </a:buClr>
            </a:pPr>
            <a:r>
              <a:rPr lang="en-US" sz="2800" b="1" dirty="0">
                <a:latin typeface="Calibri" charset="0"/>
              </a:rPr>
              <a:t>Consider:</a:t>
            </a:r>
          </a:p>
          <a:p>
            <a:pPr lvl="1" eaLnBrk="1" hangingPunct="1">
              <a:lnSpc>
                <a:spcPct val="90000"/>
              </a:lnSpc>
              <a:buClr>
                <a:srgbClr val="3333CC"/>
              </a:buClr>
            </a:pPr>
            <a:r>
              <a:rPr lang="en-US" sz="2400" dirty="0">
                <a:latin typeface="Calibri" charset="0"/>
              </a:rPr>
              <a:t>Counselors, Social Workers, Family Crisis Therapists, Community representatives</a:t>
            </a:r>
          </a:p>
        </p:txBody>
      </p:sp>
      <p:sp>
        <p:nvSpPr>
          <p:cNvPr id="4" name="Oval 3"/>
          <p:cNvSpPr/>
          <p:nvPr/>
        </p:nvSpPr>
        <p:spPr>
          <a:xfrm>
            <a:off x="4878637" y="5479465"/>
            <a:ext cx="1664048" cy="1261123"/>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Applied behavioral  expertise</a:t>
            </a:r>
            <a:endParaRPr lang="en-US" dirty="0">
              <a:solidFill>
                <a:schemeClr val="bg2">
                  <a:lumMod val="50000"/>
                </a:schemeClr>
              </a:solidFill>
            </a:endParaRPr>
          </a:p>
        </p:txBody>
      </p:sp>
      <p:sp>
        <p:nvSpPr>
          <p:cNvPr id="11" name="Oval 10"/>
          <p:cNvSpPr/>
          <p:nvPr/>
        </p:nvSpPr>
        <p:spPr>
          <a:xfrm>
            <a:off x="6762003" y="3628079"/>
            <a:ext cx="2034995" cy="1583511"/>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Knowledge of students</a:t>
            </a:r>
            <a:endParaRPr lang="en-US" dirty="0">
              <a:solidFill>
                <a:schemeClr val="bg2">
                  <a:lumMod val="50000"/>
                </a:schemeClr>
              </a:solidFill>
            </a:endParaRPr>
          </a:p>
        </p:txBody>
      </p:sp>
      <p:sp>
        <p:nvSpPr>
          <p:cNvPr id="12" name="Oval 11"/>
          <p:cNvSpPr/>
          <p:nvPr/>
        </p:nvSpPr>
        <p:spPr>
          <a:xfrm>
            <a:off x="5975749" y="1201821"/>
            <a:ext cx="2556987"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Knowledge about operation of school across grade levels and programs</a:t>
            </a:r>
            <a:endParaRPr lang="en-US" dirty="0">
              <a:solidFill>
                <a:schemeClr val="bg2">
                  <a:lumMod val="50000"/>
                </a:schemeClr>
              </a:solidFill>
            </a:endParaRPr>
          </a:p>
        </p:txBody>
      </p:sp>
      <p:sp>
        <p:nvSpPr>
          <p:cNvPr id="14" name="Oval 13"/>
          <p:cNvSpPr/>
          <p:nvPr/>
        </p:nvSpPr>
        <p:spPr>
          <a:xfrm>
            <a:off x="1295400" y="5486400"/>
            <a:ext cx="2399236" cy="1146318"/>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Administrative authority</a:t>
            </a:r>
            <a:endParaRPr lang="en-US" dirty="0">
              <a:solidFill>
                <a:schemeClr val="bg2">
                  <a:lumMod val="50000"/>
                </a:schemeClr>
              </a:solidFill>
            </a:endParaRPr>
          </a:p>
        </p:txBody>
      </p:sp>
    </p:spTree>
    <p:extLst>
      <p:ext uri="{BB962C8B-B14F-4D97-AF65-F5344CB8AC3E}">
        <p14:creationId xmlns:p14="http://schemas.microsoft.com/office/powerpoint/2010/main" val="38685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dirty="0" smtClean="0">
                <a:latin typeface="Trebuchet MS" panose="020B0603020202020204" pitchFamily="34" charset="0"/>
              </a:rPr>
              <a:t>3. Staffing: </a:t>
            </a:r>
          </a:p>
          <a:p>
            <a:pPr marL="114300">
              <a:buClr>
                <a:schemeClr val="tx2"/>
              </a:buClr>
            </a:pPr>
            <a:r>
              <a:rPr lang="en-US" sz="3200" b="1" dirty="0" smtClean="0">
                <a:latin typeface="Trebuchet MS" panose="020B0603020202020204" pitchFamily="34" charset="0"/>
              </a:rPr>
              <a:t>     Team </a:t>
            </a:r>
            <a:r>
              <a:rPr lang="en-US" sz="3200" b="1" dirty="0">
                <a:latin typeface="Trebuchet MS" panose="020B0603020202020204" pitchFamily="34" charset="0"/>
              </a:rPr>
              <a:t>leader vs. Coordinator vs. Facilitator</a:t>
            </a: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Rectangle 5"/>
          <p:cNvSpPr>
            <a:spLocks noGrp="1" noChangeArrowheads="1"/>
          </p:cNvSpPr>
          <p:nvPr>
            <p:ph idx="1"/>
          </p:nvPr>
        </p:nvSpPr>
        <p:spPr>
          <a:xfrm>
            <a:off x="457200" y="1676400"/>
            <a:ext cx="8208911" cy="3069297"/>
          </a:xfrm>
        </p:spPr>
        <p:txBody>
          <a:bodyPr>
            <a:normAutofit lnSpcReduction="10000"/>
          </a:bodyPr>
          <a:lstStyle/>
          <a:p>
            <a:pPr marL="114300" indent="0" eaLnBrk="1" hangingPunct="1">
              <a:lnSpc>
                <a:spcPct val="80000"/>
              </a:lnSpc>
              <a:buNone/>
            </a:pPr>
            <a:r>
              <a:rPr lang="en-US" sz="2600" b="1" dirty="0">
                <a:solidFill>
                  <a:srgbClr val="800000"/>
                </a:solidFill>
              </a:rPr>
              <a:t>Tier 2 Team Leader</a:t>
            </a:r>
          </a:p>
          <a:p>
            <a:pPr eaLnBrk="1" hangingPunct="1">
              <a:lnSpc>
                <a:spcPct val="80000"/>
              </a:lnSpc>
              <a:buClr>
                <a:srgbClr val="3333CC"/>
              </a:buClr>
              <a:buFont typeface="Arial" charset="0"/>
              <a:buChar char="•"/>
            </a:pPr>
            <a:r>
              <a:rPr lang="en-US" sz="2000" dirty="0" smtClean="0">
                <a:latin typeface="Calibri" charset="0"/>
              </a:rPr>
              <a:t>Schedules monthly meetings </a:t>
            </a:r>
          </a:p>
          <a:p>
            <a:pPr eaLnBrk="1" hangingPunct="1">
              <a:lnSpc>
                <a:spcPct val="80000"/>
              </a:lnSpc>
              <a:buClr>
                <a:srgbClr val="3333CC"/>
              </a:buClr>
              <a:buFont typeface="Arial" charset="0"/>
              <a:buChar char="•"/>
            </a:pPr>
            <a:r>
              <a:rPr lang="en-US" sz="2000" dirty="0" smtClean="0">
                <a:latin typeface="Calibri" charset="0"/>
              </a:rPr>
              <a:t>Collect &amp; review data </a:t>
            </a:r>
            <a:r>
              <a:rPr lang="en-US" sz="2000" dirty="0">
                <a:latin typeface="Calibri" charset="0"/>
              </a:rPr>
              <a:t>to share during team </a:t>
            </a:r>
            <a:r>
              <a:rPr lang="en-US" sz="2000" dirty="0" smtClean="0">
                <a:latin typeface="Calibri" charset="0"/>
              </a:rPr>
              <a:t>meetings</a:t>
            </a:r>
          </a:p>
          <a:p>
            <a:pPr eaLnBrk="1" hangingPunct="1">
              <a:lnSpc>
                <a:spcPct val="80000"/>
              </a:lnSpc>
              <a:buClr>
                <a:srgbClr val="3333CC"/>
              </a:buClr>
              <a:buFont typeface="Arial" charset="0"/>
              <a:buChar char="•"/>
            </a:pPr>
            <a:r>
              <a:rPr lang="en-US" sz="2000" dirty="0" smtClean="0">
                <a:latin typeface="Calibri" charset="0"/>
              </a:rPr>
              <a:t>Provide general staff updates</a:t>
            </a:r>
          </a:p>
          <a:p>
            <a:pPr marL="0" indent="0" eaLnBrk="1" hangingPunct="1">
              <a:lnSpc>
                <a:spcPct val="80000"/>
              </a:lnSpc>
              <a:buNone/>
            </a:pPr>
            <a:endParaRPr lang="en-US" sz="1800" dirty="0">
              <a:latin typeface="Calibri" charset="0"/>
            </a:endParaRPr>
          </a:p>
          <a:p>
            <a:pPr marL="411480" lvl="1" indent="0">
              <a:lnSpc>
                <a:spcPct val="80000"/>
              </a:lnSpc>
              <a:buNone/>
            </a:pPr>
            <a:r>
              <a:rPr lang="en-US" sz="2600" b="1" dirty="0" smtClean="0">
                <a:solidFill>
                  <a:srgbClr val="800000"/>
                </a:solidFill>
              </a:rPr>
              <a:t>Intervention Coordinators</a:t>
            </a:r>
          </a:p>
          <a:p>
            <a:pPr lvl="1">
              <a:lnSpc>
                <a:spcPct val="82000"/>
              </a:lnSpc>
              <a:spcBef>
                <a:spcPts val="600"/>
              </a:spcBef>
              <a:buClr>
                <a:srgbClr val="3333CC"/>
              </a:buClr>
              <a:buFont typeface="Arial" charset="0"/>
              <a:buChar char="•"/>
            </a:pPr>
            <a:r>
              <a:rPr lang="en-US" dirty="0">
                <a:latin typeface="Calibri" charset="0"/>
              </a:rPr>
              <a:t>Organizes and/or oversees the specific interventions such as CICO or group interventions with &amp; without individual </a:t>
            </a:r>
            <a:r>
              <a:rPr lang="en-US" dirty="0" smtClean="0">
                <a:latin typeface="Calibri" charset="0"/>
              </a:rPr>
              <a:t>features</a:t>
            </a:r>
          </a:p>
          <a:p>
            <a:pPr lvl="1">
              <a:lnSpc>
                <a:spcPct val="82000"/>
              </a:lnSpc>
              <a:spcBef>
                <a:spcPts val="600"/>
              </a:spcBef>
              <a:buClr>
                <a:srgbClr val="3333CC"/>
              </a:buClr>
              <a:buFont typeface="Arial" charset="0"/>
              <a:buChar char="•"/>
            </a:pPr>
            <a:r>
              <a:rPr lang="en-US" dirty="0" smtClean="0">
                <a:latin typeface="Calibri" charset="0"/>
              </a:rPr>
              <a:t>Communicates with intervention facilitators</a:t>
            </a:r>
          </a:p>
          <a:p>
            <a:pPr lvl="1">
              <a:lnSpc>
                <a:spcPct val="82000"/>
              </a:lnSpc>
              <a:spcBef>
                <a:spcPts val="600"/>
              </a:spcBef>
              <a:buClr>
                <a:srgbClr val="3333CC"/>
              </a:buClr>
              <a:buFont typeface="Arial" charset="0"/>
              <a:buChar char="•"/>
            </a:pPr>
            <a:r>
              <a:rPr lang="en-US" dirty="0" smtClean="0">
                <a:latin typeface="Calibri" charset="0"/>
              </a:rPr>
              <a:t>May also be a facilitator of group interventions </a:t>
            </a:r>
            <a:endParaRPr lang="en-US" dirty="0">
              <a:latin typeface="Calibri" charset="0"/>
            </a:endParaRPr>
          </a:p>
          <a:p>
            <a:pPr lvl="1">
              <a:lnSpc>
                <a:spcPct val="80000"/>
              </a:lnSpc>
              <a:buFont typeface="Arial" charset="0"/>
              <a:buChar char="•"/>
            </a:pPr>
            <a:endParaRPr lang="en-US" sz="1600" b="1" dirty="0" smtClean="0"/>
          </a:p>
          <a:p>
            <a:pPr eaLnBrk="1" fontAlgn="auto" hangingPunct="1">
              <a:lnSpc>
                <a:spcPct val="90000"/>
              </a:lnSpc>
              <a:spcAft>
                <a:spcPts val="0"/>
              </a:spcAft>
              <a:buFont typeface="Arial" pitchFamily="34" charset="0"/>
              <a:buChar char="•"/>
              <a:defRPr/>
            </a:pPr>
            <a:endParaRPr lang="en-US" sz="2000" dirty="0"/>
          </a:p>
          <a:p>
            <a:pPr eaLnBrk="1" hangingPunct="1">
              <a:lnSpc>
                <a:spcPct val="80000"/>
              </a:lnSpc>
              <a:buFont typeface="Arial" charset="0"/>
              <a:buChar char="•"/>
            </a:pPr>
            <a:endParaRPr lang="en-US" sz="2000" b="1" dirty="0"/>
          </a:p>
          <a:p>
            <a:pPr eaLnBrk="1" hangingPunct="1">
              <a:lnSpc>
                <a:spcPct val="80000"/>
              </a:lnSpc>
              <a:buFont typeface="Arial" charset="0"/>
              <a:buChar char="•"/>
            </a:pPr>
            <a:endParaRPr lang="en-US" sz="2000" dirty="0">
              <a:latin typeface="Calibri" charset="0"/>
            </a:endParaRPr>
          </a:p>
          <a:p>
            <a:pPr marL="0" indent="0" eaLnBrk="1" hangingPunct="1">
              <a:lnSpc>
                <a:spcPct val="80000"/>
              </a:lnSpc>
              <a:buNone/>
            </a:pPr>
            <a:endParaRPr lang="en-US" dirty="0">
              <a:latin typeface="Calibri" charset="0"/>
            </a:endParaRPr>
          </a:p>
        </p:txBody>
      </p:sp>
      <p:sp>
        <p:nvSpPr>
          <p:cNvPr id="10" name="TextBox 9"/>
          <p:cNvSpPr txBox="1"/>
          <p:nvPr/>
        </p:nvSpPr>
        <p:spPr>
          <a:xfrm>
            <a:off x="990600" y="4800600"/>
            <a:ext cx="7155797" cy="1802545"/>
          </a:xfrm>
          <a:prstGeom prst="rect">
            <a:avLst/>
          </a:prstGeom>
          <a:noFill/>
        </p:spPr>
        <p:txBody>
          <a:bodyPr wrap="square" rtlCol="0">
            <a:spAutoFit/>
          </a:bodyPr>
          <a:lstStyle/>
          <a:p>
            <a:pPr marL="411480" lvl="1" indent="0">
              <a:lnSpc>
                <a:spcPct val="80000"/>
              </a:lnSpc>
              <a:buNone/>
            </a:pPr>
            <a:r>
              <a:rPr lang="en-US" sz="2600" b="1" dirty="0">
                <a:solidFill>
                  <a:srgbClr val="800000"/>
                </a:solidFill>
                <a:latin typeface="+mn-lt"/>
              </a:rPr>
              <a:t>Facilitators-Trained Staff</a:t>
            </a:r>
          </a:p>
          <a:p>
            <a:pPr marL="800100" lvl="1" indent="-342900">
              <a:lnSpc>
                <a:spcPct val="90000"/>
              </a:lnSpc>
              <a:buClr>
                <a:srgbClr val="3333CC"/>
              </a:buClr>
              <a:buFont typeface="Arial"/>
              <a:buChar char="•"/>
              <a:defRPr/>
            </a:pPr>
            <a:r>
              <a:rPr lang="en-US" sz="2000" dirty="0">
                <a:latin typeface="Calibri"/>
                <a:cs typeface="Calibri"/>
              </a:rPr>
              <a:t>Directly provides intervention support services to youth/families</a:t>
            </a:r>
          </a:p>
          <a:p>
            <a:pPr marL="800100" lvl="1" indent="-342900">
              <a:lnSpc>
                <a:spcPct val="90000"/>
              </a:lnSpc>
              <a:buClr>
                <a:srgbClr val="3333CC"/>
              </a:buClr>
              <a:buFont typeface="Arial"/>
              <a:buChar char="•"/>
              <a:defRPr/>
            </a:pPr>
            <a:r>
              <a:rPr lang="en-US" sz="2000" dirty="0">
                <a:latin typeface="Calibri"/>
                <a:cs typeface="Calibri"/>
              </a:rPr>
              <a:t>Roles include: meeting with students for CICO, running groups, not necessarily members of systems </a:t>
            </a:r>
            <a:r>
              <a:rPr lang="en-US" sz="2000" dirty="0" smtClean="0">
                <a:latin typeface="Calibri"/>
                <a:cs typeface="Calibri"/>
              </a:rPr>
              <a:t>team</a:t>
            </a:r>
          </a:p>
          <a:p>
            <a:pPr marL="800100" lvl="1" indent="-342900">
              <a:lnSpc>
                <a:spcPct val="90000"/>
              </a:lnSpc>
              <a:buClr>
                <a:srgbClr val="3333CC"/>
              </a:buClr>
              <a:buFont typeface="Arial"/>
              <a:buChar char="•"/>
              <a:defRPr/>
            </a:pPr>
            <a:r>
              <a:rPr lang="en-US" sz="2000" dirty="0" smtClean="0">
                <a:latin typeface="Calibri"/>
                <a:cs typeface="Calibri"/>
              </a:rPr>
              <a:t>Report student progress</a:t>
            </a:r>
            <a:endParaRPr lang="en-US" sz="2000" dirty="0">
              <a:latin typeface="Calibri"/>
              <a:cs typeface="Calibri"/>
            </a:endParaRPr>
          </a:p>
        </p:txBody>
      </p:sp>
    </p:spTree>
    <p:extLst>
      <p:ext uri="{BB962C8B-B14F-4D97-AF65-F5344CB8AC3E}">
        <p14:creationId xmlns:p14="http://schemas.microsoft.com/office/powerpoint/2010/main" val="3370640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bg2">
              <a:lumMod val="90000"/>
            </a:schemeClr>
          </a:solidFill>
          <a:ln>
            <a:solidFill>
              <a:srgbClr val="3333CC"/>
            </a:solidFill>
          </a:ln>
        </p:spPr>
        <p:txBody>
          <a:bodyPr/>
          <a:lstStyle/>
          <a:p>
            <a:r>
              <a:rPr lang="en-US" sz="3200" b="1" dirty="0" smtClean="0">
                <a:latin typeface="Trebuchet MS" panose="020B0603020202020204" pitchFamily="34" charset="0"/>
              </a:rPr>
              <a:t>Activity  - Reflecting on Your Teaming</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609600" y="2036816"/>
            <a:ext cx="8077200" cy="4059183"/>
          </a:xfrm>
        </p:spPr>
        <p:txBody>
          <a:bodyPr>
            <a:noAutofit/>
          </a:bodyPr>
          <a:lstStyle/>
          <a:p>
            <a:pPr>
              <a:buClr>
                <a:schemeClr val="tx2"/>
              </a:buClr>
              <a:buFont typeface="Wingdings" panose="05000000000000000000" pitchFamily="2" charset="2"/>
              <a:buChar char="q"/>
            </a:pPr>
            <a:r>
              <a:rPr lang="en-US" sz="2800" b="1" dirty="0" smtClean="0"/>
              <a:t>Complete TFI items </a:t>
            </a:r>
          </a:p>
          <a:p>
            <a:pPr lvl="1">
              <a:buClr>
                <a:schemeClr val="tx2"/>
              </a:buClr>
            </a:pPr>
            <a:r>
              <a:rPr lang="en-US" sz="2800" dirty="0" smtClean="0"/>
              <a:t>TFI Items: </a:t>
            </a:r>
            <a:r>
              <a:rPr lang="en-US" sz="3200" dirty="0" smtClean="0"/>
              <a:t>2.1, 2.2, 2.3, 2.4, 2.8</a:t>
            </a:r>
          </a:p>
          <a:p>
            <a:pPr marL="411480" lvl="1" indent="0">
              <a:buClr>
                <a:schemeClr val="tx2"/>
              </a:buClr>
              <a:buNone/>
            </a:pPr>
            <a:endParaRPr lang="en-US" sz="2400" dirty="0" smtClean="0"/>
          </a:p>
          <a:p>
            <a:pPr>
              <a:buClr>
                <a:srgbClr val="003399"/>
              </a:buClr>
              <a:buFont typeface="Wingdings" panose="05000000000000000000" pitchFamily="2" charset="2"/>
              <a:buChar char="q"/>
            </a:pPr>
            <a:endParaRPr lang="en-US" sz="2000" dirty="0"/>
          </a:p>
        </p:txBody>
      </p:sp>
      <p:grpSp>
        <p:nvGrpSpPr>
          <p:cNvPr id="10" name="Group 9"/>
          <p:cNvGrpSpPr/>
          <p:nvPr/>
        </p:nvGrpSpPr>
        <p:grpSpPr>
          <a:xfrm>
            <a:off x="7772400" y="5257800"/>
            <a:ext cx="1084502" cy="1271758"/>
            <a:chOff x="3106502" y="479809"/>
            <a:chExt cx="1389302" cy="1653488"/>
          </a:xfrm>
        </p:grpSpPr>
        <p:sp>
          <p:nvSpPr>
            <p:cNvPr id="11" name="Freeform 10"/>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Folded Corner 8"/>
          <p:cNvSpPr/>
          <p:nvPr/>
        </p:nvSpPr>
        <p:spPr>
          <a:xfrm>
            <a:off x="7543800" y="3810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pic>
        <p:nvPicPr>
          <p:cNvPr id="14"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8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a:t>
            </a:r>
            <a:r>
              <a:rPr lang="en-US" sz="3200" b="1" dirty="0">
                <a:latin typeface="Trebuchet MS" panose="020B0603020202020204" pitchFamily="34" charset="0"/>
              </a:rPr>
              <a:t>4</a:t>
            </a:r>
            <a:r>
              <a:rPr lang="en-US" sz="3200" b="1" dirty="0" smtClean="0">
                <a:latin typeface="Trebuchet MS" panose="020B0603020202020204" pitchFamily="34" charset="0"/>
              </a:rPr>
              <a:t>. Your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975" y="2042715"/>
            <a:ext cx="1714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361" y="3328126"/>
            <a:ext cx="1351727" cy="1266739"/>
          </a:xfrm>
          <a:prstGeom prst="rect">
            <a:avLst/>
          </a:prstGeom>
          <a:noFill/>
          <a:extLst>
            <a:ext uri="{909E8E84-426E-40DD-AFC4-6F175D3DCCD1}">
              <a14:hiddenFill xmlns:a14="http://schemas.microsoft.com/office/drawing/2010/main">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0359" y="4767013"/>
            <a:ext cx="1549730" cy="11829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10" name="Rectangle 9"/>
          <p:cNvSpPr/>
          <p:nvPr/>
        </p:nvSpPr>
        <p:spPr>
          <a:xfrm>
            <a:off x="2438400" y="1906069"/>
            <a:ext cx="5821869" cy="3998018"/>
          </a:xfrm>
          <a:prstGeom prst="rect">
            <a:avLst/>
          </a:prstGeom>
        </p:spPr>
        <p:txBody>
          <a:bodyPr wrap="square">
            <a:spAutoFit/>
          </a:bodyPr>
          <a:lstStyle/>
          <a:p>
            <a:pPr eaLnBrk="1" hangingPunct="1">
              <a:lnSpc>
                <a:spcPct val="90000"/>
              </a:lnSpc>
              <a:buClr>
                <a:schemeClr val="accent2"/>
              </a:buClr>
            </a:pPr>
            <a:r>
              <a:rPr lang="en-US" sz="2400" dirty="0" smtClean="0">
                <a:latin typeface="Calibri" charset="0"/>
              </a:rPr>
              <a:t>Multiple ongoing, evidence-based behavior </a:t>
            </a:r>
            <a:r>
              <a:rPr lang="en-US" sz="2400" dirty="0">
                <a:latin typeface="Calibri" charset="0"/>
              </a:rPr>
              <a:t>support </a:t>
            </a:r>
            <a:r>
              <a:rPr lang="en-US" sz="2400" dirty="0" smtClean="0">
                <a:latin typeface="Calibri" charset="0"/>
              </a:rPr>
              <a:t>interventions are available for skill-building and relationship-building.</a:t>
            </a:r>
          </a:p>
          <a:p>
            <a:pPr eaLnBrk="1" hangingPunct="1">
              <a:lnSpc>
                <a:spcPct val="90000"/>
              </a:lnSpc>
              <a:buClr>
                <a:schemeClr val="accent2"/>
              </a:buClr>
            </a:pPr>
            <a:endParaRPr lang="en-US" sz="2400" dirty="0" smtClean="0">
              <a:latin typeface="Calibri" charset="0"/>
            </a:endParaRPr>
          </a:p>
          <a:p>
            <a:pPr eaLnBrk="1" hangingPunct="1">
              <a:lnSpc>
                <a:spcPct val="90000"/>
              </a:lnSpc>
              <a:buClr>
                <a:schemeClr val="accent2"/>
              </a:buClr>
            </a:pPr>
            <a:r>
              <a:rPr lang="en-US" sz="2400" dirty="0">
                <a:latin typeface="Calibri" charset="0"/>
              </a:rPr>
              <a:t>I</a:t>
            </a:r>
            <a:r>
              <a:rPr lang="en-US" sz="2400" dirty="0" smtClean="0">
                <a:latin typeface="Calibri" charset="0"/>
              </a:rPr>
              <a:t>nterventions  provide:</a:t>
            </a:r>
          </a:p>
          <a:p>
            <a:pPr marL="800100" lvl="1" indent="-342900">
              <a:lnSpc>
                <a:spcPct val="90000"/>
              </a:lnSpc>
              <a:buClr>
                <a:schemeClr val="accent2"/>
              </a:buClr>
              <a:buFont typeface="Arial" panose="020B0604020202020204" pitchFamily="34" charset="0"/>
              <a:buChar char="•"/>
            </a:pPr>
            <a:r>
              <a:rPr lang="en-US" sz="2400" dirty="0" smtClean="0">
                <a:latin typeface="Calibri" charset="0"/>
              </a:rPr>
              <a:t>additional  </a:t>
            </a:r>
            <a:r>
              <a:rPr lang="en-US" sz="2400" dirty="0">
                <a:latin typeface="Calibri" charset="0"/>
              </a:rPr>
              <a:t>instruction/time for student skill development, </a:t>
            </a:r>
          </a:p>
          <a:p>
            <a:pPr marL="800100" lvl="1" indent="-342900">
              <a:lnSpc>
                <a:spcPct val="90000"/>
              </a:lnSpc>
              <a:buClr>
                <a:schemeClr val="accent2"/>
              </a:buClr>
              <a:buFont typeface="Arial" panose="020B0604020202020204" pitchFamily="34" charset="0"/>
              <a:buChar char="•"/>
            </a:pPr>
            <a:r>
              <a:rPr lang="en-US" sz="2400" dirty="0" smtClean="0">
                <a:latin typeface="Calibri" charset="0"/>
              </a:rPr>
              <a:t>additional structure/predictability, and/or</a:t>
            </a:r>
          </a:p>
          <a:p>
            <a:pPr marL="800100" lvl="1" indent="-342900">
              <a:lnSpc>
                <a:spcPct val="90000"/>
              </a:lnSpc>
              <a:buClr>
                <a:schemeClr val="accent2"/>
              </a:buClr>
              <a:buFont typeface="Arial" panose="020B0604020202020204" pitchFamily="34" charset="0"/>
              <a:buChar char="•"/>
            </a:pPr>
            <a:r>
              <a:rPr lang="en-US" sz="2400" dirty="0" smtClean="0">
                <a:latin typeface="Calibri" charset="0"/>
              </a:rPr>
              <a:t> increased </a:t>
            </a:r>
            <a:r>
              <a:rPr lang="en-US" sz="2400" dirty="0">
                <a:latin typeface="Calibri" charset="0"/>
              </a:rPr>
              <a:t>opportunity for feedback (e.g., daily progress report</a:t>
            </a:r>
            <a:r>
              <a:rPr lang="en-US" sz="2400" dirty="0" smtClean="0">
                <a:latin typeface="Calibri" charset="0"/>
              </a:rPr>
              <a:t>).</a:t>
            </a:r>
          </a:p>
          <a:p>
            <a:pPr eaLnBrk="1" hangingPunct="1">
              <a:lnSpc>
                <a:spcPct val="90000"/>
              </a:lnSpc>
              <a:buClr>
                <a:schemeClr val="accent2"/>
              </a:buClr>
            </a:pPr>
            <a:r>
              <a:rPr lang="en-US" dirty="0" smtClean="0">
                <a:latin typeface="Calibri" charset="0"/>
              </a:rPr>
              <a:t>. </a:t>
            </a:r>
            <a:endParaRPr lang="en-US" dirty="0">
              <a:latin typeface="Calibri" charset="0"/>
            </a:endParaRPr>
          </a:p>
        </p:txBody>
      </p:sp>
    </p:spTree>
    <p:extLst>
      <p:ext uri="{BB962C8B-B14F-4D97-AF65-F5344CB8AC3E}">
        <p14:creationId xmlns:p14="http://schemas.microsoft.com/office/powerpoint/2010/main" val="348977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609600" y="2016411"/>
            <a:ext cx="3876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3/Tertiary Interventions	           1-5%</a:t>
            </a:r>
            <a:endParaRPr lang="en-US" sz="1600" b="1" dirty="0">
              <a:latin typeface="Arial Narrow" charset="0"/>
              <a:cs typeface="Arial" charset="0"/>
            </a:endParaRPr>
          </a:p>
          <a:p>
            <a:pPr>
              <a:buFontTx/>
              <a:buChar char="•"/>
            </a:pPr>
            <a:r>
              <a:rPr lang="en-US" sz="1400" dirty="0">
                <a:latin typeface="Arial Narrow" charset="0"/>
                <a:cs typeface="Arial" charset="0"/>
              </a:rPr>
              <a:t>Individual students</a:t>
            </a:r>
          </a:p>
          <a:p>
            <a:pPr>
              <a:buFontTx/>
              <a:buChar char="•"/>
            </a:pPr>
            <a:r>
              <a:rPr lang="en-US" sz="1400" dirty="0">
                <a:latin typeface="Arial Narrow" charset="0"/>
                <a:cs typeface="Arial" charset="0"/>
              </a:rPr>
              <a:t>Assessment-based</a:t>
            </a:r>
          </a:p>
          <a:p>
            <a:pPr>
              <a:buFontTx/>
              <a:buChar char="•"/>
            </a:pPr>
            <a:r>
              <a:rPr lang="en-US" sz="1400" dirty="0">
                <a:latin typeface="Arial Narrow" charset="0"/>
                <a:cs typeface="Arial" charset="0"/>
              </a:rPr>
              <a:t>High intensity</a:t>
            </a:r>
          </a:p>
        </p:txBody>
      </p:sp>
      <p:sp>
        <p:nvSpPr>
          <p:cNvPr id="113666" name="Text Box 3"/>
          <p:cNvSpPr txBox="1">
            <a:spLocks noChangeArrowheads="1"/>
          </p:cNvSpPr>
          <p:nvPr/>
        </p:nvSpPr>
        <p:spPr bwMode="auto">
          <a:xfrm>
            <a:off x="4529138" y="2016411"/>
            <a:ext cx="43545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1-5%		Tier 3/Tertiary Interventions</a:t>
            </a:r>
            <a:endParaRPr lang="en-US" sz="1600" b="1">
              <a:latin typeface="Arial Narrow" charset="0"/>
              <a:cs typeface="Arial" charset="0"/>
            </a:endParaRPr>
          </a:p>
          <a:p>
            <a:pPr lvl="4">
              <a:buFontTx/>
              <a:buChar char="•"/>
            </a:pPr>
            <a:r>
              <a:rPr lang="en-US" sz="1400">
                <a:latin typeface="Arial Narrow" charset="0"/>
                <a:cs typeface="Arial" charset="0"/>
              </a:rPr>
              <a:t>Individual students</a:t>
            </a:r>
          </a:p>
          <a:p>
            <a:pPr lvl="4">
              <a:buFontTx/>
              <a:buChar char="•"/>
            </a:pPr>
            <a:r>
              <a:rPr lang="en-US" sz="1400">
                <a:latin typeface="Arial Narrow" charset="0"/>
                <a:cs typeface="Arial" charset="0"/>
              </a:rPr>
              <a:t>Assessment-based</a:t>
            </a:r>
          </a:p>
          <a:p>
            <a:pPr lvl="4">
              <a:buFontTx/>
              <a:buChar char="•"/>
            </a:pPr>
            <a:r>
              <a:rPr lang="en-US" sz="1400">
                <a:latin typeface="Arial Narrow" charset="0"/>
                <a:cs typeface="Arial" charset="0"/>
              </a:rPr>
              <a:t>Intense, durable procedures</a:t>
            </a:r>
          </a:p>
        </p:txBody>
      </p:sp>
      <p:sp>
        <p:nvSpPr>
          <p:cNvPr id="113667" name="Text Box 4"/>
          <p:cNvSpPr txBox="1">
            <a:spLocks noChangeArrowheads="1"/>
          </p:cNvSpPr>
          <p:nvPr/>
        </p:nvSpPr>
        <p:spPr bwMode="auto">
          <a:xfrm>
            <a:off x="609600" y="3070511"/>
            <a:ext cx="34766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2/Secondary Interventions        5-15%</a:t>
            </a:r>
            <a:endParaRPr lang="en-US" sz="1600" b="1" dirty="0">
              <a:latin typeface="Arial Narrow" charset="0"/>
              <a:cs typeface="Arial" charset="0"/>
            </a:endParaRPr>
          </a:p>
          <a:p>
            <a:pPr>
              <a:buFontTx/>
              <a:buChar char="•"/>
            </a:pPr>
            <a:r>
              <a:rPr lang="en-US" sz="1400" dirty="0">
                <a:latin typeface="Arial Narrow" charset="0"/>
                <a:cs typeface="Arial" charset="0"/>
              </a:rPr>
              <a:t>Some students (at-risk)</a:t>
            </a:r>
          </a:p>
          <a:p>
            <a:pPr>
              <a:buFontTx/>
              <a:buChar char="•"/>
            </a:pPr>
            <a:r>
              <a:rPr lang="en-US" sz="1400" dirty="0">
                <a:latin typeface="Arial Narrow" charset="0"/>
                <a:cs typeface="Arial" charset="0"/>
              </a:rPr>
              <a:t>High efficiency</a:t>
            </a:r>
          </a:p>
          <a:p>
            <a:pPr>
              <a:buFontTx/>
              <a:buChar char="•"/>
            </a:pPr>
            <a:r>
              <a:rPr lang="en-US" sz="1400" dirty="0">
                <a:latin typeface="Arial Narrow" charset="0"/>
                <a:cs typeface="Arial" charset="0"/>
              </a:rPr>
              <a:t>Rapid response</a:t>
            </a:r>
          </a:p>
          <a:p>
            <a:pPr>
              <a:buFontTx/>
              <a:buChar char="•"/>
            </a:pPr>
            <a:r>
              <a:rPr lang="en-US" sz="1400" dirty="0">
                <a:latin typeface="Arial Narrow" charset="0"/>
                <a:cs typeface="Arial" charset="0"/>
              </a:rPr>
              <a:t>Small group interventions</a:t>
            </a:r>
          </a:p>
          <a:p>
            <a:pPr>
              <a:buFontTx/>
              <a:buChar char="•"/>
            </a:pPr>
            <a:r>
              <a:rPr lang="en-US" sz="1400" dirty="0">
                <a:latin typeface="Arial Narrow" charset="0"/>
                <a:cs typeface="Arial" charset="0"/>
              </a:rPr>
              <a:t> Some individualizing</a:t>
            </a:r>
          </a:p>
          <a:p>
            <a:pPr>
              <a:buFontTx/>
              <a:buChar char="•"/>
            </a:pPr>
            <a:endParaRPr lang="en-US" sz="1400" dirty="0">
              <a:latin typeface="Arial Narrow" charset="0"/>
              <a:cs typeface="Arial" charset="0"/>
            </a:endParaRPr>
          </a:p>
          <a:p>
            <a:endParaRPr lang="en-US" sz="1400" dirty="0">
              <a:latin typeface="Arial Narrow" charset="0"/>
              <a:cs typeface="Arial" charset="0"/>
            </a:endParaRPr>
          </a:p>
        </p:txBody>
      </p:sp>
      <p:sp>
        <p:nvSpPr>
          <p:cNvPr id="113668" name="Text Box 5"/>
          <p:cNvSpPr txBox="1">
            <a:spLocks noChangeArrowheads="1"/>
          </p:cNvSpPr>
          <p:nvPr/>
        </p:nvSpPr>
        <p:spPr bwMode="auto">
          <a:xfrm>
            <a:off x="4529138" y="3067336"/>
            <a:ext cx="43545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5-15%	                 Tier 2/Secondary Interventions</a:t>
            </a:r>
            <a:endParaRPr lang="en-US" sz="1600" b="1">
              <a:latin typeface="Arial Narrow" charset="0"/>
              <a:cs typeface="Arial" charset="0"/>
            </a:endParaRPr>
          </a:p>
          <a:p>
            <a:pPr lvl="4">
              <a:buFontTx/>
              <a:buChar char="•"/>
            </a:pPr>
            <a:r>
              <a:rPr lang="en-US" sz="1400">
                <a:latin typeface="Arial Narrow" charset="0"/>
                <a:cs typeface="Arial" charset="0"/>
              </a:rPr>
              <a:t>Some students (at-risk)</a:t>
            </a:r>
          </a:p>
          <a:p>
            <a:pPr lvl="4">
              <a:buFontTx/>
              <a:buChar char="•"/>
            </a:pPr>
            <a:r>
              <a:rPr lang="en-US" sz="1400">
                <a:latin typeface="Arial Narrow" charset="0"/>
                <a:cs typeface="Arial" charset="0"/>
              </a:rPr>
              <a:t>High efficiency</a:t>
            </a:r>
          </a:p>
          <a:p>
            <a:pPr lvl="4">
              <a:buFontTx/>
              <a:buChar char="•"/>
            </a:pPr>
            <a:r>
              <a:rPr lang="en-US" sz="1400">
                <a:latin typeface="Arial Narrow" charset="0"/>
                <a:cs typeface="Arial" charset="0"/>
              </a:rPr>
              <a:t>Rapid response</a:t>
            </a:r>
          </a:p>
          <a:p>
            <a:pPr lvl="4">
              <a:buFontTx/>
              <a:buChar char="•"/>
            </a:pPr>
            <a:r>
              <a:rPr lang="en-US" sz="1400">
                <a:latin typeface="Arial Narrow" charset="0"/>
                <a:cs typeface="Arial" charset="0"/>
              </a:rPr>
              <a:t>Small group interventions</a:t>
            </a:r>
          </a:p>
          <a:p>
            <a:pPr lvl="4">
              <a:buFontTx/>
              <a:buChar char="•"/>
            </a:pPr>
            <a:r>
              <a:rPr lang="en-US" sz="1400">
                <a:latin typeface="Arial Narrow" charset="0"/>
                <a:cs typeface="Arial" charset="0"/>
              </a:rPr>
              <a:t>Some individualizing</a:t>
            </a:r>
          </a:p>
          <a:p>
            <a:endParaRPr lang="en-US" sz="1400">
              <a:latin typeface="Arial Narrow" charset="0"/>
              <a:cs typeface="Arial" charset="0"/>
            </a:endParaRPr>
          </a:p>
        </p:txBody>
      </p:sp>
      <p:sp>
        <p:nvSpPr>
          <p:cNvPr id="113669" name="Text Box 6"/>
          <p:cNvSpPr txBox="1">
            <a:spLocks noChangeArrowheads="1"/>
          </p:cNvSpPr>
          <p:nvPr/>
        </p:nvSpPr>
        <p:spPr bwMode="auto">
          <a:xfrm>
            <a:off x="533400" y="4715161"/>
            <a:ext cx="327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Arial Narrow" charset="0"/>
                <a:cs typeface="Arial" charset="0"/>
              </a:rPr>
              <a:t>Tier 1/Universal Interventions   80-90%</a:t>
            </a:r>
            <a:endParaRPr lang="en-US" sz="1600" b="1">
              <a:latin typeface="Arial Narrow" charset="0"/>
              <a:cs typeface="Arial" charset="0"/>
            </a:endParaRPr>
          </a:p>
          <a:p>
            <a:pPr>
              <a:buFontTx/>
              <a:buChar char="•"/>
            </a:pPr>
            <a:r>
              <a:rPr lang="en-US" sz="1400">
                <a:latin typeface="Arial Narrow" charset="0"/>
                <a:cs typeface="Arial" charset="0"/>
              </a:rPr>
              <a:t>All students</a:t>
            </a:r>
          </a:p>
          <a:p>
            <a:pPr>
              <a:buFontTx/>
              <a:buChar char="•"/>
            </a:pPr>
            <a:r>
              <a:rPr lang="en-US" sz="1400">
                <a:latin typeface="Arial Narrow" charset="0"/>
                <a:cs typeface="Arial" charset="0"/>
              </a:rPr>
              <a:t>Preventive, proactive</a:t>
            </a:r>
          </a:p>
        </p:txBody>
      </p:sp>
      <p:sp>
        <p:nvSpPr>
          <p:cNvPr id="113670" name="Text Box 7"/>
          <p:cNvSpPr txBox="1">
            <a:spLocks noChangeArrowheads="1"/>
          </p:cNvSpPr>
          <p:nvPr/>
        </p:nvSpPr>
        <p:spPr bwMode="auto">
          <a:xfrm>
            <a:off x="4529138" y="4715161"/>
            <a:ext cx="435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80-90%	Tier 1/Universal Interventions</a:t>
            </a:r>
            <a:endParaRPr lang="en-US" sz="1600" b="1">
              <a:latin typeface="Arial Narrow" charset="0"/>
              <a:cs typeface="Arial" charset="0"/>
            </a:endParaRPr>
          </a:p>
          <a:p>
            <a:pPr lvl="4">
              <a:buFontTx/>
              <a:buChar char="•"/>
            </a:pPr>
            <a:r>
              <a:rPr lang="en-US" sz="1400">
                <a:latin typeface="Arial Narrow" charset="0"/>
                <a:cs typeface="Arial" charset="0"/>
              </a:rPr>
              <a:t>All settings, all students</a:t>
            </a:r>
          </a:p>
          <a:p>
            <a:pPr lvl="4">
              <a:buFontTx/>
              <a:buChar char="•"/>
            </a:pPr>
            <a:r>
              <a:rPr lang="en-US" sz="1400">
                <a:latin typeface="Arial Narrow" charset="0"/>
                <a:cs typeface="Arial" charset="0"/>
              </a:rPr>
              <a:t>Preventive, proactive</a:t>
            </a:r>
          </a:p>
        </p:txBody>
      </p:sp>
      <p:sp>
        <p:nvSpPr>
          <p:cNvPr id="113671" name="Rectangle 8"/>
          <p:cNvSpPr>
            <a:spLocks noGrp="1" noChangeArrowheads="1"/>
          </p:cNvSpPr>
          <p:nvPr>
            <p:ph type="title" idx="4294967295"/>
          </p:nvPr>
        </p:nvSpPr>
        <p:spPr>
          <a:xfrm>
            <a:off x="707571" y="304800"/>
            <a:ext cx="7467600" cy="914400"/>
          </a:xfrm>
          <a:solidFill>
            <a:schemeClr val="bg1"/>
          </a:solidFill>
          <a:ln w="28575">
            <a:solidFill>
              <a:srgbClr val="003399"/>
            </a:solidFill>
          </a:ln>
        </p:spPr>
        <p:txBody>
          <a:bodyPr/>
          <a:lstStyle/>
          <a:p>
            <a:pPr algn="ctr" eaLnBrk="1" hangingPunct="1"/>
            <a:r>
              <a:rPr lang="en-US" sz="2800" b="1" dirty="0">
                <a:latin typeface="Trebuchet MS" panose="020B0603020202020204" pitchFamily="34" charset="0"/>
              </a:rPr>
              <a:t>School-Wide Systems for Student Success: A Response to Intervention (</a:t>
            </a:r>
            <a:r>
              <a:rPr lang="en-US" sz="2800" b="1" dirty="0" err="1">
                <a:latin typeface="Trebuchet MS" panose="020B0603020202020204" pitchFamily="34" charset="0"/>
              </a:rPr>
              <a:t>RtI</a:t>
            </a:r>
            <a:r>
              <a:rPr lang="en-US" sz="2800" b="1" dirty="0">
                <a:latin typeface="Trebuchet MS" panose="020B0603020202020204" pitchFamily="34" charset="0"/>
              </a:rPr>
              <a:t>) Model</a:t>
            </a:r>
          </a:p>
        </p:txBody>
      </p:sp>
      <p:sp>
        <p:nvSpPr>
          <p:cNvPr id="113672" name="Text Box 9"/>
          <p:cNvSpPr txBox="1">
            <a:spLocks noChangeArrowheads="1"/>
          </p:cNvSpPr>
          <p:nvPr/>
        </p:nvSpPr>
        <p:spPr bwMode="auto">
          <a:xfrm>
            <a:off x="762000" y="1449674"/>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cs typeface="Arial" charset="0"/>
              </a:rPr>
              <a:t>Academic Systems</a:t>
            </a:r>
          </a:p>
        </p:txBody>
      </p:sp>
      <p:sp>
        <p:nvSpPr>
          <p:cNvPr id="113673" name="Text Box 10"/>
          <p:cNvSpPr txBox="1">
            <a:spLocks noChangeArrowheads="1"/>
          </p:cNvSpPr>
          <p:nvPr/>
        </p:nvSpPr>
        <p:spPr bwMode="auto">
          <a:xfrm>
            <a:off x="5715000" y="1451261"/>
            <a:ext cx="2538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entury Gothic" charset="0"/>
                <a:cs typeface="Arial" charset="0"/>
              </a:rPr>
              <a:t>Behavioral Systems</a:t>
            </a:r>
          </a:p>
        </p:txBody>
      </p:sp>
      <p:grpSp>
        <p:nvGrpSpPr>
          <p:cNvPr id="113674" name="Group 11"/>
          <p:cNvGrpSpPr>
            <a:grpSpLocks/>
          </p:cNvGrpSpPr>
          <p:nvPr/>
        </p:nvGrpSpPr>
        <p:grpSpPr bwMode="auto">
          <a:xfrm>
            <a:off x="3276600" y="2048161"/>
            <a:ext cx="2667000" cy="4448175"/>
            <a:chOff x="1989" y="1230"/>
            <a:chExt cx="1680" cy="2802"/>
          </a:xfrm>
        </p:grpSpPr>
        <p:grpSp>
          <p:nvGrpSpPr>
            <p:cNvPr id="113676" name="Group 12"/>
            <p:cNvGrpSpPr>
              <a:grpSpLocks/>
            </p:cNvGrpSpPr>
            <p:nvPr/>
          </p:nvGrpSpPr>
          <p:grpSpPr bwMode="auto">
            <a:xfrm>
              <a:off x="1989" y="1230"/>
              <a:ext cx="1680" cy="2802"/>
              <a:chOff x="1989" y="1230"/>
              <a:chExt cx="1680" cy="2802"/>
            </a:xfrm>
          </p:grpSpPr>
          <p:sp>
            <p:nvSpPr>
              <p:cNvPr id="113678"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3679"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80"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81"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82"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3677"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3675" name="Text Box 19"/>
          <p:cNvSpPr txBox="1">
            <a:spLocks noChangeArrowheads="1"/>
          </p:cNvSpPr>
          <p:nvPr/>
        </p:nvSpPr>
        <p:spPr bwMode="auto">
          <a:xfrm>
            <a:off x="6324600" y="5943600"/>
            <a:ext cx="2559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dirty="0">
                <a:latin typeface="Century Gothic" charset="0"/>
                <a:cs typeface="Arial" charset="0"/>
              </a:rPr>
              <a:t>Illinois PBIS Network, Revised May 15, 2008. Adapted from “What is school-wide PBS?” OSEP Technical Assistance Center on Positive Behavioral Interventions and Supports.  Accessed at http://pbis.org/schoolwide.htm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a:t>
            </a:r>
            <a:r>
              <a:rPr lang="en-US" sz="3200" b="1" dirty="0">
                <a:latin typeface="Trebuchet MS" panose="020B0603020202020204" pitchFamily="34" charset="0"/>
              </a:rPr>
              <a:t>4</a:t>
            </a:r>
            <a:r>
              <a:rPr lang="en-US" sz="3200" b="1" dirty="0" smtClean="0">
                <a:latin typeface="Trebuchet MS" panose="020B0603020202020204" pitchFamily="34" charset="0"/>
              </a:rPr>
              <a:t>. Your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975" y="2042715"/>
            <a:ext cx="1714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361" y="3328126"/>
            <a:ext cx="1351727" cy="1266739"/>
          </a:xfrm>
          <a:prstGeom prst="rect">
            <a:avLst/>
          </a:prstGeom>
          <a:noFill/>
          <a:extLst>
            <a:ext uri="{909E8E84-426E-40DD-AFC4-6F175D3DCCD1}">
              <a14:hiddenFill xmlns:a14="http://schemas.microsoft.com/office/drawing/2010/main">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0359" y="4767013"/>
            <a:ext cx="1549730" cy="11829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10" name="Rectangle 9"/>
          <p:cNvSpPr/>
          <p:nvPr/>
        </p:nvSpPr>
        <p:spPr>
          <a:xfrm>
            <a:off x="2438400" y="1906069"/>
            <a:ext cx="5174597" cy="4413516"/>
          </a:xfrm>
          <a:prstGeom prst="rect">
            <a:avLst/>
          </a:prstGeom>
        </p:spPr>
        <p:txBody>
          <a:bodyPr wrap="square">
            <a:spAutoFit/>
          </a:bodyPr>
          <a:lstStyle/>
          <a:p>
            <a:pPr eaLnBrk="1" hangingPunct="1">
              <a:lnSpc>
                <a:spcPct val="90000"/>
              </a:lnSpc>
              <a:buClr>
                <a:schemeClr val="accent2"/>
              </a:buClr>
            </a:pPr>
            <a:r>
              <a:rPr lang="en-US" sz="2400" dirty="0" smtClean="0">
                <a:latin typeface="Calibri" charset="0"/>
              </a:rPr>
              <a:t>A </a:t>
            </a:r>
            <a:r>
              <a:rPr lang="en-US" sz="2400" dirty="0">
                <a:latin typeface="Calibri" charset="0"/>
              </a:rPr>
              <a:t>formal process is in place to select Tier II interventions </a:t>
            </a:r>
            <a:r>
              <a:rPr lang="en-US" sz="2400" dirty="0" smtClean="0">
                <a:latin typeface="Calibri" charset="0"/>
              </a:rPr>
              <a:t>that:</a:t>
            </a:r>
          </a:p>
          <a:p>
            <a:pPr marL="800100" lvl="1" indent="-342900">
              <a:lnSpc>
                <a:spcPct val="90000"/>
              </a:lnSpc>
              <a:buClr>
                <a:schemeClr val="accent2"/>
              </a:buClr>
              <a:buFont typeface="Arial" panose="020B0604020202020204" pitchFamily="34" charset="0"/>
              <a:buChar char="•"/>
            </a:pPr>
            <a:r>
              <a:rPr lang="en-US" sz="2400" dirty="0" smtClean="0">
                <a:latin typeface="Calibri" charset="0"/>
              </a:rPr>
              <a:t>Match student </a:t>
            </a:r>
            <a:r>
              <a:rPr lang="en-US" sz="2400" dirty="0">
                <a:latin typeface="Calibri" charset="0"/>
              </a:rPr>
              <a:t>need (e.g., behavioral function</a:t>
            </a:r>
            <a:r>
              <a:rPr lang="en-US" sz="2400" dirty="0" smtClean="0">
                <a:latin typeface="Calibri" charset="0"/>
              </a:rPr>
              <a:t>) </a:t>
            </a:r>
            <a:r>
              <a:rPr lang="en-US" sz="2400" dirty="0">
                <a:latin typeface="Calibri" charset="0"/>
              </a:rPr>
              <a:t>and </a:t>
            </a:r>
            <a:endParaRPr lang="en-US" sz="2400" dirty="0" smtClean="0">
              <a:latin typeface="Calibri" charset="0"/>
            </a:endParaRPr>
          </a:p>
          <a:p>
            <a:pPr marL="800100" lvl="1" indent="-342900">
              <a:lnSpc>
                <a:spcPct val="90000"/>
              </a:lnSpc>
              <a:buClr>
                <a:schemeClr val="accent2"/>
              </a:buClr>
              <a:buFont typeface="Arial" panose="020B0604020202020204" pitchFamily="34" charset="0"/>
              <a:buChar char="•"/>
            </a:pPr>
            <a:r>
              <a:rPr lang="en-US" sz="2400" dirty="0">
                <a:latin typeface="Calibri" charset="0"/>
              </a:rPr>
              <a:t>A</a:t>
            </a:r>
            <a:r>
              <a:rPr lang="en-US" sz="2400" dirty="0" smtClean="0">
                <a:latin typeface="Calibri" charset="0"/>
              </a:rPr>
              <a:t>dapt </a:t>
            </a:r>
            <a:r>
              <a:rPr lang="en-US" sz="2400" dirty="0">
                <a:latin typeface="Calibri" charset="0"/>
              </a:rPr>
              <a:t>to improve contextual fit (e.g., culture, developmental level</a:t>
            </a:r>
            <a:r>
              <a:rPr lang="en-US" sz="2400" dirty="0" smtClean="0">
                <a:latin typeface="Calibri" charset="0"/>
              </a:rPr>
              <a:t>).</a:t>
            </a:r>
          </a:p>
          <a:p>
            <a:pPr eaLnBrk="1" hangingPunct="1">
              <a:lnSpc>
                <a:spcPct val="90000"/>
              </a:lnSpc>
              <a:buClr>
                <a:schemeClr val="accent2"/>
              </a:buClr>
            </a:pPr>
            <a:endParaRPr lang="en-US" sz="2400" dirty="0" smtClean="0">
              <a:latin typeface="Calibri" charset="0"/>
            </a:endParaRPr>
          </a:p>
          <a:p>
            <a:pPr eaLnBrk="1" hangingPunct="1">
              <a:lnSpc>
                <a:spcPct val="90000"/>
              </a:lnSpc>
              <a:buClr>
                <a:schemeClr val="accent2"/>
              </a:buClr>
            </a:pPr>
            <a:r>
              <a:rPr lang="en-US" sz="2400" dirty="0" smtClean="0">
                <a:latin typeface="Calibri" charset="0"/>
              </a:rPr>
              <a:t>Tier </a:t>
            </a:r>
            <a:r>
              <a:rPr lang="en-US" sz="2400" dirty="0">
                <a:latin typeface="Calibri" charset="0"/>
              </a:rPr>
              <a:t>II supports are explicitly linked to Tier I </a:t>
            </a:r>
            <a:r>
              <a:rPr lang="en-US" sz="2400" dirty="0" smtClean="0">
                <a:latin typeface="Calibri" charset="0"/>
              </a:rPr>
              <a:t>supports.</a:t>
            </a:r>
          </a:p>
          <a:p>
            <a:pPr eaLnBrk="1" hangingPunct="1">
              <a:lnSpc>
                <a:spcPct val="90000"/>
              </a:lnSpc>
              <a:buClr>
                <a:schemeClr val="accent2"/>
              </a:buClr>
            </a:pPr>
            <a:endParaRPr lang="en-US" sz="2400" dirty="0">
              <a:latin typeface="Calibri" charset="0"/>
            </a:endParaRPr>
          </a:p>
          <a:p>
            <a:pPr eaLnBrk="1" hangingPunct="1">
              <a:lnSpc>
                <a:spcPct val="90000"/>
              </a:lnSpc>
              <a:buClr>
                <a:schemeClr val="accent2"/>
              </a:buClr>
            </a:pPr>
            <a:r>
              <a:rPr lang="en-US" sz="2400" dirty="0">
                <a:latin typeface="Calibri" charset="0"/>
              </a:rPr>
              <a:t>S</a:t>
            </a:r>
            <a:r>
              <a:rPr lang="en-US" sz="2400" dirty="0" smtClean="0">
                <a:latin typeface="Calibri" charset="0"/>
              </a:rPr>
              <a:t>tudents </a:t>
            </a:r>
            <a:r>
              <a:rPr lang="en-US" sz="2400" dirty="0">
                <a:latin typeface="Calibri" charset="0"/>
              </a:rPr>
              <a:t>receiving Tier II supports have access </a:t>
            </a:r>
            <a:r>
              <a:rPr lang="en-US" sz="2400" dirty="0" smtClean="0">
                <a:latin typeface="Calibri" charset="0"/>
              </a:rPr>
              <a:t>to Tier </a:t>
            </a:r>
            <a:r>
              <a:rPr lang="en-US" sz="2400" dirty="0">
                <a:latin typeface="Calibri" charset="0"/>
              </a:rPr>
              <a:t>I supports. </a:t>
            </a:r>
          </a:p>
        </p:txBody>
      </p:sp>
    </p:spTree>
    <p:extLst>
      <p:ext uri="{BB962C8B-B14F-4D97-AF65-F5344CB8AC3E}">
        <p14:creationId xmlns:p14="http://schemas.microsoft.com/office/powerpoint/2010/main" val="2836383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Isosceles Triangle 2"/>
          <p:cNvSpPr/>
          <p:nvPr/>
        </p:nvSpPr>
        <p:spPr>
          <a:xfrm>
            <a:off x="244542" y="2222362"/>
            <a:ext cx="8362949" cy="3823946"/>
          </a:xfrm>
          <a:prstGeom prst="triangl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64" name="Text Box 32"/>
          <p:cNvSpPr txBox="1">
            <a:spLocks noChangeArrowheads="1"/>
          </p:cNvSpPr>
          <p:nvPr/>
        </p:nvSpPr>
        <p:spPr bwMode="auto">
          <a:xfrm>
            <a:off x="714310" y="1074912"/>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946915" y="1442146"/>
            <a:ext cx="1749491" cy="52322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2" name="Text Box 36"/>
          <p:cNvSpPr txBox="1">
            <a:spLocks noChangeArrowheads="1"/>
          </p:cNvSpPr>
          <p:nvPr/>
        </p:nvSpPr>
        <p:spPr bwMode="auto">
          <a:xfrm>
            <a:off x="3689474" y="1442146"/>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2193926" y="1746946"/>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606984" y="1746946"/>
            <a:ext cx="117481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2" y="235336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92" name="Text Box 39"/>
          <p:cNvSpPr txBox="1">
            <a:spLocks noChangeArrowheads="1"/>
          </p:cNvSpPr>
          <p:nvPr/>
        </p:nvSpPr>
        <p:spPr bwMode="auto">
          <a:xfrm>
            <a:off x="441326" y="1442146"/>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4" name="Isosceles Triangle 3"/>
          <p:cNvSpPr/>
          <p:nvPr/>
        </p:nvSpPr>
        <p:spPr>
          <a:xfrm>
            <a:off x="3264956" y="2213832"/>
            <a:ext cx="2362199" cy="1063499"/>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4158024" y="2182416"/>
            <a:ext cx="535984" cy="26943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788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62000" y="1752600"/>
            <a:ext cx="6781800" cy="4572000"/>
          </a:xfrm>
        </p:spPr>
        <p:txBody>
          <a:bodyPr/>
          <a:lstStyle/>
          <a:p>
            <a:pPr eaLnBrk="1" hangingPunct="1"/>
            <a:r>
              <a:rPr lang="en-US" sz="2400" dirty="0" smtClean="0"/>
              <a:t>Support communication </a:t>
            </a:r>
            <a:r>
              <a:rPr lang="en-US" sz="2400" dirty="0"/>
              <a:t>with </a:t>
            </a:r>
            <a:r>
              <a:rPr lang="en-US" sz="2400" b="1" dirty="0"/>
              <a:t>staff, students, and families </a:t>
            </a:r>
            <a:endParaRPr lang="en-US" sz="2400" b="1" dirty="0" smtClean="0"/>
          </a:p>
          <a:p>
            <a:pPr eaLnBrk="1" hangingPunct="1"/>
            <a:r>
              <a:rPr lang="en-US" sz="2400" dirty="0" smtClean="0"/>
              <a:t>Inform all about </a:t>
            </a:r>
            <a:r>
              <a:rPr lang="en-US" sz="2400" dirty="0"/>
              <a:t>how students are eligible for the </a:t>
            </a:r>
            <a:r>
              <a:rPr lang="en-US" sz="2400" dirty="0" smtClean="0"/>
              <a:t>intervention</a:t>
            </a:r>
          </a:p>
          <a:p>
            <a:pPr eaLnBrk="1" hangingPunct="1"/>
            <a:r>
              <a:rPr lang="en-US" sz="2400" dirty="0" smtClean="0"/>
              <a:t>Share types of interventions available</a:t>
            </a:r>
          </a:p>
          <a:p>
            <a:pPr eaLnBrk="1" hangingPunct="1"/>
            <a:r>
              <a:rPr lang="en-US" sz="2400" dirty="0" smtClean="0"/>
              <a:t>Share the process to request assistance for a student</a:t>
            </a:r>
          </a:p>
          <a:p>
            <a:pPr eaLnBrk="1" hangingPunct="1"/>
            <a:r>
              <a:rPr lang="en-US" sz="2400" dirty="0" smtClean="0"/>
              <a:t>Plan to share updates on overall intervention success</a:t>
            </a:r>
          </a:p>
        </p:txBody>
      </p:sp>
      <p:sp>
        <p:nvSpPr>
          <p:cNvPr id="9"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System Conversation: </a:t>
            </a:r>
          </a:p>
          <a:p>
            <a:pPr fontAlgn="auto">
              <a:spcAft>
                <a:spcPts val="0"/>
              </a:spcAft>
            </a:pPr>
            <a:r>
              <a:rPr lang="en-US" sz="3200" b="1" dirty="0" smtClean="0">
                <a:latin typeface="Trebuchet MS" panose="020B0603020202020204" pitchFamily="34" charset="0"/>
              </a:rPr>
              <a:t>    5. Communication</a:t>
            </a:r>
            <a:endParaRPr lang="en-US" sz="3200" b="1" dirty="0">
              <a:latin typeface="Trebuchet MS" panose="020B0603020202020204" pitchFamily="34" charset="0"/>
            </a:endParaRPr>
          </a:p>
        </p:txBody>
      </p:sp>
      <p:grpSp>
        <p:nvGrpSpPr>
          <p:cNvPr id="8" name="Group 7"/>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2378378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62000" y="1752600"/>
            <a:ext cx="6781800" cy="4572000"/>
          </a:xfrm>
        </p:spPr>
        <p:txBody>
          <a:bodyPr>
            <a:normAutofit/>
          </a:bodyPr>
          <a:lstStyle/>
          <a:p>
            <a:pPr marL="114300" indent="0" eaLnBrk="1" hangingPunct="1">
              <a:buNone/>
            </a:pPr>
            <a:r>
              <a:rPr lang="en-US" sz="4400" dirty="0" smtClean="0"/>
              <a:t>Possible Methods:</a:t>
            </a:r>
          </a:p>
          <a:p>
            <a:pPr lvl="1"/>
            <a:r>
              <a:rPr lang="en-US" sz="2400" dirty="0" smtClean="0"/>
              <a:t>Email</a:t>
            </a:r>
          </a:p>
          <a:p>
            <a:pPr lvl="1"/>
            <a:r>
              <a:rPr lang="en-US" sz="2400" dirty="0" smtClean="0"/>
              <a:t>Newsletters</a:t>
            </a:r>
          </a:p>
          <a:p>
            <a:pPr lvl="1"/>
            <a:r>
              <a:rPr lang="en-US" sz="2400" dirty="0" smtClean="0"/>
              <a:t>Website</a:t>
            </a:r>
          </a:p>
          <a:p>
            <a:pPr lvl="1"/>
            <a:r>
              <a:rPr lang="en-US" sz="2400" dirty="0" smtClean="0"/>
              <a:t>Parent Meetings</a:t>
            </a:r>
          </a:p>
          <a:p>
            <a:pPr lvl="1"/>
            <a:r>
              <a:rPr lang="en-US" sz="2400" dirty="0" smtClean="0"/>
              <a:t>Open House/Back-to-School</a:t>
            </a:r>
          </a:p>
        </p:txBody>
      </p:sp>
      <p:sp>
        <p:nvSpPr>
          <p:cNvPr id="9"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System Conversation: </a:t>
            </a:r>
          </a:p>
          <a:p>
            <a:pPr fontAlgn="auto">
              <a:spcAft>
                <a:spcPts val="0"/>
              </a:spcAft>
            </a:pPr>
            <a:r>
              <a:rPr lang="en-US" sz="3200" b="1" dirty="0" smtClean="0">
                <a:latin typeface="Trebuchet MS" panose="020B0603020202020204" pitchFamily="34" charset="0"/>
              </a:rPr>
              <a:t>     5. Communication</a:t>
            </a:r>
            <a:endParaRPr lang="en-US" sz="3200" b="1" dirty="0">
              <a:latin typeface="Trebuchet MS" panose="020B0603020202020204" pitchFamily="34" charset="0"/>
            </a:endParaRPr>
          </a:p>
        </p:txBody>
      </p:sp>
      <p:grpSp>
        <p:nvGrpSpPr>
          <p:cNvPr id="8" name="Group 7"/>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2796912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762000" y="1960756"/>
            <a:ext cx="5638800" cy="4876800"/>
          </a:xfrm>
          <a:ln w="28575">
            <a:noFill/>
          </a:ln>
        </p:spPr>
        <p:txBody>
          <a:bodyPr rtlCol="0">
            <a:normAutofit/>
          </a:bodyPr>
          <a:lstStyle/>
          <a:p>
            <a:pPr marL="0" indent="0" eaLnBrk="1" fontAlgn="auto" hangingPunct="1">
              <a:lnSpc>
                <a:spcPct val="90000"/>
              </a:lnSpc>
              <a:buClr>
                <a:srgbClr val="003399"/>
              </a:buClr>
              <a:buNone/>
              <a:defRPr/>
            </a:pPr>
            <a:r>
              <a:rPr lang="en-US" sz="4400" dirty="0" smtClean="0"/>
              <a:t>Written process for:</a:t>
            </a:r>
          </a:p>
          <a:p>
            <a:pPr marL="754380" lvl="1" indent="-457200">
              <a:lnSpc>
                <a:spcPct val="90000"/>
              </a:lnSpc>
              <a:buClr>
                <a:srgbClr val="003399"/>
              </a:buClr>
              <a:defRPr/>
            </a:pPr>
            <a:endParaRPr lang="en-US" sz="1000" dirty="0" smtClean="0"/>
          </a:p>
          <a:p>
            <a:pPr marL="754380" lvl="1" indent="-457200">
              <a:lnSpc>
                <a:spcPct val="90000"/>
              </a:lnSpc>
              <a:buClr>
                <a:srgbClr val="003399"/>
              </a:buClr>
              <a:defRPr/>
            </a:pPr>
            <a:r>
              <a:rPr lang="en-US" sz="2400" dirty="0" smtClean="0"/>
              <a:t>Teaching staff how to refer students to Tier 2 services</a:t>
            </a:r>
          </a:p>
          <a:p>
            <a:pPr marL="754380" lvl="1" indent="-457200">
              <a:lnSpc>
                <a:spcPct val="90000"/>
              </a:lnSpc>
              <a:buClr>
                <a:srgbClr val="003399"/>
              </a:buClr>
              <a:defRPr/>
            </a:pPr>
            <a:endParaRPr lang="en-US" sz="1000" dirty="0" smtClean="0"/>
          </a:p>
          <a:p>
            <a:pPr marL="754380" lvl="1" indent="-457200">
              <a:lnSpc>
                <a:spcPct val="90000"/>
              </a:lnSpc>
              <a:buClr>
                <a:srgbClr val="003399"/>
              </a:buClr>
              <a:defRPr/>
            </a:pPr>
            <a:r>
              <a:rPr lang="en-US" sz="2400" dirty="0" smtClean="0"/>
              <a:t>Implement each Tier 2 intervention in place </a:t>
            </a:r>
            <a:endParaRPr lang="en-US" sz="2400" dirty="0"/>
          </a:p>
        </p:txBody>
      </p:sp>
      <p:sp>
        <p:nvSpPr>
          <p:cNvPr id="11" name="Title 1"/>
          <p:cNvSpPr txBox="1">
            <a:spLocks/>
          </p:cNvSpPr>
          <p:nvPr/>
        </p:nvSpPr>
        <p:spPr>
          <a:xfrm>
            <a:off x="152400" y="228600"/>
            <a:ext cx="8778922"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5. Communication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Professional Development</a:t>
            </a:r>
            <a:endParaRPr lang="en-US" sz="3200" b="1" dirty="0">
              <a:latin typeface="Trebuchet MS" panose="020B0603020202020204" pitchFamily="34" charset="0"/>
            </a:endParaRPr>
          </a:p>
        </p:txBody>
      </p:sp>
      <p:grpSp>
        <p:nvGrpSpPr>
          <p:cNvPr id="7" name="Group 6"/>
          <p:cNvGrpSpPr/>
          <p:nvPr/>
        </p:nvGrpSpPr>
        <p:grpSpPr>
          <a:xfrm>
            <a:off x="7543800" y="-31421"/>
            <a:ext cx="1084502" cy="1271758"/>
            <a:chOff x="3106502" y="479809"/>
            <a:chExt cx="1389302" cy="1653488"/>
          </a:xfrm>
        </p:grpSpPr>
        <p:sp>
          <p:nvSpPr>
            <p:cNvPr id="8" name="Freeform 7"/>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212219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349892" cy="4572000"/>
          </a:xfrm>
        </p:spPr>
        <p:txBody>
          <a:bodyPr>
            <a:normAutofit/>
          </a:bodyPr>
          <a:lstStyle/>
          <a:p>
            <a:pPr marL="114300" indent="0">
              <a:buClr>
                <a:srgbClr val="003399"/>
              </a:buClr>
              <a:buNone/>
            </a:pPr>
            <a:r>
              <a:rPr lang="en-US" sz="2400" b="1" dirty="0" smtClean="0"/>
              <a:t>Meet to review/determine overall effectiveness and efficiency of strategies:</a:t>
            </a:r>
          </a:p>
          <a:p>
            <a:pPr lvl="1">
              <a:buClr>
                <a:srgbClr val="003399"/>
              </a:buClr>
            </a:pPr>
            <a:r>
              <a:rPr lang="en-US" sz="2400" dirty="0" smtClean="0"/>
              <a:t>Data-decision rules for student selection</a:t>
            </a:r>
          </a:p>
          <a:p>
            <a:pPr lvl="1">
              <a:buClr>
                <a:srgbClr val="003399"/>
              </a:buClr>
            </a:pPr>
            <a:r>
              <a:rPr lang="en-US" sz="2400" dirty="0" smtClean="0"/>
              <a:t>Interventions available</a:t>
            </a:r>
          </a:p>
          <a:p>
            <a:pPr lvl="1">
              <a:buClr>
                <a:srgbClr val="003399"/>
              </a:buClr>
            </a:pPr>
            <a:r>
              <a:rPr lang="en-US" sz="2400" dirty="0" smtClean="0"/>
              <a:t>Fidelity of implementation</a:t>
            </a:r>
          </a:p>
          <a:p>
            <a:pPr lvl="1">
              <a:buClr>
                <a:srgbClr val="003399"/>
              </a:buClr>
            </a:pPr>
            <a:r>
              <a:rPr lang="en-US" sz="2400" dirty="0" smtClean="0"/>
              <a:t>(On-going) support for implementers</a:t>
            </a:r>
          </a:p>
          <a:p>
            <a:pPr lvl="1">
              <a:buClr>
                <a:srgbClr val="003399"/>
              </a:buClr>
            </a:pPr>
            <a:r>
              <a:rPr lang="en-US" sz="2400" dirty="0" smtClean="0"/>
              <a:t>Evaluation/data sharing</a:t>
            </a:r>
            <a:endParaRPr lang="en-US" sz="2400" dirty="0"/>
          </a:p>
        </p:txBody>
      </p:sp>
      <p:sp>
        <p:nvSpPr>
          <p:cNvPr id="8"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a:latin typeface="Trebuchet MS" panose="020B0603020202020204" pitchFamily="34" charset="0"/>
              </a:rPr>
              <a:t> </a:t>
            </a:r>
            <a:r>
              <a:rPr lang="en-US" sz="3200" b="1" dirty="0" smtClean="0">
                <a:latin typeface="Trebuchet MS" panose="020B0603020202020204" pitchFamily="34" charset="0"/>
              </a:rPr>
              <a:t>6. Monitoring (Annually)</a:t>
            </a:r>
            <a:endParaRPr lang="en-US" sz="3200" b="1" dirty="0">
              <a:latin typeface="Trebuchet MS" panose="020B0603020202020204" pitchFamily="34" charset="0"/>
            </a:endParaRPr>
          </a:p>
        </p:txBody>
      </p:sp>
      <p:grpSp>
        <p:nvGrpSpPr>
          <p:cNvPr id="9" name="Group 8"/>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82220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349892" cy="4572000"/>
          </a:xfrm>
        </p:spPr>
        <p:txBody>
          <a:bodyPr>
            <a:normAutofit lnSpcReduction="10000"/>
          </a:bodyPr>
          <a:lstStyle/>
          <a:p>
            <a:pPr>
              <a:buClr>
                <a:srgbClr val="003399"/>
              </a:buClr>
            </a:pPr>
            <a:r>
              <a:rPr lang="en-US" sz="2400" dirty="0" smtClean="0"/>
              <a:t>Per intervention determine: </a:t>
            </a:r>
          </a:p>
          <a:p>
            <a:pPr lvl="1">
              <a:buClr>
                <a:srgbClr val="003399"/>
              </a:buClr>
              <a:buFont typeface="Arial"/>
              <a:buChar char="•"/>
            </a:pPr>
            <a:r>
              <a:rPr lang="en-US" dirty="0"/>
              <a:t>Types of student progress data used </a:t>
            </a:r>
          </a:p>
          <a:p>
            <a:pPr lvl="1">
              <a:buClr>
                <a:srgbClr val="003399"/>
              </a:buClr>
              <a:buFont typeface="Arial"/>
              <a:buChar char="•"/>
            </a:pPr>
            <a:r>
              <a:rPr lang="en-US" dirty="0"/>
              <a:t>Rules of effectiveness</a:t>
            </a:r>
          </a:p>
          <a:p>
            <a:pPr lvl="1">
              <a:buClr>
                <a:srgbClr val="003399"/>
              </a:buClr>
              <a:buFont typeface="Arial"/>
              <a:buChar char="•"/>
            </a:pPr>
            <a:r>
              <a:rPr lang="en-US" dirty="0"/>
              <a:t>Rules for intervention fading &amp; </a:t>
            </a:r>
            <a:r>
              <a:rPr lang="en-US" dirty="0" smtClean="0"/>
              <a:t>transition</a:t>
            </a:r>
          </a:p>
          <a:p>
            <a:pPr lvl="1">
              <a:buClr>
                <a:srgbClr val="003399"/>
              </a:buClr>
              <a:buFont typeface="Arial"/>
              <a:buChar char="•"/>
            </a:pPr>
            <a:endParaRPr lang="en-US" sz="1100" dirty="0" smtClean="0"/>
          </a:p>
          <a:p>
            <a:pPr>
              <a:buClr>
                <a:srgbClr val="003399"/>
              </a:buClr>
            </a:pPr>
            <a:r>
              <a:rPr lang="en-US" sz="2400" dirty="0" smtClean="0"/>
              <a:t>Identify how student progress data will be recorded and brought to system meeting</a:t>
            </a:r>
          </a:p>
          <a:p>
            <a:pPr>
              <a:buClr>
                <a:srgbClr val="003399"/>
              </a:buClr>
            </a:pPr>
            <a:endParaRPr lang="en-US" sz="1200" dirty="0" smtClean="0"/>
          </a:p>
          <a:p>
            <a:pPr>
              <a:buClr>
                <a:srgbClr val="003399"/>
              </a:buClr>
            </a:pPr>
            <a:r>
              <a:rPr lang="en-US" sz="2400" dirty="0"/>
              <a:t>Develop system to monitor overall intervention </a:t>
            </a:r>
            <a:r>
              <a:rPr lang="en-US" sz="2400" dirty="0" smtClean="0"/>
              <a:t>effectiveness</a:t>
            </a:r>
          </a:p>
          <a:p>
            <a:pPr>
              <a:buClr>
                <a:srgbClr val="003399"/>
              </a:buClr>
            </a:pPr>
            <a:endParaRPr lang="en-US" sz="1100" dirty="0"/>
          </a:p>
          <a:p>
            <a:pPr>
              <a:buClr>
                <a:srgbClr val="003399"/>
              </a:buClr>
            </a:pPr>
            <a:r>
              <a:rPr lang="en-US" sz="2400" dirty="0" smtClean="0"/>
              <a:t>Based on data identify gaps in types of interventions needed to support student body</a:t>
            </a:r>
            <a:endParaRPr lang="en-US" sz="2400" dirty="0"/>
          </a:p>
        </p:txBody>
      </p:sp>
      <p:sp>
        <p:nvSpPr>
          <p:cNvPr id="8"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a:latin typeface="Trebuchet MS" panose="020B0603020202020204" pitchFamily="34" charset="0"/>
              </a:rPr>
              <a:t> </a:t>
            </a:r>
            <a:r>
              <a:rPr lang="en-US" sz="3200" b="1" dirty="0" smtClean="0">
                <a:latin typeface="Trebuchet MS" panose="020B0603020202020204" pitchFamily="34" charset="0"/>
              </a:rPr>
              <a:t>6. Monitoring (On-Going)</a:t>
            </a:r>
            <a:endParaRPr lang="en-US" sz="3200" b="1" dirty="0">
              <a:latin typeface="Trebuchet MS" panose="020B0603020202020204" pitchFamily="34" charset="0"/>
            </a:endParaRPr>
          </a:p>
        </p:txBody>
      </p:sp>
      <p:grpSp>
        <p:nvGrpSpPr>
          <p:cNvPr id="9" name="Group 8"/>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672870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391400" cy="4800600"/>
          </a:xfrm>
        </p:spPr>
        <p:txBody>
          <a:bodyPr>
            <a:normAutofit lnSpcReduction="10000"/>
          </a:bodyPr>
          <a:lstStyle/>
          <a:p>
            <a:r>
              <a:rPr lang="en-US" sz="2400" dirty="0" smtClean="0"/>
              <a:t>Based on data sources identified to monitor progress for a given intervention, the team will define how they </a:t>
            </a:r>
            <a:r>
              <a:rPr lang="en-US" sz="2400" u="sng" dirty="0" smtClean="0"/>
              <a:t>measure student success</a:t>
            </a:r>
            <a:r>
              <a:rPr lang="en-US" sz="2400" dirty="0" smtClean="0"/>
              <a:t>.  </a:t>
            </a:r>
          </a:p>
          <a:p>
            <a:endParaRPr lang="en-US" sz="2400" dirty="0"/>
          </a:p>
          <a:p>
            <a:pPr lvl="1"/>
            <a:r>
              <a:rPr lang="en-US" sz="2400" dirty="0" smtClean="0"/>
              <a:t>Example: </a:t>
            </a:r>
            <a:r>
              <a:rPr lang="en-US" sz="2400" i="1" dirty="0" smtClean="0"/>
              <a:t>Responding to Check-in Check-out</a:t>
            </a:r>
            <a:r>
              <a:rPr lang="en-US" sz="2400" dirty="0" smtClean="0"/>
              <a:t>:</a:t>
            </a:r>
          </a:p>
          <a:p>
            <a:pPr lvl="2"/>
            <a:r>
              <a:rPr lang="en-US" sz="2400" dirty="0" smtClean="0"/>
              <a:t>After 4 weeks, student has earned 80% or more of their Daily Progress Report (DPR) points.  </a:t>
            </a:r>
            <a:endParaRPr lang="en-US" sz="2400" dirty="0"/>
          </a:p>
          <a:p>
            <a:endParaRPr lang="en-US" sz="2400" dirty="0"/>
          </a:p>
          <a:p>
            <a:pPr lvl="1"/>
            <a:r>
              <a:rPr lang="en-US" sz="2400" dirty="0" smtClean="0"/>
              <a:t>Example: </a:t>
            </a:r>
            <a:r>
              <a:rPr lang="en-US" sz="2400" i="1" dirty="0" smtClean="0"/>
              <a:t>Responding to Anger Management Group</a:t>
            </a:r>
            <a:r>
              <a:rPr lang="en-US" sz="2400" dirty="0" smtClean="0"/>
              <a:t>: </a:t>
            </a:r>
          </a:p>
          <a:p>
            <a:pPr lvl="2"/>
            <a:r>
              <a:rPr lang="en-US" sz="2400" dirty="0" smtClean="0"/>
              <a:t>After 4 weeks, student has no major office discipline referrals for  aggression related behaviors (e.g., fighting, offensive touching).   </a:t>
            </a:r>
          </a:p>
        </p:txBody>
      </p:sp>
      <p:sp>
        <p:nvSpPr>
          <p:cNvPr id="10" name="Title 1"/>
          <p:cNvSpPr>
            <a:spLocks noGrp="1"/>
          </p:cNvSpPr>
          <p:nvPr>
            <p:ph type="title"/>
          </p:nvPr>
        </p:nvSpPr>
        <p:spPr>
          <a:xfrm>
            <a:off x="44604" y="181277"/>
            <a:ext cx="8991600" cy="1143000"/>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6. Monitoring (On-Going)</a:t>
            </a:r>
            <a:r>
              <a:rPr lang="en-US" sz="2800" b="1" dirty="0">
                <a:latin typeface="Trebuchet MS" panose="020B0603020202020204" pitchFamily="34" charset="0"/>
              </a:rPr>
              <a:t/>
            </a:r>
            <a:br>
              <a:rPr lang="en-US" sz="2800" b="1" dirty="0">
                <a:latin typeface="Trebuchet MS" panose="020B0603020202020204" pitchFamily="34" charset="0"/>
              </a:rPr>
            </a:br>
            <a:r>
              <a:rPr lang="en-US" sz="2400" b="1" dirty="0">
                <a:latin typeface="Trebuchet MS" panose="020B0603020202020204" pitchFamily="34" charset="0"/>
              </a:rPr>
              <a:t>     </a:t>
            </a:r>
            <a:r>
              <a:rPr lang="en-US" sz="2800" b="1" dirty="0">
                <a:latin typeface="Trebuchet MS" panose="020B0603020202020204" pitchFamily="34" charset="0"/>
              </a:rPr>
              <a:t>Intervention Tracking Tool </a:t>
            </a:r>
            <a:r>
              <a:rPr lang="en-US" sz="2800" b="1" dirty="0" smtClean="0">
                <a:latin typeface="Trebuchet MS" panose="020B0603020202020204" pitchFamily="34" charset="0"/>
              </a:rPr>
              <a:t>&amp; </a:t>
            </a:r>
            <a:r>
              <a:rPr lang="en-US" sz="2800" b="1" dirty="0">
                <a:latin typeface="Trebuchet MS" panose="020B0603020202020204" pitchFamily="34" charset="0"/>
              </a:rPr>
              <a:t>Effectiveness Monitoring </a:t>
            </a:r>
          </a:p>
        </p:txBody>
      </p:sp>
      <p:grpSp>
        <p:nvGrpSpPr>
          <p:cNvPr id="8" name="Group 7"/>
          <p:cNvGrpSpPr/>
          <p:nvPr/>
        </p:nvGrpSpPr>
        <p:grpSpPr>
          <a:xfrm>
            <a:off x="7824518" y="5586242"/>
            <a:ext cx="1084502" cy="1271758"/>
            <a:chOff x="3106502" y="479809"/>
            <a:chExt cx="1389302" cy="1653488"/>
          </a:xfrm>
        </p:grpSpPr>
        <p:sp>
          <p:nvSpPr>
            <p:cNvPr id="9" name="Freeform 8"/>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499020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6. Monitoring</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Overall Intervention </a:t>
            </a:r>
            <a:r>
              <a:rPr lang="en-US" sz="3200" b="1" dirty="0">
                <a:latin typeface="Trebuchet MS" panose="020B0603020202020204" pitchFamily="34" charset="0"/>
              </a:rPr>
              <a:t>E</a:t>
            </a:r>
            <a:r>
              <a:rPr lang="en-US" sz="3200" b="1" dirty="0" smtClean="0">
                <a:latin typeface="Trebuchet MS" panose="020B0603020202020204" pitchFamily="34" charset="0"/>
              </a:rPr>
              <a:t>ffectiveness</a:t>
            </a:r>
            <a:endParaRPr lang="en-US" sz="3200" b="1" dirty="0">
              <a:latin typeface="Trebuchet MS" panose="020B0603020202020204" pitchFamily="34" charset="0"/>
            </a:endParaRPr>
          </a:p>
        </p:txBody>
      </p:sp>
      <p:sp>
        <p:nvSpPr>
          <p:cNvPr id="3" name="Content Placeholder 2"/>
          <p:cNvSpPr>
            <a:spLocks noGrp="1"/>
          </p:cNvSpPr>
          <p:nvPr>
            <p:ph idx="1"/>
          </p:nvPr>
        </p:nvSpPr>
        <p:spPr>
          <a:xfrm>
            <a:off x="609600" y="1676400"/>
            <a:ext cx="7010400" cy="4800600"/>
          </a:xfrm>
        </p:spPr>
        <p:txBody>
          <a:bodyPr>
            <a:normAutofit/>
          </a:bodyPr>
          <a:lstStyle/>
          <a:p>
            <a:endParaRPr lang="en-US" dirty="0" smtClean="0"/>
          </a:p>
          <a:p>
            <a:pPr lvl="0"/>
            <a:r>
              <a:rPr lang="en-US" sz="2400" dirty="0" smtClean="0"/>
              <a:t>If </a:t>
            </a:r>
            <a:r>
              <a:rPr lang="en-US" sz="2400" u="sng" dirty="0" smtClean="0"/>
              <a:t>less </a:t>
            </a:r>
            <a:r>
              <a:rPr lang="en-US" sz="2400" u="sng" dirty="0"/>
              <a:t>than 70% of students are responding </a:t>
            </a:r>
            <a:r>
              <a:rPr lang="en-US" sz="2400" dirty="0"/>
              <a:t>to any of the interventions, the Tier 2 </a:t>
            </a:r>
            <a:r>
              <a:rPr lang="en-US" sz="2400" dirty="0" smtClean="0"/>
              <a:t>Team </a:t>
            </a:r>
            <a:r>
              <a:rPr lang="en-US" sz="2400" dirty="0"/>
              <a:t>should </a:t>
            </a:r>
            <a:r>
              <a:rPr lang="en-US" sz="2400" dirty="0" smtClean="0"/>
              <a:t>have a systems conversation to review </a:t>
            </a:r>
            <a:r>
              <a:rPr lang="en-US" sz="2400" dirty="0"/>
              <a:t>the fidelity of the </a:t>
            </a:r>
            <a:r>
              <a:rPr lang="en-US" sz="2400" dirty="0" smtClean="0"/>
              <a:t>intervention </a:t>
            </a:r>
            <a:r>
              <a:rPr lang="en-US" sz="2400" dirty="0"/>
              <a:t>and make adjustments as needed</a:t>
            </a:r>
            <a:r>
              <a:rPr lang="en-US" sz="2400" dirty="0" smtClean="0"/>
              <a:t>.</a:t>
            </a:r>
          </a:p>
          <a:p>
            <a:pPr lvl="0"/>
            <a:endParaRPr lang="en-US" sz="2400" dirty="0"/>
          </a:p>
          <a:p>
            <a:pPr lvl="0"/>
            <a:r>
              <a:rPr lang="en-US" sz="2400" dirty="0" smtClean="0"/>
              <a:t>For each intervention </a:t>
            </a:r>
            <a:r>
              <a:rPr lang="en-US" sz="2400" u="sng" dirty="0" smtClean="0"/>
              <a:t>a plan for progress monitoring </a:t>
            </a:r>
            <a:r>
              <a:rPr lang="en-US" sz="2400" dirty="0" smtClean="0"/>
              <a:t>will be established.  As part of a system conversation, the team will collect and summarize intervention data to assess overall response.  </a:t>
            </a:r>
            <a:endParaRPr lang="en-US" sz="2400" dirty="0"/>
          </a:p>
          <a:p>
            <a:endParaRPr lang="en-US" dirty="0"/>
          </a:p>
        </p:txBody>
      </p:sp>
      <p:grpSp>
        <p:nvGrpSpPr>
          <p:cNvPr id="11" name="Group 10"/>
          <p:cNvGrpSpPr/>
          <p:nvPr/>
        </p:nvGrpSpPr>
        <p:grpSpPr>
          <a:xfrm>
            <a:off x="7696200" y="2907"/>
            <a:ext cx="1084502" cy="1271758"/>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3256992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095"/>
            <a:ext cx="7848600" cy="4876800"/>
          </a:xfrm>
        </p:spPr>
        <p:txBody>
          <a:bodyPr>
            <a:normAutofit/>
          </a:bodyPr>
          <a:lstStyle/>
          <a:p>
            <a:pPr lvl="0"/>
            <a:r>
              <a:rPr lang="en-US" sz="2400" b="1" dirty="0"/>
              <a:t># of total students participating</a:t>
            </a:r>
            <a:r>
              <a:rPr lang="en-US" sz="2400" dirty="0"/>
              <a:t> = add together all students participating in a particular group intervention and record. If </a:t>
            </a:r>
            <a:r>
              <a:rPr lang="en-US" sz="2400" dirty="0" smtClean="0"/>
              <a:t>there are multiple </a:t>
            </a:r>
            <a:r>
              <a:rPr lang="en-US" sz="2400" dirty="0"/>
              <a:t>groups of a given intervention, add those students together.  </a:t>
            </a:r>
            <a:endParaRPr lang="en-US" sz="2400" dirty="0" smtClean="0"/>
          </a:p>
          <a:p>
            <a:pPr lvl="0"/>
            <a:endParaRPr lang="en-US" sz="800" dirty="0"/>
          </a:p>
          <a:p>
            <a:pPr lvl="0"/>
            <a:r>
              <a:rPr lang="en-US" sz="2400" b="1" dirty="0"/>
              <a:t># of students responding</a:t>
            </a:r>
            <a:r>
              <a:rPr lang="en-US" sz="2400" dirty="0"/>
              <a:t> = Based on pre-determined definition of response, record number of students responding to given intervention. </a:t>
            </a:r>
            <a:endParaRPr lang="en-US" sz="2400" dirty="0" smtClean="0"/>
          </a:p>
          <a:p>
            <a:pPr lvl="0"/>
            <a:endParaRPr lang="en-US" sz="800" dirty="0"/>
          </a:p>
          <a:p>
            <a:pPr lvl="0"/>
            <a:r>
              <a:rPr lang="en-US" sz="2400" b="1" dirty="0"/>
              <a:t>% of students responding</a:t>
            </a:r>
            <a:r>
              <a:rPr lang="en-US" sz="2400" dirty="0"/>
              <a:t> = Calculate the # of students responding divided by # of students responding and record.  </a:t>
            </a:r>
            <a:endParaRPr lang="en-US" sz="2400" dirty="0" smtClean="0"/>
          </a:p>
          <a:p>
            <a:pPr lvl="0"/>
            <a:endParaRPr lang="en-US" sz="1000" dirty="0"/>
          </a:p>
          <a:p>
            <a:endParaRPr lang="en-US" dirty="0"/>
          </a:p>
        </p:txBody>
      </p:sp>
      <p:sp>
        <p:nvSpPr>
          <p:cNvPr id="6" name="Title 1"/>
          <p:cNvSpPr>
            <a:spLocks noGrp="1"/>
          </p:cNvSpPr>
          <p:nvPr>
            <p:ph type="title"/>
          </p:nvPr>
        </p:nvSpPr>
        <p:spPr>
          <a:xfrm>
            <a:off x="152399" y="381000"/>
            <a:ext cx="8863905" cy="1371600"/>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6. Monitoring</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Intervention </a:t>
            </a:r>
            <a:r>
              <a:rPr lang="en-US" sz="2800" b="1" dirty="0">
                <a:latin typeface="Trebuchet MS" panose="020B0603020202020204" pitchFamily="34" charset="0"/>
              </a:rPr>
              <a:t>Tracking Tool </a:t>
            </a:r>
            <a:r>
              <a:rPr lang="en-US" sz="2800" b="1" dirty="0" smtClean="0">
                <a:latin typeface="Trebuchet MS" panose="020B0603020202020204" pitchFamily="34" charset="0"/>
              </a:rPr>
              <a:t>&amp; </a:t>
            </a:r>
            <a:r>
              <a:rPr lang="en-US" sz="2800" b="1" dirty="0">
                <a:latin typeface="Trebuchet MS" panose="020B0603020202020204" pitchFamily="34" charset="0"/>
              </a:rPr>
              <a:t>Effectiveness Monitoring</a:t>
            </a:r>
          </a:p>
        </p:txBody>
      </p:sp>
      <p:sp>
        <p:nvSpPr>
          <p:cNvPr id="10" name="TextBox 9"/>
          <p:cNvSpPr txBox="1"/>
          <p:nvPr/>
        </p:nvSpPr>
        <p:spPr>
          <a:xfrm>
            <a:off x="3429000" y="6114692"/>
            <a:ext cx="1685077" cy="369332"/>
          </a:xfrm>
          <a:prstGeom prst="rect">
            <a:avLst/>
          </a:prstGeom>
          <a:noFill/>
        </p:spPr>
        <p:txBody>
          <a:bodyPr wrap="none" rtlCol="0">
            <a:spAutoFit/>
          </a:bodyPr>
          <a:lstStyle/>
          <a:p>
            <a:r>
              <a:rPr lang="en-US" dirty="0" smtClean="0"/>
              <a:t>(Continued….)</a:t>
            </a:r>
            <a:endParaRPr lang="en-US" dirty="0"/>
          </a:p>
        </p:txBody>
      </p:sp>
      <p:grpSp>
        <p:nvGrpSpPr>
          <p:cNvPr id="11" name="Group 10"/>
          <p:cNvGrpSpPr/>
          <p:nvPr/>
        </p:nvGrpSpPr>
        <p:grpSpPr>
          <a:xfrm>
            <a:off x="7846309" y="5261572"/>
            <a:ext cx="1084502" cy="1271758"/>
            <a:chOff x="3106501" y="479809"/>
            <a:chExt cx="1389302" cy="1653488"/>
          </a:xfrm>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510307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Text Box 2"/>
          <p:cNvSpPr txBox="1">
            <a:spLocks noChangeArrowheads="1"/>
          </p:cNvSpPr>
          <p:nvPr/>
        </p:nvSpPr>
        <p:spPr bwMode="auto">
          <a:xfrm>
            <a:off x="352425" y="1920875"/>
            <a:ext cx="4343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rPr>
              <a:t>Tier 3/Tertiary Interventions	               1-5%</a:t>
            </a:r>
            <a:endParaRPr lang="en-US" sz="1600" b="1" dirty="0">
              <a:latin typeface="Arial Narrow" charset="0"/>
            </a:endParaRPr>
          </a:p>
          <a:p>
            <a:pPr>
              <a:buFontTx/>
              <a:buChar char="•"/>
            </a:pPr>
            <a:r>
              <a:rPr lang="en-US" sz="1400" dirty="0">
                <a:latin typeface="+mn-lt"/>
              </a:rPr>
              <a:t>_____________________</a:t>
            </a:r>
          </a:p>
          <a:p>
            <a:pPr>
              <a:buFontTx/>
              <a:buChar char="•"/>
            </a:pPr>
            <a:r>
              <a:rPr lang="en-US" sz="1400" dirty="0">
                <a:latin typeface="+mn-lt"/>
              </a:rPr>
              <a:t>_____________________</a:t>
            </a:r>
          </a:p>
          <a:p>
            <a:pPr>
              <a:buFontTx/>
              <a:buChar char="•"/>
            </a:pPr>
            <a:r>
              <a:rPr lang="en-US" sz="1400" dirty="0">
                <a:latin typeface="+mn-lt"/>
              </a:rPr>
              <a:t>_____________________</a:t>
            </a:r>
          </a:p>
        </p:txBody>
      </p:sp>
      <p:sp>
        <p:nvSpPr>
          <p:cNvPr id="115714" name="Text Box 3"/>
          <p:cNvSpPr txBox="1">
            <a:spLocks noChangeArrowheads="1"/>
          </p:cNvSpPr>
          <p:nvPr/>
        </p:nvSpPr>
        <p:spPr bwMode="auto">
          <a:xfrm>
            <a:off x="4455205" y="1920875"/>
            <a:ext cx="465704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rPr>
              <a:t>  </a:t>
            </a:r>
            <a:r>
              <a:rPr lang="en-US" sz="1600" b="1" u="sng" dirty="0">
                <a:latin typeface="Arial Narrow" charset="0"/>
              </a:rPr>
              <a:t>1-5%		Tier 3/Tertiary Interventions</a:t>
            </a:r>
            <a:endParaRPr lang="en-US" sz="1600" b="1" dirty="0">
              <a:latin typeface="Arial Narrow" charset="0"/>
            </a:endParaRPr>
          </a:p>
          <a:p>
            <a:pPr lvl="4">
              <a:buFontTx/>
              <a:buChar char="•"/>
            </a:pPr>
            <a:r>
              <a:rPr lang="en-US" sz="1400" dirty="0">
                <a:latin typeface="+mn-lt"/>
              </a:rPr>
              <a:t>___________________________</a:t>
            </a:r>
          </a:p>
          <a:p>
            <a:pPr lvl="4">
              <a:buFontTx/>
              <a:buChar char="•"/>
            </a:pPr>
            <a:r>
              <a:rPr lang="en-US" sz="1400" dirty="0">
                <a:latin typeface="+mn-lt"/>
              </a:rPr>
              <a:t>___________________________</a:t>
            </a:r>
          </a:p>
          <a:p>
            <a:pPr lvl="4">
              <a:buFontTx/>
              <a:buChar char="•"/>
            </a:pPr>
            <a:r>
              <a:rPr lang="en-US" sz="1400" dirty="0">
                <a:latin typeface="+mn-lt"/>
              </a:rPr>
              <a:t>___________________________</a:t>
            </a:r>
          </a:p>
        </p:txBody>
      </p:sp>
      <p:sp>
        <p:nvSpPr>
          <p:cNvPr id="115715" name="Text Box 4"/>
          <p:cNvSpPr txBox="1">
            <a:spLocks noChangeArrowheads="1"/>
          </p:cNvSpPr>
          <p:nvPr/>
        </p:nvSpPr>
        <p:spPr bwMode="auto">
          <a:xfrm>
            <a:off x="352425" y="2974975"/>
            <a:ext cx="3733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rPr>
              <a:t>Tier 2/Secondary Interventions	      5-15%</a:t>
            </a:r>
            <a:endParaRPr lang="en-US" sz="1600" b="1" dirty="0">
              <a:latin typeface="Arial Narrow" charset="0"/>
            </a:endParaRPr>
          </a:p>
          <a:p>
            <a:pPr>
              <a:buFontTx/>
              <a:buChar char="•"/>
            </a:pPr>
            <a:r>
              <a:rPr lang="en-US" sz="1400" dirty="0">
                <a:latin typeface="+mn-lt"/>
              </a:rPr>
              <a:t>___________________________</a:t>
            </a:r>
          </a:p>
          <a:p>
            <a:pPr>
              <a:buFontTx/>
              <a:buChar char="•"/>
            </a:pPr>
            <a:r>
              <a:rPr lang="en-US" sz="1400" dirty="0">
                <a:latin typeface="+mn-lt"/>
              </a:rPr>
              <a:t>___________________________</a:t>
            </a:r>
          </a:p>
          <a:p>
            <a:pPr>
              <a:buFontTx/>
              <a:buChar char="•"/>
            </a:pPr>
            <a:r>
              <a:rPr lang="en-US" sz="1400" dirty="0">
                <a:latin typeface="+mn-lt"/>
              </a:rPr>
              <a:t>___________________________</a:t>
            </a:r>
          </a:p>
          <a:p>
            <a:pPr>
              <a:buFontTx/>
              <a:buChar char="•"/>
            </a:pPr>
            <a:r>
              <a:rPr lang="en-US" sz="1400" dirty="0">
                <a:latin typeface="+mn-lt"/>
              </a:rPr>
              <a:t>___________________________</a:t>
            </a:r>
          </a:p>
          <a:p>
            <a:pPr>
              <a:buFontTx/>
              <a:buChar char="•"/>
            </a:pPr>
            <a:r>
              <a:rPr lang="en-US" sz="1400" dirty="0">
                <a:latin typeface="+mn-lt"/>
              </a:rPr>
              <a:t>___________________________</a:t>
            </a:r>
          </a:p>
          <a:p>
            <a:pPr>
              <a:buFontTx/>
              <a:buChar char="•"/>
            </a:pPr>
            <a:r>
              <a:rPr lang="en-US" sz="1400" dirty="0">
                <a:latin typeface="+mn-lt"/>
              </a:rPr>
              <a:t>___________________________</a:t>
            </a:r>
          </a:p>
        </p:txBody>
      </p:sp>
      <p:sp>
        <p:nvSpPr>
          <p:cNvPr id="115716" name="Text Box 5"/>
          <p:cNvSpPr txBox="1">
            <a:spLocks noChangeArrowheads="1"/>
          </p:cNvSpPr>
          <p:nvPr/>
        </p:nvSpPr>
        <p:spPr bwMode="auto">
          <a:xfrm>
            <a:off x="4529138" y="2971800"/>
            <a:ext cx="469106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rPr>
              <a:t>         </a:t>
            </a:r>
            <a:r>
              <a:rPr lang="en-US" sz="1600" b="1" u="sng" dirty="0">
                <a:latin typeface="Arial Narrow" charset="0"/>
              </a:rPr>
              <a:t>5-15%		Tier 2/Secondary Interventions</a:t>
            </a:r>
            <a:endParaRPr lang="en-US" sz="1600" b="1" dirty="0">
              <a:latin typeface="Arial Narrow" charset="0"/>
            </a:endParaRP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endParaRPr lang="en-US" sz="1400" dirty="0">
              <a:latin typeface="Arial Narrow" charset="0"/>
            </a:endParaRPr>
          </a:p>
        </p:txBody>
      </p:sp>
      <p:sp>
        <p:nvSpPr>
          <p:cNvPr id="115717" name="Text Box 6"/>
          <p:cNvSpPr txBox="1">
            <a:spLocks noChangeArrowheads="1"/>
          </p:cNvSpPr>
          <p:nvPr/>
        </p:nvSpPr>
        <p:spPr bwMode="auto">
          <a:xfrm>
            <a:off x="349250" y="4619625"/>
            <a:ext cx="35369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rPr>
              <a:t>Tier 1/Universal Interventions   80-90%</a:t>
            </a:r>
          </a:p>
          <a:p>
            <a:pPr>
              <a:buFontTx/>
              <a:buChar char="•"/>
            </a:pPr>
            <a:r>
              <a:rPr lang="en-US" sz="1600" b="1" dirty="0">
                <a:latin typeface="+mn-lt"/>
              </a:rPr>
              <a:t>________________________</a:t>
            </a:r>
          </a:p>
          <a:p>
            <a:pPr>
              <a:buFontTx/>
              <a:buChar char="•"/>
            </a:pPr>
            <a:r>
              <a:rPr lang="en-US" sz="1600" b="1" dirty="0">
                <a:latin typeface="+mn-lt"/>
              </a:rPr>
              <a:t>________________________</a:t>
            </a:r>
          </a:p>
          <a:p>
            <a:pPr>
              <a:buFontTx/>
              <a:buChar char="•"/>
            </a:pPr>
            <a:r>
              <a:rPr lang="en-US" sz="1600" b="1" dirty="0">
                <a:latin typeface="+mn-lt"/>
              </a:rPr>
              <a:t>________________________</a:t>
            </a:r>
          </a:p>
          <a:p>
            <a:pPr>
              <a:buFontTx/>
              <a:buChar char="•"/>
            </a:pPr>
            <a:r>
              <a:rPr lang="en-US" sz="1600" b="1" dirty="0">
                <a:latin typeface="+mn-lt"/>
              </a:rPr>
              <a:t>________________________</a:t>
            </a:r>
          </a:p>
          <a:p>
            <a:pPr>
              <a:buFontTx/>
              <a:buChar char="•"/>
            </a:pPr>
            <a:endParaRPr lang="en-US" sz="1600" b="1" dirty="0">
              <a:latin typeface="Arial Narrow" charset="0"/>
            </a:endParaRPr>
          </a:p>
          <a:p>
            <a:pPr>
              <a:buFontTx/>
              <a:buChar char="•"/>
            </a:pPr>
            <a:endParaRPr lang="en-US" sz="1600" b="1" dirty="0">
              <a:latin typeface="Arial Narrow" charset="0"/>
            </a:endParaRPr>
          </a:p>
        </p:txBody>
      </p:sp>
      <p:sp>
        <p:nvSpPr>
          <p:cNvPr id="115718" name="Text Box 7"/>
          <p:cNvSpPr txBox="1">
            <a:spLocks noChangeArrowheads="1"/>
          </p:cNvSpPr>
          <p:nvPr/>
        </p:nvSpPr>
        <p:spPr bwMode="auto">
          <a:xfrm>
            <a:off x="4529138" y="4619625"/>
            <a:ext cx="469106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rPr>
              <a:t>	</a:t>
            </a:r>
            <a:r>
              <a:rPr lang="en-US" sz="1600" b="1" u="sng" dirty="0">
                <a:latin typeface="Arial Narrow" charset="0"/>
              </a:rPr>
              <a:t>80-90%	Tier 1/Universal Interventions</a:t>
            </a:r>
            <a:endParaRPr lang="en-US" sz="1600" b="1" dirty="0">
              <a:latin typeface="Arial Narrow" charset="0"/>
            </a:endParaRP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pPr lvl="4">
              <a:buFontTx/>
              <a:buChar char="•"/>
            </a:pPr>
            <a:r>
              <a:rPr lang="en-US" sz="1400" dirty="0">
                <a:latin typeface="+mn-lt"/>
              </a:rPr>
              <a:t>____________________________</a:t>
            </a:r>
          </a:p>
          <a:p>
            <a:pPr lvl="4">
              <a:buFontTx/>
              <a:buChar char="•"/>
            </a:pPr>
            <a:r>
              <a:rPr lang="en-US" sz="1400" dirty="0">
                <a:latin typeface="+mn-lt"/>
              </a:rPr>
              <a:t>____________________________</a:t>
            </a:r>
          </a:p>
        </p:txBody>
      </p:sp>
      <p:sp>
        <p:nvSpPr>
          <p:cNvPr id="28679" name="Rectangle 8"/>
          <p:cNvSpPr>
            <a:spLocks noGrp="1" noChangeArrowheads="1"/>
          </p:cNvSpPr>
          <p:nvPr>
            <p:ph type="title" idx="4294967295"/>
          </p:nvPr>
        </p:nvSpPr>
        <p:spPr>
          <a:xfrm>
            <a:off x="157163" y="152400"/>
            <a:ext cx="8453437" cy="762000"/>
          </a:xfrm>
          <a:solidFill>
            <a:schemeClr val="bg1"/>
          </a:solidFill>
          <a:ln w="28575">
            <a:solidFill>
              <a:srgbClr val="003399"/>
            </a:solidFill>
          </a:ln>
        </p:spPr>
        <p:txBody>
          <a:bodyPr rtlCol="0">
            <a:normAutofit/>
          </a:bodyPr>
          <a:lstStyle/>
          <a:p>
            <a:pPr algn="ctr" eaLnBrk="1" fontAlgn="auto" hangingPunct="1">
              <a:spcAft>
                <a:spcPts val="0"/>
              </a:spcAft>
              <a:defRPr/>
            </a:pPr>
            <a:r>
              <a:rPr lang="en-US" sz="3200" b="1" dirty="0" smtClean="0">
                <a:latin typeface="Trebuchet MS" panose="020B0603020202020204" pitchFamily="34" charset="0"/>
              </a:rPr>
              <a:t>Reflecting on your school tiers</a:t>
            </a:r>
            <a:endParaRPr lang="en-US" sz="3200" b="1" dirty="0">
              <a:latin typeface="Trebuchet MS" panose="020B0603020202020204" pitchFamily="34" charset="0"/>
            </a:endParaRPr>
          </a:p>
        </p:txBody>
      </p:sp>
      <p:sp>
        <p:nvSpPr>
          <p:cNvPr id="115720" name="Text Box 9"/>
          <p:cNvSpPr txBox="1">
            <a:spLocks noChangeArrowheads="1"/>
          </p:cNvSpPr>
          <p:nvPr/>
        </p:nvSpPr>
        <p:spPr bwMode="auto">
          <a:xfrm>
            <a:off x="381000" y="1354138"/>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rPr>
              <a:t>Data and </a:t>
            </a:r>
            <a:r>
              <a:rPr lang="en-US" sz="2000" b="1" dirty="0" smtClean="0">
                <a:latin typeface="Century Gothic" charset="0"/>
              </a:rPr>
              <a:t>Support Staff</a:t>
            </a:r>
            <a:endParaRPr lang="en-US" sz="2000" b="1" dirty="0">
              <a:latin typeface="Century Gothic" charset="0"/>
            </a:endParaRPr>
          </a:p>
        </p:txBody>
      </p:sp>
      <p:sp>
        <p:nvSpPr>
          <p:cNvPr id="115721" name="Text Box 10"/>
          <p:cNvSpPr txBox="1">
            <a:spLocks noChangeArrowheads="1"/>
          </p:cNvSpPr>
          <p:nvPr/>
        </p:nvSpPr>
        <p:spPr bwMode="auto">
          <a:xfrm>
            <a:off x="4876800" y="1355725"/>
            <a:ext cx="4062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b="1">
                <a:latin typeface="Century Gothic" charset="0"/>
              </a:rPr>
              <a:t>Tiered Supports / Practices</a:t>
            </a:r>
          </a:p>
        </p:txBody>
      </p:sp>
      <p:grpSp>
        <p:nvGrpSpPr>
          <p:cNvPr id="115722" name="Group 11"/>
          <p:cNvGrpSpPr>
            <a:grpSpLocks/>
          </p:cNvGrpSpPr>
          <p:nvPr/>
        </p:nvGrpSpPr>
        <p:grpSpPr bwMode="auto">
          <a:xfrm>
            <a:off x="3157538" y="1952625"/>
            <a:ext cx="2667000" cy="4448175"/>
            <a:chOff x="1989" y="1230"/>
            <a:chExt cx="1680" cy="2802"/>
          </a:xfrm>
        </p:grpSpPr>
        <p:grpSp>
          <p:nvGrpSpPr>
            <p:cNvPr id="115724" name="Group 12"/>
            <p:cNvGrpSpPr>
              <a:grpSpLocks/>
            </p:cNvGrpSpPr>
            <p:nvPr/>
          </p:nvGrpSpPr>
          <p:grpSpPr bwMode="auto">
            <a:xfrm>
              <a:off x="1989" y="1230"/>
              <a:ext cx="1680" cy="2802"/>
              <a:chOff x="1989" y="1230"/>
              <a:chExt cx="1680" cy="2802"/>
            </a:xfrm>
          </p:grpSpPr>
          <p:sp>
            <p:nvSpPr>
              <p:cNvPr id="115726"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5727"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728"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729"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730"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5725"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5723" name="Text Box 19"/>
          <p:cNvSpPr txBox="1">
            <a:spLocks noChangeArrowheads="1"/>
          </p:cNvSpPr>
          <p:nvPr/>
        </p:nvSpPr>
        <p:spPr bwMode="auto">
          <a:xfrm>
            <a:off x="304800" y="5899150"/>
            <a:ext cx="2438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a:latin typeface="Century Gothic" charset="0"/>
              </a:rPr>
              <a:t>Adapted from Illinois PBIS Network, Revised May 15, 2008. Adapted from </a:t>
            </a:r>
            <a:r>
              <a:rPr lang="ja-JP" altLang="en-US" sz="800" i="1">
                <a:latin typeface="Century Gothic" charset="0"/>
              </a:rPr>
              <a:t>“</a:t>
            </a:r>
            <a:r>
              <a:rPr lang="en-US" altLang="ja-JP" sz="800" i="1">
                <a:latin typeface="Century Gothic" charset="0"/>
              </a:rPr>
              <a:t>What is school-wide PBS?</a:t>
            </a:r>
            <a:r>
              <a:rPr lang="ja-JP" altLang="en-US" sz="800" i="1">
                <a:latin typeface="Century Gothic" charset="0"/>
              </a:rPr>
              <a:t>”</a:t>
            </a:r>
            <a:r>
              <a:rPr lang="en-US" altLang="ja-JP" sz="800" i="1">
                <a:latin typeface="Century Gothic" charset="0"/>
              </a:rPr>
              <a:t> OSEP Technical Assistance Center on Positive Behavioral Interventions and Supports.  Accessed at http://pbis.org/school-wide.htm</a:t>
            </a:r>
            <a:endParaRPr lang="en-US" sz="800" i="1">
              <a:latin typeface="Century Gothic" charset="0"/>
            </a:endParaRPr>
          </a:p>
        </p:txBody>
      </p:sp>
      <p:sp>
        <p:nvSpPr>
          <p:cNvPr id="3" name="Folded Corner 2"/>
          <p:cNvSpPr/>
          <p:nvPr/>
        </p:nvSpPr>
        <p:spPr>
          <a:xfrm>
            <a:off x="7620000" y="5334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022" y="2263271"/>
            <a:ext cx="8001000" cy="3856870"/>
          </a:xfrm>
        </p:spPr>
        <p:txBody>
          <a:bodyPr>
            <a:normAutofit/>
          </a:bodyPr>
          <a:lstStyle/>
          <a:p>
            <a:pPr lvl="0"/>
            <a:endParaRPr lang="en-US" sz="1200" dirty="0" smtClean="0"/>
          </a:p>
          <a:p>
            <a:pPr lvl="1"/>
            <a:r>
              <a:rPr lang="en-US" sz="2400" dirty="0" smtClean="0"/>
              <a:t>If NO, the Tier 2 Systems team should </a:t>
            </a:r>
            <a:r>
              <a:rPr lang="en-US" sz="2400" dirty="0" smtClean="0">
                <a:solidFill>
                  <a:srgbClr val="0000FF"/>
                </a:solidFill>
              </a:rPr>
              <a:t>review the fidelity of the intervention and make adjustments as needed</a:t>
            </a:r>
            <a:r>
              <a:rPr lang="en-US" sz="2400" dirty="0" smtClean="0"/>
              <a:t>.  </a:t>
            </a:r>
          </a:p>
          <a:p>
            <a:pPr lvl="2"/>
            <a:r>
              <a:rPr lang="en-US" sz="2200" dirty="0" smtClean="0"/>
              <a:t>Are mentors and mentees meeting regularly?</a:t>
            </a:r>
          </a:p>
          <a:p>
            <a:pPr lvl="3"/>
            <a:r>
              <a:rPr lang="en-US" sz="2000" dirty="0" smtClean="0"/>
              <a:t>If not – Is there an issue regarding the schedule? – This a systems conversation</a:t>
            </a:r>
          </a:p>
          <a:p>
            <a:pPr lvl="3"/>
            <a:r>
              <a:rPr lang="en-US" sz="2000" dirty="0" smtClean="0"/>
              <a:t>If so but seems isolated to a particular mentor – This is a problem-solving conversation</a:t>
            </a:r>
          </a:p>
          <a:p>
            <a:pPr lvl="2"/>
            <a:r>
              <a:rPr lang="en-US" sz="2200" dirty="0" smtClean="0"/>
              <a:t>Do mentor, student and teacher(s) know what the behavior definitions mean?</a:t>
            </a:r>
          </a:p>
          <a:p>
            <a:pPr lvl="2"/>
            <a:endParaRPr lang="en-US" sz="2200" dirty="0" smtClean="0"/>
          </a:p>
          <a:p>
            <a:pPr lvl="2"/>
            <a:endParaRPr lang="en-US" sz="2200" dirty="0" smtClean="0"/>
          </a:p>
          <a:p>
            <a:pPr marL="114300" lvl="0" indent="0">
              <a:buNone/>
            </a:pPr>
            <a:endParaRPr lang="en-US" sz="2400" dirty="0"/>
          </a:p>
          <a:p>
            <a:endParaRPr lang="en-US" dirty="0"/>
          </a:p>
        </p:txBody>
      </p:sp>
      <p:grpSp>
        <p:nvGrpSpPr>
          <p:cNvPr id="11" name="Group 10"/>
          <p:cNvGrpSpPr/>
          <p:nvPr/>
        </p:nvGrpSpPr>
        <p:grpSpPr>
          <a:xfrm>
            <a:off x="8087131" y="5563940"/>
            <a:ext cx="1084502" cy="1271758"/>
            <a:chOff x="3106501" y="479809"/>
            <a:chExt cx="1389302" cy="1653488"/>
          </a:xfrm>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2" name="TextBox 1"/>
          <p:cNvSpPr txBox="1"/>
          <p:nvPr/>
        </p:nvSpPr>
        <p:spPr>
          <a:xfrm>
            <a:off x="304800" y="1616940"/>
            <a:ext cx="8471230" cy="646331"/>
          </a:xfrm>
          <a:prstGeom prst="rect">
            <a:avLst/>
          </a:prstGeom>
          <a:solidFill>
            <a:schemeClr val="accent2">
              <a:lumMod val="20000"/>
              <a:lumOff val="80000"/>
            </a:schemeClr>
          </a:solidFill>
          <a:ln>
            <a:solidFill>
              <a:srgbClr val="C00000"/>
            </a:solidFill>
          </a:ln>
        </p:spPr>
        <p:txBody>
          <a:bodyPr wrap="none" rtlCol="0">
            <a:spAutoFit/>
          </a:bodyPr>
          <a:lstStyle/>
          <a:p>
            <a:pPr lvl="0" algn="ctr"/>
            <a:r>
              <a:rPr lang="en-US" b="1" dirty="0"/>
              <a:t>Intervention effectiveness</a:t>
            </a:r>
            <a:r>
              <a:rPr lang="en-US" dirty="0"/>
              <a:t> = Note if intervention is effective for a given month.   </a:t>
            </a:r>
            <a:endParaRPr lang="en-US" dirty="0" smtClean="0"/>
          </a:p>
          <a:p>
            <a:pPr lvl="0" algn="ctr"/>
            <a:r>
              <a:rPr lang="en-US" i="1" dirty="0" smtClean="0"/>
              <a:t>If </a:t>
            </a:r>
            <a:r>
              <a:rPr lang="en-US" i="1" dirty="0"/>
              <a:t>less than 70% of students are responding to any interventions, mark No. </a:t>
            </a:r>
            <a:endParaRPr lang="en-US" sz="1050" i="1" dirty="0"/>
          </a:p>
        </p:txBody>
      </p:sp>
      <p:sp>
        <p:nvSpPr>
          <p:cNvPr id="9" name="Title 1"/>
          <p:cNvSpPr>
            <a:spLocks noGrp="1"/>
          </p:cNvSpPr>
          <p:nvPr>
            <p:ph type="title"/>
          </p:nvPr>
        </p:nvSpPr>
        <p:spPr>
          <a:xfrm>
            <a:off x="152399" y="381000"/>
            <a:ext cx="8863905" cy="895952"/>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6. Monitoring</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a:t>
            </a:r>
            <a:r>
              <a:rPr lang="en-US" sz="2600" b="1" dirty="0" smtClean="0">
                <a:latin typeface="Trebuchet MS" panose="020B0603020202020204" pitchFamily="34" charset="0"/>
              </a:rPr>
              <a:t>Intervention </a:t>
            </a:r>
            <a:r>
              <a:rPr lang="en-US" sz="2600" b="1" dirty="0">
                <a:latin typeface="Trebuchet MS" panose="020B0603020202020204" pitchFamily="34" charset="0"/>
              </a:rPr>
              <a:t>Tracking Tool </a:t>
            </a:r>
            <a:r>
              <a:rPr lang="en-US" sz="2600" b="1" dirty="0" smtClean="0">
                <a:latin typeface="Trebuchet MS" panose="020B0603020202020204" pitchFamily="34" charset="0"/>
              </a:rPr>
              <a:t>&amp; </a:t>
            </a:r>
            <a:r>
              <a:rPr lang="en-US" sz="2600" b="1" dirty="0">
                <a:latin typeface="Trebuchet MS" panose="020B0603020202020204" pitchFamily="34" charset="0"/>
              </a:rPr>
              <a:t>Effectiveness Monitoring</a:t>
            </a:r>
          </a:p>
        </p:txBody>
      </p:sp>
    </p:spTree>
    <p:extLst>
      <p:ext uri="{BB962C8B-B14F-4D97-AF65-F5344CB8AC3E}">
        <p14:creationId xmlns:p14="http://schemas.microsoft.com/office/powerpoint/2010/main" val="202226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6531"/>
            <a:ext cx="7543800" cy="2020669"/>
          </a:xfrm>
        </p:spPr>
        <p:txBody>
          <a:bodyPr>
            <a:normAutofit/>
          </a:bodyPr>
          <a:lstStyle/>
          <a:p>
            <a:pPr marL="114300" lvl="0" indent="0">
              <a:buNone/>
            </a:pPr>
            <a:endParaRPr lang="en-US" sz="2400" dirty="0" smtClean="0"/>
          </a:p>
          <a:p>
            <a:pPr lvl="1"/>
            <a:r>
              <a:rPr lang="en-US" sz="2400" dirty="0" smtClean="0"/>
              <a:t>If NO and </a:t>
            </a:r>
            <a:r>
              <a:rPr lang="en-US" sz="2400" dirty="0" smtClean="0">
                <a:solidFill>
                  <a:srgbClr val="0000FF"/>
                </a:solidFill>
              </a:rPr>
              <a:t>fidelity is strong</a:t>
            </a:r>
            <a:r>
              <a:rPr lang="en-US" sz="2400" dirty="0" smtClean="0"/>
              <a:t>, flag for problem-solving discussion for individual students</a:t>
            </a:r>
            <a:r>
              <a:rPr lang="en-US" dirty="0" smtClean="0"/>
              <a:t>.</a:t>
            </a:r>
          </a:p>
          <a:p>
            <a:pPr lvl="2"/>
            <a:r>
              <a:rPr lang="en-US" dirty="0"/>
              <a:t> </a:t>
            </a:r>
            <a:r>
              <a:rPr lang="en-US" sz="2000" dirty="0" smtClean="0"/>
              <a:t>This is becomes a </a:t>
            </a:r>
            <a:r>
              <a:rPr lang="en-US" sz="2000" u="sng" dirty="0" smtClean="0"/>
              <a:t>problem-solving discussion</a:t>
            </a:r>
          </a:p>
          <a:p>
            <a:pPr lvl="0"/>
            <a:endParaRPr lang="en-US" sz="2400" dirty="0"/>
          </a:p>
          <a:p>
            <a:endParaRPr lang="en-US" dirty="0"/>
          </a:p>
        </p:txBody>
      </p:sp>
      <p:sp>
        <p:nvSpPr>
          <p:cNvPr id="7" name="TextBox 6"/>
          <p:cNvSpPr txBox="1"/>
          <p:nvPr/>
        </p:nvSpPr>
        <p:spPr>
          <a:xfrm>
            <a:off x="304800" y="1600200"/>
            <a:ext cx="8471230" cy="646331"/>
          </a:xfrm>
          <a:prstGeom prst="rect">
            <a:avLst/>
          </a:prstGeom>
          <a:solidFill>
            <a:schemeClr val="accent2">
              <a:lumMod val="20000"/>
              <a:lumOff val="80000"/>
            </a:schemeClr>
          </a:solidFill>
          <a:ln>
            <a:solidFill>
              <a:srgbClr val="C00000"/>
            </a:solidFill>
          </a:ln>
        </p:spPr>
        <p:txBody>
          <a:bodyPr wrap="none" rtlCol="0">
            <a:spAutoFit/>
          </a:bodyPr>
          <a:lstStyle/>
          <a:p>
            <a:pPr lvl="0" algn="ctr"/>
            <a:r>
              <a:rPr lang="en-US" b="1" dirty="0"/>
              <a:t>Intervention effectiveness</a:t>
            </a:r>
            <a:r>
              <a:rPr lang="en-US" dirty="0"/>
              <a:t> = Note if intervention is effective for a given month.   </a:t>
            </a:r>
            <a:endParaRPr lang="en-US" dirty="0" smtClean="0"/>
          </a:p>
          <a:p>
            <a:pPr lvl="0" algn="ctr"/>
            <a:r>
              <a:rPr lang="en-US" i="1" dirty="0" smtClean="0"/>
              <a:t>If </a:t>
            </a:r>
            <a:r>
              <a:rPr lang="en-US" i="1" dirty="0"/>
              <a:t>less than 70% of students are responding to any interventions, mark No. </a:t>
            </a:r>
            <a:endParaRPr lang="en-US" sz="1050" i="1" dirty="0"/>
          </a:p>
        </p:txBody>
      </p:sp>
      <p:grpSp>
        <p:nvGrpSpPr>
          <p:cNvPr id="9" name="Group 8"/>
          <p:cNvGrpSpPr/>
          <p:nvPr/>
        </p:nvGrpSpPr>
        <p:grpSpPr>
          <a:xfrm>
            <a:off x="5458154" y="3923480"/>
            <a:ext cx="1628446" cy="1809564"/>
            <a:chOff x="4206995" y="452319"/>
            <a:chExt cx="1389302" cy="1653490"/>
          </a:xfrm>
        </p:grpSpPr>
        <p:sp>
          <p:nvSpPr>
            <p:cNvPr id="10" name="Freeform 9"/>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grpSp>
        <p:nvGrpSpPr>
          <p:cNvPr id="15" name="Group 14"/>
          <p:cNvGrpSpPr/>
          <p:nvPr/>
        </p:nvGrpSpPr>
        <p:grpSpPr>
          <a:xfrm>
            <a:off x="2057400" y="4029380"/>
            <a:ext cx="1752600" cy="1703663"/>
            <a:chOff x="3106501" y="479809"/>
            <a:chExt cx="1389302" cy="1653488"/>
          </a:xfrm>
        </p:grpSpPr>
        <p:sp>
          <p:nvSpPr>
            <p:cNvPr id="16" name="Freeform 15"/>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49032">
              <a:off x="3407607" y="1157196"/>
              <a:ext cx="787094" cy="298713"/>
            </a:xfrm>
            <a:prstGeom prst="rect">
              <a:avLst/>
            </a:prstGeom>
            <a:noFill/>
          </p:spPr>
          <p:txBody>
            <a:bodyPr wrap="square" rtlCol="0">
              <a:spAutoFit/>
            </a:bodyPr>
            <a:lstStyle/>
            <a:p>
              <a:pPr algn="ctr"/>
              <a:r>
                <a:rPr lang="en-US" sz="1400" b="1" dirty="0" smtClean="0"/>
                <a:t>Systems</a:t>
              </a:r>
            </a:p>
          </p:txBody>
        </p:sp>
      </p:grpSp>
      <p:sp>
        <p:nvSpPr>
          <p:cNvPr id="2" name="Right Arrow 1"/>
          <p:cNvSpPr/>
          <p:nvPr/>
        </p:nvSpPr>
        <p:spPr>
          <a:xfrm>
            <a:off x="3962400" y="4543666"/>
            <a:ext cx="1447800" cy="637934"/>
          </a:xfrm>
          <a:prstGeom prst="rightArrow">
            <a:avLst/>
          </a:prstGeom>
          <a:gradFill>
            <a:gsLst>
              <a:gs pos="94988">
                <a:srgbClr val="FEDBC6"/>
              </a:gs>
              <a:gs pos="0">
                <a:schemeClr val="bg2">
                  <a:lumMod val="50000"/>
                </a:schemeClr>
              </a:gs>
              <a:gs pos="72000">
                <a:schemeClr val="accent1">
                  <a:tint val="44500"/>
                  <a:satMod val="160000"/>
                </a:schemeClr>
              </a:gs>
              <a:gs pos="100000">
                <a:schemeClr val="accent5">
                  <a:lumMod val="20000"/>
                  <a:lumOff val="8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8" name="Title 1"/>
          <p:cNvSpPr>
            <a:spLocks noGrp="1"/>
          </p:cNvSpPr>
          <p:nvPr>
            <p:ph type="title"/>
          </p:nvPr>
        </p:nvSpPr>
        <p:spPr>
          <a:xfrm>
            <a:off x="152399" y="381000"/>
            <a:ext cx="8863905" cy="771884"/>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6. Monitoring</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a:t>
            </a:r>
            <a:r>
              <a:rPr lang="en-US" sz="2600" b="1" dirty="0" smtClean="0">
                <a:latin typeface="Trebuchet MS" panose="020B0603020202020204" pitchFamily="34" charset="0"/>
              </a:rPr>
              <a:t>Intervention </a:t>
            </a:r>
            <a:r>
              <a:rPr lang="en-US" sz="2600" b="1" dirty="0">
                <a:latin typeface="Trebuchet MS" panose="020B0603020202020204" pitchFamily="34" charset="0"/>
              </a:rPr>
              <a:t>Tracking Tool </a:t>
            </a:r>
            <a:r>
              <a:rPr lang="en-US" sz="2600" b="1" dirty="0" smtClean="0">
                <a:latin typeface="Trebuchet MS" panose="020B0603020202020204" pitchFamily="34" charset="0"/>
              </a:rPr>
              <a:t>&amp; </a:t>
            </a:r>
            <a:r>
              <a:rPr lang="en-US" sz="2600" b="1" dirty="0">
                <a:latin typeface="Trebuchet MS" panose="020B0603020202020204" pitchFamily="34" charset="0"/>
              </a:rPr>
              <a:t>Effectiveness Monitoring</a:t>
            </a:r>
          </a:p>
        </p:txBody>
      </p:sp>
    </p:spTree>
    <p:extLst>
      <p:ext uri="{BB962C8B-B14F-4D97-AF65-F5344CB8AC3E}">
        <p14:creationId xmlns:p14="http://schemas.microsoft.com/office/powerpoint/2010/main" val="3451149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2400" y="228600"/>
            <a:ext cx="8610600" cy="2133600"/>
          </a:xfrm>
          <a:prstGeom prst="rect">
            <a:avLst/>
          </a:prstGeom>
          <a:solidFill>
            <a:schemeClr val="tx2"/>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1800" b="1" i="1" dirty="0">
                <a:solidFill>
                  <a:schemeClr val="bg2">
                    <a:lumMod val="90000"/>
                  </a:schemeClr>
                </a:solidFill>
                <a:latin typeface="Trebuchet MS" panose="020B0603020202020204" pitchFamily="34" charset="0"/>
              </a:rPr>
              <a:t>Tier 2 System </a:t>
            </a:r>
            <a:r>
              <a:rPr lang="en-US" sz="1800" b="1" i="1" dirty="0" smtClean="0">
                <a:solidFill>
                  <a:schemeClr val="bg2">
                    <a:lumMod val="90000"/>
                  </a:schemeClr>
                </a:solidFill>
                <a:latin typeface="Trebuchet MS" panose="020B0603020202020204" pitchFamily="34" charset="0"/>
              </a:rPr>
              <a:t>Conversation </a:t>
            </a:r>
            <a:r>
              <a:rPr lang="en-US" sz="1800" b="1" i="1" dirty="0" smtClean="0">
                <a:solidFill>
                  <a:schemeClr val="accent1">
                    <a:lumMod val="60000"/>
                    <a:lumOff val="40000"/>
                  </a:schemeClr>
                </a:solidFill>
                <a:latin typeface="Trebuchet MS" panose="020B0603020202020204" pitchFamily="34" charset="0"/>
              </a:rPr>
              <a:t>transitioning into a Problem-Solving Conversation</a:t>
            </a:r>
            <a:r>
              <a:rPr lang="en-US" sz="1800" b="1" i="1" dirty="0" smtClean="0">
                <a:latin typeface="Trebuchet MS" panose="020B0603020202020204" pitchFamily="34" charset="0"/>
              </a:rPr>
              <a:t>:</a:t>
            </a:r>
            <a:r>
              <a:rPr lang="en-US" sz="2800" b="1" dirty="0" smtClean="0">
                <a:latin typeface="Trebuchet MS" panose="020B0603020202020204" pitchFamily="34" charset="0"/>
              </a:rPr>
              <a:t/>
            </a:r>
            <a:br>
              <a:rPr lang="en-US" sz="2800" b="1" dirty="0" smtClean="0">
                <a:latin typeface="Trebuchet MS" panose="020B0603020202020204" pitchFamily="34" charset="0"/>
              </a:rPr>
            </a:br>
            <a:endParaRPr lang="en-US" sz="2800" b="1" dirty="0" smtClean="0">
              <a:latin typeface="Trebuchet MS" panose="020B0603020202020204" pitchFamily="34" charset="0"/>
            </a:endParaRPr>
          </a:p>
          <a:p>
            <a:pPr algn="ctr" fontAlgn="auto">
              <a:spcAft>
                <a:spcPts val="0"/>
              </a:spcAft>
            </a:pPr>
            <a:r>
              <a:rPr lang="en-US" sz="3200" b="1" dirty="0" smtClean="0">
                <a:solidFill>
                  <a:schemeClr val="bg2">
                    <a:lumMod val="90000"/>
                  </a:schemeClr>
                </a:solidFill>
                <a:latin typeface="Trebuchet MS" panose="020B0603020202020204" pitchFamily="34" charset="0"/>
              </a:rPr>
              <a:t>As part of your system, </a:t>
            </a:r>
          </a:p>
          <a:p>
            <a:pPr algn="ctr" fontAlgn="auto">
              <a:spcAft>
                <a:spcPts val="0"/>
              </a:spcAft>
            </a:pPr>
            <a:r>
              <a:rPr lang="en-US" sz="3200" b="1" dirty="0" smtClean="0">
                <a:solidFill>
                  <a:schemeClr val="bg2">
                    <a:lumMod val="90000"/>
                  </a:schemeClr>
                </a:solidFill>
                <a:latin typeface="Trebuchet MS" panose="020B0603020202020204" pitchFamily="34" charset="0"/>
              </a:rPr>
              <a:t>when a student in not succeeding…</a:t>
            </a:r>
          </a:p>
        </p:txBody>
      </p:sp>
      <p:sp>
        <p:nvSpPr>
          <p:cNvPr id="8" name="TextBox 7"/>
          <p:cNvSpPr txBox="1"/>
          <p:nvPr/>
        </p:nvSpPr>
        <p:spPr>
          <a:xfrm>
            <a:off x="1066800" y="2667000"/>
            <a:ext cx="5943600" cy="3539431"/>
          </a:xfrm>
          <a:prstGeom prst="rect">
            <a:avLst/>
          </a:prstGeom>
          <a:noFill/>
        </p:spPr>
        <p:txBody>
          <a:bodyPr wrap="square" rtlCol="0">
            <a:spAutoFit/>
          </a:bodyPr>
          <a:lstStyle/>
          <a:p>
            <a:pPr algn="ctr"/>
            <a:r>
              <a:rPr lang="en-US" sz="2800" dirty="0" smtClean="0"/>
              <a:t>Invite teacher to next problem-solving conversation</a:t>
            </a:r>
          </a:p>
          <a:p>
            <a:pPr algn="ctr"/>
            <a:endParaRPr lang="en-US" sz="2800" dirty="0"/>
          </a:p>
          <a:p>
            <a:pPr algn="ctr"/>
            <a:r>
              <a:rPr lang="en-US" sz="2800" dirty="0" smtClean="0"/>
              <a:t>OR</a:t>
            </a:r>
          </a:p>
          <a:p>
            <a:pPr algn="ctr"/>
            <a:endParaRPr lang="en-US" sz="2800" dirty="0"/>
          </a:p>
          <a:p>
            <a:pPr algn="ctr"/>
            <a:r>
              <a:rPr lang="en-US" sz="2800" dirty="0" smtClean="0"/>
              <a:t>Designate a team member to collect teacher feedback prior to next problem-solving conversation</a:t>
            </a:r>
            <a:endParaRPr lang="en-US" sz="2800" dirty="0"/>
          </a:p>
        </p:txBody>
      </p:sp>
    </p:spTree>
    <p:extLst>
      <p:ext uri="{BB962C8B-B14F-4D97-AF65-F5344CB8AC3E}">
        <p14:creationId xmlns:p14="http://schemas.microsoft.com/office/powerpoint/2010/main" val="753185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idx="1"/>
          </p:nvPr>
        </p:nvSpPr>
        <p:spPr>
          <a:xfrm>
            <a:off x="287977" y="4724400"/>
            <a:ext cx="8001000" cy="1752600"/>
          </a:xfrm>
          <a:solidFill>
            <a:schemeClr val="bg1"/>
          </a:solidFill>
          <a:ln w="57150">
            <a:solidFill>
              <a:srgbClr val="800000"/>
            </a:solidFill>
          </a:ln>
        </p:spPr>
        <p:txBody>
          <a:bodyPr>
            <a:normAutofit/>
          </a:bodyPr>
          <a:lstStyle/>
          <a:p>
            <a:pPr marL="114300" indent="0" algn="ctr">
              <a:lnSpc>
                <a:spcPct val="80000"/>
              </a:lnSpc>
              <a:buClr>
                <a:srgbClr val="3333CC"/>
              </a:buClr>
              <a:buNone/>
            </a:pPr>
            <a:r>
              <a:rPr lang="en-US" sz="2600" dirty="0" smtClean="0"/>
              <a:t>“D</a:t>
            </a:r>
            <a:r>
              <a:rPr lang="en-US" altLang="ja-JP" sz="2600" dirty="0" smtClean="0"/>
              <a:t>etermining Response” </a:t>
            </a:r>
          </a:p>
          <a:p>
            <a:pPr marL="114300" indent="0" algn="ctr">
              <a:lnSpc>
                <a:spcPct val="80000"/>
              </a:lnSpc>
              <a:buClr>
                <a:srgbClr val="3333CC"/>
              </a:buClr>
              <a:buNone/>
            </a:pPr>
            <a:r>
              <a:rPr lang="en-US" sz="2600" dirty="0"/>
              <a:t>Data-based Decision-Rules </a:t>
            </a:r>
            <a:r>
              <a:rPr lang="en-US" altLang="ja-JP" sz="2600" dirty="0" smtClean="0"/>
              <a:t>must </a:t>
            </a:r>
            <a:r>
              <a:rPr lang="en-US" altLang="ja-JP" sz="2600" dirty="0"/>
              <a:t>be defined</a:t>
            </a:r>
          </a:p>
          <a:p>
            <a:pPr marL="411480" lvl="1" indent="0" algn="ctr">
              <a:lnSpc>
                <a:spcPct val="80000"/>
              </a:lnSpc>
              <a:buClr>
                <a:srgbClr val="3333CC"/>
              </a:buClr>
              <a:buNone/>
            </a:pPr>
            <a:r>
              <a:rPr lang="en-US" sz="2200" i="1" dirty="0">
                <a:solidFill>
                  <a:srgbClr val="800000"/>
                </a:solidFill>
              </a:rPr>
              <a:t>Data sources defining response are efficient</a:t>
            </a:r>
          </a:p>
          <a:p>
            <a:pPr marL="777240" lvl="2" indent="0" algn="ctr">
              <a:lnSpc>
                <a:spcPct val="80000"/>
              </a:lnSpc>
              <a:buClr>
                <a:srgbClr val="3333CC"/>
              </a:buClr>
              <a:buNone/>
            </a:pPr>
            <a:r>
              <a:rPr lang="en-US" sz="2000" dirty="0"/>
              <a:t>Ex. Daily Progress Report (DPR) cards: </a:t>
            </a:r>
            <a:r>
              <a:rPr lang="en-US" sz="2000" i="1" dirty="0"/>
              <a:t>Student</a:t>
            </a:r>
          </a:p>
          <a:p>
            <a:pPr marL="777240" lvl="2" indent="0" algn="ctr">
              <a:lnSpc>
                <a:spcPct val="80000"/>
              </a:lnSpc>
              <a:buClr>
                <a:srgbClr val="3333CC"/>
              </a:buClr>
              <a:buNone/>
            </a:pPr>
            <a:r>
              <a:rPr lang="en-US" sz="2000" i="1" dirty="0"/>
              <a:t> maintains an 80% average on DPR for 4 weeks</a:t>
            </a:r>
          </a:p>
          <a:p>
            <a:pPr marL="114300" indent="0" eaLnBrk="1" hangingPunct="1">
              <a:lnSpc>
                <a:spcPct val="80000"/>
              </a:lnSpc>
              <a:buClr>
                <a:srgbClr val="3333CC"/>
              </a:buClr>
              <a:buNone/>
            </a:pPr>
            <a:endParaRPr lang="en-US" sz="2000" i="1" dirty="0"/>
          </a:p>
        </p:txBody>
      </p:sp>
      <p:graphicFrame>
        <p:nvGraphicFramePr>
          <p:cNvPr id="3" name="Table 2"/>
          <p:cNvGraphicFramePr>
            <a:graphicFrameLocks noGrp="1"/>
          </p:cNvGraphicFramePr>
          <p:nvPr>
            <p:extLst>
              <p:ext uri="{D42A27DB-BD31-4B8C-83A1-F6EECF244321}">
                <p14:modId xmlns:p14="http://schemas.microsoft.com/office/powerpoint/2010/main" val="1822334873"/>
              </p:ext>
            </p:extLst>
          </p:nvPr>
        </p:nvGraphicFramePr>
        <p:xfrm>
          <a:off x="914400" y="1524000"/>
          <a:ext cx="7086601" cy="2931160"/>
        </p:xfrm>
        <a:graphic>
          <a:graphicData uri="http://schemas.openxmlformats.org/drawingml/2006/table">
            <a:tbl>
              <a:tblPr firstRow="1" bandRow="1">
                <a:tableStyleId>{69CF1AB2-1976-4502-BF36-3FF5EA218861}</a:tableStyleId>
              </a:tblPr>
              <a:tblGrid>
                <a:gridCol w="990600"/>
                <a:gridCol w="6096001"/>
              </a:tblGrid>
              <a:tr h="370840">
                <a:tc>
                  <a:txBody>
                    <a:bodyPr/>
                    <a:lstStyle/>
                    <a:p>
                      <a:r>
                        <a:rPr lang="en-US" sz="1800" b="1" dirty="0" smtClean="0">
                          <a:solidFill>
                            <a:srgbClr val="800000"/>
                          </a:solidFill>
                        </a:rPr>
                        <a:t>80-90%: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Percent of total population whose needs will be met by only Tier 1 </a:t>
                      </a:r>
                      <a:endParaRPr lang="en-US" sz="1800" b="0" dirty="0" smtClean="0">
                        <a:solidFill>
                          <a:srgbClr val="0099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b="1" dirty="0" smtClean="0">
                          <a:solidFill>
                            <a:srgbClr val="800000"/>
                          </a:solidFill>
                        </a:rPr>
                        <a:t>5-15%: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total population expected to need and be supported by Tier 2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sz="1800" b="1" dirty="0" smtClean="0">
                          <a:solidFill>
                            <a:srgbClr val="800000"/>
                          </a:solidFill>
                        </a:rPr>
                        <a:t>7 -12%:</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Could be supported through CICO implemented with fidelity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b="1" dirty="0" smtClean="0">
                          <a:solidFill>
                            <a:srgbClr val="800000"/>
                          </a:solidFill>
                        </a:rPr>
                        <a:t>1-5%: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total population expected to need and be supported by Tier 3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b="1" dirty="0" smtClean="0">
                          <a:solidFill>
                            <a:srgbClr val="800000"/>
                          </a:solidFill>
                        </a:rPr>
                        <a:t>70%: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youth (receiving intervention</a:t>
                      </a:r>
                      <a:r>
                        <a:rPr lang="en-US" sz="1800" baseline="0" dirty="0" smtClean="0"/>
                        <a:t> “</a:t>
                      </a:r>
                      <a:r>
                        <a:rPr lang="en-US" altLang="ja-JP" sz="1800" dirty="0" smtClean="0"/>
                        <a:t>X”) that should be responding to 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ounded Rectangle 3"/>
          <p:cNvSpPr/>
          <p:nvPr/>
        </p:nvSpPr>
        <p:spPr>
          <a:xfrm>
            <a:off x="914400" y="3810000"/>
            <a:ext cx="7095451" cy="68580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192975"/>
            <a:ext cx="8534400" cy="1026225"/>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p>
          <a:p>
            <a:pPr fontAlgn="auto">
              <a:spcAft>
                <a:spcPts val="0"/>
              </a:spcAft>
            </a:pPr>
            <a:r>
              <a:rPr lang="en-US" sz="2400" b="1" i="1" dirty="0">
                <a:latin typeface="Trebuchet MS" panose="020B0603020202020204" pitchFamily="34" charset="0"/>
              </a:rPr>
              <a:t> </a:t>
            </a:r>
            <a:r>
              <a:rPr lang="en-US" sz="2400" b="1" i="1" dirty="0" smtClean="0">
                <a:latin typeface="Trebuchet MS" panose="020B0603020202020204" pitchFamily="34" charset="0"/>
              </a:rPr>
              <a:t>    </a:t>
            </a:r>
            <a:r>
              <a:rPr lang="en-US" sz="3200" b="1" dirty="0" smtClean="0">
                <a:latin typeface="Trebuchet MS" panose="020B0603020202020204" pitchFamily="34" charset="0"/>
              </a:rPr>
              <a:t>Numbers to Keep in Mind</a:t>
            </a:r>
            <a:endParaRPr lang="en-US" sz="3200" b="1" dirty="0">
              <a:latin typeface="Trebuchet MS" panose="020B0603020202020204" pitchFamily="34" charset="0"/>
            </a:endParaRPr>
          </a:p>
        </p:txBody>
      </p:sp>
      <p:grpSp>
        <p:nvGrpSpPr>
          <p:cNvPr id="12" name="Group 11"/>
          <p:cNvGrpSpPr/>
          <p:nvPr/>
        </p:nvGrpSpPr>
        <p:grpSpPr>
          <a:xfrm>
            <a:off x="8059498" y="-24856"/>
            <a:ext cx="1084502" cy="1271758"/>
            <a:chOff x="3106502" y="479809"/>
            <a:chExt cx="1389302" cy="1653488"/>
          </a:xfrm>
        </p:grpSpPr>
        <p:sp>
          <p:nvSpPr>
            <p:cNvPr id="13" name="Freeform 12"/>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396489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bg2">
              <a:lumMod val="90000"/>
            </a:schemeClr>
          </a:solidFill>
          <a:ln>
            <a:solidFill>
              <a:srgbClr val="3333CC"/>
            </a:solidFill>
          </a:ln>
        </p:spPr>
        <p:txBody>
          <a:bodyPr/>
          <a:lstStyle/>
          <a:p>
            <a:r>
              <a:rPr lang="en-US" sz="3200" b="1" dirty="0" smtClean="0">
                <a:latin typeface="Trebuchet MS" panose="020B0603020202020204" pitchFamily="34" charset="0"/>
              </a:rPr>
              <a:t>Activity  - Reflecting on Monitoring </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1297869" y="1981200"/>
            <a:ext cx="7007931" cy="4876800"/>
          </a:xfrm>
        </p:spPr>
        <p:txBody>
          <a:bodyPr>
            <a:noAutofit/>
          </a:bodyPr>
          <a:lstStyle/>
          <a:p>
            <a:pPr>
              <a:buClr>
                <a:schemeClr val="tx2"/>
              </a:buClr>
              <a:buFont typeface="Wingdings" panose="05000000000000000000" pitchFamily="2" charset="2"/>
              <a:buChar char="q"/>
            </a:pPr>
            <a:r>
              <a:rPr lang="en-US" sz="2800" b="1" dirty="0"/>
              <a:t>Complete TFI items </a:t>
            </a:r>
          </a:p>
          <a:p>
            <a:pPr lvl="1">
              <a:buClr>
                <a:schemeClr val="tx2"/>
              </a:buClr>
            </a:pPr>
            <a:r>
              <a:rPr lang="en-US" sz="2800" dirty="0"/>
              <a:t>TFI Items: </a:t>
            </a:r>
            <a:r>
              <a:rPr lang="en-US" sz="2800" dirty="0" smtClean="0"/>
              <a:t>2.10, 2.11, 2.12, and 2.13</a:t>
            </a:r>
            <a:endParaRPr lang="en-US" sz="3200" b="1" dirty="0"/>
          </a:p>
          <a:p>
            <a:pPr>
              <a:buClr>
                <a:schemeClr val="tx2"/>
              </a:buClr>
              <a:buFont typeface="Wingdings" panose="05000000000000000000" pitchFamily="2" charset="2"/>
              <a:buChar char="q"/>
            </a:pPr>
            <a:endParaRPr lang="en-US" sz="3200" b="1" dirty="0" smtClean="0">
              <a:solidFill>
                <a:schemeClr val="accent2"/>
              </a:solidFill>
            </a:endParaRPr>
          </a:p>
          <a:p>
            <a:pPr marL="114300" indent="0">
              <a:buClr>
                <a:srgbClr val="003399"/>
              </a:buClr>
              <a:buNone/>
            </a:pPr>
            <a:endParaRPr lang="en-US" sz="2000" dirty="0"/>
          </a:p>
        </p:txBody>
      </p:sp>
      <p:grpSp>
        <p:nvGrpSpPr>
          <p:cNvPr id="10" name="Group 9"/>
          <p:cNvGrpSpPr/>
          <p:nvPr/>
        </p:nvGrpSpPr>
        <p:grpSpPr>
          <a:xfrm>
            <a:off x="7772400" y="5257800"/>
            <a:ext cx="1084502" cy="1271758"/>
            <a:chOff x="3106502" y="479809"/>
            <a:chExt cx="1389302" cy="1653488"/>
          </a:xfrm>
        </p:grpSpPr>
        <p:sp>
          <p:nvSpPr>
            <p:cNvPr id="11" name="Freeform 10"/>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Folded Corner 8"/>
          <p:cNvSpPr/>
          <p:nvPr/>
        </p:nvSpPr>
        <p:spPr>
          <a:xfrm>
            <a:off x="7543800" y="3810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531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05000" y="1219200"/>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37916" y="1244941"/>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45886" y="2861747"/>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436820"/>
              <a:ext cx="593392" cy="268626"/>
            </a:xfrm>
            <a:prstGeom prst="rect">
              <a:avLst/>
            </a:prstGeom>
            <a:noFill/>
          </p:spPr>
          <p:txBody>
            <a:bodyPr wrap="square" rtlCol="0">
              <a:spAutoFit/>
            </a:bodyPr>
            <a:lstStyle/>
            <a:p>
              <a:pPr algn="ctr"/>
              <a:r>
                <a:rPr lang="en-US" sz="900" b="1" dirty="0" smtClean="0">
                  <a:solidFill>
                    <a:schemeClr val="bg1">
                      <a:lumMod val="50000"/>
                    </a:schemeClr>
                  </a:solidFill>
                </a:rPr>
                <a:t>Problem-Solving</a:t>
              </a:r>
            </a:p>
          </p:txBody>
        </p:sp>
      </p:grpSp>
      <p:sp>
        <p:nvSpPr>
          <p:cNvPr id="31" name="Text Box 2"/>
          <p:cNvSpPr txBox="1">
            <a:spLocks noChangeArrowheads="1"/>
          </p:cNvSpPr>
          <p:nvPr/>
        </p:nvSpPr>
        <p:spPr bwMode="auto">
          <a:xfrm>
            <a:off x="441325" y="152400"/>
            <a:ext cx="8166166" cy="523220"/>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Tier 2</a:t>
            </a:r>
            <a:endParaRPr lang="en-US" sz="2800" dirty="0">
              <a:solidFill>
                <a:schemeClr val="tx2"/>
              </a:solidFill>
              <a:latin typeface="Trebuchet MS" panose="020B0603020202020204" pitchFamily="34" charset="0"/>
            </a:endParaRPr>
          </a:p>
        </p:txBody>
      </p:sp>
      <p:cxnSp>
        <p:nvCxnSpPr>
          <p:cNvPr id="18" name="Straight Arrow Connector 17"/>
          <p:cNvCxnSpPr/>
          <p:nvPr/>
        </p:nvCxnSpPr>
        <p:spPr>
          <a:xfrm flipH="1">
            <a:off x="3352800" y="762000"/>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953000" y="762000"/>
            <a:ext cx="228598"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4191000" y="4953000"/>
            <a:ext cx="2" cy="762000"/>
          </a:xfrm>
          <a:prstGeom prst="straightConnector1">
            <a:avLst/>
          </a:prstGeom>
          <a:ln w="76200" cmpd="sng">
            <a:tailEnd type="arrow"/>
          </a:ln>
        </p:spPr>
        <p:style>
          <a:lnRef idx="1">
            <a:schemeClr val="dk1"/>
          </a:lnRef>
          <a:fillRef idx="0">
            <a:schemeClr val="dk1"/>
          </a:fillRef>
          <a:effectRef idx="0">
            <a:schemeClr val="dk1"/>
          </a:effectRef>
          <a:fontRef idx="minor">
            <a:schemeClr val="tx1"/>
          </a:fontRef>
        </p:style>
      </p:cxnSp>
      <p:sp>
        <p:nvSpPr>
          <p:cNvPr id="25" name="Text Box 82"/>
          <p:cNvSpPr txBox="1">
            <a:spLocks noChangeArrowheads="1"/>
          </p:cNvSpPr>
          <p:nvPr/>
        </p:nvSpPr>
        <p:spPr bwMode="auto">
          <a:xfrm>
            <a:off x="1676400" y="5791200"/>
            <a:ext cx="5394258"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800" b="1" dirty="0" smtClean="0"/>
              <a:t>Check-In / Check –Out (CICO)</a:t>
            </a:r>
            <a:endParaRPr lang="en-US" sz="2800" b="1" dirty="0"/>
          </a:p>
        </p:txBody>
      </p:sp>
    </p:spTree>
    <p:extLst>
      <p:ext uri="{BB962C8B-B14F-4D97-AF65-F5344CB8AC3E}">
        <p14:creationId xmlns:p14="http://schemas.microsoft.com/office/powerpoint/2010/main" val="132492433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fontAlgn="auto" hangingPunct="1">
              <a:spcAft>
                <a:spcPts val="0"/>
              </a:spcAft>
              <a:defRPr/>
            </a:pPr>
            <a:r>
              <a:rPr lang="en-US" dirty="0" smtClean="0">
                <a:latin typeface="Trebuchet MS" panose="020B0603020202020204" pitchFamily="34" charset="0"/>
                <a:cs typeface="Arial" pitchFamily="34" charset="0"/>
              </a:rPr>
              <a:t>Check-in-Check-out</a:t>
            </a:r>
            <a:r>
              <a:rPr lang="en-US" dirty="0" smtClean="0">
                <a:ea typeface="+mj-ea"/>
                <a:cs typeface="Arial" pitchFamily="34" charset="0"/>
              </a:rPr>
              <a:t> </a:t>
            </a:r>
          </a:p>
        </p:txBody>
      </p:sp>
      <p:sp>
        <p:nvSpPr>
          <p:cNvPr id="172034" name="Content Placeholder 2"/>
          <p:cNvSpPr>
            <a:spLocks noGrp="1"/>
          </p:cNvSpPr>
          <p:nvPr>
            <p:ph idx="1"/>
          </p:nvPr>
        </p:nvSpPr>
        <p:spPr>
          <a:xfrm>
            <a:off x="533400" y="1447800"/>
            <a:ext cx="7772400" cy="4608512"/>
          </a:xfrm>
        </p:spPr>
        <p:txBody>
          <a:bodyPr>
            <a:normAutofit/>
          </a:bodyPr>
          <a:lstStyle/>
          <a:p>
            <a:pPr marL="114300" indent="0" eaLnBrk="1" hangingPunct="1">
              <a:lnSpc>
                <a:spcPct val="90000"/>
              </a:lnSpc>
              <a:buNone/>
            </a:pPr>
            <a:r>
              <a:rPr lang="en-US" sz="3200" b="1" dirty="0" smtClean="0">
                <a:latin typeface="Calibri" charset="0"/>
                <a:cs typeface="Arial" charset="0"/>
              </a:rPr>
              <a:t>Overview:</a:t>
            </a:r>
          </a:p>
          <a:p>
            <a:pPr eaLnBrk="1" hangingPunct="1">
              <a:lnSpc>
                <a:spcPct val="90000"/>
              </a:lnSpc>
            </a:pPr>
            <a:r>
              <a:rPr lang="en-US" sz="2400" dirty="0" smtClean="0">
                <a:latin typeface="Calibri" charset="0"/>
                <a:cs typeface="Arial" charset="0"/>
              </a:rPr>
              <a:t>An </a:t>
            </a:r>
            <a:r>
              <a:rPr lang="en-US" sz="2400" dirty="0">
                <a:latin typeface="Calibri" charset="0"/>
                <a:cs typeface="Arial" charset="0"/>
              </a:rPr>
              <a:t>extension of Tier 1 through increased positive adult-student interaction</a:t>
            </a:r>
          </a:p>
          <a:p>
            <a:pPr eaLnBrk="1" hangingPunct="1">
              <a:lnSpc>
                <a:spcPct val="90000"/>
              </a:lnSpc>
            </a:pPr>
            <a:r>
              <a:rPr lang="en-US" sz="2400" dirty="0">
                <a:latin typeface="Calibri" charset="0"/>
                <a:cs typeface="Arial" charset="0"/>
              </a:rPr>
              <a:t>Most likely to benefit students who desire increased positive adult attention</a:t>
            </a:r>
          </a:p>
          <a:p>
            <a:pPr eaLnBrk="1" hangingPunct="1">
              <a:lnSpc>
                <a:spcPct val="90000"/>
              </a:lnSpc>
            </a:pPr>
            <a:r>
              <a:rPr lang="en-US" sz="2400" dirty="0">
                <a:latin typeface="Calibri" charset="0"/>
                <a:cs typeface="Arial" charset="0"/>
              </a:rPr>
              <a:t>Minimal time required from teacher</a:t>
            </a:r>
          </a:p>
          <a:p>
            <a:pPr eaLnBrk="1" hangingPunct="1">
              <a:lnSpc>
                <a:spcPct val="90000"/>
              </a:lnSpc>
            </a:pPr>
            <a:r>
              <a:rPr lang="en-US" sz="2400" dirty="0">
                <a:latin typeface="Calibri" charset="0"/>
                <a:cs typeface="Arial" charset="0"/>
              </a:rPr>
              <a:t>Can be a first stop intervention</a:t>
            </a:r>
          </a:p>
          <a:p>
            <a:pPr eaLnBrk="1" hangingPunct="1">
              <a:lnSpc>
                <a:spcPct val="90000"/>
              </a:lnSpc>
            </a:pPr>
            <a:r>
              <a:rPr lang="en-US" sz="2400" dirty="0">
                <a:latin typeface="Calibri" charset="0"/>
                <a:cs typeface="Arial" charset="0"/>
              </a:rPr>
              <a:t>Having 7-12% students accessing CICO supports routine establishment of intervention</a:t>
            </a:r>
          </a:p>
          <a:p>
            <a:pPr eaLnBrk="1" hangingPunct="1">
              <a:lnSpc>
                <a:spcPct val="90000"/>
              </a:lnSpc>
            </a:pPr>
            <a:r>
              <a:rPr lang="en-US" sz="2400" dirty="0">
                <a:latin typeface="Calibri" charset="0"/>
                <a:cs typeface="Arial" charset="0"/>
              </a:rPr>
              <a:t>If you only have 1-2% on CICO, you may be waiting for kids who will likely need more….</a:t>
            </a:r>
          </a:p>
          <a:p>
            <a:pPr eaLnBrk="1" hangingPunct="1">
              <a:lnSpc>
                <a:spcPct val="90000"/>
              </a:lnSpc>
              <a:buFont typeface="Wingdings" charset="0"/>
              <a:buChar char=""/>
            </a:pPr>
            <a:endParaRPr lang="en-US" dirty="0">
              <a:latin typeface="Arial" charset="0"/>
              <a:cs typeface="Arial" charset="0"/>
            </a:endParaRPr>
          </a:p>
        </p:txBody>
      </p:sp>
      <p:sp>
        <p:nvSpPr>
          <p:cNvPr id="29700" name="TextBox 3"/>
          <p:cNvSpPr txBox="1">
            <a:spLocks noChangeArrowheads="1"/>
          </p:cNvSpPr>
          <p:nvPr/>
        </p:nvSpPr>
        <p:spPr bwMode="auto">
          <a:xfrm>
            <a:off x="685800" y="6477000"/>
            <a:ext cx="2779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Adapted from Illinois PBIS Network</a:t>
            </a:r>
          </a:p>
        </p:txBody>
      </p:sp>
      <p:grpSp>
        <p:nvGrpSpPr>
          <p:cNvPr id="5" name="Group 4"/>
          <p:cNvGrpSpPr/>
          <p:nvPr/>
        </p:nvGrpSpPr>
        <p:grpSpPr>
          <a:xfrm>
            <a:off x="7772400" y="52578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72903721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7924800" cy="1676400"/>
          </a:xfrm>
        </p:spPr>
        <p:txBody>
          <a:bodyPr>
            <a:normAutofit fontScale="90000"/>
          </a:bodyPr>
          <a:lstStyle/>
          <a:p>
            <a:pPr eaLnBrk="1" fontAlgn="auto" hangingPunct="1">
              <a:spcAft>
                <a:spcPts val="0"/>
              </a:spcAft>
              <a:defRPr/>
            </a:pPr>
            <a:r>
              <a:rPr lang="en-US" dirty="0" smtClean="0">
                <a:latin typeface="Trebuchet MS" panose="020B0603020202020204" pitchFamily="34" charset="0"/>
              </a:rPr>
              <a:t>What does it look like? CICO Example of </a:t>
            </a:r>
            <a:r>
              <a:rPr lang="en-US" i="1" dirty="0" smtClean="0">
                <a:latin typeface="Trebuchet MS" panose="020B0603020202020204" pitchFamily="34" charset="0"/>
              </a:rPr>
              <a:t>Daily </a:t>
            </a:r>
            <a:r>
              <a:rPr lang="en-US" i="1" dirty="0">
                <a:latin typeface="Trebuchet MS" panose="020B0603020202020204" pitchFamily="34" charset="0"/>
              </a:rPr>
              <a:t>Cycle </a:t>
            </a:r>
            <a:r>
              <a:rPr lang="en-US" sz="2000" dirty="0" smtClean="0">
                <a:latin typeface="Trebuchet MS" panose="020B0603020202020204" pitchFamily="34" charset="0"/>
              </a:rPr>
              <a:t>(</a:t>
            </a:r>
            <a:r>
              <a:rPr lang="en-US" sz="2000" dirty="0">
                <a:latin typeface="Trebuchet MS" panose="020B0603020202020204" pitchFamily="34" charset="0"/>
              </a:rPr>
              <a:t>March &amp; Horner, 1998</a:t>
            </a:r>
            <a:r>
              <a:rPr lang="en-US" sz="2700" dirty="0" smtClean="0">
                <a:latin typeface="Trebuchet MS" panose="020B0603020202020204" pitchFamily="34" charset="0"/>
              </a:rPr>
              <a:t>)</a:t>
            </a:r>
            <a:endParaRPr lang="en-US" dirty="0">
              <a:ea typeface="+mj-ea"/>
              <a:cs typeface="+mj-cs"/>
            </a:endParaRPr>
          </a:p>
        </p:txBody>
      </p:sp>
      <p:sp>
        <p:nvSpPr>
          <p:cNvPr id="33795" name="Rectangle 3"/>
          <p:cNvSpPr>
            <a:spLocks noGrp="1" noChangeArrowheads="1"/>
          </p:cNvSpPr>
          <p:nvPr>
            <p:ph idx="1"/>
          </p:nvPr>
        </p:nvSpPr>
        <p:spPr>
          <a:xfrm>
            <a:off x="685800" y="2286000"/>
            <a:ext cx="7848600" cy="4724400"/>
          </a:xfrm>
        </p:spPr>
        <p:txBody>
          <a:bodyPr/>
          <a:lstStyle/>
          <a:p>
            <a:pPr marL="609600" indent="-609600" eaLnBrk="1" hangingPunct="1">
              <a:buFontTx/>
              <a:buNone/>
            </a:pPr>
            <a:r>
              <a:rPr lang="en-US" sz="2800" b="1" dirty="0">
                <a:latin typeface="Calibri" charset="0"/>
              </a:rPr>
              <a:t>1</a:t>
            </a:r>
            <a:r>
              <a:rPr lang="en-US" sz="2400" b="1" dirty="0">
                <a:latin typeface="Calibri" charset="0"/>
              </a:rPr>
              <a:t>. Check-in with assigned adult upon arrival to school</a:t>
            </a:r>
          </a:p>
          <a:p>
            <a:pPr marL="609600" indent="-609600" eaLnBrk="1" hangingPunct="1">
              <a:buFontTx/>
              <a:buNone/>
            </a:pPr>
            <a:r>
              <a:rPr lang="en-US" sz="2400" dirty="0">
                <a:latin typeface="Calibri" charset="0"/>
              </a:rPr>
              <a:t>	* Adult positively greets student</a:t>
            </a:r>
          </a:p>
          <a:p>
            <a:pPr marL="609600" indent="-609600" eaLnBrk="1" hangingPunct="1">
              <a:buFontTx/>
              <a:buNone/>
            </a:pPr>
            <a:r>
              <a:rPr lang="en-US" sz="2400" dirty="0">
                <a:latin typeface="Calibri" charset="0"/>
              </a:rPr>
              <a:t>	* Review School-wide expectations (daily goals) </a:t>
            </a:r>
          </a:p>
          <a:p>
            <a:pPr marL="609600" indent="-609600" eaLnBrk="1" hangingPunct="1">
              <a:buFontTx/>
              <a:buNone/>
            </a:pPr>
            <a:r>
              <a:rPr lang="en-US" sz="2400" dirty="0">
                <a:latin typeface="Calibri" charset="0"/>
              </a:rPr>
              <a:t>	* Students pick up new Daily Progress Report card</a:t>
            </a:r>
          </a:p>
          <a:p>
            <a:pPr marL="609600" indent="-609600" eaLnBrk="1" hangingPunct="1">
              <a:buFontTx/>
              <a:buNone/>
            </a:pPr>
            <a:r>
              <a:rPr lang="en-US" sz="2400" dirty="0">
                <a:latin typeface="Calibri" charset="0"/>
              </a:rPr>
              <a:t>	* Provide materials (pencil etc.) if needed</a:t>
            </a:r>
          </a:p>
          <a:p>
            <a:pPr marL="609600" indent="-609600" eaLnBrk="1" hangingPunct="1">
              <a:buFontTx/>
              <a:buNone/>
            </a:pPr>
            <a:r>
              <a:rPr lang="en-US" sz="2400" dirty="0">
                <a:latin typeface="Calibri" charset="0"/>
              </a:rPr>
              <a:t>	* Turn in previous </a:t>
            </a:r>
            <a:r>
              <a:rPr lang="en-US" sz="2400" dirty="0" smtClean="0">
                <a:latin typeface="Calibri" charset="0"/>
              </a:rPr>
              <a:t>day’s </a:t>
            </a:r>
            <a:r>
              <a:rPr lang="en-US" sz="2400" dirty="0">
                <a:latin typeface="Calibri" charset="0"/>
              </a:rPr>
              <a:t>signed form (optional)</a:t>
            </a:r>
          </a:p>
          <a:p>
            <a:pPr marL="609600" indent="-609600" eaLnBrk="1" hangingPunct="1">
              <a:buFontTx/>
              <a:buNone/>
            </a:pPr>
            <a:r>
              <a:rPr lang="en-US" sz="2400" dirty="0">
                <a:latin typeface="Calibri" charset="0"/>
              </a:rPr>
              <a:t>	* Provide </a:t>
            </a:r>
            <a:r>
              <a:rPr lang="en-US" sz="2400" dirty="0" err="1">
                <a:latin typeface="Calibri" charset="0"/>
              </a:rPr>
              <a:t>reinforcer</a:t>
            </a:r>
            <a:r>
              <a:rPr lang="en-US" sz="2400" dirty="0">
                <a:latin typeface="Calibri" charset="0"/>
              </a:rPr>
              <a:t> for check-in (optional)</a:t>
            </a:r>
          </a:p>
        </p:txBody>
      </p:sp>
      <p:sp>
        <p:nvSpPr>
          <p:cNvPr id="33796"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grpSp>
        <p:nvGrpSpPr>
          <p:cNvPr id="5" name="Group 4"/>
          <p:cNvGrpSpPr/>
          <p:nvPr/>
        </p:nvGrpSpPr>
        <p:grpSpPr>
          <a:xfrm>
            <a:off x="7772400" y="52578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1214316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762000" y="1143000"/>
            <a:ext cx="7391400" cy="5562600"/>
          </a:xfrm>
        </p:spPr>
        <p:txBody>
          <a:bodyPr rtlCol="0">
            <a:normAutofit/>
          </a:bodyPr>
          <a:lstStyle/>
          <a:p>
            <a:pPr marL="609600" indent="-609600" eaLnBrk="1" fontAlgn="auto" hangingPunct="1">
              <a:lnSpc>
                <a:spcPct val="80000"/>
              </a:lnSpc>
              <a:spcAft>
                <a:spcPts val="0"/>
              </a:spcAft>
              <a:buFontTx/>
              <a:buNone/>
              <a:defRPr/>
            </a:pPr>
            <a:r>
              <a:rPr lang="en-US" sz="2400" b="1" dirty="0" smtClean="0">
                <a:ea typeface="+mn-ea"/>
                <a:cs typeface="+mn-cs"/>
              </a:rPr>
              <a:t>2. At each class:</a:t>
            </a:r>
          </a:p>
          <a:p>
            <a:pPr indent="-342900">
              <a:lnSpc>
                <a:spcPct val="80000"/>
              </a:lnSpc>
              <a:buClr>
                <a:schemeClr val="tx2"/>
              </a:buClr>
              <a:defRPr/>
            </a:pPr>
            <a:r>
              <a:rPr lang="en-US" sz="2400" dirty="0" smtClean="0">
                <a:ea typeface="+mn-ea"/>
                <a:cs typeface="+mn-cs"/>
              </a:rPr>
              <a:t>Teacher provides </a:t>
            </a:r>
            <a:r>
              <a:rPr lang="en-US" sz="2400" u="sng" dirty="0" smtClean="0">
                <a:solidFill>
                  <a:schemeClr val="accent5"/>
                </a:solidFill>
                <a:ea typeface="+mn-ea"/>
                <a:cs typeface="+mn-cs"/>
              </a:rPr>
              <a:t>positive feedback </a:t>
            </a:r>
            <a:r>
              <a:rPr lang="en-US" sz="2400" dirty="0" smtClean="0">
                <a:solidFill>
                  <a:srgbClr val="000000"/>
                </a:solidFill>
                <a:ea typeface="+mn-ea"/>
                <a:cs typeface="+mn-cs"/>
              </a:rPr>
              <a:t>and, if needed, corrective </a:t>
            </a:r>
            <a:r>
              <a:rPr lang="en-US" sz="2400" dirty="0" smtClean="0">
                <a:ea typeface="+mn-ea"/>
                <a:cs typeface="+mn-cs"/>
              </a:rPr>
              <a:t>behavioral feedback</a:t>
            </a:r>
          </a:p>
          <a:p>
            <a:pPr indent="-342900">
              <a:lnSpc>
                <a:spcPct val="80000"/>
              </a:lnSpc>
              <a:buClr>
                <a:schemeClr val="tx2"/>
              </a:buClr>
              <a:defRPr/>
            </a:pPr>
            <a:r>
              <a:rPr lang="en-US" sz="2400" dirty="0" smtClean="0">
                <a:ea typeface="+mn-ea"/>
                <a:cs typeface="+mn-cs"/>
              </a:rPr>
              <a:t>Teacher completes DPR </a:t>
            </a:r>
            <a:r>
              <a:rPr lang="en-US" sz="2400" b="1" i="1" dirty="0" smtClean="0">
                <a:ea typeface="+mn-ea"/>
                <a:cs typeface="+mn-cs"/>
              </a:rPr>
              <a:t>or</a:t>
            </a:r>
          </a:p>
          <a:p>
            <a:pPr indent="-342900">
              <a:lnSpc>
                <a:spcPct val="80000"/>
              </a:lnSpc>
              <a:buClr>
                <a:schemeClr val="tx2"/>
              </a:buClr>
              <a:defRPr/>
            </a:pPr>
            <a:r>
              <a:rPr lang="en-US" sz="2400" dirty="0" smtClean="0">
                <a:ea typeface="+mn-ea"/>
                <a:cs typeface="+mn-cs"/>
              </a:rPr>
              <a:t>Student completes self-monitoring </a:t>
            </a:r>
          </a:p>
          <a:p>
            <a:pPr marL="297180" lvl="1" indent="0">
              <a:lnSpc>
                <a:spcPct val="80000"/>
              </a:lnSpc>
              <a:buClr>
                <a:schemeClr val="tx2"/>
              </a:buClr>
              <a:buNone/>
              <a:defRPr/>
            </a:pPr>
            <a:r>
              <a:rPr lang="en-US" dirty="0" smtClean="0">
                <a:ea typeface="+mn-ea"/>
                <a:cs typeface="+mn-cs"/>
              </a:rPr>
              <a:t>DPR/teacher checks and initials card (</a:t>
            </a:r>
            <a:r>
              <a:rPr lang="en-US" i="1" dirty="0" smtClean="0">
                <a:ea typeface="+mn-ea"/>
                <a:cs typeface="+mn-cs"/>
              </a:rPr>
              <a:t>self-monitoring normally happens as students begin to successfully exit the intervention)</a:t>
            </a:r>
            <a:endParaRPr lang="en-US" dirty="0" smtClean="0">
              <a:ea typeface="+mn-ea"/>
              <a:cs typeface="+mn-cs"/>
            </a:endParaRPr>
          </a:p>
          <a:p>
            <a:pPr marL="609600" indent="-609600" eaLnBrk="1" fontAlgn="auto" hangingPunct="1">
              <a:lnSpc>
                <a:spcPct val="80000"/>
              </a:lnSpc>
              <a:spcAft>
                <a:spcPts val="0"/>
              </a:spcAft>
              <a:buFontTx/>
              <a:buNone/>
              <a:defRPr/>
            </a:pPr>
            <a:endParaRPr lang="en-US" sz="2400" dirty="0" smtClean="0">
              <a:ea typeface="+mn-ea"/>
              <a:cs typeface="+mn-cs"/>
            </a:endParaRPr>
          </a:p>
          <a:p>
            <a:pPr marL="0" indent="0" eaLnBrk="1" fontAlgn="auto" hangingPunct="1">
              <a:lnSpc>
                <a:spcPct val="80000"/>
              </a:lnSpc>
              <a:spcAft>
                <a:spcPts val="0"/>
              </a:spcAft>
              <a:buFont typeface="Wingdings" pitchFamily="2" charset="2"/>
              <a:buNone/>
              <a:defRPr/>
            </a:pPr>
            <a:r>
              <a:rPr lang="en-US" sz="2400" b="1" dirty="0" smtClean="0">
                <a:ea typeface="+mn-ea"/>
                <a:cs typeface="+mn-cs"/>
              </a:rPr>
              <a:t>3. Check-out at end of day:</a:t>
            </a:r>
          </a:p>
          <a:p>
            <a:pPr indent="-342900">
              <a:lnSpc>
                <a:spcPct val="80000"/>
              </a:lnSpc>
              <a:buClr>
                <a:schemeClr val="tx2"/>
              </a:buClr>
              <a:defRPr/>
            </a:pPr>
            <a:r>
              <a:rPr lang="en-US" sz="2400" dirty="0" smtClean="0">
                <a:ea typeface="+mn-ea"/>
                <a:cs typeface="+mn-cs"/>
              </a:rPr>
              <a:t>Review points &amp; goals</a:t>
            </a:r>
          </a:p>
          <a:p>
            <a:pPr indent="-342900">
              <a:lnSpc>
                <a:spcPct val="80000"/>
              </a:lnSpc>
              <a:buClr>
                <a:schemeClr val="tx2"/>
              </a:buClr>
              <a:defRPr/>
            </a:pPr>
            <a:r>
              <a:rPr lang="en-US" sz="2400" dirty="0" smtClean="0">
                <a:ea typeface="+mn-ea"/>
                <a:cs typeface="+mn-cs"/>
              </a:rPr>
              <a:t>Reinforce youth for checking-out (token/recognition optional, think beyond school-wide token)</a:t>
            </a:r>
          </a:p>
          <a:p>
            <a:pPr indent="-342900">
              <a:lnSpc>
                <a:spcPct val="80000"/>
              </a:lnSpc>
              <a:buClr>
                <a:schemeClr val="tx2"/>
              </a:buClr>
              <a:defRPr/>
            </a:pPr>
            <a:r>
              <a:rPr lang="en-US" sz="2400" dirty="0" smtClean="0">
                <a:ea typeface="+mn-ea"/>
                <a:cs typeface="+mn-cs"/>
              </a:rPr>
              <a:t>Receive reinforcer if goal met (optional, but good idea)</a:t>
            </a:r>
          </a:p>
          <a:p>
            <a:pPr indent="-342900">
              <a:lnSpc>
                <a:spcPct val="80000"/>
              </a:lnSpc>
              <a:buClr>
                <a:schemeClr val="tx2"/>
              </a:buClr>
              <a:defRPr/>
            </a:pPr>
            <a:r>
              <a:rPr lang="en-US" sz="2400" dirty="0" smtClean="0">
                <a:ea typeface="+mn-ea"/>
                <a:cs typeface="+mn-cs"/>
              </a:rPr>
              <a:t>Take DPR card home (optional)		</a:t>
            </a:r>
          </a:p>
        </p:txBody>
      </p:sp>
      <p:sp>
        <p:nvSpPr>
          <p:cNvPr id="34820" name="TextBox 3"/>
          <p:cNvSpPr txBox="1">
            <a:spLocks noChangeArrowheads="1"/>
          </p:cNvSpPr>
          <p:nvPr/>
        </p:nvSpPr>
        <p:spPr bwMode="auto">
          <a:xfrm>
            <a:off x="6629400" y="63246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sp>
        <p:nvSpPr>
          <p:cNvPr id="6" name="Rectangle 2"/>
          <p:cNvSpPr>
            <a:spLocks noGrp="1" noChangeArrowheads="1"/>
          </p:cNvSpPr>
          <p:nvPr>
            <p:ph type="title"/>
          </p:nvPr>
        </p:nvSpPr>
        <p:spPr>
          <a:xfrm>
            <a:off x="228600" y="16951"/>
            <a:ext cx="7772400" cy="1143000"/>
          </a:xfrm>
        </p:spPr>
        <p:txBody>
          <a:bodyPr wrap="square" numCol="1" anchorCtr="0" compatLnSpc="1">
            <a:prstTxWarp prst="textNoShape">
              <a:avLst/>
            </a:prstTxWarp>
          </a:bodyPr>
          <a:lstStyle/>
          <a:p>
            <a:pPr eaLnBrk="1" hangingPunct="1"/>
            <a:r>
              <a:rPr lang="en-US" dirty="0">
                <a:latin typeface="Trebuchet MS" panose="020B0603020202020204" pitchFamily="34" charset="0"/>
              </a:rPr>
              <a:t>CICO </a:t>
            </a:r>
            <a:r>
              <a:rPr lang="en-US" i="1" dirty="0">
                <a:latin typeface="Trebuchet MS" panose="020B0603020202020204" pitchFamily="34" charset="0"/>
              </a:rPr>
              <a:t>Daily Cycle </a:t>
            </a:r>
            <a:r>
              <a:rPr lang="en-US" dirty="0">
                <a:latin typeface="Trebuchet MS" panose="020B0603020202020204" pitchFamily="34" charset="0"/>
              </a:rPr>
              <a:t>continued…</a:t>
            </a:r>
          </a:p>
        </p:txBody>
      </p:sp>
      <p:grpSp>
        <p:nvGrpSpPr>
          <p:cNvPr id="5" name="Group 4"/>
          <p:cNvGrpSpPr/>
          <p:nvPr/>
        </p:nvGrpSpPr>
        <p:grpSpPr>
          <a:xfrm>
            <a:off x="7913427" y="228600"/>
            <a:ext cx="1084502" cy="1271758"/>
            <a:chOff x="3106502" y="479809"/>
            <a:chExt cx="1389302" cy="1653488"/>
          </a:xfrm>
        </p:grpSpPr>
        <p:sp>
          <p:nvSpPr>
            <p:cNvPr id="7" name="Freeform 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61494331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609600" y="1371600"/>
            <a:ext cx="7696200" cy="5181600"/>
          </a:xfrm>
        </p:spPr>
        <p:txBody>
          <a:bodyPr/>
          <a:lstStyle/>
          <a:p>
            <a:pPr marL="609600" indent="-609600" eaLnBrk="1" hangingPunct="1">
              <a:buFontTx/>
              <a:buNone/>
              <a:defRPr/>
            </a:pPr>
            <a:r>
              <a:rPr lang="en-US" sz="2400" b="1" dirty="0"/>
              <a:t>4. Share DPR with parent (optional)</a:t>
            </a:r>
          </a:p>
          <a:p>
            <a:pPr marL="609600" indent="-609600" eaLnBrk="1" hangingPunct="1">
              <a:defRPr/>
            </a:pPr>
            <a:r>
              <a:rPr lang="en-US" sz="2400" dirty="0" smtClean="0"/>
              <a:t>Talk with parents about intervention and invite them to participate</a:t>
            </a:r>
          </a:p>
          <a:p>
            <a:pPr marL="609600" indent="-609600" eaLnBrk="1" hangingPunct="1">
              <a:defRPr/>
            </a:pPr>
            <a:r>
              <a:rPr lang="en-US" sz="2400" dirty="0" smtClean="0"/>
              <a:t>Students may receive </a:t>
            </a:r>
            <a:r>
              <a:rPr lang="en-US" sz="2400" dirty="0" err="1" smtClean="0"/>
              <a:t>reinforcer</a:t>
            </a:r>
            <a:r>
              <a:rPr lang="en-US" sz="2400" dirty="0" smtClean="0"/>
              <a:t> </a:t>
            </a:r>
            <a:r>
              <a:rPr lang="en-US" sz="2400" dirty="0"/>
              <a:t>from parent</a:t>
            </a:r>
          </a:p>
          <a:p>
            <a:pPr marL="609600" indent="-609600" eaLnBrk="1" hangingPunct="1">
              <a:defRPr/>
            </a:pPr>
            <a:r>
              <a:rPr lang="en-US" sz="2400" dirty="0"/>
              <a:t>Invite parents to sign card</a:t>
            </a:r>
          </a:p>
          <a:p>
            <a:pPr marL="609600" indent="-609600" eaLnBrk="1" hangingPunct="1">
              <a:defRPr/>
            </a:pPr>
            <a:r>
              <a:rPr lang="en-US" sz="2400" dirty="0"/>
              <a:t>No consequence to students if not signed by parent</a:t>
            </a:r>
            <a:endParaRPr lang="en-US" altLang="ja-JP" sz="2400" dirty="0">
              <a:ea typeface="ＭＳ 明朝" charset="0"/>
              <a:cs typeface="ＭＳ 明朝" charset="0"/>
            </a:endParaRPr>
          </a:p>
          <a:p>
            <a:pPr marL="609600" indent="-609600" eaLnBrk="1" hangingPunct="1">
              <a:buFontTx/>
              <a:buNone/>
              <a:defRPr/>
            </a:pPr>
            <a:endParaRPr lang="en-US" dirty="0">
              <a:cs typeface="+mn-cs"/>
            </a:endParaRPr>
          </a:p>
          <a:p>
            <a:pPr marL="609600" indent="-609600" eaLnBrk="1" hangingPunct="1">
              <a:buFont typeface="Wingdings" charset="0"/>
              <a:buNone/>
              <a:defRPr/>
            </a:pPr>
            <a:r>
              <a:rPr lang="en-US" sz="2400" b="1" dirty="0">
                <a:cs typeface="+mn-cs"/>
              </a:rPr>
              <a:t>5. Return signed card next day </a:t>
            </a:r>
          </a:p>
          <a:p>
            <a:pPr marL="609600" indent="-609600" eaLnBrk="1" hangingPunct="1">
              <a:defRPr/>
            </a:pPr>
            <a:r>
              <a:rPr lang="en-US" sz="2400" u="sng" dirty="0">
                <a:solidFill>
                  <a:schemeClr val="accent2"/>
                </a:solidFill>
                <a:cs typeface="+mn-cs"/>
              </a:rPr>
              <a:t>Celebrate</a:t>
            </a:r>
            <a:r>
              <a:rPr lang="en-US" sz="2400" dirty="0">
                <a:solidFill>
                  <a:schemeClr val="accent2"/>
                </a:solidFill>
                <a:cs typeface="+mn-cs"/>
              </a:rPr>
              <a:t> </a:t>
            </a:r>
            <a:r>
              <a:rPr lang="en-US" sz="2400" dirty="0">
                <a:cs typeface="+mn-cs"/>
              </a:rPr>
              <a:t>and prepare for the next day</a:t>
            </a:r>
          </a:p>
        </p:txBody>
      </p:sp>
      <p:sp>
        <p:nvSpPr>
          <p:cNvPr id="35844" name="TextBox 3"/>
          <p:cNvSpPr txBox="1">
            <a:spLocks noChangeArrowheads="1"/>
          </p:cNvSpPr>
          <p:nvPr/>
        </p:nvSpPr>
        <p:spPr bwMode="auto">
          <a:xfrm>
            <a:off x="685800" y="64770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Adapted from Illinois PBIS Network</a:t>
            </a:r>
          </a:p>
        </p:txBody>
      </p:sp>
      <p:sp>
        <p:nvSpPr>
          <p:cNvPr id="6" name="Rectangle 2"/>
          <p:cNvSpPr txBox="1">
            <a:spLocks noChangeArrowheads="1"/>
          </p:cNvSpPr>
          <p:nvPr/>
        </p:nvSpPr>
        <p:spPr>
          <a:xfrm>
            <a:off x="228600" y="16951"/>
            <a:ext cx="7772400" cy="1143000"/>
          </a:xfrm>
          <a:prstGeom prst="rect">
            <a:avLst/>
          </a:prstGeom>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latin typeface="Trebuchet MS" panose="020B0603020202020204" pitchFamily="34" charset="0"/>
              </a:rPr>
              <a:t>CICO </a:t>
            </a:r>
            <a:r>
              <a:rPr lang="en-US" i="1" dirty="0" smtClean="0">
                <a:latin typeface="Trebuchet MS" panose="020B0603020202020204" pitchFamily="34" charset="0"/>
              </a:rPr>
              <a:t>Daily Cycle </a:t>
            </a:r>
            <a:r>
              <a:rPr lang="en-US" dirty="0" smtClean="0">
                <a:latin typeface="Trebuchet MS" panose="020B0603020202020204" pitchFamily="34" charset="0"/>
              </a:rPr>
              <a:t>continued…</a:t>
            </a:r>
            <a:endParaRPr lang="en-US" dirty="0">
              <a:latin typeface="Trebuchet MS" panose="020B0603020202020204" pitchFamily="34" charset="0"/>
            </a:endParaRPr>
          </a:p>
        </p:txBody>
      </p:sp>
      <p:grpSp>
        <p:nvGrpSpPr>
          <p:cNvPr id="5" name="Group 4"/>
          <p:cNvGrpSpPr/>
          <p:nvPr/>
        </p:nvGrpSpPr>
        <p:grpSpPr>
          <a:xfrm>
            <a:off x="7772400" y="5257800"/>
            <a:ext cx="1084502" cy="1271758"/>
            <a:chOff x="3106502" y="479809"/>
            <a:chExt cx="1389302" cy="1653488"/>
          </a:xfrm>
        </p:grpSpPr>
        <p:sp>
          <p:nvSpPr>
            <p:cNvPr id="7" name="Freeform 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4995765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74638"/>
            <a:ext cx="7924800" cy="868362"/>
          </a:xfrm>
          <a:solidFill>
            <a:schemeClr val="bg1"/>
          </a:solidFill>
          <a:ln w="28575">
            <a:solidFill>
              <a:srgbClr val="003399"/>
            </a:solidFill>
          </a:ln>
        </p:spPr>
        <p:txBody>
          <a:bodyPr rtlCol="0">
            <a:noAutofit/>
          </a:bodyPr>
          <a:lstStyle/>
          <a:p>
            <a:pPr algn="ctr" eaLnBrk="1" fontAlgn="auto" hangingPunct="1">
              <a:spcAft>
                <a:spcPts val="0"/>
              </a:spcAft>
              <a:defRPr/>
            </a:pPr>
            <a:r>
              <a:rPr lang="en-US" altLang="en-US" sz="3200" b="1" dirty="0" smtClean="0">
                <a:latin typeface="Trebuchet MS" panose="020B0603020202020204" pitchFamily="34" charset="0"/>
                <a:ea typeface="ＭＳ Ｐゴシック" pitchFamily="34" charset="-128"/>
              </a:rPr>
              <a:t>System Development is Key!</a:t>
            </a:r>
          </a:p>
        </p:txBody>
      </p:sp>
      <p:sp>
        <p:nvSpPr>
          <p:cNvPr id="14340" name="Rectangle 3"/>
          <p:cNvSpPr>
            <a:spLocks noGrp="1" noChangeArrowheads="1"/>
          </p:cNvSpPr>
          <p:nvPr>
            <p:ph idx="1"/>
          </p:nvPr>
        </p:nvSpPr>
        <p:spPr>
          <a:xfrm>
            <a:off x="914400" y="1593954"/>
            <a:ext cx="7086600" cy="3892446"/>
          </a:xfrm>
        </p:spPr>
        <p:txBody>
          <a:bodyPr rtlCol="0">
            <a:noAutofit/>
          </a:bodyPr>
          <a:lstStyle/>
          <a:p>
            <a:pPr marL="520700" indent="-520700" eaLnBrk="1" fontAlgn="auto" hangingPunct="1">
              <a:spcBef>
                <a:spcPct val="0"/>
              </a:spcBef>
              <a:spcAft>
                <a:spcPts val="0"/>
              </a:spcAft>
              <a:buFontTx/>
              <a:buNone/>
              <a:defRPr/>
            </a:pPr>
            <a:r>
              <a:rPr lang="en-US" sz="2800" dirty="0" smtClean="0">
                <a:ea typeface="Verdana" panose="020B0604030504040204" pitchFamily="34" charset="0"/>
                <a:cs typeface="Verdana" panose="020B0604030504040204" pitchFamily="34" charset="0"/>
              </a:rPr>
              <a:t>Dean </a:t>
            </a:r>
            <a:r>
              <a:rPr lang="en-US" sz="2800" dirty="0" err="1" smtClean="0">
                <a:ea typeface="Verdana" panose="020B0604030504040204" pitchFamily="34" charset="0"/>
                <a:cs typeface="Verdana" panose="020B0604030504040204" pitchFamily="34" charset="0"/>
              </a:rPr>
              <a:t>Fixsen</a:t>
            </a:r>
            <a:r>
              <a:rPr lang="en-US" sz="2800" dirty="0" smtClean="0">
                <a:ea typeface="Verdana" panose="020B0604030504040204" pitchFamily="34" charset="0"/>
                <a:cs typeface="Verdana" panose="020B0604030504040204" pitchFamily="34" charset="0"/>
              </a:rPr>
              <a:t>, Karen </a:t>
            </a:r>
            <a:r>
              <a:rPr lang="en-US" sz="2800" dirty="0" err="1" smtClean="0">
                <a:ea typeface="Verdana" panose="020B0604030504040204" pitchFamily="34" charset="0"/>
                <a:cs typeface="Verdana" panose="020B0604030504040204" pitchFamily="34" charset="0"/>
              </a:rPr>
              <a:t>Blase</a:t>
            </a:r>
            <a:r>
              <a:rPr lang="en-US" sz="2800" dirty="0" smtClean="0">
                <a:ea typeface="Verdana" panose="020B0604030504040204" pitchFamily="34" charset="0"/>
                <a:cs typeface="Verdana" panose="020B0604030504040204" pitchFamily="34" charset="0"/>
              </a:rPr>
              <a:t>, Robert Horner, George </a:t>
            </a:r>
            <a:r>
              <a:rPr lang="en-US" sz="2800" dirty="0" err="1" smtClean="0">
                <a:ea typeface="Verdana" panose="020B0604030504040204" pitchFamily="34" charset="0"/>
                <a:cs typeface="Verdana" panose="020B0604030504040204" pitchFamily="34" charset="0"/>
              </a:rPr>
              <a:t>Sugai</a:t>
            </a:r>
            <a:r>
              <a:rPr lang="en-US" sz="2800" dirty="0" smtClean="0">
                <a:ea typeface="Verdana" panose="020B0604030504040204" pitchFamily="34" charset="0"/>
                <a:cs typeface="Verdana" panose="020B0604030504040204" pitchFamily="34" charset="0"/>
              </a:rPr>
              <a:t>, (2008)</a:t>
            </a:r>
          </a:p>
          <a:p>
            <a:pPr marL="520700" indent="-520700" eaLnBrk="1" fontAlgn="auto" hangingPunct="1">
              <a:spcBef>
                <a:spcPct val="0"/>
              </a:spcBef>
              <a:spcAft>
                <a:spcPts val="0"/>
              </a:spcAft>
              <a:buFontTx/>
              <a:buNone/>
              <a:defRPr/>
            </a:pPr>
            <a:endParaRPr lang="en-US" sz="2800" i="1" dirty="0" smtClean="0">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800" i="1" dirty="0" smtClean="0">
                <a:ea typeface="Verdana" panose="020B0604030504040204" pitchFamily="34" charset="0"/>
                <a:cs typeface="Verdana" panose="020B0604030504040204" pitchFamily="34" charset="0"/>
              </a:rPr>
              <a:t>To scale up </a:t>
            </a:r>
            <a:r>
              <a:rPr lang="en-US" sz="2800" i="1" u="sng" dirty="0" smtClean="0">
                <a:solidFill>
                  <a:schemeClr val="accent2"/>
                </a:solidFill>
                <a:ea typeface="Verdana" panose="020B0604030504040204" pitchFamily="34" charset="0"/>
                <a:cs typeface="Verdana" panose="020B0604030504040204" pitchFamily="34" charset="0"/>
              </a:rPr>
              <a:t>interventions</a:t>
            </a:r>
            <a:r>
              <a:rPr lang="en-US" sz="2800" i="1" dirty="0" smtClean="0">
                <a:ea typeface="Verdana" panose="020B0604030504040204" pitchFamily="34" charset="0"/>
                <a:cs typeface="Verdana" panose="020B0604030504040204" pitchFamily="34" charset="0"/>
              </a:rPr>
              <a:t> we must first scale up </a:t>
            </a:r>
            <a:r>
              <a:rPr lang="en-US" sz="2800" i="1" u="sng" dirty="0" smtClean="0">
                <a:solidFill>
                  <a:schemeClr val="accent2"/>
                </a:solidFill>
                <a:ea typeface="Verdana" panose="020B0604030504040204" pitchFamily="34" charset="0"/>
                <a:cs typeface="Verdana" panose="020B0604030504040204" pitchFamily="34" charset="0"/>
              </a:rPr>
              <a:t>implementation capacity</a:t>
            </a:r>
          </a:p>
          <a:p>
            <a:pPr marL="520700" indent="-520700" eaLnBrk="1" fontAlgn="auto" hangingPunct="1">
              <a:spcAft>
                <a:spcPts val="0"/>
              </a:spcAft>
              <a:buFont typeface="Arial" pitchFamily="34" charset="0"/>
              <a:buChar char="•"/>
              <a:defRPr/>
            </a:pPr>
            <a:endParaRPr lang="en-US" sz="2800" i="1" u="sng" dirty="0" smtClean="0">
              <a:solidFill>
                <a:srgbClr val="990017"/>
              </a:solidFill>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800" i="1" dirty="0" smtClean="0">
                <a:ea typeface="Verdana" panose="020B0604030504040204" pitchFamily="34" charset="0"/>
                <a:cs typeface="Verdana" panose="020B0604030504040204" pitchFamily="34" charset="0"/>
              </a:rPr>
              <a:t>Building </a:t>
            </a:r>
            <a:r>
              <a:rPr lang="en-US" sz="2800" i="1" u="sng" dirty="0" smtClean="0">
                <a:solidFill>
                  <a:schemeClr val="accent2"/>
                </a:solidFill>
                <a:ea typeface="Verdana" panose="020B0604030504040204" pitchFamily="34" charset="0"/>
                <a:cs typeface="Verdana" panose="020B0604030504040204" pitchFamily="34" charset="0"/>
              </a:rPr>
              <a:t>implementation capacity</a:t>
            </a:r>
            <a:r>
              <a:rPr lang="en-US" sz="2800" i="1" dirty="0" smtClean="0">
                <a:solidFill>
                  <a:schemeClr val="accent2"/>
                </a:solidFill>
                <a:ea typeface="Verdana" panose="020B0604030504040204" pitchFamily="34" charset="0"/>
                <a:cs typeface="Verdana" panose="020B0604030504040204" pitchFamily="34" charset="0"/>
              </a:rPr>
              <a:t> </a:t>
            </a:r>
            <a:r>
              <a:rPr lang="en-US" sz="2800" i="1" dirty="0" smtClean="0">
                <a:ea typeface="Verdana" panose="020B0604030504040204" pitchFamily="34" charset="0"/>
                <a:cs typeface="Verdana" panose="020B0604030504040204" pitchFamily="34" charset="0"/>
              </a:rPr>
              <a:t>is essential to maximizing the use of Positive Behavior Support and other innovations</a:t>
            </a:r>
          </a:p>
        </p:txBody>
      </p:sp>
      <p:sp>
        <p:nvSpPr>
          <p:cNvPr id="119811" name="TextBox 4"/>
          <p:cNvSpPr txBox="1">
            <a:spLocks noChangeArrowheads="1"/>
          </p:cNvSpPr>
          <p:nvPr/>
        </p:nvSpPr>
        <p:spPr bwMode="auto">
          <a:xfrm>
            <a:off x="228600" y="6394554"/>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latin typeface="Candara" charset="0"/>
              </a:rPr>
              <a:t>Adapted from </a:t>
            </a:r>
            <a:r>
              <a:rPr lang="en-US" sz="1600" i="1">
                <a:latin typeface="Candara" charset="0"/>
              </a:rPr>
              <a:t>the Illinois PBIS Network</a:t>
            </a:r>
            <a:r>
              <a:rPr lang="en-US" sz="1600">
                <a:latin typeface="Candara" charset="0"/>
              </a:rPr>
              <a: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1447800" y="274638"/>
            <a:ext cx="6324600" cy="1143000"/>
          </a:xfrm>
        </p:spPr>
        <p:txBody>
          <a:bodyPr/>
          <a:lstStyle/>
          <a:p>
            <a:pPr eaLnBrk="1" fontAlgn="auto" hangingPunct="1">
              <a:spcAft>
                <a:spcPts val="0"/>
              </a:spcAft>
              <a:defRPr/>
            </a:pPr>
            <a:r>
              <a:rPr lang="en-US" sz="4000" dirty="0" smtClean="0">
                <a:latin typeface="Trebuchet MS" panose="020B0603020202020204" pitchFamily="34" charset="0"/>
              </a:rPr>
              <a:t>Which students could benefit from CICO?</a:t>
            </a:r>
            <a:endParaRPr lang="en-US" sz="4000" dirty="0">
              <a:latin typeface="Trebuchet MS" panose="020B0603020202020204" pitchFamily="34" charset="0"/>
            </a:endParaRPr>
          </a:p>
        </p:txBody>
      </p:sp>
      <p:sp>
        <p:nvSpPr>
          <p:cNvPr id="173058" name="Rectangle 3"/>
          <p:cNvSpPr>
            <a:spLocks noGrp="1" noChangeArrowheads="1"/>
          </p:cNvSpPr>
          <p:nvPr>
            <p:ph idx="1"/>
          </p:nvPr>
        </p:nvSpPr>
        <p:spPr>
          <a:xfrm>
            <a:off x="914400" y="1828800"/>
            <a:ext cx="7162800" cy="4800600"/>
          </a:xfrm>
        </p:spPr>
        <p:txBody>
          <a:bodyPr rtlCol="0">
            <a:normAutofit/>
          </a:bodyPr>
          <a:lstStyle/>
          <a:p>
            <a:pPr eaLnBrk="1" fontAlgn="auto" hangingPunct="1">
              <a:spcAft>
                <a:spcPts val="0"/>
              </a:spcAft>
              <a:defRPr/>
            </a:pPr>
            <a:r>
              <a:rPr lang="en-US" sz="2400" dirty="0">
                <a:ea typeface="+mn-ea"/>
                <a:cs typeface="+mn-cs"/>
              </a:rPr>
              <a:t>New students entering building mid-year (like orientation to the building</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smtClean="0">
                <a:ea typeface="+mn-ea"/>
                <a:cs typeface="+mn-cs"/>
              </a:rPr>
              <a:t>Students with </a:t>
            </a:r>
            <a:r>
              <a:rPr lang="en-US" sz="2400" dirty="0">
                <a:ea typeface="+mn-ea"/>
                <a:cs typeface="+mn-cs"/>
              </a:rPr>
              <a:t>low-level problem behavior (identified by # of ODRs, teacher referral based on classroom management charts, etc</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a:ea typeface="+mn-ea"/>
                <a:cs typeface="+mn-cs"/>
              </a:rPr>
              <a:t>Children who are </a:t>
            </a:r>
            <a:r>
              <a:rPr lang="en-US" sz="2400" dirty="0" err="1">
                <a:ea typeface="+mn-ea"/>
                <a:cs typeface="+mn-cs"/>
              </a:rPr>
              <a:t>internalizers</a:t>
            </a:r>
            <a:r>
              <a:rPr lang="en-US" sz="2400" dirty="0">
                <a:ea typeface="+mn-ea"/>
                <a:cs typeface="+mn-cs"/>
              </a:rPr>
              <a:t> (identified by visits to nurses office, sits alone at lunch, etc</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a:ea typeface="+mn-ea"/>
                <a:cs typeface="+mn-cs"/>
              </a:rPr>
              <a:t>As </a:t>
            </a:r>
            <a:r>
              <a:rPr lang="en-US" sz="2400" dirty="0" smtClean="0">
                <a:ea typeface="+mn-ea"/>
                <a:cs typeface="+mn-cs"/>
              </a:rPr>
              <a:t>one part </a:t>
            </a:r>
            <a:r>
              <a:rPr lang="en-US" sz="2400" dirty="0">
                <a:ea typeface="+mn-ea"/>
                <a:cs typeface="+mn-cs"/>
              </a:rPr>
              <a:t>of </a:t>
            </a:r>
            <a:r>
              <a:rPr lang="en-US" sz="2400" dirty="0" smtClean="0">
                <a:ea typeface="+mn-ea"/>
                <a:cs typeface="+mn-cs"/>
              </a:rPr>
              <a:t>an individual support </a:t>
            </a:r>
            <a:r>
              <a:rPr lang="en-US" sz="2400" dirty="0">
                <a:ea typeface="+mn-ea"/>
                <a:cs typeface="+mn-cs"/>
              </a:rPr>
              <a:t>plan for a </a:t>
            </a:r>
            <a:r>
              <a:rPr lang="en-US" sz="2400" dirty="0" smtClean="0">
                <a:ea typeface="+mn-ea"/>
                <a:cs typeface="+mn-cs"/>
              </a:rPr>
              <a:t>student  (another </a:t>
            </a:r>
            <a:r>
              <a:rPr lang="en-US" sz="2400" dirty="0">
                <a:ea typeface="+mn-ea"/>
                <a:cs typeface="+mn-cs"/>
              </a:rPr>
              <a:t>layer of intervention)</a:t>
            </a:r>
          </a:p>
        </p:txBody>
      </p:sp>
      <p:sp>
        <p:nvSpPr>
          <p:cNvPr id="31748"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grpSp>
        <p:nvGrpSpPr>
          <p:cNvPr id="5" name="Group 4"/>
          <p:cNvGrpSpPr/>
          <p:nvPr/>
        </p:nvGrpSpPr>
        <p:grpSpPr>
          <a:xfrm>
            <a:off x="228600" y="1524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grpSp>
        <p:nvGrpSpPr>
          <p:cNvPr id="8" name="Group 7"/>
          <p:cNvGrpSpPr/>
          <p:nvPr/>
        </p:nvGrpSpPr>
        <p:grpSpPr>
          <a:xfrm>
            <a:off x="7772400" y="5257800"/>
            <a:ext cx="1084502" cy="1271758"/>
            <a:chOff x="3106502" y="479809"/>
            <a:chExt cx="1389302" cy="1653488"/>
          </a:xfrm>
        </p:grpSpPr>
        <p:sp>
          <p:nvSpPr>
            <p:cNvPr id="9" name="Freeform 8"/>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824741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28600"/>
            <a:ext cx="7620000" cy="1143000"/>
          </a:xfrm>
        </p:spPr>
        <p:txBody>
          <a:bodyPr lIns="92075" tIns="46038" rIns="92075" bIns="46038">
            <a:normAutofit/>
          </a:bodyPr>
          <a:lstStyle/>
          <a:p>
            <a:pPr eaLnBrk="1" fontAlgn="auto" hangingPunct="1">
              <a:spcAft>
                <a:spcPts val="0"/>
              </a:spcAft>
              <a:defRPr/>
            </a:pPr>
            <a:r>
              <a:rPr lang="en-US" sz="4000" dirty="0">
                <a:latin typeface="Trebuchet MS" panose="020B0603020202020204" pitchFamily="34" charset="0"/>
              </a:rPr>
              <a:t>Data-Based Decision-Rules: </a:t>
            </a:r>
            <a:endParaRPr lang="en-US" sz="4000" dirty="0"/>
          </a:p>
        </p:txBody>
      </p:sp>
      <p:sp>
        <p:nvSpPr>
          <p:cNvPr id="70659" name="Rectangle 3"/>
          <p:cNvSpPr>
            <a:spLocks noGrp="1" noChangeArrowheads="1"/>
          </p:cNvSpPr>
          <p:nvPr>
            <p:ph idx="1"/>
          </p:nvPr>
        </p:nvSpPr>
        <p:spPr>
          <a:xfrm>
            <a:off x="609600" y="1354557"/>
            <a:ext cx="7620000" cy="5029200"/>
          </a:xfrm>
        </p:spPr>
        <p:txBody>
          <a:bodyPr rtlCol="0">
            <a:normAutofit fontScale="92500" lnSpcReduction="10000"/>
          </a:bodyPr>
          <a:lstStyle/>
          <a:p>
            <a:pPr marL="628650" indent="-514350" eaLnBrk="1" fontAlgn="auto" hangingPunct="1">
              <a:lnSpc>
                <a:spcPct val="90000"/>
              </a:lnSpc>
              <a:spcAft>
                <a:spcPts val="0"/>
              </a:spcAft>
              <a:buFont typeface="+mj-lt"/>
              <a:buAutoNum type="alphaLcParenR"/>
              <a:defRPr/>
            </a:pPr>
            <a:r>
              <a:rPr lang="en-US" sz="2800" u="sng" dirty="0" smtClean="0">
                <a:ea typeface="+mn-ea"/>
                <a:cs typeface="+mn-cs"/>
              </a:rPr>
              <a:t>How will </a:t>
            </a:r>
            <a:r>
              <a:rPr lang="en-US" sz="2800" u="sng" dirty="0" smtClean="0"/>
              <a:t>we identify students for CICO</a:t>
            </a:r>
            <a:r>
              <a:rPr lang="en-US" sz="2800" dirty="0" smtClean="0">
                <a:ea typeface="+mn-ea"/>
                <a:cs typeface="+mn-cs"/>
              </a:rPr>
              <a:t>?  </a:t>
            </a:r>
          </a:p>
          <a:p>
            <a:pPr lvl="1" eaLnBrk="1" fontAlgn="auto" hangingPunct="1">
              <a:lnSpc>
                <a:spcPct val="90000"/>
              </a:lnSpc>
              <a:spcAft>
                <a:spcPts val="0"/>
              </a:spcAft>
              <a:buFont typeface="Wingdings" panose="05000000000000000000" pitchFamily="2" charset="2"/>
              <a:buChar char="§"/>
              <a:defRPr/>
            </a:pPr>
            <a:r>
              <a:rPr lang="en-US" sz="2400" dirty="0" smtClean="0">
                <a:ea typeface="+mn-ea"/>
              </a:rPr>
              <a:t>Student is identified by </a:t>
            </a:r>
            <a:r>
              <a:rPr lang="en-US" sz="2400" dirty="0"/>
              <a:t>3</a:t>
            </a:r>
            <a:r>
              <a:rPr lang="en-US" sz="2400" dirty="0" smtClean="0">
                <a:ea typeface="+mn-ea"/>
              </a:rPr>
              <a:t> or more ODRs in a month.</a:t>
            </a:r>
          </a:p>
          <a:p>
            <a:pPr lvl="1" eaLnBrk="1" fontAlgn="auto" hangingPunct="1">
              <a:lnSpc>
                <a:spcPct val="90000"/>
              </a:lnSpc>
              <a:spcAft>
                <a:spcPts val="0"/>
              </a:spcAft>
              <a:buFont typeface="Wingdings" panose="05000000000000000000" pitchFamily="2" charset="2"/>
              <a:buChar char="§"/>
              <a:defRPr/>
            </a:pPr>
            <a:r>
              <a:rPr lang="en-US" sz="2400" dirty="0" smtClean="0"/>
              <a:t>Request for assistance</a:t>
            </a:r>
          </a:p>
          <a:p>
            <a:pPr lvl="1" eaLnBrk="1" fontAlgn="auto" hangingPunct="1">
              <a:lnSpc>
                <a:spcPct val="90000"/>
              </a:lnSpc>
              <a:spcAft>
                <a:spcPts val="0"/>
              </a:spcAft>
              <a:buFont typeface="Wingdings" panose="05000000000000000000" pitchFamily="2" charset="2"/>
              <a:buChar char="§"/>
              <a:defRPr/>
            </a:pPr>
            <a:r>
              <a:rPr lang="en-US" sz="2400" dirty="0" smtClean="0"/>
              <a:t>Parent Request</a:t>
            </a:r>
            <a:endParaRPr lang="en-US" sz="2400" dirty="0" smtClean="0">
              <a:ea typeface="+mn-ea"/>
            </a:endParaRPr>
          </a:p>
          <a:p>
            <a:pPr marL="754380" lvl="1" indent="-342900" eaLnBrk="1" fontAlgn="auto" hangingPunct="1">
              <a:lnSpc>
                <a:spcPct val="90000"/>
              </a:lnSpc>
              <a:spcAft>
                <a:spcPts val="0"/>
              </a:spcAft>
              <a:buFont typeface="+mj-lt"/>
              <a:buAutoNum type="alphaLcParenR"/>
              <a:defRPr/>
            </a:pPr>
            <a:endParaRPr lang="en-US" sz="1300" dirty="0" smtClean="0">
              <a:solidFill>
                <a:srgbClr val="FF0000"/>
              </a:solidFill>
              <a:ea typeface="+mn-ea"/>
            </a:endParaRPr>
          </a:p>
          <a:p>
            <a:pPr marL="628650" indent="-514350" eaLnBrk="1" fontAlgn="auto" hangingPunct="1">
              <a:lnSpc>
                <a:spcPct val="90000"/>
              </a:lnSpc>
              <a:spcAft>
                <a:spcPts val="0"/>
              </a:spcAft>
              <a:buFont typeface="+mj-lt"/>
              <a:buAutoNum type="alphaLcParenR"/>
              <a:defRPr/>
            </a:pPr>
            <a:r>
              <a:rPr lang="en-US" sz="2800" u="sng" dirty="0" smtClean="0">
                <a:ea typeface="+mn-ea"/>
                <a:cs typeface="+mn-cs"/>
              </a:rPr>
              <a:t>What will we use to monitor progress</a:t>
            </a:r>
            <a:r>
              <a:rPr lang="en-US" sz="2800" dirty="0" smtClean="0">
                <a:ea typeface="+mn-ea"/>
                <a:cs typeface="+mn-cs"/>
              </a:rPr>
              <a:t>?</a:t>
            </a:r>
          </a:p>
          <a:p>
            <a:pPr lvl="1">
              <a:lnSpc>
                <a:spcPct val="90000"/>
              </a:lnSpc>
              <a:buFont typeface="Wingdings" panose="05000000000000000000" pitchFamily="2" charset="2"/>
              <a:buChar char="§"/>
              <a:defRPr/>
            </a:pPr>
            <a:r>
              <a:rPr lang="en-US" sz="2400" dirty="0" smtClean="0">
                <a:ea typeface="+mn-ea"/>
              </a:rPr>
              <a:t>DPR data are collected daily &amp; reviewed every other week. Data are collected for 4-6 weeks </a:t>
            </a:r>
          </a:p>
          <a:p>
            <a:pPr marL="228600" eaLnBrk="1" fontAlgn="auto" hangingPunct="1">
              <a:lnSpc>
                <a:spcPct val="90000"/>
              </a:lnSpc>
              <a:spcAft>
                <a:spcPts val="0"/>
              </a:spcAft>
              <a:buFont typeface="+mj-lt"/>
              <a:buAutoNum type="alphaLcParenR"/>
              <a:defRPr/>
            </a:pPr>
            <a:endParaRPr lang="en-US" sz="1200" dirty="0" smtClean="0">
              <a:ea typeface="+mn-ea"/>
            </a:endParaRPr>
          </a:p>
          <a:p>
            <a:pPr marL="628650" indent="-514350" eaLnBrk="1" fontAlgn="auto" hangingPunct="1">
              <a:lnSpc>
                <a:spcPct val="90000"/>
              </a:lnSpc>
              <a:spcAft>
                <a:spcPts val="0"/>
              </a:spcAft>
              <a:buFont typeface="+mj-lt"/>
              <a:buAutoNum type="alphaLcParenR"/>
              <a:defRPr/>
            </a:pPr>
            <a:r>
              <a:rPr lang="en-US" sz="2800" u="sng" dirty="0" smtClean="0">
                <a:ea typeface="+mn-ea"/>
                <a:cs typeface="+mn-cs"/>
              </a:rPr>
              <a:t>What are our exiting/transitioning rules?</a:t>
            </a:r>
            <a:endParaRPr lang="en-US" sz="2800" dirty="0" smtClean="0">
              <a:ea typeface="+mn-ea"/>
              <a:cs typeface="+mn-cs"/>
            </a:endParaRPr>
          </a:p>
          <a:p>
            <a:pPr lvl="1" eaLnBrk="1" fontAlgn="auto" hangingPunct="1">
              <a:lnSpc>
                <a:spcPct val="90000"/>
              </a:lnSpc>
              <a:spcAft>
                <a:spcPts val="0"/>
              </a:spcAft>
              <a:buFont typeface="Wingdings" panose="05000000000000000000" pitchFamily="2" charset="2"/>
              <a:buChar char="§"/>
              <a:defRPr/>
            </a:pPr>
            <a:r>
              <a:rPr lang="en-US" sz="2400" dirty="0" smtClean="0">
                <a:ea typeface="+mn-ea"/>
              </a:rPr>
              <a:t>Student received a total of 80% of DPR points averaged per day/week for 4 weeks and has had no new ODRs. Student may be transitioned to self-monitoring for additional cycle or graduated.</a:t>
            </a:r>
          </a:p>
          <a:p>
            <a:pPr lvl="2">
              <a:lnSpc>
                <a:spcPct val="90000"/>
              </a:lnSpc>
              <a:buFont typeface="Wingdings" panose="05000000000000000000" pitchFamily="2" charset="2"/>
              <a:buChar char="§"/>
              <a:defRPr/>
            </a:pPr>
            <a:r>
              <a:rPr lang="en-US" sz="2000" dirty="0"/>
              <a:t>“Interventions Change”: If student is not making progress, what to do </a:t>
            </a:r>
            <a:r>
              <a:rPr lang="en-US" sz="2000" dirty="0" smtClean="0"/>
              <a:t>next</a:t>
            </a:r>
            <a:endParaRPr lang="en-US" sz="2000" dirty="0"/>
          </a:p>
        </p:txBody>
      </p:sp>
      <p:grpSp>
        <p:nvGrpSpPr>
          <p:cNvPr id="4" name="Group 10"/>
          <p:cNvGrpSpPr>
            <a:grpSpLocks/>
          </p:cNvGrpSpPr>
          <p:nvPr/>
        </p:nvGrpSpPr>
        <p:grpSpPr bwMode="auto">
          <a:xfrm>
            <a:off x="261174" y="5534705"/>
            <a:ext cx="1058863" cy="1203325"/>
            <a:chOff x="1621756" y="3315064"/>
            <a:chExt cx="1058747" cy="1202631"/>
          </a:xfrm>
        </p:grpSpPr>
        <p:sp>
          <p:nvSpPr>
            <p:cNvPr id="5" name="Freeform 4"/>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6"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1738866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3" y="304800"/>
            <a:ext cx="7620000" cy="1143000"/>
          </a:xfrm>
        </p:spPr>
        <p:txBody>
          <a:bodyPr/>
          <a:lstStyle/>
          <a:p>
            <a:pPr eaLnBrk="1" fontAlgn="auto" hangingPunct="1">
              <a:spcAft>
                <a:spcPts val="0"/>
              </a:spcAft>
              <a:defRPr/>
            </a:pPr>
            <a:r>
              <a:rPr lang="en-US" sz="4000" dirty="0" smtClean="0">
                <a:latin typeface="Trebuchet MS" panose="020B0603020202020204" pitchFamily="34" charset="0"/>
              </a:rPr>
              <a:t>Can we staff CICO?</a:t>
            </a:r>
            <a:endParaRPr lang="en-US" sz="4000" dirty="0">
              <a:latin typeface="Trebuchet MS" panose="020B0603020202020204" pitchFamily="34" charset="0"/>
            </a:endParaRPr>
          </a:p>
        </p:txBody>
      </p:sp>
      <p:sp>
        <p:nvSpPr>
          <p:cNvPr id="49155" name="Content Placeholder 2"/>
          <p:cNvSpPr>
            <a:spLocks noGrp="1"/>
          </p:cNvSpPr>
          <p:nvPr>
            <p:ph idx="1"/>
          </p:nvPr>
        </p:nvSpPr>
        <p:spPr>
          <a:xfrm>
            <a:off x="609600" y="1438275"/>
            <a:ext cx="7467600" cy="4800600"/>
          </a:xfrm>
        </p:spPr>
        <p:txBody>
          <a:bodyPr>
            <a:normAutofit/>
          </a:bodyPr>
          <a:lstStyle/>
          <a:p>
            <a:pPr marL="114300" indent="0" eaLnBrk="1" hangingPunct="1">
              <a:buFont typeface="Arial" charset="0"/>
              <a:buNone/>
              <a:defRPr/>
            </a:pPr>
            <a:r>
              <a:rPr lang="en-US" sz="2400" b="1" dirty="0" smtClean="0">
                <a:cs typeface="+mn-cs"/>
              </a:rPr>
              <a:t>Who will be your coordinator?</a:t>
            </a:r>
          </a:p>
          <a:p>
            <a:pPr marL="411480" lvl="1" indent="0">
              <a:buFont typeface="Arial" charset="0"/>
              <a:buNone/>
              <a:defRPr/>
            </a:pPr>
            <a:endParaRPr lang="en-US" sz="1400" b="1" dirty="0" smtClean="0">
              <a:cs typeface="+mn-cs"/>
            </a:endParaRPr>
          </a:p>
          <a:p>
            <a:pPr marL="114300" indent="0">
              <a:buFont typeface="Arial" charset="0"/>
              <a:buNone/>
              <a:defRPr/>
            </a:pPr>
            <a:r>
              <a:rPr lang="en-US" sz="2400" b="1" dirty="0" smtClean="0"/>
              <a:t>Think about</a:t>
            </a:r>
            <a:r>
              <a:rPr lang="en-US" sz="2400" b="1" dirty="0"/>
              <a:t> </a:t>
            </a:r>
            <a:r>
              <a:rPr lang="en-US" sz="2400" b="1" dirty="0" smtClean="0"/>
              <a:t>your facilitators:</a:t>
            </a:r>
          </a:p>
          <a:p>
            <a:pPr lvl="1">
              <a:defRPr/>
            </a:pPr>
            <a:r>
              <a:rPr lang="en-US" b="1" dirty="0" smtClean="0">
                <a:cs typeface="+mn-cs"/>
              </a:rPr>
              <a:t>Who would make good facilitators?</a:t>
            </a:r>
          </a:p>
          <a:p>
            <a:pPr lvl="2">
              <a:defRPr/>
            </a:pPr>
            <a:r>
              <a:rPr lang="en-US" sz="2200" dirty="0" smtClean="0"/>
              <a:t>Flexibility to meet with students</a:t>
            </a:r>
          </a:p>
          <a:p>
            <a:pPr lvl="2">
              <a:defRPr/>
            </a:pPr>
            <a:r>
              <a:rPr lang="en-US" sz="2200" dirty="0" smtClean="0"/>
              <a:t>Students would enjoy meeting with</a:t>
            </a:r>
          </a:p>
          <a:p>
            <a:pPr lvl="2">
              <a:defRPr/>
            </a:pPr>
            <a:r>
              <a:rPr lang="en-US" sz="2200" dirty="0" smtClean="0"/>
              <a:t>Positive orientation </a:t>
            </a:r>
          </a:p>
          <a:p>
            <a:pPr lvl="1">
              <a:defRPr/>
            </a:pPr>
            <a:r>
              <a:rPr lang="en-US" b="1" dirty="0" smtClean="0">
                <a:cs typeface="+mn-cs"/>
              </a:rPr>
              <a:t>How will they </a:t>
            </a:r>
            <a:r>
              <a:rPr lang="en-US" b="1" dirty="0">
                <a:cs typeface="+mn-cs"/>
              </a:rPr>
              <a:t>would be prepared to participate</a:t>
            </a:r>
            <a:r>
              <a:rPr lang="en-US" b="1" dirty="0" smtClean="0">
                <a:cs typeface="+mn-cs"/>
              </a:rPr>
              <a:t>?</a:t>
            </a:r>
          </a:p>
          <a:p>
            <a:pPr lvl="2">
              <a:defRPr/>
            </a:pPr>
            <a:r>
              <a:rPr lang="en-US" sz="2200" dirty="0" smtClean="0"/>
              <a:t>Training</a:t>
            </a:r>
          </a:p>
          <a:p>
            <a:pPr lvl="2">
              <a:defRPr/>
            </a:pPr>
            <a:r>
              <a:rPr lang="en-US" sz="2200" dirty="0" smtClean="0"/>
              <a:t>Materials</a:t>
            </a:r>
          </a:p>
          <a:p>
            <a:pPr lvl="2">
              <a:defRPr/>
            </a:pPr>
            <a:r>
              <a:rPr lang="en-US" sz="2200" dirty="0" smtClean="0"/>
              <a:t>Preserving time</a:t>
            </a:r>
          </a:p>
          <a:p>
            <a:pPr lvl="2">
              <a:defRPr/>
            </a:pPr>
            <a:r>
              <a:rPr lang="en-US" sz="2200" dirty="0" smtClean="0"/>
              <a:t>Back up plan when not available</a:t>
            </a:r>
            <a:endParaRPr lang="en-US" sz="2200" dirty="0"/>
          </a:p>
        </p:txBody>
      </p:sp>
      <p:grpSp>
        <p:nvGrpSpPr>
          <p:cNvPr id="4" name="Group 3"/>
          <p:cNvGrpSpPr/>
          <p:nvPr/>
        </p:nvGrpSpPr>
        <p:grpSpPr>
          <a:xfrm>
            <a:off x="228600" y="152400"/>
            <a:ext cx="1084502" cy="1271758"/>
            <a:chOff x="3106502" y="479809"/>
            <a:chExt cx="1389302" cy="1653488"/>
          </a:xfrm>
        </p:grpSpPr>
        <p:sp>
          <p:nvSpPr>
            <p:cNvPr id="5" name="Freeform 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04336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a:xfrm>
            <a:off x="457200" y="152400"/>
            <a:ext cx="7620000" cy="792162"/>
          </a:xfrm>
        </p:spPr>
        <p:txBody>
          <a:bodyPr/>
          <a:lstStyle/>
          <a:p>
            <a:pPr eaLnBrk="1" fontAlgn="auto" hangingPunct="1">
              <a:spcAft>
                <a:spcPts val="0"/>
              </a:spcAft>
              <a:defRPr/>
            </a:pPr>
            <a:r>
              <a:rPr lang="en-US" sz="4000" dirty="0">
                <a:latin typeface="Trebuchet MS" panose="020B0603020202020204" pitchFamily="34" charset="0"/>
              </a:rPr>
              <a:t>Systems for </a:t>
            </a:r>
            <a:r>
              <a:rPr lang="en-US" sz="4000" dirty="0" smtClean="0">
                <a:latin typeface="Trebuchet MS" panose="020B0603020202020204" pitchFamily="34" charset="0"/>
              </a:rPr>
              <a:t>Reinforcing</a:t>
            </a:r>
            <a:endParaRPr lang="en-US" sz="4000" dirty="0">
              <a:latin typeface="Trebuchet MS" panose="020B0603020202020204" pitchFamily="34" charset="0"/>
            </a:endParaRPr>
          </a:p>
        </p:txBody>
      </p:sp>
      <p:sp>
        <p:nvSpPr>
          <p:cNvPr id="2" name="Text Placeholder 1"/>
          <p:cNvSpPr>
            <a:spLocks noGrp="1"/>
          </p:cNvSpPr>
          <p:nvPr>
            <p:ph type="body" idx="1"/>
          </p:nvPr>
        </p:nvSpPr>
        <p:spPr>
          <a:xfrm>
            <a:off x="1106488" y="990600"/>
            <a:ext cx="3352800" cy="639762"/>
          </a:xfrm>
        </p:spPr>
        <p:txBody>
          <a:bodyPr/>
          <a:lstStyle/>
          <a:p>
            <a:r>
              <a:rPr lang="en-US" sz="3200" dirty="0" smtClean="0"/>
              <a:t>Students </a:t>
            </a:r>
            <a:endParaRPr lang="en-US" sz="3200" dirty="0"/>
          </a:p>
        </p:txBody>
      </p:sp>
      <p:sp>
        <p:nvSpPr>
          <p:cNvPr id="49155" name="Rectangle 3"/>
          <p:cNvSpPr>
            <a:spLocks noGrp="1" noChangeArrowheads="1"/>
          </p:cNvSpPr>
          <p:nvPr>
            <p:ph sz="half" idx="2"/>
          </p:nvPr>
        </p:nvSpPr>
        <p:spPr>
          <a:xfrm>
            <a:off x="860281" y="1371600"/>
            <a:ext cx="4038600" cy="6096000"/>
          </a:xfrm>
        </p:spPr>
        <p:txBody>
          <a:bodyPr>
            <a:normAutofit fontScale="62500" lnSpcReduction="20000"/>
          </a:bodyPr>
          <a:lstStyle/>
          <a:p>
            <a:pPr eaLnBrk="1" hangingPunct="1">
              <a:lnSpc>
                <a:spcPct val="90000"/>
              </a:lnSpc>
              <a:buFontTx/>
              <a:buNone/>
            </a:pPr>
            <a:endParaRPr lang="en-US" dirty="0" smtClean="0">
              <a:latin typeface="Calibri" charset="0"/>
            </a:endParaRPr>
          </a:p>
          <a:p>
            <a:pPr eaLnBrk="1" hangingPunct="1">
              <a:lnSpc>
                <a:spcPct val="120000"/>
              </a:lnSpc>
              <a:spcBef>
                <a:spcPts val="576"/>
              </a:spcBef>
            </a:pPr>
            <a:r>
              <a:rPr lang="en-US" sz="3500" dirty="0" smtClean="0">
                <a:latin typeface="Calibri" charset="0"/>
              </a:rPr>
              <a:t>Will students receive “ticket” or </a:t>
            </a:r>
            <a:r>
              <a:rPr lang="en-US" sz="3500" dirty="0">
                <a:latin typeface="Calibri" charset="0"/>
              </a:rPr>
              <a:t>other type of reinforcement for checking in/out? Daily? Weekly? </a:t>
            </a:r>
          </a:p>
          <a:p>
            <a:pPr eaLnBrk="1" hangingPunct="1">
              <a:lnSpc>
                <a:spcPct val="120000"/>
              </a:lnSpc>
              <a:spcBef>
                <a:spcPts val="576"/>
              </a:spcBef>
            </a:pPr>
            <a:r>
              <a:rPr lang="en-US" sz="3500" dirty="0">
                <a:latin typeface="Calibri" charset="0"/>
              </a:rPr>
              <a:t>Unexpected or Intermittent reinforcement for </a:t>
            </a:r>
            <a:r>
              <a:rPr lang="en-US" sz="3500" dirty="0" smtClean="0">
                <a:latin typeface="Calibri" charset="0"/>
              </a:rPr>
              <a:t>“being brave” and </a:t>
            </a:r>
            <a:r>
              <a:rPr lang="en-US" sz="3500" dirty="0">
                <a:latin typeface="Calibri" charset="0"/>
              </a:rPr>
              <a:t>handing in a DPR with low scores  </a:t>
            </a:r>
          </a:p>
          <a:p>
            <a:pPr eaLnBrk="1" hangingPunct="1">
              <a:lnSpc>
                <a:spcPct val="120000"/>
              </a:lnSpc>
              <a:spcBef>
                <a:spcPts val="576"/>
              </a:spcBef>
            </a:pPr>
            <a:r>
              <a:rPr lang="en-US" sz="3500" dirty="0">
                <a:latin typeface="Calibri" charset="0"/>
              </a:rPr>
              <a:t>I</a:t>
            </a:r>
            <a:r>
              <a:rPr lang="en-US" sz="3500" dirty="0" smtClean="0">
                <a:latin typeface="Calibri" charset="0"/>
              </a:rPr>
              <a:t>ntermittent </a:t>
            </a:r>
            <a:r>
              <a:rPr lang="en-US" sz="3500" dirty="0">
                <a:latin typeface="Calibri" charset="0"/>
              </a:rPr>
              <a:t>reinforcement for checking out with DPR ('catch kids' doing the right thing, look for other opportunities to provide intermittent reinforcement)</a:t>
            </a:r>
          </a:p>
        </p:txBody>
      </p:sp>
      <p:sp>
        <p:nvSpPr>
          <p:cNvPr id="3" name="Text Placeholder 2"/>
          <p:cNvSpPr>
            <a:spLocks noGrp="1"/>
          </p:cNvSpPr>
          <p:nvPr>
            <p:ph type="body" sz="quarter" idx="3"/>
          </p:nvPr>
        </p:nvSpPr>
        <p:spPr>
          <a:xfrm>
            <a:off x="4572000" y="990600"/>
            <a:ext cx="3657600" cy="639762"/>
          </a:xfrm>
        </p:spPr>
        <p:txBody>
          <a:bodyPr/>
          <a:lstStyle/>
          <a:p>
            <a:r>
              <a:rPr lang="en-US" sz="3200" dirty="0" smtClean="0"/>
              <a:t>Staff</a:t>
            </a:r>
            <a:endParaRPr lang="en-US" sz="3200" dirty="0"/>
          </a:p>
        </p:txBody>
      </p:sp>
      <p:sp>
        <p:nvSpPr>
          <p:cNvPr id="4" name="Content Placeholder 3"/>
          <p:cNvSpPr>
            <a:spLocks noGrp="1"/>
          </p:cNvSpPr>
          <p:nvPr>
            <p:ph sz="quarter" idx="4"/>
          </p:nvPr>
        </p:nvSpPr>
        <p:spPr>
          <a:xfrm>
            <a:off x="4724400" y="1600200"/>
            <a:ext cx="3657600" cy="3951288"/>
          </a:xfrm>
        </p:spPr>
        <p:txBody>
          <a:bodyPr/>
          <a:lstStyle/>
          <a:p>
            <a:r>
              <a:rPr lang="en-US" sz="2200" dirty="0">
                <a:latin typeface="Calibri" charset="0"/>
              </a:rPr>
              <a:t>How will you acknowledge staff for participating in CICO?</a:t>
            </a:r>
          </a:p>
          <a:p>
            <a:r>
              <a:rPr lang="en-US" sz="2200" dirty="0">
                <a:latin typeface="Calibri" charset="0"/>
              </a:rPr>
              <a:t>What intermittent unexpected reinforcement will be offered to staff?</a:t>
            </a:r>
          </a:p>
          <a:p>
            <a:endParaRPr lang="en-US" dirty="0"/>
          </a:p>
        </p:txBody>
      </p:sp>
      <p:sp>
        <p:nvSpPr>
          <p:cNvPr id="49156" name="TextBox 3"/>
          <p:cNvSpPr txBox="1">
            <a:spLocks noChangeArrowheads="1"/>
          </p:cNvSpPr>
          <p:nvPr/>
        </p:nvSpPr>
        <p:spPr bwMode="auto">
          <a:xfrm>
            <a:off x="6553200" y="63246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grpSp>
        <p:nvGrpSpPr>
          <p:cNvPr id="8" name="Group 10"/>
          <p:cNvGrpSpPr>
            <a:grpSpLocks/>
          </p:cNvGrpSpPr>
          <p:nvPr/>
        </p:nvGrpSpPr>
        <p:grpSpPr bwMode="auto">
          <a:xfrm>
            <a:off x="51254" y="5412014"/>
            <a:ext cx="1058863" cy="1203325"/>
            <a:chOff x="1621756" y="3315064"/>
            <a:chExt cx="1058747" cy="1202631"/>
          </a:xfrm>
        </p:grpSpPr>
        <p:sp>
          <p:nvSpPr>
            <p:cNvPr id="9" name="Freeform 8"/>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10"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27824439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8"/>
          <p:cNvSpPr txBox="1">
            <a:spLocks noChangeArrowheads="1"/>
          </p:cNvSpPr>
          <p:nvPr/>
        </p:nvSpPr>
        <p:spPr bwMode="auto">
          <a:xfrm>
            <a:off x="6653213" y="6418263"/>
            <a:ext cx="2490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Everett et al. (2011)</a:t>
            </a:r>
          </a:p>
        </p:txBody>
      </p:sp>
      <p:grpSp>
        <p:nvGrpSpPr>
          <p:cNvPr id="54275" name="Group 11"/>
          <p:cNvGrpSpPr>
            <a:grpSpLocks/>
          </p:cNvGrpSpPr>
          <p:nvPr/>
        </p:nvGrpSpPr>
        <p:grpSpPr bwMode="auto">
          <a:xfrm rot="3438908">
            <a:off x="165100" y="5218113"/>
            <a:ext cx="1787525" cy="1597025"/>
            <a:chOff x="1621756" y="2920390"/>
            <a:chExt cx="1788662" cy="1597305"/>
          </a:xfrm>
        </p:grpSpPr>
        <p:sp>
          <p:nvSpPr>
            <p:cNvPr id="13" name="Freeform 12"/>
            <p:cNvSpPr>
              <a:spLocks/>
            </p:cNvSpPr>
            <p:nvPr/>
          </p:nvSpPr>
          <p:spPr bwMode="auto">
            <a:xfrm>
              <a:off x="1618126" y="3316776"/>
              <a:ext cx="1059536" cy="1201949"/>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4279" name="TextBox 13"/>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sp>
          <p:nvSpPr>
            <p:cNvPr id="15" name="Freeform 14"/>
            <p:cNvSpPr>
              <a:spLocks/>
            </p:cNvSpPr>
            <p:nvPr/>
          </p:nvSpPr>
          <p:spPr bwMode="auto">
            <a:xfrm>
              <a:off x="2348406" y="2922990"/>
              <a:ext cx="1059537" cy="1201948"/>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rgbClr val="FCD5B5"/>
            </a:soli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4281" name="TextBox 15"/>
            <p:cNvSpPr txBox="1">
              <a:spLocks noChangeArrowheads="1"/>
            </p:cNvSpPr>
            <p:nvPr/>
          </p:nvSpPr>
          <p:spPr bwMode="auto">
            <a:xfrm rot="-1550901">
              <a:off x="2584348" y="3386467"/>
              <a:ext cx="59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Problem-Solving</a:t>
              </a:r>
            </a:p>
          </p:txBody>
        </p:sp>
      </p:grpSp>
      <p:sp>
        <p:nvSpPr>
          <p:cNvPr id="2" name="Title 1"/>
          <p:cNvSpPr>
            <a:spLocks noGrp="1"/>
          </p:cNvSpPr>
          <p:nvPr>
            <p:ph type="title"/>
          </p:nvPr>
        </p:nvSpPr>
        <p:spPr>
          <a:xfrm>
            <a:off x="528639" y="417513"/>
            <a:ext cx="8005762" cy="1571625"/>
          </a:xfrm>
        </p:spPr>
        <p:txBody>
          <a:bodyPr/>
          <a:lstStyle/>
          <a:p>
            <a:pPr>
              <a:defRPr/>
            </a:pPr>
            <a:r>
              <a:rPr lang="en-US" sz="4000" dirty="0" smtClean="0">
                <a:latin typeface="Trebuchet MS" charset="0"/>
              </a:rPr>
              <a:t>Communicating about CICO Intervention With School Community</a:t>
            </a:r>
            <a:endParaRPr lang="en-US" sz="4000" dirty="0"/>
          </a:p>
        </p:txBody>
      </p:sp>
      <p:sp>
        <p:nvSpPr>
          <p:cNvPr id="3" name="Content Placeholder 2"/>
          <p:cNvSpPr>
            <a:spLocks noGrp="1"/>
          </p:cNvSpPr>
          <p:nvPr>
            <p:ph idx="1"/>
          </p:nvPr>
        </p:nvSpPr>
        <p:spPr>
          <a:xfrm>
            <a:off x="628650" y="2644775"/>
            <a:ext cx="7620000" cy="3286702"/>
          </a:xfrm>
        </p:spPr>
        <p:txBody>
          <a:bodyPr/>
          <a:lstStyle/>
          <a:p>
            <a:pPr marL="457200" indent="-457200" eaLnBrk="1" fontAlgn="auto" hangingPunct="1">
              <a:spcAft>
                <a:spcPts val="0"/>
              </a:spcAft>
              <a:buFont typeface="Arial" panose="020B0604020202020204" pitchFamily="34" charset="0"/>
              <a:buChar char="•"/>
              <a:defRPr/>
            </a:pPr>
            <a:r>
              <a:rPr lang="en-US" sz="2800" dirty="0">
                <a:cs typeface="+mn-cs"/>
              </a:rPr>
              <a:t>Share </a:t>
            </a:r>
            <a:r>
              <a:rPr lang="en-US" sz="2800" dirty="0" smtClean="0">
                <a:cs typeface="+mn-cs"/>
              </a:rPr>
              <a:t>information </a:t>
            </a:r>
            <a:r>
              <a:rPr lang="en-US" sz="2800" dirty="0">
                <a:cs typeface="+mn-cs"/>
              </a:rPr>
              <a:t>about both the procedures and </a:t>
            </a:r>
            <a:r>
              <a:rPr lang="en-US" sz="2800" dirty="0" smtClean="0">
                <a:cs typeface="+mn-cs"/>
              </a:rPr>
              <a:t>the outcomes (data) of </a:t>
            </a:r>
            <a:r>
              <a:rPr lang="en-US" sz="2800" dirty="0">
                <a:cs typeface="+mn-cs"/>
              </a:rPr>
              <a:t>CICO</a:t>
            </a:r>
          </a:p>
          <a:p>
            <a:pPr eaLnBrk="1" fontAlgn="auto" hangingPunct="1">
              <a:spcAft>
                <a:spcPts val="0"/>
              </a:spcAft>
              <a:buFont typeface="Arial" charset="0"/>
              <a:buNone/>
              <a:defRPr/>
            </a:pPr>
            <a:endParaRPr lang="en-US" sz="2800" dirty="0">
              <a:cs typeface="+mn-cs"/>
            </a:endParaRPr>
          </a:p>
          <a:p>
            <a:pPr marL="457200" indent="-457200" eaLnBrk="1" fontAlgn="auto" hangingPunct="1">
              <a:spcAft>
                <a:spcPts val="0"/>
              </a:spcAft>
              <a:buFont typeface="Arial" panose="020B0604020202020204" pitchFamily="34" charset="0"/>
              <a:buChar char="•"/>
              <a:defRPr/>
            </a:pPr>
            <a:r>
              <a:rPr lang="en-US" sz="2800" dirty="0">
                <a:cs typeface="+mn-cs"/>
              </a:rPr>
              <a:t>Provide explicit teaching of CICO procedures</a:t>
            </a:r>
          </a:p>
          <a:p>
            <a:pPr>
              <a:defRPr/>
            </a:pPr>
            <a:endParaRPr lang="en-US" dirty="0">
              <a:cs typeface="+mn-cs"/>
            </a:endParaRPr>
          </a:p>
        </p:txBody>
      </p:sp>
    </p:spTree>
    <p:extLst>
      <p:ext uri="{BB962C8B-B14F-4D97-AF65-F5344CB8AC3E}">
        <p14:creationId xmlns:p14="http://schemas.microsoft.com/office/powerpoint/2010/main" val="39399774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1000" y="381000"/>
            <a:ext cx="7924800" cy="1295400"/>
          </a:xfrm>
        </p:spPr>
        <p:txBody>
          <a:bodyPr wrap="square" numCol="1" anchorCtr="0" compatLnSpc="1">
            <a:prstTxWarp prst="textNoShape">
              <a:avLst/>
            </a:prstTxWarp>
            <a:normAutofit fontScale="90000"/>
          </a:bodyPr>
          <a:lstStyle/>
          <a:p>
            <a:pPr eaLnBrk="1" hangingPunct="1"/>
            <a:r>
              <a:rPr lang="en-US" sz="3600" dirty="0">
                <a:latin typeface="Trebuchet MS" charset="0"/>
              </a:rPr>
              <a:t>Share information </a:t>
            </a:r>
            <a:r>
              <a:rPr lang="en-US" sz="3600" dirty="0" smtClean="0">
                <a:latin typeface="Trebuchet MS" charset="0"/>
              </a:rPr>
              <a:t>regarding </a:t>
            </a:r>
            <a:r>
              <a:rPr lang="en-US" sz="3600" dirty="0">
                <a:latin typeface="Trebuchet MS" charset="0"/>
              </a:rPr>
              <a:t>program and procedures </a:t>
            </a:r>
            <a:r>
              <a:rPr lang="en-US" sz="3600" i="1" dirty="0" smtClean="0">
                <a:solidFill>
                  <a:srgbClr val="558ED5"/>
                </a:solidFill>
                <a:latin typeface="Trebuchet MS" charset="0"/>
              </a:rPr>
              <a:t>with </a:t>
            </a:r>
            <a:r>
              <a:rPr lang="en-US" sz="3600" i="1" dirty="0">
                <a:solidFill>
                  <a:srgbClr val="558ED5"/>
                </a:solidFill>
                <a:latin typeface="Trebuchet MS" charset="0"/>
              </a:rPr>
              <a:t>all staff and families </a:t>
            </a:r>
            <a:r>
              <a:rPr lang="en-US" sz="2900" b="1" dirty="0">
                <a:latin typeface="Trebuchet MS" charset="0"/>
              </a:rPr>
              <a:t/>
            </a:r>
            <a:br>
              <a:rPr lang="en-US" sz="2900" b="1" dirty="0">
                <a:latin typeface="Trebuchet MS" charset="0"/>
              </a:rPr>
            </a:br>
            <a:endParaRPr lang="en-US" sz="2900" b="1" dirty="0">
              <a:latin typeface="Trebuchet MS" charset="0"/>
            </a:endParaRPr>
          </a:p>
        </p:txBody>
      </p:sp>
      <p:sp>
        <p:nvSpPr>
          <p:cNvPr id="55299" name="Rectangle 3"/>
          <p:cNvSpPr>
            <a:spLocks noGrp="1" noChangeArrowheads="1"/>
          </p:cNvSpPr>
          <p:nvPr>
            <p:ph type="body" idx="1"/>
          </p:nvPr>
        </p:nvSpPr>
        <p:spPr>
          <a:xfrm>
            <a:off x="1106488" y="1640739"/>
            <a:ext cx="7696200" cy="4525963"/>
          </a:xfrm>
        </p:spPr>
        <p:txBody>
          <a:bodyPr/>
          <a:lstStyle/>
          <a:p>
            <a:pPr eaLnBrk="1" hangingPunct="1">
              <a:buClr>
                <a:schemeClr val="tx2"/>
              </a:buClr>
            </a:pPr>
            <a:r>
              <a:rPr lang="en-US" sz="2700" b="1" dirty="0">
                <a:latin typeface="Calibri" charset="0"/>
              </a:rPr>
              <a:t>Provide an overview of CICO </a:t>
            </a:r>
          </a:p>
          <a:p>
            <a:pPr lvl="1" eaLnBrk="1" hangingPunct="1"/>
            <a:r>
              <a:rPr lang="en-US" sz="2700" dirty="0">
                <a:latin typeface="Calibri" charset="0"/>
              </a:rPr>
              <a:t>Post on school website</a:t>
            </a:r>
          </a:p>
          <a:p>
            <a:pPr lvl="1" eaLnBrk="1" hangingPunct="1"/>
            <a:r>
              <a:rPr lang="en-US" sz="2700" dirty="0">
                <a:latin typeface="Calibri" charset="0"/>
              </a:rPr>
              <a:t>Through school newsletter</a:t>
            </a:r>
          </a:p>
          <a:p>
            <a:pPr lvl="1" eaLnBrk="1" hangingPunct="1"/>
            <a:r>
              <a:rPr lang="en-US" sz="2700" dirty="0">
                <a:latin typeface="Calibri" charset="0"/>
              </a:rPr>
              <a:t>At staff meeting</a:t>
            </a:r>
          </a:p>
          <a:p>
            <a:pPr lvl="1" eaLnBrk="1" hangingPunct="1"/>
            <a:r>
              <a:rPr lang="en-US" sz="2700" dirty="0">
                <a:latin typeface="Calibri" charset="0"/>
              </a:rPr>
              <a:t>During open house</a:t>
            </a:r>
          </a:p>
          <a:p>
            <a:pPr lvl="1" eaLnBrk="1" hangingPunct="1">
              <a:buFont typeface="Arial" charset="0"/>
              <a:buNone/>
            </a:pPr>
            <a:endParaRPr lang="en-US" sz="1000" dirty="0">
              <a:latin typeface="Calibri" charset="0"/>
            </a:endParaRPr>
          </a:p>
          <a:p>
            <a:pPr eaLnBrk="1" hangingPunct="1">
              <a:buClr>
                <a:schemeClr val="tx2"/>
              </a:buClr>
            </a:pPr>
            <a:r>
              <a:rPr lang="en-US" sz="2700" b="1" dirty="0" smtClean="0">
                <a:latin typeface="Calibri" charset="0"/>
              </a:rPr>
              <a:t>Share</a:t>
            </a:r>
            <a:r>
              <a:rPr lang="en-US" sz="2700" b="1" dirty="0">
                <a:latin typeface="Calibri" charset="0"/>
              </a:rPr>
              <a:t> </a:t>
            </a:r>
            <a:r>
              <a:rPr lang="en-US" sz="2700" b="1" dirty="0" smtClean="0">
                <a:latin typeface="Calibri" charset="0"/>
              </a:rPr>
              <a:t>“Request </a:t>
            </a:r>
            <a:r>
              <a:rPr lang="en-US" sz="2700" b="1" dirty="0">
                <a:latin typeface="Calibri" charset="0"/>
              </a:rPr>
              <a:t>for </a:t>
            </a:r>
            <a:r>
              <a:rPr lang="en-US" sz="2700" b="1" dirty="0" smtClean="0">
                <a:latin typeface="Calibri" charset="0"/>
              </a:rPr>
              <a:t>Assistance” </a:t>
            </a:r>
            <a:endParaRPr lang="en-US" sz="2700" b="1" dirty="0">
              <a:latin typeface="Calibri" charset="0"/>
            </a:endParaRPr>
          </a:p>
          <a:p>
            <a:pPr lvl="1" eaLnBrk="1" hangingPunct="1"/>
            <a:r>
              <a:rPr lang="en-US" sz="2700" dirty="0">
                <a:latin typeface="Calibri" charset="0"/>
              </a:rPr>
              <a:t>For staff</a:t>
            </a:r>
          </a:p>
          <a:p>
            <a:pPr lvl="1" eaLnBrk="1" hangingPunct="1"/>
            <a:r>
              <a:rPr lang="en-US" sz="2700" dirty="0">
                <a:latin typeface="Calibri" charset="0"/>
              </a:rPr>
              <a:t>For families</a:t>
            </a:r>
          </a:p>
          <a:p>
            <a:pPr lvl="1" eaLnBrk="1" hangingPunct="1">
              <a:buFont typeface="Arial" charset="0"/>
              <a:buNone/>
            </a:pPr>
            <a:endParaRPr lang="en-US" sz="2700" dirty="0">
              <a:latin typeface="Calibri" charset="0"/>
            </a:endParaRPr>
          </a:p>
        </p:txBody>
      </p:sp>
      <p:grpSp>
        <p:nvGrpSpPr>
          <p:cNvPr id="55300" name="Group 10"/>
          <p:cNvGrpSpPr>
            <a:grpSpLocks/>
          </p:cNvGrpSpPr>
          <p:nvPr/>
        </p:nvGrpSpPr>
        <p:grpSpPr bwMode="auto">
          <a:xfrm>
            <a:off x="47625" y="5594350"/>
            <a:ext cx="1058863" cy="1203325"/>
            <a:chOff x="1621756" y="3315064"/>
            <a:chExt cx="1058747" cy="1202631"/>
          </a:xfrm>
        </p:grpSpPr>
        <p:sp>
          <p:nvSpPr>
            <p:cNvPr id="12" name="Freeform 11"/>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5302"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97337398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0"/>
            <a:ext cx="7391400" cy="1143000"/>
          </a:xfrm>
        </p:spPr>
        <p:txBody>
          <a:bodyPr/>
          <a:lstStyle/>
          <a:p>
            <a:pPr eaLnBrk="1" hangingPunct="1">
              <a:defRPr/>
            </a:pPr>
            <a:r>
              <a:rPr lang="en-US" sz="4000" dirty="0">
                <a:latin typeface="Trebuchet MS" charset="0"/>
                <a:cs typeface="+mj-cs"/>
              </a:rPr>
              <a:t>Staff Training and Overview</a:t>
            </a:r>
          </a:p>
        </p:txBody>
      </p:sp>
      <p:sp>
        <p:nvSpPr>
          <p:cNvPr id="56323" name="Rectangle 3"/>
          <p:cNvSpPr>
            <a:spLocks noGrp="1" noChangeArrowheads="1"/>
          </p:cNvSpPr>
          <p:nvPr>
            <p:ph idx="1"/>
          </p:nvPr>
        </p:nvSpPr>
        <p:spPr>
          <a:xfrm>
            <a:off x="577056" y="1019175"/>
            <a:ext cx="7804944" cy="5638800"/>
          </a:xfrm>
        </p:spPr>
        <p:txBody>
          <a:bodyPr/>
          <a:lstStyle/>
          <a:p>
            <a:pPr>
              <a:lnSpc>
                <a:spcPct val="80000"/>
              </a:lnSpc>
              <a:buClr>
                <a:schemeClr val="tx2"/>
              </a:buClr>
            </a:pPr>
            <a:r>
              <a:rPr lang="en-US" sz="2400" dirty="0">
                <a:latin typeface="Calibri" charset="0"/>
              </a:rPr>
              <a:t>Tier 2 Systems and CICO Training for ALL staff = comprehensive understanding for all</a:t>
            </a:r>
          </a:p>
          <a:p>
            <a:pPr>
              <a:lnSpc>
                <a:spcPct val="80000"/>
              </a:lnSpc>
              <a:buClr>
                <a:schemeClr val="tx2"/>
              </a:buClr>
            </a:pPr>
            <a:endParaRPr lang="en-US" sz="800" dirty="0">
              <a:latin typeface="Calibri" charset="0"/>
            </a:endParaRPr>
          </a:p>
          <a:p>
            <a:pPr>
              <a:lnSpc>
                <a:spcPct val="80000"/>
              </a:lnSpc>
              <a:buClr>
                <a:schemeClr val="tx2"/>
              </a:buClr>
            </a:pPr>
            <a:r>
              <a:rPr lang="en-US" sz="2400" dirty="0">
                <a:latin typeface="Calibri" charset="0"/>
              </a:rPr>
              <a:t>Can use video as part of training</a:t>
            </a:r>
          </a:p>
          <a:p>
            <a:pPr>
              <a:lnSpc>
                <a:spcPct val="80000"/>
              </a:lnSpc>
              <a:buClr>
                <a:schemeClr val="tx2"/>
              </a:buClr>
            </a:pPr>
            <a:endParaRPr lang="en-US" sz="800" dirty="0">
              <a:latin typeface="Calibri" charset="0"/>
            </a:endParaRPr>
          </a:p>
          <a:p>
            <a:pPr>
              <a:lnSpc>
                <a:spcPct val="80000"/>
              </a:lnSpc>
              <a:buClr>
                <a:schemeClr val="tx2"/>
              </a:buClr>
            </a:pPr>
            <a:r>
              <a:rPr lang="en-US" sz="2400" dirty="0">
                <a:latin typeface="Calibri" charset="0"/>
              </a:rPr>
              <a:t>Schools must share their own description of how the Tier 2 system will operate</a:t>
            </a:r>
          </a:p>
          <a:p>
            <a:pPr lvl="1" eaLnBrk="1" hangingPunct="1">
              <a:lnSpc>
                <a:spcPct val="80000"/>
              </a:lnSpc>
            </a:pPr>
            <a:r>
              <a:rPr lang="en-US" sz="2400" dirty="0">
                <a:latin typeface="Calibri" charset="0"/>
              </a:rPr>
              <a:t>Data used to identify students</a:t>
            </a:r>
          </a:p>
          <a:p>
            <a:pPr lvl="1" eaLnBrk="1" hangingPunct="1">
              <a:lnSpc>
                <a:spcPct val="80000"/>
              </a:lnSpc>
            </a:pPr>
            <a:r>
              <a:rPr lang="en-US" sz="2400" dirty="0">
                <a:latin typeface="Calibri" charset="0"/>
              </a:rPr>
              <a:t>Referral/Request for Assistance</a:t>
            </a:r>
          </a:p>
          <a:p>
            <a:pPr lvl="1" eaLnBrk="1" hangingPunct="1">
              <a:lnSpc>
                <a:spcPct val="80000"/>
              </a:lnSpc>
            </a:pPr>
            <a:r>
              <a:rPr lang="en-US" sz="2400" dirty="0" smtClean="0">
                <a:latin typeface="Calibri" charset="0"/>
              </a:rPr>
              <a:t>Interventions Change Form</a:t>
            </a:r>
            <a:endParaRPr lang="en-US" sz="2400" dirty="0">
              <a:latin typeface="Calibri" charset="0"/>
            </a:endParaRPr>
          </a:p>
          <a:p>
            <a:pPr lvl="1" eaLnBrk="1" hangingPunct="1">
              <a:lnSpc>
                <a:spcPct val="80000"/>
              </a:lnSpc>
            </a:pPr>
            <a:endParaRPr lang="en-US" sz="800" dirty="0">
              <a:latin typeface="Calibri" charset="0"/>
            </a:endParaRPr>
          </a:p>
          <a:p>
            <a:pPr eaLnBrk="1" hangingPunct="1">
              <a:lnSpc>
                <a:spcPct val="80000"/>
              </a:lnSpc>
              <a:buClr>
                <a:schemeClr val="tx2"/>
              </a:buClr>
            </a:pPr>
            <a:r>
              <a:rPr lang="en-US" sz="2400" dirty="0">
                <a:latin typeface="Calibri" charset="0"/>
              </a:rPr>
              <a:t>Must also introduce your CICO DPR and detailed explanation of how the intervention will work</a:t>
            </a:r>
          </a:p>
          <a:p>
            <a:pPr eaLnBrk="1" hangingPunct="1">
              <a:lnSpc>
                <a:spcPct val="80000"/>
              </a:lnSpc>
              <a:buClr>
                <a:schemeClr val="tx2"/>
              </a:buClr>
            </a:pPr>
            <a:r>
              <a:rPr lang="en-US" sz="2400" dirty="0">
                <a:latin typeface="Calibri" charset="0"/>
              </a:rPr>
              <a:t>Provide </a:t>
            </a:r>
            <a:r>
              <a:rPr lang="en-US" sz="2400" dirty="0" err="1">
                <a:latin typeface="Calibri" charset="0"/>
              </a:rPr>
              <a:t>Precorrection</a:t>
            </a:r>
            <a:endParaRPr lang="en-US" sz="2000" dirty="0">
              <a:latin typeface="Calibri" charset="0"/>
            </a:endParaRPr>
          </a:p>
          <a:p>
            <a:pPr lvl="1" eaLnBrk="1" hangingPunct="1">
              <a:lnSpc>
                <a:spcPct val="80000"/>
              </a:lnSpc>
            </a:pPr>
            <a:r>
              <a:rPr lang="en-US" sz="2400" dirty="0">
                <a:latin typeface="Calibri" charset="0"/>
              </a:rPr>
              <a:t>Corrective vs. negative feedback</a:t>
            </a:r>
          </a:p>
          <a:p>
            <a:pPr lvl="1" eaLnBrk="1" hangingPunct="1">
              <a:lnSpc>
                <a:spcPct val="80000"/>
              </a:lnSpc>
            </a:pPr>
            <a:r>
              <a:rPr lang="en-US" sz="2400" dirty="0">
                <a:latin typeface="Calibri" charset="0"/>
              </a:rPr>
              <a:t>Other prompts for teachers, based on common student reactions (e.g., </a:t>
            </a:r>
            <a:r>
              <a:rPr lang="en-US" sz="2400" dirty="0" smtClean="0">
                <a:latin typeface="Calibri" charset="0"/>
              </a:rPr>
              <a:t>“What </a:t>
            </a:r>
            <a:r>
              <a:rPr lang="en-US" sz="2400" dirty="0">
                <a:latin typeface="Calibri" charset="0"/>
              </a:rPr>
              <a:t>to do when a student is unhappy with their </a:t>
            </a:r>
            <a:r>
              <a:rPr lang="en-US" sz="2400" dirty="0" smtClean="0">
                <a:latin typeface="Calibri" charset="0"/>
              </a:rPr>
              <a:t>score”)</a:t>
            </a:r>
            <a:endParaRPr lang="en-US" sz="2400" dirty="0">
              <a:latin typeface="Calibri" charset="0"/>
            </a:endParaRPr>
          </a:p>
        </p:txBody>
      </p:sp>
      <p:sp>
        <p:nvSpPr>
          <p:cNvPr id="56324" name="TextBox 3"/>
          <p:cNvSpPr txBox="1">
            <a:spLocks noChangeArrowheads="1"/>
          </p:cNvSpPr>
          <p:nvPr/>
        </p:nvSpPr>
        <p:spPr bwMode="auto">
          <a:xfrm>
            <a:off x="6934200" y="6510338"/>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Illinois PBIS Network</a:t>
            </a:r>
          </a:p>
        </p:txBody>
      </p:sp>
      <p:grpSp>
        <p:nvGrpSpPr>
          <p:cNvPr id="56325" name="Group 7"/>
          <p:cNvGrpSpPr>
            <a:grpSpLocks/>
          </p:cNvGrpSpPr>
          <p:nvPr/>
        </p:nvGrpSpPr>
        <p:grpSpPr bwMode="auto">
          <a:xfrm>
            <a:off x="47625" y="5594350"/>
            <a:ext cx="1058863" cy="1203325"/>
            <a:chOff x="1621756" y="3315064"/>
            <a:chExt cx="1058747" cy="1202631"/>
          </a:xfrm>
        </p:grpSpPr>
        <p:sp>
          <p:nvSpPr>
            <p:cNvPr id="9" name="Freeform 8"/>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6327" name="TextBox 9"/>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17598942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8779" y="228600"/>
            <a:ext cx="6934200" cy="1143000"/>
          </a:xfrm>
        </p:spPr>
        <p:txBody>
          <a:bodyPr/>
          <a:lstStyle/>
          <a:p>
            <a:pPr eaLnBrk="1" hangingPunct="1">
              <a:defRPr/>
            </a:pPr>
            <a:r>
              <a:rPr lang="en-US" sz="3600" dirty="0">
                <a:latin typeface="Trebuchet MS" charset="0"/>
                <a:cs typeface="+mj-cs"/>
              </a:rPr>
              <a:t>Student Orientation</a:t>
            </a:r>
          </a:p>
        </p:txBody>
      </p:sp>
      <p:sp>
        <p:nvSpPr>
          <p:cNvPr id="57347" name="Rectangle 3"/>
          <p:cNvSpPr>
            <a:spLocks noGrp="1" noChangeArrowheads="1"/>
          </p:cNvSpPr>
          <p:nvPr>
            <p:ph idx="1"/>
          </p:nvPr>
        </p:nvSpPr>
        <p:spPr>
          <a:xfrm>
            <a:off x="1143000" y="1295400"/>
            <a:ext cx="6934200" cy="5334000"/>
          </a:xfrm>
        </p:spPr>
        <p:txBody>
          <a:bodyPr/>
          <a:lstStyle/>
          <a:p>
            <a:pPr eaLnBrk="1" hangingPunct="1">
              <a:spcBef>
                <a:spcPct val="0"/>
              </a:spcBef>
            </a:pPr>
            <a:r>
              <a:rPr lang="en-US" sz="2700" b="1" dirty="0">
                <a:latin typeface="Calibri" charset="0"/>
              </a:rPr>
              <a:t>For all students, </a:t>
            </a:r>
            <a:r>
              <a:rPr lang="en-US" sz="2700" dirty="0">
                <a:latin typeface="Calibri" charset="0"/>
              </a:rPr>
              <a:t>provide information about the intervention. </a:t>
            </a:r>
          </a:p>
          <a:p>
            <a:pPr lvl="1" eaLnBrk="1" hangingPunct="1">
              <a:spcBef>
                <a:spcPct val="0"/>
              </a:spcBef>
            </a:pPr>
            <a:r>
              <a:rPr lang="en-US" sz="2300" i="1" dirty="0">
                <a:latin typeface="Calibri" charset="0"/>
              </a:rPr>
              <a:t>Regarding CICO: </a:t>
            </a:r>
            <a:r>
              <a:rPr lang="ja-JP" altLang="en-US" sz="2300" i="1" dirty="0">
                <a:latin typeface="Calibri" charset="0"/>
              </a:rPr>
              <a:t>“</a:t>
            </a:r>
            <a:r>
              <a:rPr lang="en-US" sz="2300" i="1" dirty="0">
                <a:latin typeface="Calibri" charset="0"/>
              </a:rPr>
              <a:t>Some kids may have a card sometimes</a:t>
            </a:r>
            <a:r>
              <a:rPr lang="ja-JP" altLang="en-US" sz="2300" i="1" dirty="0">
                <a:latin typeface="Calibri" charset="0"/>
              </a:rPr>
              <a:t>”</a:t>
            </a:r>
            <a:endParaRPr lang="en-US" sz="2300" i="1" dirty="0">
              <a:latin typeface="Calibri" charset="0"/>
            </a:endParaRPr>
          </a:p>
          <a:p>
            <a:pPr eaLnBrk="1" hangingPunct="1"/>
            <a:endParaRPr lang="en-US" sz="1400" dirty="0">
              <a:latin typeface="Calibri" charset="0"/>
            </a:endParaRPr>
          </a:p>
          <a:p>
            <a:pPr eaLnBrk="1" hangingPunct="1">
              <a:spcBef>
                <a:spcPct val="0"/>
              </a:spcBef>
            </a:pPr>
            <a:r>
              <a:rPr lang="en-US" sz="2700" b="1" dirty="0">
                <a:latin typeface="Calibri" charset="0"/>
              </a:rPr>
              <a:t>For students participating </a:t>
            </a:r>
            <a:r>
              <a:rPr lang="en-US" sz="2700" dirty="0">
                <a:latin typeface="Calibri" charset="0"/>
              </a:rPr>
              <a:t>in intervention, explain the who, what, when, &amp; where</a:t>
            </a:r>
          </a:p>
          <a:p>
            <a:pPr lvl="1" eaLnBrk="1" hangingPunct="1">
              <a:spcBef>
                <a:spcPct val="0"/>
              </a:spcBef>
            </a:pPr>
            <a:r>
              <a:rPr lang="en-US" sz="2300" i="1" dirty="0">
                <a:latin typeface="Calibri" charset="0"/>
              </a:rPr>
              <a:t>Regarding CICO: </a:t>
            </a:r>
            <a:r>
              <a:rPr lang="en-US" sz="2300" i="1" dirty="0" err="1">
                <a:latin typeface="Calibri" charset="0"/>
              </a:rPr>
              <a:t>Precorrect</a:t>
            </a:r>
            <a:r>
              <a:rPr lang="en-US" sz="2300" i="1" dirty="0">
                <a:latin typeface="Calibri" charset="0"/>
              </a:rPr>
              <a:t>: Teach students what to do when they disagree with a score</a:t>
            </a:r>
          </a:p>
          <a:p>
            <a:pPr lvl="1" eaLnBrk="1" hangingPunct="1"/>
            <a:endParaRPr lang="en-US" sz="1400" dirty="0">
              <a:latin typeface="Calibri" charset="0"/>
            </a:endParaRPr>
          </a:p>
          <a:p>
            <a:pPr eaLnBrk="1" hangingPunct="1">
              <a:spcBef>
                <a:spcPct val="0"/>
              </a:spcBef>
            </a:pPr>
            <a:r>
              <a:rPr lang="en-US" sz="2700" b="1" dirty="0">
                <a:latin typeface="Calibri" charset="0"/>
              </a:rPr>
              <a:t>Take the student perspective: </a:t>
            </a:r>
            <a:r>
              <a:rPr lang="ja-JP" altLang="en-US" sz="2700" dirty="0">
                <a:latin typeface="Calibri" charset="0"/>
              </a:rPr>
              <a:t>“</a:t>
            </a:r>
            <a:r>
              <a:rPr lang="en-US" sz="2700" dirty="0">
                <a:latin typeface="Calibri" charset="0"/>
              </a:rPr>
              <a:t>Is this intervention a punishment or a support?</a:t>
            </a:r>
            <a:r>
              <a:rPr lang="ja-JP" altLang="en-US" sz="2700" dirty="0">
                <a:latin typeface="Calibri" charset="0"/>
              </a:rPr>
              <a:t>”</a:t>
            </a:r>
            <a:endParaRPr lang="en-US" sz="2700" dirty="0">
              <a:latin typeface="Calibri" charset="0"/>
            </a:endParaRPr>
          </a:p>
        </p:txBody>
      </p:sp>
      <p:sp>
        <p:nvSpPr>
          <p:cNvPr id="57348" name="TextBox 3"/>
          <p:cNvSpPr txBox="1">
            <a:spLocks noChangeArrowheads="1"/>
          </p:cNvSpPr>
          <p:nvPr/>
        </p:nvSpPr>
        <p:spPr bwMode="auto">
          <a:xfrm>
            <a:off x="6653213" y="6500813"/>
            <a:ext cx="2490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Adapted from Illinois PBIS Network</a:t>
            </a:r>
          </a:p>
        </p:txBody>
      </p:sp>
      <p:grpSp>
        <p:nvGrpSpPr>
          <p:cNvPr id="57349" name="Group 4"/>
          <p:cNvGrpSpPr>
            <a:grpSpLocks/>
          </p:cNvGrpSpPr>
          <p:nvPr/>
        </p:nvGrpSpPr>
        <p:grpSpPr bwMode="auto">
          <a:xfrm>
            <a:off x="47625" y="5594350"/>
            <a:ext cx="1058863" cy="120332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7351" name="TextBox 6"/>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36277715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1113"/>
            <a:ext cx="7620000" cy="1143000"/>
          </a:xfrm>
        </p:spPr>
        <p:txBody>
          <a:bodyPr/>
          <a:lstStyle/>
          <a:p>
            <a:pPr eaLnBrk="1" hangingPunct="1">
              <a:defRPr/>
            </a:pPr>
            <a:r>
              <a:rPr lang="en-US" sz="3600" dirty="0">
                <a:latin typeface="Trebuchet MS" charset="0"/>
                <a:cs typeface="+mj-cs"/>
              </a:rPr>
              <a:t>Family Orientation</a:t>
            </a:r>
          </a:p>
        </p:txBody>
      </p:sp>
      <p:sp>
        <p:nvSpPr>
          <p:cNvPr id="209922" name="Rectangle 3"/>
          <p:cNvSpPr>
            <a:spLocks noGrp="1" noChangeArrowheads="1"/>
          </p:cNvSpPr>
          <p:nvPr>
            <p:ph idx="1"/>
          </p:nvPr>
        </p:nvSpPr>
        <p:spPr>
          <a:xfrm>
            <a:off x="896567" y="1104899"/>
            <a:ext cx="7333034" cy="5395913"/>
          </a:xfrm>
        </p:spPr>
        <p:txBody>
          <a:bodyPr>
            <a:normAutofit/>
          </a:bodyPr>
          <a:lstStyle/>
          <a:p>
            <a:pPr eaLnBrk="1" hangingPunct="1">
              <a:lnSpc>
                <a:spcPct val="70000"/>
              </a:lnSpc>
            </a:pPr>
            <a:r>
              <a:rPr lang="en-US" sz="2700" b="1" dirty="0">
                <a:latin typeface="Calibri" charset="0"/>
              </a:rPr>
              <a:t>For all families, </a:t>
            </a:r>
            <a:r>
              <a:rPr lang="en-US" sz="2700" dirty="0">
                <a:latin typeface="Calibri" charset="0"/>
              </a:rPr>
              <a:t>provide information </a:t>
            </a:r>
            <a:r>
              <a:rPr lang="en-US" sz="2700" dirty="0" smtClean="0">
                <a:latin typeface="Calibri" charset="0"/>
              </a:rPr>
              <a:t>about </a:t>
            </a:r>
            <a:r>
              <a:rPr lang="en-US" sz="2700" dirty="0">
                <a:latin typeface="Calibri" charset="0"/>
              </a:rPr>
              <a:t>the intervention.</a:t>
            </a:r>
          </a:p>
          <a:p>
            <a:pPr lvl="1" eaLnBrk="1" hangingPunct="1">
              <a:lnSpc>
                <a:spcPct val="70000"/>
              </a:lnSpc>
            </a:pPr>
            <a:r>
              <a:rPr lang="en-US" sz="2400" dirty="0">
                <a:latin typeface="Calibri" charset="0"/>
              </a:rPr>
              <a:t>Inform during registration process</a:t>
            </a:r>
          </a:p>
          <a:p>
            <a:pPr lvl="1" eaLnBrk="1" hangingPunct="1">
              <a:lnSpc>
                <a:spcPct val="70000"/>
              </a:lnSpc>
            </a:pPr>
            <a:r>
              <a:rPr lang="en-US" sz="2400" dirty="0">
                <a:latin typeface="Calibri" charset="0"/>
              </a:rPr>
              <a:t>Address at open house, through newsletters, newspaper and other…</a:t>
            </a:r>
          </a:p>
          <a:p>
            <a:pPr lvl="2" eaLnBrk="1" hangingPunct="1">
              <a:lnSpc>
                <a:spcPct val="70000"/>
              </a:lnSpc>
            </a:pPr>
            <a:r>
              <a:rPr lang="en-US" sz="2300" i="1" dirty="0">
                <a:latin typeface="Calibri" charset="0"/>
              </a:rPr>
              <a:t>Regarding CICO: </a:t>
            </a:r>
            <a:r>
              <a:rPr lang="ja-JP" altLang="en-US" sz="2300" i="1" dirty="0">
                <a:latin typeface="Calibri" charset="0"/>
              </a:rPr>
              <a:t>“</a:t>
            </a:r>
            <a:r>
              <a:rPr lang="en-US" sz="2300" i="1" dirty="0">
                <a:latin typeface="Calibri" charset="0"/>
              </a:rPr>
              <a:t>What CICO Is</a:t>
            </a:r>
            <a:r>
              <a:rPr lang="ja-JP" altLang="en-US" sz="2300" i="1" dirty="0" smtClean="0">
                <a:latin typeface="Calibri" charset="0"/>
              </a:rPr>
              <a:t>”</a:t>
            </a:r>
            <a:endParaRPr lang="en-US" altLang="ja-JP" sz="2300" i="1" dirty="0" smtClean="0">
              <a:latin typeface="Calibri" charset="0"/>
            </a:endParaRPr>
          </a:p>
          <a:p>
            <a:pPr lvl="2" eaLnBrk="1" hangingPunct="1">
              <a:lnSpc>
                <a:spcPct val="70000"/>
              </a:lnSpc>
            </a:pPr>
            <a:endParaRPr lang="en-US" sz="2300" i="1" dirty="0">
              <a:latin typeface="Calibri" charset="0"/>
            </a:endParaRPr>
          </a:p>
          <a:p>
            <a:pPr eaLnBrk="1" hangingPunct="1">
              <a:lnSpc>
                <a:spcPct val="70000"/>
              </a:lnSpc>
            </a:pPr>
            <a:r>
              <a:rPr lang="en-US" sz="2700" b="1" dirty="0" smtClean="0">
                <a:latin typeface="Calibri" charset="0"/>
              </a:rPr>
              <a:t>For </a:t>
            </a:r>
            <a:r>
              <a:rPr lang="en-US" sz="2700" b="1" dirty="0">
                <a:latin typeface="Calibri" charset="0"/>
              </a:rPr>
              <a:t>families of kids participating in intervention</a:t>
            </a:r>
            <a:r>
              <a:rPr lang="en-US" sz="2700" dirty="0">
                <a:latin typeface="Calibri" charset="0"/>
              </a:rPr>
              <a:t>, communicate often.</a:t>
            </a:r>
          </a:p>
          <a:p>
            <a:pPr lvl="1" eaLnBrk="1" hangingPunct="1">
              <a:lnSpc>
                <a:spcPct val="70000"/>
              </a:lnSpc>
            </a:pPr>
            <a:r>
              <a:rPr lang="en-US" sz="2400" dirty="0">
                <a:latin typeface="Calibri" charset="0"/>
              </a:rPr>
              <a:t>Best if phone call is made directly to family </a:t>
            </a:r>
          </a:p>
          <a:p>
            <a:pPr lvl="1" eaLnBrk="1" hangingPunct="1">
              <a:lnSpc>
                <a:spcPct val="70000"/>
              </a:lnSpc>
            </a:pPr>
            <a:r>
              <a:rPr lang="en-US" sz="2400" dirty="0">
                <a:latin typeface="Calibri" charset="0"/>
              </a:rPr>
              <a:t>Followed by letter</a:t>
            </a:r>
          </a:p>
          <a:p>
            <a:pPr lvl="1" eaLnBrk="1" hangingPunct="1">
              <a:lnSpc>
                <a:spcPct val="70000"/>
              </a:lnSpc>
            </a:pPr>
            <a:r>
              <a:rPr lang="en-US" sz="2400" dirty="0">
                <a:latin typeface="Calibri" charset="0"/>
              </a:rPr>
              <a:t>Consent: check with your district</a:t>
            </a:r>
            <a:r>
              <a:rPr lang="ja-JP" altLang="en-US" sz="2400" dirty="0">
                <a:latin typeface="Calibri" charset="0"/>
              </a:rPr>
              <a:t>’</a:t>
            </a:r>
            <a:r>
              <a:rPr lang="en-US" sz="2400" dirty="0">
                <a:latin typeface="Calibri" charset="0"/>
              </a:rPr>
              <a:t>s decision makers</a:t>
            </a:r>
          </a:p>
          <a:p>
            <a:pPr lvl="2" eaLnBrk="1" hangingPunct="1">
              <a:lnSpc>
                <a:spcPct val="70000"/>
              </a:lnSpc>
            </a:pPr>
            <a:r>
              <a:rPr lang="en-US" sz="2300" i="1" dirty="0">
                <a:latin typeface="Calibri" charset="0"/>
              </a:rPr>
              <a:t>Regarding CICO: </a:t>
            </a:r>
            <a:r>
              <a:rPr lang="ja-JP" altLang="en-US" sz="2300" i="1" dirty="0">
                <a:latin typeface="Calibri" charset="0"/>
              </a:rPr>
              <a:t>“</a:t>
            </a:r>
            <a:r>
              <a:rPr lang="en-US" sz="2300" i="1" dirty="0">
                <a:latin typeface="Calibri" charset="0"/>
              </a:rPr>
              <a:t>Here is the process for enrolling in this intervention and consenting to your </a:t>
            </a:r>
            <a:r>
              <a:rPr lang="en-US" sz="2300" i="1" dirty="0" smtClean="0">
                <a:latin typeface="Calibri" charset="0"/>
              </a:rPr>
              <a:t>child’s </a:t>
            </a:r>
            <a:r>
              <a:rPr lang="en-US" sz="2300" i="1" dirty="0">
                <a:latin typeface="Calibri" charset="0"/>
              </a:rPr>
              <a:t>participation…</a:t>
            </a:r>
            <a:r>
              <a:rPr lang="ja-JP" altLang="en-US" sz="2300" i="1" dirty="0">
                <a:latin typeface="Calibri" charset="0"/>
              </a:rPr>
              <a:t>”</a:t>
            </a:r>
            <a:endParaRPr lang="en-US" altLang="ja-JP" sz="2300" i="1" dirty="0">
              <a:latin typeface="Calibri" charset="0"/>
            </a:endParaRPr>
          </a:p>
          <a:p>
            <a:pPr lvl="1" eaLnBrk="1" hangingPunct="1">
              <a:lnSpc>
                <a:spcPct val="70000"/>
              </a:lnSpc>
            </a:pPr>
            <a:r>
              <a:rPr lang="en-US" sz="2500" dirty="0">
                <a:latin typeface="Calibri" charset="0"/>
              </a:rPr>
              <a:t>Provide updates about progress</a:t>
            </a:r>
          </a:p>
        </p:txBody>
      </p:sp>
      <p:grpSp>
        <p:nvGrpSpPr>
          <p:cNvPr id="58372" name="Group 4"/>
          <p:cNvGrpSpPr>
            <a:grpSpLocks/>
          </p:cNvGrpSpPr>
          <p:nvPr/>
        </p:nvGrpSpPr>
        <p:grpSpPr bwMode="auto">
          <a:xfrm>
            <a:off x="47625" y="5594350"/>
            <a:ext cx="1058863" cy="120332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8375" name="TextBox 6"/>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
        <p:nvSpPr>
          <p:cNvPr id="58373" name="TextBox 7"/>
          <p:cNvSpPr txBox="1">
            <a:spLocks noChangeArrowheads="1"/>
          </p:cNvSpPr>
          <p:nvPr/>
        </p:nvSpPr>
        <p:spPr bwMode="auto">
          <a:xfrm>
            <a:off x="6653213" y="6500813"/>
            <a:ext cx="2490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dirty="0">
                <a:latin typeface="Calibri" charset="0"/>
                <a:cs typeface="ＭＳ Ｐゴシック" charset="0"/>
              </a:rPr>
              <a:t>Adapted from Illinois PBIS Network</a:t>
            </a:r>
          </a:p>
        </p:txBody>
      </p:sp>
    </p:spTree>
    <p:extLst>
      <p:ext uri="{BB962C8B-B14F-4D97-AF65-F5344CB8AC3E}">
        <p14:creationId xmlns:p14="http://schemas.microsoft.com/office/powerpoint/2010/main" val="16578917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7010400" cy="1104900"/>
          </a:xfrm>
        </p:spPr>
        <p:txBody>
          <a:bodyPr/>
          <a:lstStyle/>
          <a:p>
            <a:pPr eaLnBrk="1" hangingPunct="1">
              <a:defRPr/>
            </a:pPr>
            <a:r>
              <a:rPr lang="en-US" sz="3600" dirty="0">
                <a:latin typeface="Trebuchet MS" charset="0"/>
              </a:rPr>
              <a:t>Staff Intervention Updates </a:t>
            </a:r>
            <a:br>
              <a:rPr lang="en-US" sz="3600" dirty="0">
                <a:latin typeface="Trebuchet MS" charset="0"/>
              </a:rPr>
            </a:br>
            <a:endParaRPr lang="en-US" sz="3600" dirty="0">
              <a:latin typeface="Trebuchet MS" charset="0"/>
            </a:endParaRPr>
          </a:p>
        </p:txBody>
      </p:sp>
      <p:sp>
        <p:nvSpPr>
          <p:cNvPr id="59395" name="Rectangle 3"/>
          <p:cNvSpPr>
            <a:spLocks noGrp="1" noChangeArrowheads="1"/>
          </p:cNvSpPr>
          <p:nvPr>
            <p:ph type="body" idx="1"/>
          </p:nvPr>
        </p:nvSpPr>
        <p:spPr>
          <a:xfrm>
            <a:off x="858040" y="1178534"/>
            <a:ext cx="7896290" cy="5029200"/>
          </a:xfrm>
        </p:spPr>
        <p:txBody>
          <a:bodyPr/>
          <a:lstStyle/>
          <a:p>
            <a:pPr eaLnBrk="1" hangingPunct="1">
              <a:buClr>
                <a:schemeClr val="tx2"/>
              </a:buClr>
            </a:pPr>
            <a:r>
              <a:rPr lang="en-US" sz="2700" dirty="0">
                <a:latin typeface="Calibri" charset="0"/>
              </a:rPr>
              <a:t>Provide information about enrollment, graduation, staff participation, and resources.</a:t>
            </a:r>
          </a:p>
          <a:p>
            <a:pPr marL="342900" lvl="1" indent="-342900" eaLnBrk="1" hangingPunct="1">
              <a:buClr>
                <a:schemeClr val="tx2"/>
              </a:buClr>
            </a:pPr>
            <a:r>
              <a:rPr lang="en-US" sz="2700" dirty="0">
                <a:latin typeface="Calibri" charset="0"/>
              </a:rPr>
              <a:t>Give opportunity for questions or discussion.</a:t>
            </a:r>
          </a:p>
          <a:p>
            <a:pPr eaLnBrk="1" hangingPunct="1"/>
            <a:endParaRPr lang="en-US" sz="2700" dirty="0">
              <a:latin typeface="Calibri" charset="0"/>
            </a:endParaRPr>
          </a:p>
        </p:txBody>
      </p:sp>
      <p:sp>
        <p:nvSpPr>
          <p:cNvPr id="2" name="TextBox 1"/>
          <p:cNvSpPr txBox="1"/>
          <p:nvPr/>
        </p:nvSpPr>
        <p:spPr>
          <a:xfrm>
            <a:off x="1408336" y="3570042"/>
            <a:ext cx="6858000" cy="2616101"/>
          </a:xfrm>
          <a:prstGeom prst="rect">
            <a:avLst/>
          </a:prstGeom>
          <a:solidFill>
            <a:schemeClr val="accent1">
              <a:lumMod val="40000"/>
              <a:lumOff val="60000"/>
            </a:schemeClr>
          </a:solidFill>
          <a:ln w="57150">
            <a:solidFill>
              <a:schemeClr val="tx1"/>
            </a:solidFill>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algn="ctr" eaLnBrk="1" hangingPunct="1"/>
            <a:r>
              <a:rPr lang="en-US" sz="2400" b="1" dirty="0">
                <a:latin typeface="Trebuchet MS" charset="0"/>
                <a:ea typeface="ＭＳ Ｐゴシック" charset="0"/>
                <a:cs typeface="ＭＳ Ｐゴシック" charset="0"/>
              </a:rPr>
              <a:t>CICO Outcomes for February 2014</a:t>
            </a:r>
            <a:endParaRPr lang="en-US" sz="2300" b="1" dirty="0">
              <a:latin typeface="Calibri" charset="0"/>
              <a:ea typeface="ＭＳ Ｐゴシック" charset="0"/>
              <a:cs typeface="ＭＳ Ｐゴシック" charset="0"/>
            </a:endParaRPr>
          </a:p>
          <a:p>
            <a:pPr lvl="1" eaLnBrk="1" hangingPunct="1">
              <a:buFont typeface="Wingdings" charset="0"/>
              <a:buChar char="v"/>
            </a:pPr>
            <a:r>
              <a:rPr lang="en-US" sz="2000" dirty="0">
                <a:latin typeface="Calibri" charset="0"/>
                <a:ea typeface="ＭＳ Ｐゴシック" charset="0"/>
                <a:cs typeface="ＭＳ Ｐゴシック" charset="0"/>
              </a:rPr>
              <a:t>Current enrollment in CICO Interventions = 32</a:t>
            </a:r>
          </a:p>
          <a:p>
            <a:pPr lvl="1" eaLnBrk="1" hangingPunct="1">
              <a:buFont typeface="Wingdings" charset="0"/>
              <a:buChar char="v"/>
            </a:pPr>
            <a:r>
              <a:rPr lang="en-US" sz="2000" dirty="0">
                <a:latin typeface="Calibri" charset="0"/>
                <a:ea typeface="ＭＳ Ｐゴシック" charset="0"/>
                <a:cs typeface="ＭＳ Ｐゴシック" charset="0"/>
              </a:rPr>
              <a:t>Number of students that graduated this month = </a:t>
            </a:r>
            <a:r>
              <a:rPr lang="en-US" sz="2000" dirty="0" smtClean="0">
                <a:latin typeface="Calibri" charset="0"/>
                <a:ea typeface="ＭＳ Ｐゴシック" charset="0"/>
                <a:cs typeface="ＭＳ Ｐゴシック" charset="0"/>
              </a:rPr>
              <a:t>7</a:t>
            </a:r>
            <a:r>
              <a:rPr lang="en-US" sz="2000" dirty="0">
                <a:latin typeface="Calibri" charset="0"/>
                <a:ea typeface="ＭＳ Ｐゴシック" charset="0"/>
                <a:cs typeface="ＭＳ Ｐゴシック" charset="0"/>
              </a:rPr>
              <a:t>!</a:t>
            </a:r>
          </a:p>
          <a:p>
            <a:pPr lvl="1" eaLnBrk="1" hangingPunct="1">
              <a:buFont typeface="Wingdings" charset="0"/>
              <a:buChar char="v"/>
            </a:pPr>
            <a:r>
              <a:rPr lang="en-US" sz="2000" dirty="0">
                <a:latin typeface="Calibri" charset="0"/>
                <a:ea typeface="ＭＳ Ｐゴシック" charset="0"/>
                <a:cs typeface="ＭＳ Ｐゴシック" charset="0"/>
              </a:rPr>
              <a:t>Thanks to the following staff who have been active with the CICO </a:t>
            </a:r>
            <a:r>
              <a:rPr lang="en-US" altLang="ja-JP" sz="2000" dirty="0">
                <a:latin typeface="Calibri" charset="0"/>
                <a:ea typeface="ＭＳ Ｐゴシック" charset="0"/>
                <a:cs typeface="ＭＳ Ｐゴシック" charset="0"/>
              </a:rPr>
              <a:t>program so far this year. (list names)  To join us see Ms. Siegel.  We’d love to have you!</a:t>
            </a:r>
          </a:p>
          <a:p>
            <a:pPr lvl="1" eaLnBrk="1" hangingPunct="1">
              <a:buFont typeface="Wingdings" charset="0"/>
              <a:buChar char="v"/>
            </a:pPr>
            <a:r>
              <a:rPr lang="en-US" sz="2000" dirty="0">
                <a:latin typeface="Calibri" charset="0"/>
                <a:ea typeface="ＭＳ Ｐゴシック" charset="0"/>
                <a:cs typeface="ＭＳ Ｐゴシック" charset="0"/>
              </a:rPr>
              <a:t>Check out our current data (show chart).  If you have data questions please see Mr. Lewis.  </a:t>
            </a:r>
          </a:p>
        </p:txBody>
      </p:sp>
      <p:sp>
        <p:nvSpPr>
          <p:cNvPr id="59397" name="TextBox 2"/>
          <p:cNvSpPr txBox="1">
            <a:spLocks noChangeArrowheads="1"/>
          </p:cNvSpPr>
          <p:nvPr/>
        </p:nvSpPr>
        <p:spPr bwMode="auto">
          <a:xfrm rot="-874930">
            <a:off x="532769" y="2916129"/>
            <a:ext cx="1809750" cy="831850"/>
          </a:xfrm>
          <a:prstGeom prst="rect">
            <a:avLst/>
          </a:prstGeom>
          <a:solidFill>
            <a:srgbClr val="FFC000"/>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b="1">
                <a:latin typeface="Calibri" charset="0"/>
                <a:cs typeface="ＭＳ Ｐゴシック" charset="0"/>
              </a:rPr>
              <a:t>CICO Example:</a:t>
            </a:r>
          </a:p>
        </p:txBody>
      </p:sp>
      <p:grpSp>
        <p:nvGrpSpPr>
          <p:cNvPr id="59398" name="Group 5"/>
          <p:cNvGrpSpPr>
            <a:grpSpLocks/>
          </p:cNvGrpSpPr>
          <p:nvPr/>
        </p:nvGrpSpPr>
        <p:grpSpPr bwMode="auto">
          <a:xfrm>
            <a:off x="47625" y="5699125"/>
            <a:ext cx="1058863" cy="993775"/>
            <a:chOff x="1621756" y="3315064"/>
            <a:chExt cx="1058747" cy="1202631"/>
          </a:xfrm>
        </p:grpSpPr>
        <p:sp>
          <p:nvSpPr>
            <p:cNvPr id="7" name="Freeform 6"/>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9400" name="TextBox 7"/>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2530689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500"/>
                                        <p:tgtEl>
                                          <p:spTgt spid="593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39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150829" y="2032430"/>
            <a:ext cx="8537541" cy="4690028"/>
            <a:chOff x="193741" y="2079098"/>
            <a:chExt cx="8537541" cy="4690028"/>
          </a:xfrm>
        </p:grpSpPr>
        <p:grpSp>
          <p:nvGrpSpPr>
            <p:cNvPr id="6" name="Group 5"/>
            <p:cNvGrpSpPr/>
            <p:nvPr/>
          </p:nvGrpSpPr>
          <p:grpSpPr>
            <a:xfrm>
              <a:off x="193741" y="3448282"/>
              <a:ext cx="1600200" cy="1701309"/>
              <a:chOff x="168341" y="3448282"/>
              <a:chExt cx="1600200" cy="1701309"/>
            </a:xfrm>
          </p:grpSpPr>
          <p:sp>
            <p:nvSpPr>
              <p:cNvPr id="38" name="Text Box 39"/>
              <p:cNvSpPr txBox="1">
                <a:spLocks noChangeArrowheads="1"/>
              </p:cNvSpPr>
              <p:nvPr/>
            </p:nvSpPr>
            <p:spPr bwMode="auto">
              <a:xfrm>
                <a:off x="168341" y="4072373"/>
                <a:ext cx="1600200" cy="1077218"/>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32" name="Line 31"/>
              <p:cNvSpPr>
                <a:spLocks noChangeShapeType="1"/>
              </p:cNvSpPr>
              <p:nvPr/>
            </p:nvSpPr>
            <p:spPr bwMode="auto">
              <a:xfrm>
                <a:off x="808070" y="3448282"/>
                <a:ext cx="0" cy="562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21879" name="Text Box 78"/>
            <p:cNvSpPr txBox="1">
              <a:spLocks noChangeArrowheads="1"/>
            </p:cNvSpPr>
            <p:nvPr/>
          </p:nvSpPr>
          <p:spPr bwMode="auto">
            <a:xfrm>
              <a:off x="244541" y="2278945"/>
              <a:ext cx="1127059" cy="1251112"/>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endParaRPr lang="en-US" sz="800" dirty="0" smtClean="0"/>
            </a:p>
            <a:p>
              <a:pPr algn="ctr" eaLnBrk="1" hangingPunct="1">
                <a:spcBef>
                  <a:spcPct val="15000"/>
                </a:spcBef>
              </a:pPr>
              <a:r>
                <a:rPr lang="en-US" sz="1400" dirty="0" smtClean="0"/>
                <a:t>Plans </a:t>
              </a:r>
              <a:r>
                <a:rPr lang="en-US" sz="1400" dirty="0"/>
                <a:t>SW &amp; Class-wide </a:t>
              </a:r>
              <a:r>
                <a:rPr lang="en-US" sz="1400" dirty="0" smtClean="0"/>
                <a:t>supports</a:t>
              </a:r>
              <a:endParaRPr lang="en-US" sz="1400" dirty="0"/>
            </a:p>
            <a:p>
              <a:pPr algn="ctr" eaLnBrk="1" hangingPunct="1">
                <a:spcBef>
                  <a:spcPct val="15000"/>
                </a:spcBef>
              </a:pPr>
              <a:endParaRPr lang="en-US" sz="800" dirty="0" smtClean="0"/>
            </a:p>
          </p:txBody>
        </p:sp>
        <p:sp>
          <p:nvSpPr>
            <p:cNvPr id="3" name="Isosceles Triangle 2"/>
            <p:cNvSpPr/>
            <p:nvPr/>
          </p:nvSpPr>
          <p:spPr>
            <a:xfrm>
              <a:off x="368333" y="2945180"/>
              <a:ext cx="8362949" cy="3823946"/>
            </a:xfrm>
            <a:prstGeom prst="triangl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ne 31"/>
            <p:cNvSpPr>
              <a:spLocks noChangeShapeType="1"/>
            </p:cNvSpPr>
            <p:nvPr/>
          </p:nvSpPr>
          <p:spPr bwMode="auto">
            <a:xfrm>
              <a:off x="827748" y="2079098"/>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398828"/>
            <a:ext cx="1749491" cy="52322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2" name="Text Box 36"/>
          <p:cNvSpPr txBox="1">
            <a:spLocks noChangeArrowheads="1"/>
          </p:cNvSpPr>
          <p:nvPr/>
        </p:nvSpPr>
        <p:spPr bwMode="auto">
          <a:xfrm>
            <a:off x="3416489" y="1405459"/>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213444" y="1723742"/>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92" name="Text Box 39"/>
          <p:cNvSpPr txBox="1">
            <a:spLocks noChangeArrowheads="1"/>
          </p:cNvSpPr>
          <p:nvPr/>
        </p:nvSpPr>
        <p:spPr bwMode="auto">
          <a:xfrm>
            <a:off x="168341" y="1405459"/>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grpSp>
        <p:nvGrpSpPr>
          <p:cNvPr id="11" name="Group 10"/>
          <p:cNvGrpSpPr/>
          <p:nvPr/>
        </p:nvGrpSpPr>
        <p:grpSpPr>
          <a:xfrm>
            <a:off x="2263860" y="2006478"/>
            <a:ext cx="4473584" cy="1947003"/>
            <a:chOff x="2263860" y="2006478"/>
            <a:chExt cx="4473584" cy="1947003"/>
          </a:xfrm>
        </p:grpSpPr>
        <p:grpSp>
          <p:nvGrpSpPr>
            <p:cNvPr id="9" name="Group 8"/>
            <p:cNvGrpSpPr/>
            <p:nvPr/>
          </p:nvGrpSpPr>
          <p:grpSpPr>
            <a:xfrm>
              <a:off x="2263860" y="2006478"/>
              <a:ext cx="4473584" cy="735900"/>
              <a:chOff x="2263860" y="2006478"/>
              <a:chExt cx="4473584" cy="735900"/>
            </a:xfrm>
          </p:grpSpPr>
          <p:sp>
            <p:nvSpPr>
              <p:cNvPr id="34" name="Text Box 82"/>
              <p:cNvSpPr txBox="1">
                <a:spLocks noChangeArrowheads="1"/>
              </p:cNvSpPr>
              <p:nvPr/>
            </p:nvSpPr>
            <p:spPr bwMode="auto">
              <a:xfrm>
                <a:off x="2263860" y="2219158"/>
                <a:ext cx="4473584" cy="523220"/>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smtClean="0"/>
                  <a:t>Determines students in need of targeted interventions; implements &amp; evaluates interventions’ </a:t>
                </a:r>
                <a:r>
                  <a:rPr lang="en-US" sz="1400" dirty="0"/>
                  <a:t>use</a:t>
                </a:r>
              </a:p>
            </p:txBody>
          </p:sp>
          <p:sp>
            <p:nvSpPr>
              <p:cNvPr id="37" name="Line 31"/>
              <p:cNvSpPr>
                <a:spLocks noChangeShapeType="1"/>
              </p:cNvSpPr>
              <p:nvPr/>
            </p:nvSpPr>
            <p:spPr bwMode="auto">
              <a:xfrm>
                <a:off x="4419600" y="2006478"/>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 name="Isosceles Triangle 3"/>
            <p:cNvSpPr/>
            <p:nvPr/>
          </p:nvSpPr>
          <p:spPr>
            <a:xfrm>
              <a:off x="3345835" y="2889982"/>
              <a:ext cx="2362199" cy="1063499"/>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254689" y="2006478"/>
            <a:ext cx="4745657" cy="2800300"/>
            <a:chOff x="4254689" y="2006478"/>
            <a:chExt cx="4745657" cy="2800300"/>
          </a:xfrm>
        </p:grpSpPr>
        <p:grpSp>
          <p:nvGrpSpPr>
            <p:cNvPr id="7" name="Group 6"/>
            <p:cNvGrpSpPr/>
            <p:nvPr/>
          </p:nvGrpSpPr>
          <p:grpSpPr>
            <a:xfrm>
              <a:off x="6640254" y="3289883"/>
              <a:ext cx="2360092" cy="1516895"/>
              <a:chOff x="6640694" y="3290333"/>
              <a:chExt cx="2360092" cy="1516895"/>
            </a:xfrm>
          </p:grpSpPr>
          <p:sp>
            <p:nvSpPr>
              <p:cNvPr id="42" name="Line 31"/>
              <p:cNvSpPr>
                <a:spLocks noChangeShapeType="1"/>
              </p:cNvSpPr>
              <p:nvPr/>
            </p:nvSpPr>
            <p:spPr bwMode="auto">
              <a:xfrm>
                <a:off x="8077200" y="3310899"/>
                <a:ext cx="0" cy="562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1"/>
              <p:cNvSpPr>
                <a:spLocks noChangeShapeType="1"/>
              </p:cNvSpPr>
              <p:nvPr/>
            </p:nvSpPr>
            <p:spPr bwMode="auto">
              <a:xfrm>
                <a:off x="7543800" y="3290333"/>
                <a:ext cx="0" cy="562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18"/>
              <p:cNvSpPr txBox="1">
                <a:spLocks noChangeArrowheads="1"/>
              </p:cNvSpPr>
              <p:nvPr/>
            </p:nvSpPr>
            <p:spPr bwMode="auto">
              <a:xfrm>
                <a:off x="6640694" y="3853121"/>
                <a:ext cx="1133921" cy="954107"/>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1600" b="1" dirty="0">
                  <a:latin typeface="Trebuchet MS" panose="020B0603020202020204" pitchFamily="34" charset="0"/>
                </a:endParaRPr>
              </a:p>
            </p:txBody>
          </p:sp>
          <p:sp>
            <p:nvSpPr>
              <p:cNvPr id="35" name="Text Box 18"/>
              <p:cNvSpPr txBox="1">
                <a:spLocks noChangeArrowheads="1"/>
              </p:cNvSpPr>
              <p:nvPr/>
            </p:nvSpPr>
            <p:spPr bwMode="auto">
              <a:xfrm>
                <a:off x="7873727" y="3856967"/>
                <a:ext cx="1127059" cy="946413"/>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endParaRPr lang="en-US" sz="1600" b="1" dirty="0">
                  <a:solidFill>
                    <a:srgbClr val="000000"/>
                  </a:solidFill>
                  <a:latin typeface="Trebuchet MS" panose="020B0603020202020204" pitchFamily="34" charset="0"/>
                </a:endParaRPr>
              </a:p>
              <a:p>
                <a:pPr algn="ctr">
                  <a:spcBef>
                    <a:spcPct val="25000"/>
                  </a:spcBef>
                </a:pPr>
                <a:endParaRPr lang="en-US" sz="600" b="1" dirty="0" smtClean="0">
                  <a:solidFill>
                    <a:srgbClr val="000000"/>
                  </a:solidFill>
                  <a:latin typeface="Trebuchet MS" panose="020B0603020202020204" pitchFamily="34" charset="0"/>
                </a:endParaRPr>
              </a:p>
            </p:txBody>
          </p:sp>
        </p:grpSp>
        <p:sp>
          <p:nvSpPr>
            <p:cNvPr id="121883" name="Text Box 82"/>
            <p:cNvSpPr txBox="1">
              <a:spLocks noChangeArrowheads="1"/>
            </p:cNvSpPr>
            <p:nvPr/>
          </p:nvSpPr>
          <p:spPr bwMode="auto">
            <a:xfrm>
              <a:off x="7177661" y="2206848"/>
              <a:ext cx="1297920" cy="138499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a:t>
              </a:r>
              <a:r>
                <a:rPr lang="en-US" sz="1400" dirty="0" smtClean="0"/>
                <a:t>process </a:t>
              </a:r>
              <a:r>
                <a:rPr lang="en-US" sz="1400" dirty="0"/>
                <a:t>data; determines overall intervention effectiveness</a:t>
              </a:r>
            </a:p>
          </p:txBody>
        </p:sp>
        <p:sp>
          <p:nvSpPr>
            <p:cNvPr id="41" name="Line 31"/>
            <p:cNvSpPr>
              <a:spLocks noChangeShapeType="1"/>
            </p:cNvSpPr>
            <p:nvPr/>
          </p:nvSpPr>
          <p:spPr bwMode="auto">
            <a:xfrm>
              <a:off x="7851378" y="2006478"/>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Isosceles Triangle 29"/>
            <p:cNvSpPr/>
            <p:nvPr/>
          </p:nvSpPr>
          <p:spPr>
            <a:xfrm>
              <a:off x="4254689" y="2885393"/>
              <a:ext cx="535984" cy="26943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4779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defRPr/>
            </a:pPr>
            <a:r>
              <a:rPr lang="en-US" sz="3600" dirty="0" smtClean="0">
                <a:latin typeface="Trebuchet MS"/>
                <a:cs typeface="Trebuchet MS"/>
              </a:rPr>
              <a:t>CICO </a:t>
            </a:r>
            <a:r>
              <a:rPr lang="en-US" sz="3600" b="1" u="sng" dirty="0" smtClean="0">
                <a:latin typeface="Trebuchet MS"/>
                <a:cs typeface="Trebuchet MS"/>
              </a:rPr>
              <a:t>Systems </a:t>
            </a:r>
            <a:r>
              <a:rPr lang="en-US" sz="3600" dirty="0">
                <a:latin typeface="Trebuchet MS"/>
                <a:cs typeface="Trebuchet MS"/>
              </a:rPr>
              <a:t>C</a:t>
            </a:r>
            <a:r>
              <a:rPr lang="en-US" sz="3600" dirty="0" smtClean="0">
                <a:latin typeface="Trebuchet MS"/>
                <a:cs typeface="Trebuchet MS"/>
              </a:rPr>
              <a:t>onversation </a:t>
            </a:r>
            <a:r>
              <a:rPr lang="en-US" sz="3600" dirty="0">
                <a:latin typeface="Trebuchet MS"/>
                <a:cs typeface="Trebuchet MS"/>
              </a:rPr>
              <a:t>Q</a:t>
            </a:r>
            <a:r>
              <a:rPr lang="en-US" sz="3600" dirty="0" smtClean="0">
                <a:latin typeface="Trebuchet MS"/>
                <a:cs typeface="Trebuchet MS"/>
              </a:rPr>
              <a:t>uestions:</a:t>
            </a:r>
            <a:endParaRPr lang="en-US" sz="3600" dirty="0">
              <a:latin typeface="Trebuchet MS"/>
              <a:cs typeface="Trebuchet MS"/>
            </a:endParaRPr>
          </a:p>
        </p:txBody>
      </p:sp>
      <p:sp>
        <p:nvSpPr>
          <p:cNvPr id="62467" name="Content Placeholder 2"/>
          <p:cNvSpPr>
            <a:spLocks noGrp="1"/>
          </p:cNvSpPr>
          <p:nvPr>
            <p:ph idx="1"/>
          </p:nvPr>
        </p:nvSpPr>
        <p:spPr>
          <a:xfrm>
            <a:off x="1066800" y="1600200"/>
            <a:ext cx="6172200" cy="4800600"/>
          </a:xfrm>
        </p:spPr>
        <p:txBody>
          <a:bodyPr>
            <a:normAutofit/>
          </a:bodyPr>
          <a:lstStyle/>
          <a:p>
            <a:pPr>
              <a:buClr>
                <a:srgbClr val="003399"/>
              </a:buClr>
            </a:pPr>
            <a:r>
              <a:rPr lang="en-US" dirty="0">
                <a:cs typeface="Trebuchet MS"/>
              </a:rPr>
              <a:t>Is it </a:t>
            </a:r>
            <a:r>
              <a:rPr lang="en-US" dirty="0" smtClean="0">
                <a:cs typeface="Trebuchet MS"/>
              </a:rPr>
              <a:t>routine?</a:t>
            </a:r>
            <a:endParaRPr lang="en-US" dirty="0">
              <a:cs typeface="Trebuchet MS"/>
            </a:endParaRPr>
          </a:p>
          <a:p>
            <a:endParaRPr lang="en-US" dirty="0">
              <a:cs typeface="Trebuchet MS"/>
            </a:endParaRPr>
          </a:p>
          <a:p>
            <a:pPr lvl="1"/>
            <a:r>
              <a:rPr lang="en-US" i="1" dirty="0" smtClean="0">
                <a:cs typeface="Trebuchet MS"/>
              </a:rPr>
              <a:t>If you currently use CICO</a:t>
            </a:r>
            <a:r>
              <a:rPr lang="en-US" dirty="0" smtClean="0">
                <a:cs typeface="Trebuchet MS"/>
              </a:rPr>
              <a:t>, please complete the </a:t>
            </a:r>
            <a:r>
              <a:rPr lang="en-US" b="1" dirty="0" smtClean="0">
                <a:cs typeface="Trebuchet MS"/>
              </a:rPr>
              <a:t>Check-in/Check-out Intervention Initial Training Checklists </a:t>
            </a:r>
            <a:r>
              <a:rPr lang="en-US" dirty="0" smtClean="0">
                <a:cs typeface="Trebuchet MS"/>
              </a:rPr>
              <a:t>in your packet to find out how routine your CICO system currently is.</a:t>
            </a:r>
          </a:p>
          <a:p>
            <a:pPr lvl="1"/>
            <a:endParaRPr lang="en-US" dirty="0">
              <a:cs typeface="Trebuchet MS"/>
            </a:endParaRPr>
          </a:p>
          <a:p>
            <a:pPr lvl="1"/>
            <a:r>
              <a:rPr lang="en-US" i="1" dirty="0" smtClean="0">
                <a:cs typeface="Trebuchet MS"/>
              </a:rPr>
              <a:t>If you currently don’t use CICO</a:t>
            </a:r>
            <a:r>
              <a:rPr lang="en-US" dirty="0" smtClean="0">
                <a:cs typeface="Trebuchet MS"/>
              </a:rPr>
              <a:t>, please think about another Tier 2 intervention at your school and complete the blank </a:t>
            </a:r>
            <a:r>
              <a:rPr lang="en-US" b="1" dirty="0" smtClean="0">
                <a:cs typeface="Trebuchet MS"/>
              </a:rPr>
              <a:t>Tier 2 </a:t>
            </a:r>
            <a:r>
              <a:rPr lang="en-US" b="1" dirty="0">
                <a:cs typeface="Trebuchet MS"/>
              </a:rPr>
              <a:t>Intervention Initial Training Checklists </a:t>
            </a:r>
            <a:r>
              <a:rPr lang="en-US" dirty="0" smtClean="0">
                <a:cs typeface="Trebuchet MS"/>
              </a:rPr>
              <a:t>in your packet to start your systems conversation about this intervention.</a:t>
            </a:r>
            <a:endParaRPr lang="en-US" dirty="0">
              <a:cs typeface="Trebuchet MS"/>
            </a:endParaRPr>
          </a:p>
          <a:p>
            <a:endParaRPr lang="en-US" dirty="0">
              <a:latin typeface="Trebuchet MS"/>
              <a:cs typeface="Trebuchet MS"/>
            </a:endParaRPr>
          </a:p>
        </p:txBody>
      </p:sp>
      <p:grpSp>
        <p:nvGrpSpPr>
          <p:cNvPr id="5" name="Group 6"/>
          <p:cNvGrpSpPr>
            <a:grpSpLocks/>
          </p:cNvGrpSpPr>
          <p:nvPr/>
        </p:nvGrpSpPr>
        <p:grpSpPr bwMode="auto">
          <a:xfrm>
            <a:off x="47625" y="5699125"/>
            <a:ext cx="1058863" cy="99377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7" name="TextBox 8"/>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14072408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533400"/>
            <a:ext cx="8229600" cy="533400"/>
          </a:xfrm>
        </p:spPr>
        <p:txBody>
          <a:bodyPr/>
          <a:lstStyle/>
          <a:p>
            <a:pPr algn="ctr" eaLnBrk="1" fontAlgn="auto" hangingPunct="1">
              <a:spcAft>
                <a:spcPts val="0"/>
              </a:spcAft>
              <a:defRPr/>
            </a:pPr>
            <a:r>
              <a:rPr lang="en-US" b="1" dirty="0" smtClean="0">
                <a:latin typeface="Trebuchet MS" panose="020B0603020202020204" pitchFamily="34" charset="0"/>
              </a:rPr>
              <a:t>Example 1: </a:t>
            </a:r>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Daily </a:t>
            </a:r>
            <a:r>
              <a:rPr lang="en-US" dirty="0">
                <a:latin typeface="Trebuchet MS" panose="020B0603020202020204" pitchFamily="34" charset="0"/>
              </a:rPr>
              <a:t>Progress </a:t>
            </a:r>
            <a:r>
              <a:rPr lang="en-US" dirty="0" smtClean="0">
                <a:latin typeface="Trebuchet MS" panose="020B0603020202020204" pitchFamily="34" charset="0"/>
              </a:rPr>
              <a:t>Report</a:t>
            </a:r>
            <a:endParaRPr lang="en-US" dirty="0">
              <a:latin typeface="Trebuchet MS" panose="020B0603020202020204" pitchFamily="34" charset="0"/>
            </a:endParaRPr>
          </a:p>
        </p:txBody>
      </p:sp>
      <p:graphicFrame>
        <p:nvGraphicFramePr>
          <p:cNvPr id="37891" name="Object 3"/>
          <p:cNvGraphicFramePr>
            <a:graphicFrameLocks noGrp="1" noChangeAspect="1"/>
          </p:cNvGraphicFramePr>
          <p:nvPr>
            <p:ph type="tbl" idx="4294967295"/>
            <p:extLst>
              <p:ext uri="{D42A27DB-BD31-4B8C-83A1-F6EECF244321}">
                <p14:modId xmlns:p14="http://schemas.microsoft.com/office/powerpoint/2010/main" val="1289552119"/>
              </p:ext>
            </p:extLst>
          </p:nvPr>
        </p:nvGraphicFramePr>
        <p:xfrm>
          <a:off x="304800" y="1676400"/>
          <a:ext cx="8594725" cy="4140200"/>
        </p:xfrm>
        <a:graphic>
          <a:graphicData uri="http://schemas.openxmlformats.org/presentationml/2006/ole">
            <mc:AlternateContent xmlns:mc="http://schemas.openxmlformats.org/markup-compatibility/2006">
              <mc:Choice xmlns:v="urn:schemas-microsoft-com:vml" Requires="v">
                <p:oleObj spid="_x0000_s6181" name="Document" r:id="rId5" imgW="35961905" imgH="15847619" progId="Word.Document.8">
                  <p:embed/>
                </p:oleObj>
              </mc:Choice>
              <mc:Fallback>
                <p:oleObj name="Document" r:id="rId5" imgW="35961905" imgH="15847619" progId="Word.Documen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76400"/>
                        <a:ext cx="85947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917970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86800" cy="5181600"/>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914" name="Group 1"/>
          <p:cNvGrpSpPr>
            <a:grpSpLocks/>
          </p:cNvGrpSpPr>
          <p:nvPr/>
        </p:nvGrpSpPr>
        <p:grpSpPr bwMode="auto">
          <a:xfrm>
            <a:off x="1219200" y="2514600"/>
            <a:ext cx="400050" cy="1314450"/>
            <a:chOff x="838200" y="381000"/>
            <a:chExt cx="400050" cy="1314450"/>
          </a:xfrm>
          <a:solidFill>
            <a:schemeClr val="bg1"/>
          </a:solidFill>
        </p:grpSpPr>
        <p:pic>
          <p:nvPicPr>
            <p:cNvPr id="38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400050"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9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400050"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9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400050"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8915" name="Rectangle 9"/>
          <p:cNvSpPr>
            <a:spLocks noChangeArrowheads="1"/>
          </p:cNvSpPr>
          <p:nvPr/>
        </p:nvSpPr>
        <p:spPr bwMode="auto">
          <a:xfrm>
            <a:off x="-962025" y="-133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a:endParaRPr lang="en-US">
              <a:solidFill>
                <a:srgbClr val="000000"/>
              </a:solidFill>
              <a:cs typeface="ＭＳ Ｐゴシック" charset="0"/>
            </a:endParaRPr>
          </a:p>
        </p:txBody>
      </p:sp>
      <p:sp>
        <p:nvSpPr>
          <p:cNvPr id="38916" name="Rectangle 10"/>
          <p:cNvSpPr>
            <a:spLocks noChangeArrowheads="1"/>
          </p:cNvSpPr>
          <p:nvPr/>
        </p:nvSpPr>
        <p:spPr bwMode="auto">
          <a:xfrm>
            <a:off x="-962025" y="-93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a:endParaRPr lang="en-US">
              <a:solidFill>
                <a:srgbClr val="000000"/>
              </a:solidFill>
              <a:cs typeface="ＭＳ Ｐゴシック" charset="0"/>
            </a:endParaRPr>
          </a:p>
        </p:txBody>
      </p:sp>
      <p:sp>
        <p:nvSpPr>
          <p:cNvPr id="38917" name="Rectangle 11"/>
          <p:cNvSpPr>
            <a:spLocks noChangeArrowheads="1"/>
          </p:cNvSpPr>
          <p:nvPr/>
        </p:nvSpPr>
        <p:spPr bwMode="auto">
          <a:xfrm>
            <a:off x="1219200" y="5814"/>
            <a:ext cx="73977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3600" b="1" dirty="0" smtClean="0">
                <a:solidFill>
                  <a:srgbClr val="3A54A5"/>
                </a:solidFill>
                <a:latin typeface="Trebuchet MS" panose="020B0603020202020204" pitchFamily="34" charset="0"/>
                <a:cs typeface="Times New Roman" charset="0"/>
              </a:rPr>
              <a:t>Example 2: </a:t>
            </a:r>
          </a:p>
          <a:p>
            <a:pPr algn="ctr" defTabSz="914400"/>
            <a:r>
              <a:rPr lang="en-US" sz="3600" dirty="0" smtClean="0">
                <a:solidFill>
                  <a:srgbClr val="3A54A5"/>
                </a:solidFill>
                <a:latin typeface="Trebuchet MS" panose="020B0603020202020204" pitchFamily="34" charset="0"/>
                <a:cs typeface="Times New Roman" charset="0"/>
              </a:rPr>
              <a:t>Grant </a:t>
            </a:r>
            <a:r>
              <a:rPr lang="en-US" sz="3600" dirty="0">
                <a:solidFill>
                  <a:srgbClr val="3A54A5"/>
                </a:solidFill>
                <a:latin typeface="Trebuchet MS" panose="020B0603020202020204" pitchFamily="34" charset="0"/>
                <a:cs typeface="Times New Roman" charset="0"/>
              </a:rPr>
              <a:t>Middle School STAR CLUB</a:t>
            </a:r>
          </a:p>
          <a:p>
            <a:pPr algn="ctr" defTabSz="914400" eaLnBrk="0" hangingPunct="0"/>
            <a:endParaRPr lang="en-US" sz="1400" dirty="0">
              <a:solidFill>
                <a:srgbClr val="000000"/>
              </a:solidFill>
              <a:cs typeface="Times New Roman" charset="0"/>
            </a:endParaRPr>
          </a:p>
          <a:p>
            <a:pPr algn="ctr" defTabSz="914400" eaLnBrk="0" hangingPunct="0"/>
            <a:r>
              <a:rPr lang="en-US" sz="1400" dirty="0">
                <a:solidFill>
                  <a:srgbClr val="000000"/>
                </a:solidFill>
                <a:cs typeface="Times New Roman" charset="0"/>
              </a:rPr>
              <a:t>(Students tracking Awesome Results)</a:t>
            </a:r>
            <a:endParaRPr lang="en-US" sz="900" dirty="0">
              <a:solidFill>
                <a:srgbClr val="000000"/>
              </a:solidFill>
              <a:cs typeface="Times New Roman" charset="0"/>
            </a:endParaRPr>
          </a:p>
          <a:p>
            <a:pPr algn="ctr" defTabSz="914400" eaLnBrk="0" hangingPunct="0"/>
            <a:r>
              <a:rPr lang="en-US" sz="900" dirty="0">
                <a:solidFill>
                  <a:srgbClr val="000000"/>
                </a:solidFill>
                <a:latin typeface="Comic Sans MS" charset="0"/>
                <a:cs typeface="Times New Roman" charset="0"/>
              </a:rPr>
              <a:t>Daily Progress Report</a:t>
            </a:r>
            <a:endParaRPr lang="en-US" sz="900" dirty="0">
              <a:solidFill>
                <a:srgbClr val="000000"/>
              </a:solidFill>
              <a:cs typeface="Times New Roman" charset="0"/>
            </a:endParaRPr>
          </a:p>
          <a:p>
            <a:pPr algn="ctr" defTabSz="914400" eaLnBrk="0" hangingPunct="0">
              <a:spcAft>
                <a:spcPts val="600"/>
              </a:spcAft>
            </a:pPr>
            <a:r>
              <a:rPr lang="en-US" sz="900" dirty="0">
                <a:solidFill>
                  <a:srgbClr val="000000"/>
                </a:solidFill>
                <a:latin typeface="Comic Sans MS" charset="0"/>
                <a:cs typeface="Times New Roman" charset="0"/>
              </a:rPr>
              <a:t>NAME:______________________  DATE:__________________</a:t>
            </a:r>
            <a:endParaRPr lang="en-US" sz="900" dirty="0">
              <a:solidFill>
                <a:srgbClr val="000000"/>
              </a:solidFill>
              <a:cs typeface="Times New Roman" charset="0"/>
            </a:endParaRPr>
          </a:p>
          <a:p>
            <a:pPr algn="ctr" defTabSz="914400" eaLnBrk="0" hangingPunct="0">
              <a:spcAft>
                <a:spcPts val="600"/>
              </a:spcAft>
            </a:pPr>
            <a:r>
              <a:rPr lang="en-US" sz="900" dirty="0">
                <a:solidFill>
                  <a:srgbClr val="000000"/>
                </a:solidFill>
                <a:latin typeface="Comic Sans MS" charset="0"/>
                <a:cs typeface="Times New Roman" charset="0"/>
              </a:rPr>
              <a:t>Teachers please indicate YES (2), SO-SO (1), or NO (0) regarding the student</a:t>
            </a:r>
            <a:r>
              <a:rPr lang="ja-JP" altLang="en-US" sz="900" dirty="0">
                <a:solidFill>
                  <a:srgbClr val="000000"/>
                </a:solidFill>
                <a:latin typeface="Comic Sans MS" charset="0"/>
                <a:cs typeface="Times New Roman" charset="0"/>
              </a:rPr>
              <a:t>’</a:t>
            </a:r>
            <a:r>
              <a:rPr lang="en-US" sz="900" dirty="0">
                <a:solidFill>
                  <a:srgbClr val="000000"/>
                </a:solidFill>
                <a:latin typeface="Comic Sans MS" charset="0"/>
                <a:cs typeface="Times New Roman" charset="0"/>
              </a:rPr>
              <a:t>s achievement to the following goals.</a:t>
            </a:r>
            <a:endParaRPr lang="en-US" dirty="0">
              <a:solidFill>
                <a:srgbClr val="000000"/>
              </a:solidFill>
              <a:cs typeface="Times New Roman" charset="0"/>
            </a:endParaRPr>
          </a:p>
        </p:txBody>
      </p:sp>
      <p:graphicFrame>
        <p:nvGraphicFramePr>
          <p:cNvPr id="41015" name="Group 55"/>
          <p:cNvGraphicFramePr>
            <a:graphicFrameLocks noGrp="1"/>
          </p:cNvGraphicFramePr>
          <p:nvPr>
            <p:extLst>
              <p:ext uri="{D42A27DB-BD31-4B8C-83A1-F6EECF244321}">
                <p14:modId xmlns:p14="http://schemas.microsoft.com/office/powerpoint/2010/main" val="2967269132"/>
              </p:ext>
            </p:extLst>
          </p:nvPr>
        </p:nvGraphicFramePr>
        <p:xfrm>
          <a:off x="1752600" y="2133600"/>
          <a:ext cx="5957888" cy="2730501"/>
        </p:xfrm>
        <a:graphic>
          <a:graphicData uri="http://schemas.openxmlformats.org/drawingml/2006/table">
            <a:tbl>
              <a:tblPr/>
              <a:tblGrid>
                <a:gridCol w="1352550"/>
                <a:gridCol w="1150938"/>
                <a:gridCol w="1150937"/>
                <a:gridCol w="1150938"/>
                <a:gridCol w="1152525"/>
              </a:tblGrid>
              <a:tr h="365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1st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2nd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3rd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4th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Safe</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Respectful</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Responsible</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Total Points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Teacher Initials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62" name="Rectangle 207"/>
          <p:cNvSpPr>
            <a:spLocks noChangeArrowheads="1"/>
          </p:cNvSpPr>
          <p:nvPr/>
        </p:nvSpPr>
        <p:spPr bwMode="auto">
          <a:xfrm>
            <a:off x="381000" y="4953000"/>
            <a:ext cx="8424862" cy="1214437"/>
          </a:xfrm>
          <a:prstGeom prst="rect">
            <a:avLst/>
          </a:prstGeom>
          <a:solidFill>
            <a:schemeClr val="bg1"/>
          </a:solidFill>
          <a:ln>
            <a:noFill/>
          </a:ln>
          <a:extLst/>
        </p:spPr>
        <p:txBody>
          <a:bodyPr anchor="ctr">
            <a:spAutoFit/>
          </a:bodyPr>
          <a:lstStyle/>
          <a:p>
            <a:pPr indent="457200" defTabSz="914400">
              <a:spcAft>
                <a:spcPts val="600"/>
              </a:spcAft>
            </a:pPr>
            <a:r>
              <a:rPr lang="en-US" sz="900" dirty="0">
                <a:solidFill>
                  <a:srgbClr val="000000"/>
                </a:solidFill>
                <a:latin typeface="Comic Sans MS" charset="0"/>
                <a:cs typeface="Times New Roman" charset="0"/>
              </a:rPr>
              <a:t>BEP Daily Goal  _32___/_40___		BEP daily score _____/______		Percentage_________</a:t>
            </a:r>
            <a:endParaRPr lang="en-US" sz="900" dirty="0">
              <a:solidFill>
                <a:srgbClr val="000000"/>
              </a:solidFill>
              <a:cs typeface="Times New Roman" charset="0"/>
            </a:endParaRPr>
          </a:p>
          <a:p>
            <a:pPr indent="457200" defTabSz="914400" eaLnBrk="0" hangingPunct="0">
              <a:spcAft>
                <a:spcPts val="600"/>
              </a:spcAft>
            </a:pPr>
            <a:r>
              <a:rPr lang="en-US" sz="900" dirty="0">
                <a:solidFill>
                  <a:srgbClr val="000000"/>
                </a:solidFill>
                <a:latin typeface="Comic Sans MS" charset="0"/>
                <a:cs typeface="Times New Roman" charset="0"/>
              </a:rPr>
              <a:t>In training  _____		BEP Member _____                            Student Signature______________________________</a:t>
            </a:r>
            <a:endParaRPr lang="en-US" sz="900" dirty="0">
              <a:solidFill>
                <a:srgbClr val="000000"/>
              </a:solidFill>
              <a:cs typeface="Times New Roman" charset="0"/>
            </a:endParaRPr>
          </a:p>
          <a:p>
            <a:pPr indent="457200" defTabSz="914400" eaLnBrk="0" hangingPunct="0"/>
            <a:r>
              <a:rPr lang="en-US" sz="900" dirty="0">
                <a:solidFill>
                  <a:srgbClr val="000000"/>
                </a:solidFill>
                <a:latin typeface="Comic Sans MS" charset="0"/>
                <a:cs typeface="Times New Roman" charset="0"/>
              </a:rPr>
              <a:t>									           </a:t>
            </a:r>
            <a:endParaRPr lang="en-US" sz="900" dirty="0">
              <a:solidFill>
                <a:srgbClr val="000000"/>
              </a:solidFill>
              <a:cs typeface="Times New Roman" charset="0"/>
            </a:endParaRPr>
          </a:p>
          <a:p>
            <a:pPr indent="457200" defTabSz="914400" eaLnBrk="0" hangingPunct="0"/>
            <a:r>
              <a:rPr lang="en-US" sz="900" dirty="0">
                <a:solidFill>
                  <a:srgbClr val="000000"/>
                </a:solidFill>
                <a:latin typeface="Comic Sans MS" charset="0"/>
                <a:cs typeface="Times New Roman" charset="0"/>
              </a:rPr>
              <a:t>Teacher comments: Please state briefly any specific behaviors or achievements that demonstrate the students progress</a:t>
            </a:r>
          </a:p>
          <a:p>
            <a:pPr indent="457200" defTabSz="914400" eaLnBrk="0" hangingPunct="0"/>
            <a:r>
              <a:rPr lang="en-US" sz="900" dirty="0">
                <a:solidFill>
                  <a:srgbClr val="000000"/>
                </a:solidFill>
                <a:latin typeface="Comic Sans MS" charset="0"/>
                <a:cs typeface="Times New Roman" charset="0"/>
              </a:rPr>
              <a:t> (if additional space is required, please staple a note and indicate so below)</a:t>
            </a:r>
            <a:endParaRPr lang="en-US" sz="900" dirty="0">
              <a:solidFill>
                <a:srgbClr val="000000"/>
              </a:solidFill>
              <a:cs typeface="Times New Roman" charset="0"/>
            </a:endParaRPr>
          </a:p>
          <a:p>
            <a:pPr indent="457200" defTabSz="914400" eaLnBrk="0" hangingPunct="0"/>
            <a:endParaRPr lang="en-US" dirty="0">
              <a:solidFill>
                <a:srgbClr val="000000"/>
              </a:solidFill>
              <a:cs typeface="Times New Roman" charset="0"/>
            </a:endParaRPr>
          </a:p>
        </p:txBody>
      </p:sp>
      <p:sp>
        <p:nvSpPr>
          <p:cNvPr id="38963" name="Rectangle 242"/>
          <p:cNvSpPr>
            <a:spLocks noChangeArrowheads="1"/>
          </p:cNvSpPr>
          <p:nvPr/>
        </p:nvSpPr>
        <p:spPr bwMode="auto">
          <a:xfrm>
            <a:off x="-962025" y="7969250"/>
            <a:ext cx="6496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a:r>
              <a:rPr lang="en-US" sz="900">
                <a:solidFill>
                  <a:srgbClr val="000000"/>
                </a:solidFill>
                <a:cs typeface="Times New Roman" charset="0"/>
              </a:rPr>
              <a:t>Adapted from </a:t>
            </a:r>
            <a:r>
              <a:rPr lang="en-US" sz="900" i="1">
                <a:solidFill>
                  <a:srgbClr val="000000"/>
                </a:solidFill>
                <a:cs typeface="Times New Roman" charset="0"/>
              </a:rPr>
              <a:t>Responding to Problem Behavior in Schools: The Behavior Education Program</a:t>
            </a:r>
            <a:r>
              <a:rPr lang="en-US" sz="900">
                <a:solidFill>
                  <a:srgbClr val="000000"/>
                </a:solidFill>
                <a:cs typeface="Times New Roman" charset="0"/>
              </a:rPr>
              <a:t> by Crone, Horner, and Hawken</a:t>
            </a:r>
            <a:endParaRPr lang="en-US">
              <a:solidFill>
                <a:srgbClr val="000000"/>
              </a:solidFill>
              <a:cs typeface="Times New Roman" charset="0"/>
            </a:endParaRPr>
          </a:p>
        </p:txBody>
      </p:sp>
      <p:sp>
        <p:nvSpPr>
          <p:cNvPr id="38964" name="TextBox 11"/>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spTree>
    <p:extLst>
      <p:ext uri="{BB962C8B-B14F-4D97-AF65-F5344CB8AC3E}">
        <p14:creationId xmlns:p14="http://schemas.microsoft.com/office/powerpoint/2010/main" val="382174550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42" y="1283679"/>
            <a:ext cx="8929165" cy="5141912"/>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938" name="Group 2"/>
          <p:cNvGrpSpPr>
            <a:grpSpLocks/>
          </p:cNvGrpSpPr>
          <p:nvPr/>
        </p:nvGrpSpPr>
        <p:grpSpPr bwMode="auto">
          <a:xfrm>
            <a:off x="117610" y="1447800"/>
            <a:ext cx="8839200" cy="4343400"/>
            <a:chOff x="-3" y="-3"/>
            <a:chExt cx="4359" cy="2693"/>
          </a:xfrm>
        </p:grpSpPr>
        <p:grpSp>
          <p:nvGrpSpPr>
            <p:cNvPr id="39941" name="Group 3"/>
            <p:cNvGrpSpPr>
              <a:grpSpLocks/>
            </p:cNvGrpSpPr>
            <p:nvPr/>
          </p:nvGrpSpPr>
          <p:grpSpPr bwMode="auto">
            <a:xfrm>
              <a:off x="0" y="0"/>
              <a:ext cx="4353" cy="2687"/>
              <a:chOff x="0" y="0"/>
              <a:chExt cx="4353" cy="2687"/>
            </a:xfrm>
          </p:grpSpPr>
          <p:grpSp>
            <p:nvGrpSpPr>
              <p:cNvPr id="39943" name="Group 4"/>
              <p:cNvGrpSpPr>
                <a:grpSpLocks/>
              </p:cNvGrpSpPr>
              <p:nvPr/>
            </p:nvGrpSpPr>
            <p:grpSpPr bwMode="auto">
              <a:xfrm>
                <a:off x="0" y="0"/>
                <a:ext cx="519" cy="480"/>
                <a:chOff x="0" y="0"/>
                <a:chExt cx="519" cy="480"/>
              </a:xfrm>
            </p:grpSpPr>
            <p:sp>
              <p:nvSpPr>
                <p:cNvPr id="40067" name="Rectangle 5"/>
                <p:cNvSpPr>
                  <a:spLocks noChangeArrowheads="1"/>
                </p:cNvSpPr>
                <p:nvPr/>
              </p:nvSpPr>
              <p:spPr bwMode="auto">
                <a:xfrm>
                  <a:off x="43" y="0"/>
                  <a:ext cx="43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400" b="1" dirty="0">
                      <a:solidFill>
                        <a:srgbClr val="000000"/>
                      </a:solidFill>
                      <a:latin typeface="Comic Sans MS" charset="0"/>
                      <a:cs typeface="Times New Roman" charset="0"/>
                    </a:rPr>
                    <a:t>Goals</a:t>
                  </a:r>
                </a:p>
                <a:p>
                  <a:pPr defTabSz="914400" eaLnBrk="0" hangingPunct="0"/>
                  <a:endParaRPr lang="en-US" sz="1400" b="1" dirty="0">
                    <a:solidFill>
                      <a:srgbClr val="000000"/>
                    </a:solidFill>
                    <a:latin typeface="Comic Sans MS" charset="0"/>
                    <a:cs typeface="Times New Roman" charset="0"/>
                  </a:endParaRPr>
                </a:p>
              </p:txBody>
            </p:sp>
            <p:sp>
              <p:nvSpPr>
                <p:cNvPr id="40068" name="Rectangle 6"/>
                <p:cNvSpPr>
                  <a:spLocks noChangeArrowheads="1"/>
                </p:cNvSpPr>
                <p:nvPr/>
              </p:nvSpPr>
              <p:spPr bwMode="auto">
                <a:xfrm>
                  <a:off x="0" y="0"/>
                  <a:ext cx="51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4" name="Group 7"/>
              <p:cNvGrpSpPr>
                <a:grpSpLocks/>
              </p:cNvGrpSpPr>
              <p:nvPr/>
            </p:nvGrpSpPr>
            <p:grpSpPr bwMode="auto">
              <a:xfrm>
                <a:off x="519" y="0"/>
                <a:ext cx="639" cy="480"/>
                <a:chOff x="519" y="0"/>
                <a:chExt cx="639" cy="480"/>
              </a:xfrm>
            </p:grpSpPr>
            <p:sp>
              <p:nvSpPr>
                <p:cNvPr id="40065" name="Rectangle 8"/>
                <p:cNvSpPr>
                  <a:spLocks noChangeArrowheads="1"/>
                </p:cNvSpPr>
                <p:nvPr/>
              </p:nvSpPr>
              <p:spPr bwMode="auto">
                <a:xfrm>
                  <a:off x="562" y="0"/>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Am to </a:t>
                  </a:r>
                  <a:r>
                    <a:rPr lang="en-US" sz="1200">
                      <a:solidFill>
                        <a:srgbClr val="000000"/>
                      </a:solidFill>
                      <a:latin typeface="Comic Sans MS" charset="0"/>
                      <a:cs typeface="Times New Roman" charset="0"/>
                    </a:rPr>
                    <a:t>Midmorning</a:t>
                  </a:r>
                </a:p>
                <a:p>
                  <a:pPr defTabSz="914400" eaLnBrk="0" hangingPunct="0"/>
                  <a:endParaRPr lang="en-US" sz="2400">
                    <a:solidFill>
                      <a:srgbClr val="000000"/>
                    </a:solidFill>
                    <a:latin typeface="Comic Sans MS" charset="0"/>
                    <a:cs typeface="Times New Roman" charset="0"/>
                  </a:endParaRPr>
                </a:p>
              </p:txBody>
            </p:sp>
            <p:sp>
              <p:nvSpPr>
                <p:cNvPr id="40066" name="Rectangle 9"/>
                <p:cNvSpPr>
                  <a:spLocks noChangeArrowheads="1"/>
                </p:cNvSpPr>
                <p:nvPr/>
              </p:nvSpPr>
              <p:spPr bwMode="auto">
                <a:xfrm>
                  <a:off x="519" y="0"/>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5" name="Group 10"/>
              <p:cNvGrpSpPr>
                <a:grpSpLocks/>
              </p:cNvGrpSpPr>
              <p:nvPr/>
            </p:nvGrpSpPr>
            <p:grpSpPr bwMode="auto">
              <a:xfrm>
                <a:off x="1158" y="0"/>
                <a:ext cx="639" cy="480"/>
                <a:chOff x="1158" y="0"/>
                <a:chExt cx="639" cy="480"/>
              </a:xfrm>
            </p:grpSpPr>
            <p:sp>
              <p:nvSpPr>
                <p:cNvPr id="40063" name="Rectangle 11"/>
                <p:cNvSpPr>
                  <a:spLocks noChangeArrowheads="1"/>
                </p:cNvSpPr>
                <p:nvPr/>
              </p:nvSpPr>
              <p:spPr bwMode="auto">
                <a:xfrm>
                  <a:off x="1201" y="0"/>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Midmorning to Lunch</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4" name="Rectangle 12"/>
                <p:cNvSpPr>
                  <a:spLocks noChangeArrowheads="1"/>
                </p:cNvSpPr>
                <p:nvPr/>
              </p:nvSpPr>
              <p:spPr bwMode="auto">
                <a:xfrm>
                  <a:off x="1158" y="0"/>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6" name="Group 13"/>
              <p:cNvGrpSpPr>
                <a:grpSpLocks/>
              </p:cNvGrpSpPr>
              <p:nvPr/>
            </p:nvGrpSpPr>
            <p:grpSpPr bwMode="auto">
              <a:xfrm>
                <a:off x="1797" y="0"/>
                <a:ext cx="639" cy="480"/>
                <a:chOff x="1797" y="0"/>
                <a:chExt cx="639" cy="480"/>
              </a:xfrm>
            </p:grpSpPr>
            <p:sp>
              <p:nvSpPr>
                <p:cNvPr id="40061" name="Rectangle 14"/>
                <p:cNvSpPr>
                  <a:spLocks noChangeArrowheads="1"/>
                </p:cNvSpPr>
                <p:nvPr/>
              </p:nvSpPr>
              <p:spPr bwMode="auto">
                <a:xfrm>
                  <a:off x="1840" y="0"/>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Lunch</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2" name="Rectangle 15"/>
                <p:cNvSpPr>
                  <a:spLocks noChangeArrowheads="1"/>
                </p:cNvSpPr>
                <p:nvPr/>
              </p:nvSpPr>
              <p:spPr bwMode="auto">
                <a:xfrm>
                  <a:off x="1797" y="0"/>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7" name="Group 16"/>
              <p:cNvGrpSpPr>
                <a:grpSpLocks/>
              </p:cNvGrpSpPr>
              <p:nvPr/>
            </p:nvGrpSpPr>
            <p:grpSpPr bwMode="auto">
              <a:xfrm>
                <a:off x="2436" y="0"/>
                <a:ext cx="639" cy="480"/>
                <a:chOff x="2436" y="0"/>
                <a:chExt cx="639" cy="480"/>
              </a:xfrm>
            </p:grpSpPr>
            <p:sp>
              <p:nvSpPr>
                <p:cNvPr id="40059" name="Rectangle 17"/>
                <p:cNvSpPr>
                  <a:spLocks noChangeArrowheads="1"/>
                </p:cNvSpPr>
                <p:nvPr/>
              </p:nvSpPr>
              <p:spPr bwMode="auto">
                <a:xfrm>
                  <a:off x="2479" y="0"/>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PM</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0" name="Rectangle 18"/>
                <p:cNvSpPr>
                  <a:spLocks noChangeArrowheads="1"/>
                </p:cNvSpPr>
                <p:nvPr/>
              </p:nvSpPr>
              <p:spPr bwMode="auto">
                <a:xfrm>
                  <a:off x="2436" y="0"/>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8" name="Group 19"/>
              <p:cNvGrpSpPr>
                <a:grpSpLocks/>
              </p:cNvGrpSpPr>
              <p:nvPr/>
            </p:nvGrpSpPr>
            <p:grpSpPr bwMode="auto">
              <a:xfrm>
                <a:off x="3075" y="0"/>
                <a:ext cx="639" cy="480"/>
                <a:chOff x="3075" y="0"/>
                <a:chExt cx="639" cy="480"/>
              </a:xfrm>
            </p:grpSpPr>
            <p:sp>
              <p:nvSpPr>
                <p:cNvPr id="40057" name="Rectangle 20"/>
                <p:cNvSpPr>
                  <a:spLocks noChangeArrowheads="1"/>
                </p:cNvSpPr>
                <p:nvPr/>
              </p:nvSpPr>
              <p:spPr bwMode="auto">
                <a:xfrm>
                  <a:off x="3118" y="0"/>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8" name="Rectangle 21"/>
                <p:cNvSpPr>
                  <a:spLocks noChangeArrowheads="1"/>
                </p:cNvSpPr>
                <p:nvPr/>
              </p:nvSpPr>
              <p:spPr bwMode="auto">
                <a:xfrm>
                  <a:off x="3075" y="0"/>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9" name="Group 22"/>
              <p:cNvGrpSpPr>
                <a:grpSpLocks/>
              </p:cNvGrpSpPr>
              <p:nvPr/>
            </p:nvGrpSpPr>
            <p:grpSpPr bwMode="auto">
              <a:xfrm>
                <a:off x="3714" y="0"/>
                <a:ext cx="639" cy="480"/>
                <a:chOff x="3714" y="0"/>
                <a:chExt cx="639" cy="480"/>
              </a:xfrm>
            </p:grpSpPr>
            <p:sp>
              <p:nvSpPr>
                <p:cNvPr id="40055" name="Rectangle 23"/>
                <p:cNvSpPr>
                  <a:spLocks noChangeArrowheads="1"/>
                </p:cNvSpPr>
                <p:nvPr/>
              </p:nvSpPr>
              <p:spPr bwMode="auto">
                <a:xfrm>
                  <a:off x="3757" y="0"/>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6" name="Rectangle 24"/>
                <p:cNvSpPr>
                  <a:spLocks noChangeArrowheads="1"/>
                </p:cNvSpPr>
                <p:nvPr/>
              </p:nvSpPr>
              <p:spPr bwMode="auto">
                <a:xfrm>
                  <a:off x="3714" y="0"/>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0" name="Group 25"/>
              <p:cNvGrpSpPr>
                <a:grpSpLocks/>
              </p:cNvGrpSpPr>
              <p:nvPr/>
            </p:nvGrpSpPr>
            <p:grpSpPr bwMode="auto">
              <a:xfrm>
                <a:off x="0" y="480"/>
                <a:ext cx="519" cy="518"/>
                <a:chOff x="0" y="480"/>
                <a:chExt cx="519" cy="518"/>
              </a:xfrm>
            </p:grpSpPr>
            <p:sp>
              <p:nvSpPr>
                <p:cNvPr id="40053" name="Rectangle 26"/>
                <p:cNvSpPr>
                  <a:spLocks noChangeArrowheads="1"/>
                </p:cNvSpPr>
                <p:nvPr/>
              </p:nvSpPr>
              <p:spPr bwMode="auto">
                <a:xfrm>
                  <a:off x="43" y="480"/>
                  <a:ext cx="43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Be Safe </a:t>
                  </a:r>
                </a:p>
                <a:p>
                  <a:pPr defTabSz="914400" eaLnBrk="0" hangingPunct="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4" name="Rectangle 27"/>
                <p:cNvSpPr>
                  <a:spLocks noChangeArrowheads="1"/>
                </p:cNvSpPr>
                <p:nvPr/>
              </p:nvSpPr>
              <p:spPr bwMode="auto">
                <a:xfrm>
                  <a:off x="0" y="480"/>
                  <a:ext cx="51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1" name="Group 28"/>
              <p:cNvGrpSpPr>
                <a:grpSpLocks/>
              </p:cNvGrpSpPr>
              <p:nvPr/>
            </p:nvGrpSpPr>
            <p:grpSpPr bwMode="auto">
              <a:xfrm>
                <a:off x="519" y="480"/>
                <a:ext cx="639" cy="518"/>
                <a:chOff x="519" y="480"/>
                <a:chExt cx="639" cy="518"/>
              </a:xfrm>
            </p:grpSpPr>
            <p:sp>
              <p:nvSpPr>
                <p:cNvPr id="40051" name="Rectangle 29"/>
                <p:cNvSpPr>
                  <a:spLocks noChangeArrowheads="1"/>
                </p:cNvSpPr>
                <p:nvPr/>
              </p:nvSpPr>
              <p:spPr bwMode="auto">
                <a:xfrm>
                  <a:off x="562" y="480"/>
                  <a:ext cx="5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52" name="Rectangle 30"/>
                <p:cNvSpPr>
                  <a:spLocks noChangeArrowheads="1"/>
                </p:cNvSpPr>
                <p:nvPr/>
              </p:nvSpPr>
              <p:spPr bwMode="auto">
                <a:xfrm>
                  <a:off x="519" y="480"/>
                  <a:ext cx="63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2" name="Group 31"/>
              <p:cNvGrpSpPr>
                <a:grpSpLocks/>
              </p:cNvGrpSpPr>
              <p:nvPr/>
            </p:nvGrpSpPr>
            <p:grpSpPr bwMode="auto">
              <a:xfrm>
                <a:off x="1158" y="480"/>
                <a:ext cx="639" cy="518"/>
                <a:chOff x="1158" y="480"/>
                <a:chExt cx="639" cy="518"/>
              </a:xfrm>
            </p:grpSpPr>
            <p:sp>
              <p:nvSpPr>
                <p:cNvPr id="40049" name="Rectangle 32"/>
                <p:cNvSpPr>
                  <a:spLocks noChangeArrowheads="1"/>
                </p:cNvSpPr>
                <p:nvPr/>
              </p:nvSpPr>
              <p:spPr bwMode="auto">
                <a:xfrm>
                  <a:off x="1201" y="480"/>
                  <a:ext cx="5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50" name="Rectangle 33"/>
                <p:cNvSpPr>
                  <a:spLocks noChangeArrowheads="1"/>
                </p:cNvSpPr>
                <p:nvPr/>
              </p:nvSpPr>
              <p:spPr bwMode="auto">
                <a:xfrm>
                  <a:off x="1158" y="480"/>
                  <a:ext cx="63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3" name="Group 34"/>
              <p:cNvGrpSpPr>
                <a:grpSpLocks/>
              </p:cNvGrpSpPr>
              <p:nvPr/>
            </p:nvGrpSpPr>
            <p:grpSpPr bwMode="auto">
              <a:xfrm>
                <a:off x="1797" y="480"/>
                <a:ext cx="639" cy="518"/>
                <a:chOff x="1797" y="480"/>
                <a:chExt cx="639" cy="518"/>
              </a:xfrm>
            </p:grpSpPr>
            <p:sp>
              <p:nvSpPr>
                <p:cNvPr id="40047" name="Rectangle 35"/>
                <p:cNvSpPr>
                  <a:spLocks noChangeArrowheads="1"/>
                </p:cNvSpPr>
                <p:nvPr/>
              </p:nvSpPr>
              <p:spPr bwMode="auto">
                <a:xfrm>
                  <a:off x="1840" y="480"/>
                  <a:ext cx="5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8" name="Rectangle 36"/>
                <p:cNvSpPr>
                  <a:spLocks noChangeArrowheads="1"/>
                </p:cNvSpPr>
                <p:nvPr/>
              </p:nvSpPr>
              <p:spPr bwMode="auto">
                <a:xfrm>
                  <a:off x="1797" y="480"/>
                  <a:ext cx="63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4" name="Group 37"/>
              <p:cNvGrpSpPr>
                <a:grpSpLocks/>
              </p:cNvGrpSpPr>
              <p:nvPr/>
            </p:nvGrpSpPr>
            <p:grpSpPr bwMode="auto">
              <a:xfrm>
                <a:off x="2436" y="480"/>
                <a:ext cx="639" cy="518"/>
                <a:chOff x="2436" y="480"/>
                <a:chExt cx="639" cy="518"/>
              </a:xfrm>
            </p:grpSpPr>
            <p:sp>
              <p:nvSpPr>
                <p:cNvPr id="40045" name="Rectangle 38"/>
                <p:cNvSpPr>
                  <a:spLocks noChangeArrowheads="1"/>
                </p:cNvSpPr>
                <p:nvPr/>
              </p:nvSpPr>
              <p:spPr bwMode="auto">
                <a:xfrm>
                  <a:off x="2479" y="480"/>
                  <a:ext cx="5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6" name="Rectangle 39"/>
                <p:cNvSpPr>
                  <a:spLocks noChangeArrowheads="1"/>
                </p:cNvSpPr>
                <p:nvPr/>
              </p:nvSpPr>
              <p:spPr bwMode="auto">
                <a:xfrm>
                  <a:off x="2436" y="480"/>
                  <a:ext cx="63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5" name="Group 40"/>
              <p:cNvGrpSpPr>
                <a:grpSpLocks/>
              </p:cNvGrpSpPr>
              <p:nvPr/>
            </p:nvGrpSpPr>
            <p:grpSpPr bwMode="auto">
              <a:xfrm>
                <a:off x="3075" y="480"/>
                <a:ext cx="639" cy="518"/>
                <a:chOff x="3075" y="480"/>
                <a:chExt cx="639" cy="518"/>
              </a:xfrm>
            </p:grpSpPr>
            <p:sp>
              <p:nvSpPr>
                <p:cNvPr id="40043" name="Rectangle 41"/>
                <p:cNvSpPr>
                  <a:spLocks noChangeArrowheads="1"/>
                </p:cNvSpPr>
                <p:nvPr/>
              </p:nvSpPr>
              <p:spPr bwMode="auto">
                <a:xfrm>
                  <a:off x="3118" y="480"/>
                  <a:ext cx="5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4" name="Rectangle 42"/>
                <p:cNvSpPr>
                  <a:spLocks noChangeArrowheads="1"/>
                </p:cNvSpPr>
                <p:nvPr/>
              </p:nvSpPr>
              <p:spPr bwMode="auto">
                <a:xfrm>
                  <a:off x="3075" y="480"/>
                  <a:ext cx="63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6" name="Group 43"/>
              <p:cNvGrpSpPr>
                <a:grpSpLocks/>
              </p:cNvGrpSpPr>
              <p:nvPr/>
            </p:nvGrpSpPr>
            <p:grpSpPr bwMode="auto">
              <a:xfrm>
                <a:off x="3714" y="480"/>
                <a:ext cx="639" cy="518"/>
                <a:chOff x="3714" y="480"/>
                <a:chExt cx="639" cy="518"/>
              </a:xfrm>
            </p:grpSpPr>
            <p:sp>
              <p:nvSpPr>
                <p:cNvPr id="40041" name="Rectangle 44"/>
                <p:cNvSpPr>
                  <a:spLocks noChangeArrowheads="1"/>
                </p:cNvSpPr>
                <p:nvPr/>
              </p:nvSpPr>
              <p:spPr bwMode="auto">
                <a:xfrm>
                  <a:off x="3757" y="480"/>
                  <a:ext cx="5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42" name="Rectangle 45"/>
                <p:cNvSpPr>
                  <a:spLocks noChangeArrowheads="1"/>
                </p:cNvSpPr>
                <p:nvPr/>
              </p:nvSpPr>
              <p:spPr bwMode="auto">
                <a:xfrm>
                  <a:off x="3714" y="480"/>
                  <a:ext cx="639"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7" name="Group 46"/>
              <p:cNvGrpSpPr>
                <a:grpSpLocks/>
              </p:cNvGrpSpPr>
              <p:nvPr/>
            </p:nvGrpSpPr>
            <p:grpSpPr bwMode="auto">
              <a:xfrm>
                <a:off x="0" y="998"/>
                <a:ext cx="519" cy="403"/>
                <a:chOff x="0" y="998"/>
                <a:chExt cx="519" cy="403"/>
              </a:xfrm>
            </p:grpSpPr>
            <p:sp>
              <p:nvSpPr>
                <p:cNvPr id="40039" name="Rectangle 47"/>
                <p:cNvSpPr>
                  <a:spLocks noChangeArrowheads="1"/>
                </p:cNvSpPr>
                <p:nvPr/>
              </p:nvSpPr>
              <p:spPr bwMode="auto">
                <a:xfrm>
                  <a:off x="43" y="998"/>
                  <a:ext cx="43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Be Kind</a:t>
                  </a:r>
                </a:p>
                <a:p>
                  <a:pPr defTabSz="914400" eaLnBrk="0" hangingPunct="0"/>
                  <a:endParaRPr lang="en-US" sz="2400">
                    <a:solidFill>
                      <a:srgbClr val="000000"/>
                    </a:solidFill>
                    <a:latin typeface="Comic Sans MS" charset="0"/>
                    <a:cs typeface="Times New Roman" charset="0"/>
                  </a:endParaRPr>
                </a:p>
              </p:txBody>
            </p:sp>
            <p:sp>
              <p:nvSpPr>
                <p:cNvPr id="40040" name="Rectangle 48"/>
                <p:cNvSpPr>
                  <a:spLocks noChangeArrowheads="1"/>
                </p:cNvSpPr>
                <p:nvPr/>
              </p:nvSpPr>
              <p:spPr bwMode="auto">
                <a:xfrm>
                  <a:off x="0" y="998"/>
                  <a:ext cx="51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8" name="Group 49"/>
              <p:cNvGrpSpPr>
                <a:grpSpLocks/>
              </p:cNvGrpSpPr>
              <p:nvPr/>
            </p:nvGrpSpPr>
            <p:grpSpPr bwMode="auto">
              <a:xfrm>
                <a:off x="519" y="998"/>
                <a:ext cx="639" cy="403"/>
                <a:chOff x="519" y="998"/>
                <a:chExt cx="639" cy="403"/>
              </a:xfrm>
            </p:grpSpPr>
            <p:sp>
              <p:nvSpPr>
                <p:cNvPr id="40037" name="Rectangle 50"/>
                <p:cNvSpPr>
                  <a:spLocks noChangeArrowheads="1"/>
                </p:cNvSpPr>
                <p:nvPr/>
              </p:nvSpPr>
              <p:spPr bwMode="auto">
                <a:xfrm>
                  <a:off x="562" y="998"/>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8" name="Rectangle 51"/>
                <p:cNvSpPr>
                  <a:spLocks noChangeArrowheads="1"/>
                </p:cNvSpPr>
                <p:nvPr/>
              </p:nvSpPr>
              <p:spPr bwMode="auto">
                <a:xfrm>
                  <a:off x="519" y="998"/>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9" name="Group 52"/>
              <p:cNvGrpSpPr>
                <a:grpSpLocks/>
              </p:cNvGrpSpPr>
              <p:nvPr/>
            </p:nvGrpSpPr>
            <p:grpSpPr bwMode="auto">
              <a:xfrm>
                <a:off x="1158" y="998"/>
                <a:ext cx="639" cy="403"/>
                <a:chOff x="1158" y="998"/>
                <a:chExt cx="639" cy="403"/>
              </a:xfrm>
            </p:grpSpPr>
            <p:sp>
              <p:nvSpPr>
                <p:cNvPr id="40035" name="Rectangle 53"/>
                <p:cNvSpPr>
                  <a:spLocks noChangeArrowheads="1"/>
                </p:cNvSpPr>
                <p:nvPr/>
              </p:nvSpPr>
              <p:spPr bwMode="auto">
                <a:xfrm>
                  <a:off x="1201" y="998"/>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6" name="Rectangle 54"/>
                <p:cNvSpPr>
                  <a:spLocks noChangeArrowheads="1"/>
                </p:cNvSpPr>
                <p:nvPr/>
              </p:nvSpPr>
              <p:spPr bwMode="auto">
                <a:xfrm>
                  <a:off x="1158" y="998"/>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0" name="Group 55"/>
              <p:cNvGrpSpPr>
                <a:grpSpLocks/>
              </p:cNvGrpSpPr>
              <p:nvPr/>
            </p:nvGrpSpPr>
            <p:grpSpPr bwMode="auto">
              <a:xfrm>
                <a:off x="1797" y="998"/>
                <a:ext cx="639" cy="403"/>
                <a:chOff x="1797" y="998"/>
                <a:chExt cx="639" cy="403"/>
              </a:xfrm>
            </p:grpSpPr>
            <p:sp>
              <p:nvSpPr>
                <p:cNvPr id="40033" name="Rectangle 56"/>
                <p:cNvSpPr>
                  <a:spLocks noChangeArrowheads="1"/>
                </p:cNvSpPr>
                <p:nvPr/>
              </p:nvSpPr>
              <p:spPr bwMode="auto">
                <a:xfrm>
                  <a:off x="1840" y="998"/>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4" name="Rectangle 57"/>
                <p:cNvSpPr>
                  <a:spLocks noChangeArrowheads="1"/>
                </p:cNvSpPr>
                <p:nvPr/>
              </p:nvSpPr>
              <p:spPr bwMode="auto">
                <a:xfrm>
                  <a:off x="1797" y="998"/>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1" name="Group 58"/>
              <p:cNvGrpSpPr>
                <a:grpSpLocks/>
              </p:cNvGrpSpPr>
              <p:nvPr/>
            </p:nvGrpSpPr>
            <p:grpSpPr bwMode="auto">
              <a:xfrm>
                <a:off x="2436" y="998"/>
                <a:ext cx="639" cy="403"/>
                <a:chOff x="2436" y="998"/>
                <a:chExt cx="639" cy="403"/>
              </a:xfrm>
            </p:grpSpPr>
            <p:sp>
              <p:nvSpPr>
                <p:cNvPr id="40031" name="Rectangle 59"/>
                <p:cNvSpPr>
                  <a:spLocks noChangeArrowheads="1"/>
                </p:cNvSpPr>
                <p:nvPr/>
              </p:nvSpPr>
              <p:spPr bwMode="auto">
                <a:xfrm>
                  <a:off x="2479" y="998"/>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2" name="Rectangle 60"/>
                <p:cNvSpPr>
                  <a:spLocks noChangeArrowheads="1"/>
                </p:cNvSpPr>
                <p:nvPr/>
              </p:nvSpPr>
              <p:spPr bwMode="auto">
                <a:xfrm>
                  <a:off x="2436" y="998"/>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2" name="Group 61"/>
              <p:cNvGrpSpPr>
                <a:grpSpLocks/>
              </p:cNvGrpSpPr>
              <p:nvPr/>
            </p:nvGrpSpPr>
            <p:grpSpPr bwMode="auto">
              <a:xfrm>
                <a:off x="3075" y="998"/>
                <a:ext cx="639" cy="403"/>
                <a:chOff x="3075" y="998"/>
                <a:chExt cx="639" cy="403"/>
              </a:xfrm>
            </p:grpSpPr>
            <p:sp>
              <p:nvSpPr>
                <p:cNvPr id="40029" name="Rectangle 62"/>
                <p:cNvSpPr>
                  <a:spLocks noChangeArrowheads="1"/>
                </p:cNvSpPr>
                <p:nvPr/>
              </p:nvSpPr>
              <p:spPr bwMode="auto">
                <a:xfrm>
                  <a:off x="3118" y="998"/>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0" name="Rectangle 63"/>
                <p:cNvSpPr>
                  <a:spLocks noChangeArrowheads="1"/>
                </p:cNvSpPr>
                <p:nvPr/>
              </p:nvSpPr>
              <p:spPr bwMode="auto">
                <a:xfrm>
                  <a:off x="3075" y="998"/>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3" name="Group 64"/>
              <p:cNvGrpSpPr>
                <a:grpSpLocks/>
              </p:cNvGrpSpPr>
              <p:nvPr/>
            </p:nvGrpSpPr>
            <p:grpSpPr bwMode="auto">
              <a:xfrm>
                <a:off x="3714" y="998"/>
                <a:ext cx="639" cy="403"/>
                <a:chOff x="3714" y="998"/>
                <a:chExt cx="639" cy="403"/>
              </a:xfrm>
            </p:grpSpPr>
            <p:sp>
              <p:nvSpPr>
                <p:cNvPr id="40027" name="Rectangle 65"/>
                <p:cNvSpPr>
                  <a:spLocks noChangeArrowheads="1"/>
                </p:cNvSpPr>
                <p:nvPr/>
              </p:nvSpPr>
              <p:spPr bwMode="auto">
                <a:xfrm>
                  <a:off x="3757" y="998"/>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28" name="Rectangle 66"/>
                <p:cNvSpPr>
                  <a:spLocks noChangeArrowheads="1"/>
                </p:cNvSpPr>
                <p:nvPr/>
              </p:nvSpPr>
              <p:spPr bwMode="auto">
                <a:xfrm>
                  <a:off x="3714" y="998"/>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4" name="Group 67"/>
              <p:cNvGrpSpPr>
                <a:grpSpLocks/>
              </p:cNvGrpSpPr>
              <p:nvPr/>
            </p:nvGrpSpPr>
            <p:grpSpPr bwMode="auto">
              <a:xfrm>
                <a:off x="0" y="1401"/>
                <a:ext cx="519" cy="403"/>
                <a:chOff x="0" y="1401"/>
                <a:chExt cx="519" cy="403"/>
              </a:xfrm>
            </p:grpSpPr>
            <p:sp>
              <p:nvSpPr>
                <p:cNvPr id="40025" name="Rectangle 68"/>
                <p:cNvSpPr>
                  <a:spLocks noChangeArrowheads="1"/>
                </p:cNvSpPr>
                <p:nvPr/>
              </p:nvSpPr>
              <p:spPr bwMode="auto">
                <a:xfrm>
                  <a:off x="43" y="1401"/>
                  <a:ext cx="43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 </a:t>
                  </a:r>
                </a:p>
                <a:p>
                  <a:pPr defTabSz="914400" eaLnBrk="0" hangingPunct="0"/>
                  <a:r>
                    <a:rPr lang="en-US" sz="1000">
                      <a:solidFill>
                        <a:srgbClr val="000000"/>
                      </a:solidFill>
                      <a:latin typeface="Comic Sans MS" charset="0"/>
                      <a:cs typeface="Times New Roman" charset="0"/>
                    </a:rPr>
                    <a:t>Be Responsible</a:t>
                  </a:r>
                </a:p>
              </p:txBody>
            </p:sp>
            <p:sp>
              <p:nvSpPr>
                <p:cNvPr id="40026" name="Rectangle 69"/>
                <p:cNvSpPr>
                  <a:spLocks noChangeArrowheads="1"/>
                </p:cNvSpPr>
                <p:nvPr/>
              </p:nvSpPr>
              <p:spPr bwMode="auto">
                <a:xfrm>
                  <a:off x="0" y="1401"/>
                  <a:ext cx="51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5" name="Group 70"/>
              <p:cNvGrpSpPr>
                <a:grpSpLocks/>
              </p:cNvGrpSpPr>
              <p:nvPr/>
            </p:nvGrpSpPr>
            <p:grpSpPr bwMode="auto">
              <a:xfrm>
                <a:off x="519" y="1401"/>
                <a:ext cx="639" cy="403"/>
                <a:chOff x="519" y="1401"/>
                <a:chExt cx="639" cy="403"/>
              </a:xfrm>
            </p:grpSpPr>
            <p:sp>
              <p:nvSpPr>
                <p:cNvPr id="40023" name="Rectangle 71"/>
                <p:cNvSpPr>
                  <a:spLocks noChangeArrowheads="1"/>
                </p:cNvSpPr>
                <p:nvPr/>
              </p:nvSpPr>
              <p:spPr bwMode="auto">
                <a:xfrm>
                  <a:off x="562" y="1401"/>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  </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4" name="Rectangle 72"/>
                <p:cNvSpPr>
                  <a:spLocks noChangeArrowheads="1"/>
                </p:cNvSpPr>
                <p:nvPr/>
              </p:nvSpPr>
              <p:spPr bwMode="auto">
                <a:xfrm>
                  <a:off x="519" y="1401"/>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6" name="Group 73"/>
              <p:cNvGrpSpPr>
                <a:grpSpLocks/>
              </p:cNvGrpSpPr>
              <p:nvPr/>
            </p:nvGrpSpPr>
            <p:grpSpPr bwMode="auto">
              <a:xfrm>
                <a:off x="1158" y="1401"/>
                <a:ext cx="639" cy="403"/>
                <a:chOff x="1158" y="1401"/>
                <a:chExt cx="639" cy="403"/>
              </a:xfrm>
            </p:grpSpPr>
            <p:sp>
              <p:nvSpPr>
                <p:cNvPr id="40021" name="Rectangle 74"/>
                <p:cNvSpPr>
                  <a:spLocks noChangeArrowheads="1"/>
                </p:cNvSpPr>
                <p:nvPr/>
              </p:nvSpPr>
              <p:spPr bwMode="auto">
                <a:xfrm>
                  <a:off x="1201" y="1401"/>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2" name="Rectangle 75"/>
                <p:cNvSpPr>
                  <a:spLocks noChangeArrowheads="1"/>
                </p:cNvSpPr>
                <p:nvPr/>
              </p:nvSpPr>
              <p:spPr bwMode="auto">
                <a:xfrm>
                  <a:off x="1158" y="1401"/>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7" name="Group 76"/>
              <p:cNvGrpSpPr>
                <a:grpSpLocks/>
              </p:cNvGrpSpPr>
              <p:nvPr/>
            </p:nvGrpSpPr>
            <p:grpSpPr bwMode="auto">
              <a:xfrm>
                <a:off x="1797" y="1401"/>
                <a:ext cx="639" cy="403"/>
                <a:chOff x="1797" y="1401"/>
                <a:chExt cx="639" cy="403"/>
              </a:xfrm>
            </p:grpSpPr>
            <p:sp>
              <p:nvSpPr>
                <p:cNvPr id="40019" name="Rectangle 77"/>
                <p:cNvSpPr>
                  <a:spLocks noChangeArrowheads="1"/>
                </p:cNvSpPr>
                <p:nvPr/>
              </p:nvSpPr>
              <p:spPr bwMode="auto">
                <a:xfrm>
                  <a:off x="1840" y="1401"/>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0" name="Rectangle 78"/>
                <p:cNvSpPr>
                  <a:spLocks noChangeArrowheads="1"/>
                </p:cNvSpPr>
                <p:nvPr/>
              </p:nvSpPr>
              <p:spPr bwMode="auto">
                <a:xfrm>
                  <a:off x="1797" y="1401"/>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8" name="Group 79"/>
              <p:cNvGrpSpPr>
                <a:grpSpLocks/>
              </p:cNvGrpSpPr>
              <p:nvPr/>
            </p:nvGrpSpPr>
            <p:grpSpPr bwMode="auto">
              <a:xfrm>
                <a:off x="2436" y="1401"/>
                <a:ext cx="639" cy="403"/>
                <a:chOff x="2436" y="1401"/>
                <a:chExt cx="639" cy="403"/>
              </a:xfrm>
            </p:grpSpPr>
            <p:sp>
              <p:nvSpPr>
                <p:cNvPr id="40017" name="Rectangle 80"/>
                <p:cNvSpPr>
                  <a:spLocks noChangeArrowheads="1"/>
                </p:cNvSpPr>
                <p:nvPr/>
              </p:nvSpPr>
              <p:spPr bwMode="auto">
                <a:xfrm>
                  <a:off x="2479" y="1401"/>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18" name="Rectangle 81"/>
                <p:cNvSpPr>
                  <a:spLocks noChangeArrowheads="1"/>
                </p:cNvSpPr>
                <p:nvPr/>
              </p:nvSpPr>
              <p:spPr bwMode="auto">
                <a:xfrm>
                  <a:off x="2436" y="1401"/>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9" name="Group 82"/>
              <p:cNvGrpSpPr>
                <a:grpSpLocks/>
              </p:cNvGrpSpPr>
              <p:nvPr/>
            </p:nvGrpSpPr>
            <p:grpSpPr bwMode="auto">
              <a:xfrm>
                <a:off x="3075" y="1401"/>
                <a:ext cx="639" cy="403"/>
                <a:chOff x="3075" y="1401"/>
                <a:chExt cx="639" cy="403"/>
              </a:xfrm>
            </p:grpSpPr>
            <p:sp>
              <p:nvSpPr>
                <p:cNvPr id="40015" name="Rectangle 83"/>
                <p:cNvSpPr>
                  <a:spLocks noChangeArrowheads="1"/>
                </p:cNvSpPr>
                <p:nvPr/>
              </p:nvSpPr>
              <p:spPr bwMode="auto">
                <a:xfrm>
                  <a:off x="3118" y="1401"/>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16" name="Rectangle 84"/>
                <p:cNvSpPr>
                  <a:spLocks noChangeArrowheads="1"/>
                </p:cNvSpPr>
                <p:nvPr/>
              </p:nvSpPr>
              <p:spPr bwMode="auto">
                <a:xfrm>
                  <a:off x="3075" y="1401"/>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0" name="Group 85"/>
              <p:cNvGrpSpPr>
                <a:grpSpLocks/>
              </p:cNvGrpSpPr>
              <p:nvPr/>
            </p:nvGrpSpPr>
            <p:grpSpPr bwMode="auto">
              <a:xfrm>
                <a:off x="3714" y="1401"/>
                <a:ext cx="639" cy="403"/>
                <a:chOff x="3714" y="1401"/>
                <a:chExt cx="639" cy="403"/>
              </a:xfrm>
            </p:grpSpPr>
            <p:sp>
              <p:nvSpPr>
                <p:cNvPr id="40013" name="Rectangle 86"/>
                <p:cNvSpPr>
                  <a:spLocks noChangeArrowheads="1"/>
                </p:cNvSpPr>
                <p:nvPr/>
              </p:nvSpPr>
              <p:spPr bwMode="auto">
                <a:xfrm>
                  <a:off x="3757" y="1401"/>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14" name="Rectangle 87"/>
                <p:cNvSpPr>
                  <a:spLocks noChangeArrowheads="1"/>
                </p:cNvSpPr>
                <p:nvPr/>
              </p:nvSpPr>
              <p:spPr bwMode="auto">
                <a:xfrm>
                  <a:off x="3714" y="1401"/>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1" name="Group 88"/>
              <p:cNvGrpSpPr>
                <a:grpSpLocks/>
              </p:cNvGrpSpPr>
              <p:nvPr/>
            </p:nvGrpSpPr>
            <p:grpSpPr bwMode="auto">
              <a:xfrm>
                <a:off x="0" y="1804"/>
                <a:ext cx="519" cy="403"/>
                <a:chOff x="0" y="1804"/>
                <a:chExt cx="519" cy="403"/>
              </a:xfrm>
            </p:grpSpPr>
            <p:sp>
              <p:nvSpPr>
                <p:cNvPr id="40011" name="Rectangle 89"/>
                <p:cNvSpPr>
                  <a:spLocks noChangeArrowheads="1"/>
                </p:cNvSpPr>
                <p:nvPr/>
              </p:nvSpPr>
              <p:spPr bwMode="auto">
                <a:xfrm>
                  <a:off x="43" y="1804"/>
                  <a:ext cx="43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Total Points</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12" name="Rectangle 90"/>
                <p:cNvSpPr>
                  <a:spLocks noChangeArrowheads="1"/>
                </p:cNvSpPr>
                <p:nvPr/>
              </p:nvSpPr>
              <p:spPr bwMode="auto">
                <a:xfrm>
                  <a:off x="0" y="1804"/>
                  <a:ext cx="51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2" name="Group 91"/>
              <p:cNvGrpSpPr>
                <a:grpSpLocks/>
              </p:cNvGrpSpPr>
              <p:nvPr/>
            </p:nvGrpSpPr>
            <p:grpSpPr bwMode="auto">
              <a:xfrm>
                <a:off x="519" y="1804"/>
                <a:ext cx="639" cy="403"/>
                <a:chOff x="519" y="1804"/>
                <a:chExt cx="639" cy="403"/>
              </a:xfrm>
            </p:grpSpPr>
            <p:sp>
              <p:nvSpPr>
                <p:cNvPr id="40009" name="Rectangle 92"/>
                <p:cNvSpPr>
                  <a:spLocks noChangeArrowheads="1"/>
                </p:cNvSpPr>
                <p:nvPr/>
              </p:nvSpPr>
              <p:spPr bwMode="auto">
                <a:xfrm>
                  <a:off x="562" y="1804"/>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10" name="Rectangle 93"/>
                <p:cNvSpPr>
                  <a:spLocks noChangeArrowheads="1"/>
                </p:cNvSpPr>
                <p:nvPr/>
              </p:nvSpPr>
              <p:spPr bwMode="auto">
                <a:xfrm>
                  <a:off x="519" y="1804"/>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3" name="Group 94"/>
              <p:cNvGrpSpPr>
                <a:grpSpLocks/>
              </p:cNvGrpSpPr>
              <p:nvPr/>
            </p:nvGrpSpPr>
            <p:grpSpPr bwMode="auto">
              <a:xfrm>
                <a:off x="1158" y="1804"/>
                <a:ext cx="639" cy="403"/>
                <a:chOff x="1158" y="1804"/>
                <a:chExt cx="639" cy="403"/>
              </a:xfrm>
            </p:grpSpPr>
            <p:sp>
              <p:nvSpPr>
                <p:cNvPr id="40007" name="Rectangle 95"/>
                <p:cNvSpPr>
                  <a:spLocks noChangeArrowheads="1"/>
                </p:cNvSpPr>
                <p:nvPr/>
              </p:nvSpPr>
              <p:spPr bwMode="auto">
                <a:xfrm>
                  <a:off x="1201" y="1804"/>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8" name="Rectangle 96"/>
                <p:cNvSpPr>
                  <a:spLocks noChangeArrowheads="1"/>
                </p:cNvSpPr>
                <p:nvPr/>
              </p:nvSpPr>
              <p:spPr bwMode="auto">
                <a:xfrm>
                  <a:off x="1158" y="1804"/>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4" name="Group 97"/>
              <p:cNvGrpSpPr>
                <a:grpSpLocks/>
              </p:cNvGrpSpPr>
              <p:nvPr/>
            </p:nvGrpSpPr>
            <p:grpSpPr bwMode="auto">
              <a:xfrm>
                <a:off x="1797" y="1804"/>
                <a:ext cx="639" cy="403"/>
                <a:chOff x="1797" y="1804"/>
                <a:chExt cx="639" cy="403"/>
              </a:xfrm>
            </p:grpSpPr>
            <p:sp>
              <p:nvSpPr>
                <p:cNvPr id="40005" name="Rectangle 98"/>
                <p:cNvSpPr>
                  <a:spLocks noChangeArrowheads="1"/>
                </p:cNvSpPr>
                <p:nvPr/>
              </p:nvSpPr>
              <p:spPr bwMode="auto">
                <a:xfrm>
                  <a:off x="1840" y="1804"/>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6" name="Rectangle 99"/>
                <p:cNvSpPr>
                  <a:spLocks noChangeArrowheads="1"/>
                </p:cNvSpPr>
                <p:nvPr/>
              </p:nvSpPr>
              <p:spPr bwMode="auto">
                <a:xfrm>
                  <a:off x="1797" y="1804"/>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5" name="Group 100"/>
              <p:cNvGrpSpPr>
                <a:grpSpLocks/>
              </p:cNvGrpSpPr>
              <p:nvPr/>
            </p:nvGrpSpPr>
            <p:grpSpPr bwMode="auto">
              <a:xfrm>
                <a:off x="2436" y="1804"/>
                <a:ext cx="639" cy="403"/>
                <a:chOff x="2436" y="1804"/>
                <a:chExt cx="639" cy="403"/>
              </a:xfrm>
            </p:grpSpPr>
            <p:sp>
              <p:nvSpPr>
                <p:cNvPr id="40003" name="Rectangle 101"/>
                <p:cNvSpPr>
                  <a:spLocks noChangeArrowheads="1"/>
                </p:cNvSpPr>
                <p:nvPr/>
              </p:nvSpPr>
              <p:spPr bwMode="auto">
                <a:xfrm>
                  <a:off x="2479" y="1804"/>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4" name="Rectangle 102"/>
                <p:cNvSpPr>
                  <a:spLocks noChangeArrowheads="1"/>
                </p:cNvSpPr>
                <p:nvPr/>
              </p:nvSpPr>
              <p:spPr bwMode="auto">
                <a:xfrm>
                  <a:off x="2436" y="1804"/>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6" name="Group 103"/>
              <p:cNvGrpSpPr>
                <a:grpSpLocks/>
              </p:cNvGrpSpPr>
              <p:nvPr/>
            </p:nvGrpSpPr>
            <p:grpSpPr bwMode="auto">
              <a:xfrm>
                <a:off x="3075" y="1804"/>
                <a:ext cx="639" cy="403"/>
                <a:chOff x="3075" y="1804"/>
                <a:chExt cx="639" cy="403"/>
              </a:xfrm>
            </p:grpSpPr>
            <p:sp>
              <p:nvSpPr>
                <p:cNvPr id="40001" name="Rectangle 104"/>
                <p:cNvSpPr>
                  <a:spLocks noChangeArrowheads="1"/>
                </p:cNvSpPr>
                <p:nvPr/>
              </p:nvSpPr>
              <p:spPr bwMode="auto">
                <a:xfrm>
                  <a:off x="3118" y="1804"/>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2" name="Rectangle 105"/>
                <p:cNvSpPr>
                  <a:spLocks noChangeArrowheads="1"/>
                </p:cNvSpPr>
                <p:nvPr/>
              </p:nvSpPr>
              <p:spPr bwMode="auto">
                <a:xfrm>
                  <a:off x="3075" y="1804"/>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7" name="Group 106"/>
              <p:cNvGrpSpPr>
                <a:grpSpLocks/>
              </p:cNvGrpSpPr>
              <p:nvPr/>
            </p:nvGrpSpPr>
            <p:grpSpPr bwMode="auto">
              <a:xfrm>
                <a:off x="3714" y="1804"/>
                <a:ext cx="639" cy="403"/>
                <a:chOff x="3714" y="1804"/>
                <a:chExt cx="639" cy="403"/>
              </a:xfrm>
            </p:grpSpPr>
            <p:sp>
              <p:nvSpPr>
                <p:cNvPr id="39999" name="Rectangle 107"/>
                <p:cNvSpPr>
                  <a:spLocks noChangeArrowheads="1"/>
                </p:cNvSpPr>
                <p:nvPr/>
              </p:nvSpPr>
              <p:spPr bwMode="auto">
                <a:xfrm>
                  <a:off x="3757" y="1804"/>
                  <a:ext cx="5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0" name="Rectangle 108"/>
                <p:cNvSpPr>
                  <a:spLocks noChangeArrowheads="1"/>
                </p:cNvSpPr>
                <p:nvPr/>
              </p:nvSpPr>
              <p:spPr bwMode="auto">
                <a:xfrm>
                  <a:off x="3714" y="1804"/>
                  <a:ext cx="63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8" name="Group 109"/>
              <p:cNvGrpSpPr>
                <a:grpSpLocks/>
              </p:cNvGrpSpPr>
              <p:nvPr/>
            </p:nvGrpSpPr>
            <p:grpSpPr bwMode="auto">
              <a:xfrm>
                <a:off x="0" y="2207"/>
                <a:ext cx="519" cy="480"/>
                <a:chOff x="0" y="2207"/>
                <a:chExt cx="519" cy="480"/>
              </a:xfrm>
            </p:grpSpPr>
            <p:sp>
              <p:nvSpPr>
                <p:cNvPr id="39997" name="Rectangle 110"/>
                <p:cNvSpPr>
                  <a:spLocks noChangeArrowheads="1"/>
                </p:cNvSpPr>
                <p:nvPr/>
              </p:nvSpPr>
              <p:spPr bwMode="auto">
                <a:xfrm>
                  <a:off x="43" y="2207"/>
                  <a:ext cx="43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000" dirty="0">
                      <a:solidFill>
                        <a:srgbClr val="000000"/>
                      </a:solidFill>
                      <a:latin typeface="Comic Sans MS" charset="0"/>
                      <a:cs typeface="Times New Roman" charset="0"/>
                    </a:rPr>
                    <a:t>Teacher Initials</a:t>
                  </a:r>
                  <a:endParaRPr lang="en-US" sz="1200" dirty="0">
                    <a:solidFill>
                      <a:srgbClr val="000000"/>
                    </a:solidFill>
                    <a:latin typeface="Comic Sans MS" charset="0"/>
                    <a:cs typeface="Times New Roman" charset="0"/>
                  </a:endParaRPr>
                </a:p>
                <a:p>
                  <a:pPr defTabSz="914400" eaLnBrk="0" hangingPunct="0"/>
                  <a:endParaRPr lang="en-US" sz="2400" dirty="0">
                    <a:solidFill>
                      <a:srgbClr val="000000"/>
                    </a:solidFill>
                    <a:latin typeface="Comic Sans MS" charset="0"/>
                    <a:cs typeface="Times New Roman" charset="0"/>
                  </a:endParaRPr>
                </a:p>
              </p:txBody>
            </p:sp>
            <p:sp>
              <p:nvSpPr>
                <p:cNvPr id="39998" name="Rectangle 111"/>
                <p:cNvSpPr>
                  <a:spLocks noChangeArrowheads="1"/>
                </p:cNvSpPr>
                <p:nvPr/>
              </p:nvSpPr>
              <p:spPr bwMode="auto">
                <a:xfrm>
                  <a:off x="0" y="2207"/>
                  <a:ext cx="51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9" name="Group 112"/>
              <p:cNvGrpSpPr>
                <a:grpSpLocks/>
              </p:cNvGrpSpPr>
              <p:nvPr/>
            </p:nvGrpSpPr>
            <p:grpSpPr bwMode="auto">
              <a:xfrm>
                <a:off x="519" y="2207"/>
                <a:ext cx="639" cy="480"/>
                <a:chOff x="519" y="2207"/>
                <a:chExt cx="639" cy="480"/>
              </a:xfrm>
            </p:grpSpPr>
            <p:sp>
              <p:nvSpPr>
                <p:cNvPr id="39995" name="Rectangle 113"/>
                <p:cNvSpPr>
                  <a:spLocks noChangeArrowheads="1"/>
                </p:cNvSpPr>
                <p:nvPr/>
              </p:nvSpPr>
              <p:spPr bwMode="auto">
                <a:xfrm>
                  <a:off x="562" y="2207"/>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6" name="Rectangle 114"/>
                <p:cNvSpPr>
                  <a:spLocks noChangeArrowheads="1"/>
                </p:cNvSpPr>
                <p:nvPr/>
              </p:nvSpPr>
              <p:spPr bwMode="auto">
                <a:xfrm>
                  <a:off x="519" y="2207"/>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0" name="Group 115"/>
              <p:cNvGrpSpPr>
                <a:grpSpLocks/>
              </p:cNvGrpSpPr>
              <p:nvPr/>
            </p:nvGrpSpPr>
            <p:grpSpPr bwMode="auto">
              <a:xfrm>
                <a:off x="1158" y="2207"/>
                <a:ext cx="639" cy="480"/>
                <a:chOff x="1158" y="2207"/>
                <a:chExt cx="639" cy="480"/>
              </a:xfrm>
            </p:grpSpPr>
            <p:sp>
              <p:nvSpPr>
                <p:cNvPr id="39993" name="Rectangle 116"/>
                <p:cNvSpPr>
                  <a:spLocks noChangeArrowheads="1"/>
                </p:cNvSpPr>
                <p:nvPr/>
              </p:nvSpPr>
              <p:spPr bwMode="auto">
                <a:xfrm>
                  <a:off x="1201" y="2207"/>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4" name="Rectangle 117"/>
                <p:cNvSpPr>
                  <a:spLocks noChangeArrowheads="1"/>
                </p:cNvSpPr>
                <p:nvPr/>
              </p:nvSpPr>
              <p:spPr bwMode="auto">
                <a:xfrm>
                  <a:off x="1158" y="2207"/>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1" name="Group 118"/>
              <p:cNvGrpSpPr>
                <a:grpSpLocks/>
              </p:cNvGrpSpPr>
              <p:nvPr/>
            </p:nvGrpSpPr>
            <p:grpSpPr bwMode="auto">
              <a:xfrm>
                <a:off x="1797" y="2207"/>
                <a:ext cx="639" cy="480"/>
                <a:chOff x="1797" y="2207"/>
                <a:chExt cx="639" cy="480"/>
              </a:xfrm>
            </p:grpSpPr>
            <p:sp>
              <p:nvSpPr>
                <p:cNvPr id="39991" name="Rectangle 119"/>
                <p:cNvSpPr>
                  <a:spLocks noChangeArrowheads="1"/>
                </p:cNvSpPr>
                <p:nvPr/>
              </p:nvSpPr>
              <p:spPr bwMode="auto">
                <a:xfrm>
                  <a:off x="1840" y="2207"/>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2" name="Rectangle 120"/>
                <p:cNvSpPr>
                  <a:spLocks noChangeArrowheads="1"/>
                </p:cNvSpPr>
                <p:nvPr/>
              </p:nvSpPr>
              <p:spPr bwMode="auto">
                <a:xfrm>
                  <a:off x="1797" y="2207"/>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2" name="Group 121"/>
              <p:cNvGrpSpPr>
                <a:grpSpLocks/>
              </p:cNvGrpSpPr>
              <p:nvPr/>
            </p:nvGrpSpPr>
            <p:grpSpPr bwMode="auto">
              <a:xfrm>
                <a:off x="2436" y="2207"/>
                <a:ext cx="639" cy="480"/>
                <a:chOff x="2436" y="2207"/>
                <a:chExt cx="639" cy="480"/>
              </a:xfrm>
            </p:grpSpPr>
            <p:sp>
              <p:nvSpPr>
                <p:cNvPr id="39989" name="Rectangle 122"/>
                <p:cNvSpPr>
                  <a:spLocks noChangeArrowheads="1"/>
                </p:cNvSpPr>
                <p:nvPr/>
              </p:nvSpPr>
              <p:spPr bwMode="auto">
                <a:xfrm>
                  <a:off x="2479" y="2207"/>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0" name="Rectangle 123"/>
                <p:cNvSpPr>
                  <a:spLocks noChangeArrowheads="1"/>
                </p:cNvSpPr>
                <p:nvPr/>
              </p:nvSpPr>
              <p:spPr bwMode="auto">
                <a:xfrm>
                  <a:off x="2436" y="2207"/>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3" name="Group 124"/>
              <p:cNvGrpSpPr>
                <a:grpSpLocks/>
              </p:cNvGrpSpPr>
              <p:nvPr/>
            </p:nvGrpSpPr>
            <p:grpSpPr bwMode="auto">
              <a:xfrm>
                <a:off x="3075" y="2207"/>
                <a:ext cx="639" cy="480"/>
                <a:chOff x="3075" y="2207"/>
                <a:chExt cx="639" cy="480"/>
              </a:xfrm>
            </p:grpSpPr>
            <p:sp>
              <p:nvSpPr>
                <p:cNvPr id="39987" name="Rectangle 125"/>
                <p:cNvSpPr>
                  <a:spLocks noChangeArrowheads="1"/>
                </p:cNvSpPr>
                <p:nvPr/>
              </p:nvSpPr>
              <p:spPr bwMode="auto">
                <a:xfrm>
                  <a:off x="3118" y="2207"/>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88" name="Rectangle 126"/>
                <p:cNvSpPr>
                  <a:spLocks noChangeArrowheads="1"/>
                </p:cNvSpPr>
                <p:nvPr/>
              </p:nvSpPr>
              <p:spPr bwMode="auto">
                <a:xfrm>
                  <a:off x="3075" y="2207"/>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4" name="Group 127"/>
              <p:cNvGrpSpPr>
                <a:grpSpLocks/>
              </p:cNvGrpSpPr>
              <p:nvPr/>
            </p:nvGrpSpPr>
            <p:grpSpPr bwMode="auto">
              <a:xfrm>
                <a:off x="3714" y="2207"/>
                <a:ext cx="639" cy="480"/>
                <a:chOff x="3714" y="2207"/>
                <a:chExt cx="639" cy="480"/>
              </a:xfrm>
            </p:grpSpPr>
            <p:sp>
              <p:nvSpPr>
                <p:cNvPr id="39985" name="Rectangle 128"/>
                <p:cNvSpPr>
                  <a:spLocks noChangeArrowheads="1"/>
                </p:cNvSpPr>
                <p:nvPr/>
              </p:nvSpPr>
              <p:spPr bwMode="auto">
                <a:xfrm>
                  <a:off x="3757" y="2207"/>
                  <a:ext cx="55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86" name="Rectangle 129"/>
                <p:cNvSpPr>
                  <a:spLocks noChangeArrowheads="1"/>
                </p:cNvSpPr>
                <p:nvPr/>
              </p:nvSpPr>
              <p:spPr bwMode="auto">
                <a:xfrm>
                  <a:off x="3714" y="2207"/>
                  <a:ext cx="63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sp>
          <p:nvSpPr>
            <p:cNvPr id="39942" name="Rectangle 130"/>
            <p:cNvSpPr>
              <a:spLocks noChangeArrowheads="1"/>
            </p:cNvSpPr>
            <p:nvPr/>
          </p:nvSpPr>
          <p:spPr bwMode="auto">
            <a:xfrm>
              <a:off x="-3" y="-3"/>
              <a:ext cx="4359" cy="2693"/>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sp>
        <p:nvSpPr>
          <p:cNvPr id="39939" name="Rectangle 131"/>
          <p:cNvSpPr>
            <a:spLocks noChangeArrowheads="1"/>
          </p:cNvSpPr>
          <p:nvPr/>
        </p:nvSpPr>
        <p:spPr bwMode="auto">
          <a:xfrm>
            <a:off x="714722" y="5638800"/>
            <a:ext cx="8461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rPr>
              <a:t>Daily Goal _____/______			Daily Score _____/_____</a:t>
            </a:r>
          </a:p>
          <a:p>
            <a:pPr defTabSz="914400" eaLnBrk="0" hangingPunct="0"/>
            <a:r>
              <a:rPr lang="en-US" sz="1200" dirty="0">
                <a:solidFill>
                  <a:srgbClr val="000000"/>
                </a:solidFill>
                <a:latin typeface="Comic Sans MS" charset="0"/>
                <a:cs typeface="Times New Roman" charset="0"/>
              </a:rPr>
              <a:t> </a:t>
            </a:r>
          </a:p>
        </p:txBody>
      </p:sp>
      <p:sp>
        <p:nvSpPr>
          <p:cNvPr id="39940" name="TextBox 131"/>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sp>
        <p:nvSpPr>
          <p:cNvPr id="134" name="Rectangle 11"/>
          <p:cNvSpPr>
            <a:spLocks noChangeArrowheads="1"/>
          </p:cNvSpPr>
          <p:nvPr/>
        </p:nvSpPr>
        <p:spPr bwMode="auto">
          <a:xfrm>
            <a:off x="533400" y="105505"/>
            <a:ext cx="8083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914400"/>
            <a:r>
              <a:rPr lang="en-US" sz="3600" b="1" dirty="0" smtClean="0">
                <a:solidFill>
                  <a:srgbClr val="3A54A5"/>
                </a:solidFill>
                <a:latin typeface="Trebuchet MS" panose="020B0603020202020204" pitchFamily="34" charset="0"/>
                <a:cs typeface="Times New Roman" charset="0"/>
              </a:rPr>
              <a:t>Example 3:</a:t>
            </a:r>
          </a:p>
          <a:p>
            <a:pPr algn="ctr" defTabSz="914400"/>
            <a:r>
              <a:rPr lang="en-US" sz="3600" dirty="0" smtClean="0">
                <a:solidFill>
                  <a:srgbClr val="3A54A5"/>
                </a:solidFill>
                <a:latin typeface="Trebuchet MS" panose="020B0603020202020204" pitchFamily="34" charset="0"/>
                <a:cs typeface="Times New Roman" charset="0"/>
              </a:rPr>
              <a:t>An Elementary School Progress Report</a:t>
            </a:r>
          </a:p>
        </p:txBody>
      </p:sp>
    </p:spTree>
    <p:extLst>
      <p:ext uri="{BB962C8B-B14F-4D97-AF65-F5344CB8AC3E}">
        <p14:creationId xmlns:p14="http://schemas.microsoft.com/office/powerpoint/2010/main" val="49222077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fontAlgn="auto" hangingPunct="1">
              <a:spcAft>
                <a:spcPts val="0"/>
              </a:spcAft>
              <a:defRPr/>
            </a:pPr>
            <a:r>
              <a:rPr lang="en-US" dirty="0" smtClean="0">
                <a:latin typeface="Trebuchet MS" panose="020B0603020202020204" pitchFamily="34" charset="0"/>
                <a:cs typeface="Arial" pitchFamily="34" charset="0"/>
              </a:rPr>
              <a:t>Check-in-Check-out</a:t>
            </a:r>
            <a:r>
              <a:rPr lang="en-US" dirty="0" smtClean="0">
                <a:ea typeface="+mj-ea"/>
                <a:cs typeface="Arial" pitchFamily="34" charset="0"/>
              </a:rPr>
              <a:t> </a:t>
            </a:r>
          </a:p>
        </p:txBody>
      </p:sp>
      <p:sp>
        <p:nvSpPr>
          <p:cNvPr id="172034" name="Content Placeholder 2"/>
          <p:cNvSpPr>
            <a:spLocks noGrp="1"/>
          </p:cNvSpPr>
          <p:nvPr>
            <p:ph idx="1"/>
          </p:nvPr>
        </p:nvSpPr>
        <p:spPr>
          <a:xfrm>
            <a:off x="533400" y="1447800"/>
            <a:ext cx="7772400" cy="4608512"/>
          </a:xfrm>
        </p:spPr>
        <p:txBody>
          <a:bodyPr>
            <a:normAutofit/>
          </a:bodyPr>
          <a:lstStyle/>
          <a:p>
            <a:pPr marL="114300" indent="0" eaLnBrk="1" hangingPunct="1">
              <a:lnSpc>
                <a:spcPct val="90000"/>
              </a:lnSpc>
              <a:buNone/>
            </a:pPr>
            <a:r>
              <a:rPr lang="en-US" sz="2800" b="1" dirty="0" smtClean="0">
                <a:latin typeface="Calibri" charset="0"/>
                <a:cs typeface="Arial" charset="0"/>
              </a:rPr>
              <a:t>More Resources:</a:t>
            </a:r>
          </a:p>
          <a:p>
            <a:pPr>
              <a:lnSpc>
                <a:spcPct val="90000"/>
              </a:lnSpc>
            </a:pPr>
            <a:r>
              <a:rPr lang="en-US" sz="2400" dirty="0">
                <a:cs typeface="Arial" charset="0"/>
                <a:hlinkClick r:id="rId3"/>
              </a:rPr>
              <a:t>https://</a:t>
            </a:r>
            <a:r>
              <a:rPr lang="en-US" sz="2400" b="1" dirty="0">
                <a:cs typeface="Arial" charset="0"/>
                <a:hlinkClick r:id="rId3"/>
              </a:rPr>
              <a:t>www.pbisapps.org</a:t>
            </a:r>
            <a:r>
              <a:rPr lang="en-US" sz="2400" dirty="0">
                <a:cs typeface="Arial" charset="0"/>
                <a:hlinkClick r:id="rId3"/>
              </a:rPr>
              <a:t>/Resources/Pages/CICO-SWIS-</a:t>
            </a:r>
            <a:r>
              <a:rPr lang="en-US" sz="2400" dirty="0" smtClean="0">
                <a:cs typeface="Arial" charset="0"/>
                <a:hlinkClick r:id="rId3"/>
              </a:rPr>
              <a:t>Publications.aspx</a:t>
            </a:r>
            <a:endParaRPr lang="en-US" sz="2400" dirty="0" smtClean="0">
              <a:cs typeface="Arial" charset="0"/>
            </a:endParaRPr>
          </a:p>
          <a:p>
            <a:pPr>
              <a:lnSpc>
                <a:spcPct val="90000"/>
              </a:lnSpc>
            </a:pPr>
            <a:endParaRPr lang="en-US" sz="2400" dirty="0" smtClean="0">
              <a:cs typeface="Arial" charset="0"/>
            </a:endParaRPr>
          </a:p>
          <a:p>
            <a:pPr>
              <a:lnSpc>
                <a:spcPct val="90000"/>
              </a:lnSpc>
            </a:pPr>
            <a:r>
              <a:rPr lang="en-US" sz="2400" dirty="0" smtClean="0">
                <a:cs typeface="Arial" charset="0"/>
                <a:hlinkClick r:id="rId4"/>
              </a:rPr>
              <a:t>http</a:t>
            </a:r>
            <a:r>
              <a:rPr lang="en-US" sz="2400" dirty="0">
                <a:cs typeface="Arial" charset="0"/>
                <a:hlinkClick r:id="rId4"/>
              </a:rPr>
              <a:t>://</a:t>
            </a:r>
            <a:r>
              <a:rPr lang="en-US" sz="2400" b="1" dirty="0">
                <a:cs typeface="Arial" charset="0"/>
                <a:hlinkClick r:id="rId4"/>
              </a:rPr>
              <a:t>miblsi.cenmi.org</a:t>
            </a:r>
            <a:r>
              <a:rPr lang="en-US" sz="2400" dirty="0">
                <a:cs typeface="Arial" charset="0"/>
                <a:hlinkClick r:id="rId4"/>
              </a:rPr>
              <a:t>/MiBLSiModel/Implementation/ElementarySchools/TierIISupports/Behavior/TargetBehaviorInterventions/CheckInCheckOut/</a:t>
            </a:r>
            <a:r>
              <a:rPr lang="en-US" sz="2400" dirty="0" smtClean="0">
                <a:cs typeface="Arial" charset="0"/>
                <a:hlinkClick r:id="rId4"/>
              </a:rPr>
              <a:t>AdditionalCICOResources.aspx</a:t>
            </a:r>
            <a:r>
              <a:rPr lang="en-US" sz="2400" dirty="0" smtClean="0">
                <a:cs typeface="Arial" charset="0"/>
              </a:rPr>
              <a:t> </a:t>
            </a:r>
          </a:p>
          <a:p>
            <a:pPr>
              <a:lnSpc>
                <a:spcPct val="90000"/>
              </a:lnSpc>
            </a:pPr>
            <a:endParaRPr lang="en-US" sz="2400" dirty="0">
              <a:cs typeface="Arial" charset="0"/>
            </a:endParaRPr>
          </a:p>
          <a:p>
            <a:pPr eaLnBrk="1" hangingPunct="1">
              <a:lnSpc>
                <a:spcPct val="90000"/>
              </a:lnSpc>
            </a:pPr>
            <a:r>
              <a:rPr lang="en-US" sz="2400" dirty="0" smtClean="0">
                <a:cs typeface="Arial" charset="0"/>
                <a:hlinkClick r:id="rId5"/>
              </a:rPr>
              <a:t>http</a:t>
            </a:r>
            <a:r>
              <a:rPr lang="en-US" sz="2400" dirty="0">
                <a:cs typeface="Arial" charset="0"/>
                <a:hlinkClick r:id="rId5"/>
              </a:rPr>
              <a:t>://www.</a:t>
            </a:r>
            <a:r>
              <a:rPr lang="en-US" sz="2400" b="1" dirty="0">
                <a:cs typeface="Arial" charset="0"/>
                <a:hlinkClick r:id="rId5"/>
              </a:rPr>
              <a:t>pbisworld.com</a:t>
            </a:r>
            <a:r>
              <a:rPr lang="en-US" sz="2400" dirty="0">
                <a:cs typeface="Arial" charset="0"/>
                <a:hlinkClick r:id="rId5"/>
              </a:rPr>
              <a:t>/tier-2/check-in-check-out-cico</a:t>
            </a:r>
            <a:r>
              <a:rPr lang="en-US" dirty="0" smtClean="0">
                <a:latin typeface="Arial" charset="0"/>
                <a:cs typeface="Arial" charset="0"/>
                <a:hlinkClick r:id="rId5"/>
              </a:rPr>
              <a:t>/</a:t>
            </a:r>
            <a:r>
              <a:rPr lang="en-US" dirty="0" smtClean="0">
                <a:latin typeface="Arial" charset="0"/>
                <a:cs typeface="Arial" charset="0"/>
              </a:rPr>
              <a:t> </a:t>
            </a:r>
            <a:endParaRPr lang="en-US" dirty="0">
              <a:latin typeface="Arial" charset="0"/>
              <a:cs typeface="Arial" charset="0"/>
            </a:endParaRPr>
          </a:p>
        </p:txBody>
      </p:sp>
    </p:spTree>
    <p:extLst>
      <p:ext uri="{BB962C8B-B14F-4D97-AF65-F5344CB8AC3E}">
        <p14:creationId xmlns:p14="http://schemas.microsoft.com/office/powerpoint/2010/main" val="1797771498"/>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1"/>
          <p:cNvSpPr>
            <a:spLocks noChangeShapeType="1"/>
          </p:cNvSpPr>
          <p:nvPr/>
        </p:nvSpPr>
        <p:spPr bwMode="auto">
          <a:xfrm>
            <a:off x="1006541" y="1983603"/>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62" name="Text Box 18"/>
          <p:cNvSpPr txBox="1">
            <a:spLocks noChangeArrowheads="1"/>
          </p:cNvSpPr>
          <p:nvPr/>
        </p:nvSpPr>
        <p:spPr bwMode="auto">
          <a:xfrm>
            <a:off x="6527751" y="5759861"/>
            <a:ext cx="1133921" cy="954107"/>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1600" b="1" dirty="0">
              <a:latin typeface="Trebuchet MS" panose="020B0603020202020204" pitchFamily="34" charset="0"/>
            </a:endParaRPr>
          </a:p>
        </p:txBody>
      </p:sp>
      <p:sp>
        <p:nvSpPr>
          <p:cNvPr id="121863" name="Line 31"/>
          <p:cNvSpPr>
            <a:spLocks noChangeShapeType="1"/>
          </p:cNvSpPr>
          <p:nvPr/>
        </p:nvSpPr>
        <p:spPr bwMode="auto">
          <a:xfrm>
            <a:off x="854141" y="3017132"/>
            <a:ext cx="20574" cy="24692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398828"/>
            <a:ext cx="1749491" cy="523220"/>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0" name="Line 28"/>
          <p:cNvSpPr>
            <a:spLocks noChangeShapeType="1"/>
          </p:cNvSpPr>
          <p:nvPr/>
        </p:nvSpPr>
        <p:spPr bwMode="auto">
          <a:xfrm flipH="1">
            <a:off x="7315200" y="3257924"/>
            <a:ext cx="453819" cy="24796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71" name="Text Box 18"/>
          <p:cNvSpPr txBox="1">
            <a:spLocks noChangeArrowheads="1"/>
          </p:cNvSpPr>
          <p:nvPr/>
        </p:nvSpPr>
        <p:spPr bwMode="auto">
          <a:xfrm>
            <a:off x="7940720" y="5768490"/>
            <a:ext cx="1127059" cy="946413"/>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endParaRPr lang="en-US" sz="1600" b="1" dirty="0">
              <a:solidFill>
                <a:srgbClr val="000000"/>
              </a:solidFill>
              <a:latin typeface="Trebuchet MS" panose="020B0603020202020204" pitchFamily="34" charset="0"/>
            </a:endParaRPr>
          </a:p>
          <a:p>
            <a:pPr algn="ctr">
              <a:spcBef>
                <a:spcPct val="25000"/>
              </a:spcBef>
            </a:pPr>
            <a:endParaRPr lang="en-US" sz="600" b="1" dirty="0" smtClean="0">
              <a:solidFill>
                <a:srgbClr val="000000"/>
              </a:solidFill>
              <a:latin typeface="Trebuchet MS" panose="020B0603020202020204" pitchFamily="34" charset="0"/>
            </a:endParaRPr>
          </a:p>
        </p:txBody>
      </p:sp>
      <p:sp>
        <p:nvSpPr>
          <p:cNvPr id="121872" name="Text Box 36"/>
          <p:cNvSpPr txBox="1">
            <a:spLocks noChangeArrowheads="1"/>
          </p:cNvSpPr>
          <p:nvPr/>
        </p:nvSpPr>
        <p:spPr bwMode="auto">
          <a:xfrm>
            <a:off x="3416489" y="1405459"/>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213444" y="1723742"/>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79" name="Text Box 78"/>
          <p:cNvSpPr txBox="1">
            <a:spLocks noChangeArrowheads="1"/>
          </p:cNvSpPr>
          <p:nvPr/>
        </p:nvSpPr>
        <p:spPr bwMode="auto">
          <a:xfrm>
            <a:off x="244541" y="2278945"/>
            <a:ext cx="1600200" cy="103566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endParaRPr lang="en-US" sz="800" dirty="0" smtClean="0"/>
          </a:p>
          <a:p>
            <a:pPr algn="ctr" eaLnBrk="1" hangingPunct="1">
              <a:spcBef>
                <a:spcPct val="15000"/>
              </a:spcBef>
            </a:pPr>
            <a:r>
              <a:rPr lang="en-US" sz="1400" dirty="0" smtClean="0"/>
              <a:t>Plans </a:t>
            </a:r>
            <a:r>
              <a:rPr lang="en-US" sz="1400" dirty="0"/>
              <a:t>SW &amp; Class-wide </a:t>
            </a:r>
            <a:r>
              <a:rPr lang="en-US" sz="1400" dirty="0" smtClean="0"/>
              <a:t>supports</a:t>
            </a:r>
            <a:endParaRPr lang="en-US" sz="1400" dirty="0"/>
          </a:p>
          <a:p>
            <a:pPr algn="ctr" eaLnBrk="1" hangingPunct="1">
              <a:spcBef>
                <a:spcPct val="15000"/>
              </a:spcBef>
            </a:pPr>
            <a:endParaRPr lang="en-US" sz="800" dirty="0" smtClean="0"/>
          </a:p>
        </p:txBody>
      </p:sp>
      <p:sp>
        <p:nvSpPr>
          <p:cNvPr id="121881" name="Text Box 80"/>
          <p:cNvSpPr txBox="1">
            <a:spLocks noChangeArrowheads="1"/>
          </p:cNvSpPr>
          <p:nvPr/>
        </p:nvSpPr>
        <p:spPr bwMode="auto">
          <a:xfrm>
            <a:off x="2043105" y="3826445"/>
            <a:ext cx="2089837" cy="1665071"/>
          </a:xfrm>
          <a:prstGeom prst="rect">
            <a:avLst/>
          </a:prstGeom>
          <a:solidFill>
            <a:schemeClr val="bg2">
              <a:lumMod val="9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a:t>Uses process data; evaluates overall effectiveness; does NOT involve discussion of individual students</a:t>
            </a:r>
          </a:p>
        </p:txBody>
      </p:sp>
      <p:sp>
        <p:nvSpPr>
          <p:cNvPr id="121882" name="Text Box 81"/>
          <p:cNvSpPr txBox="1">
            <a:spLocks noChangeArrowheads="1"/>
          </p:cNvSpPr>
          <p:nvPr/>
        </p:nvSpPr>
        <p:spPr bwMode="auto">
          <a:xfrm>
            <a:off x="4294011" y="3826445"/>
            <a:ext cx="2007154" cy="1679750"/>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sp>
        <p:nvSpPr>
          <p:cNvPr id="121883" name="Text Box 82"/>
          <p:cNvSpPr txBox="1">
            <a:spLocks noChangeArrowheads="1"/>
          </p:cNvSpPr>
          <p:nvPr/>
        </p:nvSpPr>
        <p:spPr bwMode="auto">
          <a:xfrm>
            <a:off x="6857999" y="2303839"/>
            <a:ext cx="1749492" cy="9540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168341" y="1405459"/>
            <a:ext cx="1676400" cy="584775"/>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262738" y="5615066"/>
            <a:ext cx="1600200" cy="1077218"/>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121894" name="TextBox 3"/>
          <p:cNvSpPr txBox="1">
            <a:spLocks noChangeArrowheads="1"/>
          </p:cNvSpPr>
          <p:nvPr/>
        </p:nvSpPr>
        <p:spPr bwMode="auto">
          <a:xfrm>
            <a:off x="2023269" y="6618360"/>
            <a:ext cx="381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cxnSp>
        <p:nvCxnSpPr>
          <p:cNvPr id="5" name="Straight Arrow Connector 4"/>
          <p:cNvCxnSpPr/>
          <p:nvPr/>
        </p:nvCxnSpPr>
        <p:spPr>
          <a:xfrm flipH="1">
            <a:off x="3810001" y="2486921"/>
            <a:ext cx="454615" cy="132355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1" name="Line 31"/>
          <p:cNvSpPr>
            <a:spLocks noChangeShapeType="1"/>
          </p:cNvSpPr>
          <p:nvPr/>
        </p:nvSpPr>
        <p:spPr bwMode="auto">
          <a:xfrm>
            <a:off x="7688785" y="1922498"/>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48" name="Straight Arrow Connector 47"/>
          <p:cNvCxnSpPr>
            <a:stCxn id="34" idx="2"/>
          </p:cNvCxnSpPr>
          <p:nvPr/>
        </p:nvCxnSpPr>
        <p:spPr>
          <a:xfrm>
            <a:off x="4294011" y="3268203"/>
            <a:ext cx="219567" cy="54227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1" name="Line 28"/>
          <p:cNvSpPr>
            <a:spLocks noChangeShapeType="1"/>
          </p:cNvSpPr>
          <p:nvPr/>
        </p:nvSpPr>
        <p:spPr bwMode="auto">
          <a:xfrm>
            <a:off x="7769019" y="3257927"/>
            <a:ext cx="534404" cy="24796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Text Box 82"/>
          <p:cNvSpPr txBox="1">
            <a:spLocks noChangeArrowheads="1"/>
          </p:cNvSpPr>
          <p:nvPr/>
        </p:nvSpPr>
        <p:spPr bwMode="auto">
          <a:xfrm>
            <a:off x="3046363" y="2314096"/>
            <a:ext cx="2495295" cy="95410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Determines students in need of targeted interventions; implements &amp; evaluates interventions’ use</a:t>
            </a:r>
          </a:p>
        </p:txBody>
      </p:sp>
      <p:sp>
        <p:nvSpPr>
          <p:cNvPr id="37" name="Line 31"/>
          <p:cNvSpPr>
            <a:spLocks noChangeShapeType="1"/>
          </p:cNvSpPr>
          <p:nvPr/>
        </p:nvSpPr>
        <p:spPr bwMode="auto">
          <a:xfrm>
            <a:off x="4264616" y="1928679"/>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7177176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38800" y="3200400"/>
            <a:ext cx="2590800" cy="2667000"/>
            <a:chOff x="4206995" y="452319"/>
            <a:chExt cx="1389302" cy="1653490"/>
          </a:xfrm>
        </p:grpSpPr>
        <p:sp>
          <p:nvSpPr>
            <p:cNvPr id="5" name="Freeform 4"/>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grpSp>
        <p:nvGrpSpPr>
          <p:cNvPr id="7" name="Group 6"/>
          <p:cNvGrpSpPr/>
          <p:nvPr/>
        </p:nvGrpSpPr>
        <p:grpSpPr>
          <a:xfrm>
            <a:off x="685800" y="3200400"/>
            <a:ext cx="2788325" cy="2510919"/>
            <a:chOff x="3106501" y="479809"/>
            <a:chExt cx="1389302" cy="1653488"/>
          </a:xfrm>
        </p:grpSpPr>
        <p:sp>
          <p:nvSpPr>
            <p:cNvPr id="8" name="Freeform 7"/>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49032">
              <a:off x="3407607" y="1157196"/>
              <a:ext cx="787094" cy="298713"/>
            </a:xfrm>
            <a:prstGeom prst="rect">
              <a:avLst/>
            </a:prstGeom>
            <a:noFill/>
          </p:spPr>
          <p:txBody>
            <a:bodyPr wrap="square" rtlCol="0">
              <a:spAutoFit/>
            </a:bodyPr>
            <a:lstStyle/>
            <a:p>
              <a:pPr algn="ctr"/>
              <a:r>
                <a:rPr lang="en-US" sz="1400" b="1" dirty="0" smtClean="0"/>
                <a:t>Systems</a:t>
              </a:r>
            </a:p>
          </p:txBody>
        </p:sp>
      </p:grpSp>
      <p:sp>
        <p:nvSpPr>
          <p:cNvPr id="10" name="Right Arrow 9"/>
          <p:cNvSpPr/>
          <p:nvPr/>
        </p:nvSpPr>
        <p:spPr>
          <a:xfrm>
            <a:off x="3276600" y="3657600"/>
            <a:ext cx="2303399" cy="940210"/>
          </a:xfrm>
          <a:prstGeom prst="rightArrow">
            <a:avLst/>
          </a:prstGeom>
          <a:gradFill>
            <a:gsLst>
              <a:gs pos="94988">
                <a:srgbClr val="FEDBC6"/>
              </a:gs>
              <a:gs pos="0">
                <a:schemeClr val="bg2">
                  <a:lumMod val="50000"/>
                </a:schemeClr>
              </a:gs>
              <a:gs pos="72000">
                <a:schemeClr val="accent1">
                  <a:tint val="44500"/>
                  <a:satMod val="160000"/>
                </a:schemeClr>
              </a:gs>
              <a:gs pos="100000">
                <a:schemeClr val="accent5">
                  <a:lumMod val="20000"/>
                  <a:lumOff val="8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1" name="Title 1"/>
          <p:cNvSpPr txBox="1">
            <a:spLocks/>
          </p:cNvSpPr>
          <p:nvPr/>
        </p:nvSpPr>
        <p:spPr>
          <a:xfrm>
            <a:off x="152400" y="228600"/>
            <a:ext cx="8610600" cy="2133600"/>
          </a:xfrm>
          <a:prstGeom prst="rect">
            <a:avLst/>
          </a:prstGeom>
          <a:solidFill>
            <a:schemeClr val="tx2"/>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1800" b="1" i="1" dirty="0">
                <a:solidFill>
                  <a:schemeClr val="bg2">
                    <a:lumMod val="90000"/>
                  </a:schemeClr>
                </a:solidFill>
                <a:latin typeface="Trebuchet MS" panose="020B0603020202020204" pitchFamily="34" charset="0"/>
              </a:rPr>
              <a:t>Tier 2 System </a:t>
            </a:r>
            <a:r>
              <a:rPr lang="en-US" sz="1800" b="1" i="1" dirty="0" smtClean="0">
                <a:solidFill>
                  <a:schemeClr val="bg2">
                    <a:lumMod val="90000"/>
                  </a:schemeClr>
                </a:solidFill>
                <a:latin typeface="Trebuchet MS" panose="020B0603020202020204" pitchFamily="34" charset="0"/>
              </a:rPr>
              <a:t>Conversation </a:t>
            </a:r>
            <a:r>
              <a:rPr lang="en-US" sz="1800" b="1" i="1" dirty="0" smtClean="0">
                <a:solidFill>
                  <a:schemeClr val="accent1">
                    <a:lumMod val="60000"/>
                    <a:lumOff val="40000"/>
                  </a:schemeClr>
                </a:solidFill>
                <a:latin typeface="Trebuchet MS" panose="020B0603020202020204" pitchFamily="34" charset="0"/>
              </a:rPr>
              <a:t>transitioning into a Problem-Solving Conversation</a:t>
            </a:r>
            <a:r>
              <a:rPr lang="en-US" sz="1800" b="1" i="1" dirty="0" smtClean="0">
                <a:latin typeface="Trebuchet MS" panose="020B0603020202020204" pitchFamily="34" charset="0"/>
              </a:rPr>
              <a:t>:</a:t>
            </a:r>
            <a:r>
              <a:rPr lang="en-US" sz="2800" b="1" dirty="0" smtClean="0">
                <a:latin typeface="Trebuchet MS" panose="020B0603020202020204" pitchFamily="34" charset="0"/>
              </a:rPr>
              <a:t/>
            </a:r>
            <a:br>
              <a:rPr lang="en-US" sz="2800" b="1" dirty="0" smtClean="0">
                <a:latin typeface="Trebuchet MS" panose="020B0603020202020204" pitchFamily="34" charset="0"/>
              </a:rPr>
            </a:br>
            <a:endParaRPr lang="en-US" sz="2800" b="1" dirty="0" smtClean="0">
              <a:latin typeface="Trebuchet MS" panose="020B0603020202020204" pitchFamily="34" charset="0"/>
            </a:endParaRPr>
          </a:p>
          <a:p>
            <a:pPr algn="ctr" fontAlgn="auto">
              <a:spcAft>
                <a:spcPts val="0"/>
              </a:spcAft>
            </a:pPr>
            <a:r>
              <a:rPr lang="en-US" sz="3200" b="1" dirty="0" smtClean="0">
                <a:solidFill>
                  <a:schemeClr val="bg2">
                    <a:lumMod val="90000"/>
                  </a:schemeClr>
                </a:solidFill>
                <a:latin typeface="Trebuchet MS" panose="020B0603020202020204" pitchFamily="34" charset="0"/>
              </a:rPr>
              <a:t>As part of your system, </a:t>
            </a:r>
          </a:p>
          <a:p>
            <a:pPr algn="ctr" fontAlgn="auto">
              <a:spcAft>
                <a:spcPts val="0"/>
              </a:spcAft>
            </a:pPr>
            <a:r>
              <a:rPr lang="en-US" sz="3200" b="1" dirty="0" smtClean="0">
                <a:solidFill>
                  <a:schemeClr val="bg2">
                    <a:lumMod val="90000"/>
                  </a:schemeClr>
                </a:solidFill>
                <a:latin typeface="Trebuchet MS" panose="020B0603020202020204" pitchFamily="34" charset="0"/>
              </a:rPr>
              <a:t>when a student in not succeeding…</a:t>
            </a:r>
          </a:p>
        </p:txBody>
      </p:sp>
    </p:spTree>
    <p:extLst>
      <p:ext uri="{BB962C8B-B14F-4D97-AF65-F5344CB8AC3E}">
        <p14:creationId xmlns:p14="http://schemas.microsoft.com/office/powerpoint/2010/main" val="19671971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9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solidFill>
                  <a:schemeClr val="tx1">
                    <a:lumMod val="50000"/>
                    <a:lumOff val="50000"/>
                  </a:schemeClr>
                </a:solidFill>
              </a:rPr>
              <a:t>System </a:t>
            </a:r>
          </a:p>
          <a:p>
            <a:pPr algn="ctr" eaLnBrk="1" hangingPunct="1">
              <a:spcBef>
                <a:spcPct val="15000"/>
              </a:spcBef>
            </a:pPr>
            <a:r>
              <a:rPr lang="en-US" sz="1600" b="1" u="sng" dirty="0">
                <a:solidFill>
                  <a:schemeClr val="tx1">
                    <a:lumMod val="50000"/>
                    <a:lumOff val="50000"/>
                  </a:schemeClr>
                </a:solidFill>
              </a:rPr>
              <a:t>Conversations</a:t>
            </a:r>
          </a:p>
          <a:p>
            <a:pPr algn="ctr" eaLnBrk="1" hangingPunct="1">
              <a:spcBef>
                <a:spcPct val="15000"/>
              </a:spcBef>
            </a:pPr>
            <a:r>
              <a:rPr lang="en-US" sz="1600" dirty="0">
                <a:solidFill>
                  <a:schemeClr val="bg1">
                    <a:lumMod val="50000"/>
                  </a:schemeClr>
                </a:solidFill>
              </a:rPr>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90000"/>
              </a:schemeClr>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32431"/>
              <a:ext cx="599822" cy="167891"/>
            </a:xfrm>
            <a:prstGeom prst="rect">
              <a:avLst/>
            </a:prstGeom>
            <a:noFill/>
          </p:spPr>
          <p:txBody>
            <a:bodyPr wrap="square" rtlCol="0">
              <a:spAutoFit/>
            </a:bodyPr>
            <a:lstStyle/>
            <a:p>
              <a:pPr algn="ctr"/>
              <a:r>
                <a:rPr lang="en-US" sz="900" b="1" dirty="0" smtClean="0">
                  <a:solidFill>
                    <a:schemeClr val="tx1">
                      <a:lumMod val="50000"/>
                      <a:lumOff val="50000"/>
                    </a:schemeClr>
                  </a:solidFill>
                </a:rPr>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2" y="2028814"/>
            <a:ext cx="5394258" cy="584775"/>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Determines students in need of targeted interventions; implements &amp; evaluates 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770615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162800" cy="4495800"/>
          </a:xfrm>
        </p:spPr>
        <p:txBody>
          <a:bodyPr>
            <a:normAutofit fontScale="92500" lnSpcReduction="20000"/>
          </a:bodyPr>
          <a:lstStyle/>
          <a:p>
            <a:pPr>
              <a:buClr>
                <a:srgbClr val="003399"/>
              </a:buClr>
            </a:pPr>
            <a:r>
              <a:rPr lang="en-US" sz="3100" dirty="0" smtClean="0"/>
              <a:t>Discussing </a:t>
            </a:r>
            <a:r>
              <a:rPr lang="en-US" sz="3100" b="1" u="sng" dirty="0" smtClean="0"/>
              <a:t>individual students </a:t>
            </a:r>
            <a:r>
              <a:rPr lang="en-US" sz="3100" dirty="0" smtClean="0"/>
              <a:t>identified for supports</a:t>
            </a:r>
          </a:p>
          <a:p>
            <a:pPr lvl="1">
              <a:buClr>
                <a:srgbClr val="003399"/>
              </a:buClr>
            </a:pPr>
            <a:r>
              <a:rPr lang="en-US" sz="2600" dirty="0" smtClean="0"/>
              <a:t>Review request for assistance from staff &amp; home</a:t>
            </a:r>
          </a:p>
          <a:p>
            <a:pPr lvl="1">
              <a:buClr>
                <a:srgbClr val="003399"/>
              </a:buClr>
            </a:pPr>
            <a:r>
              <a:rPr lang="en-US" sz="2600" dirty="0"/>
              <a:t>Review </a:t>
            </a:r>
            <a:r>
              <a:rPr lang="en-US" sz="2600" dirty="0" smtClean="0"/>
              <a:t>students identified via school-wide student outcome data</a:t>
            </a:r>
          </a:p>
          <a:p>
            <a:pPr lvl="1">
              <a:buClr>
                <a:srgbClr val="003399"/>
              </a:buClr>
            </a:pPr>
            <a:endParaRPr lang="en-US" sz="1500" dirty="0" smtClean="0"/>
          </a:p>
          <a:p>
            <a:pPr>
              <a:buClr>
                <a:srgbClr val="003399"/>
              </a:buClr>
            </a:pPr>
            <a:r>
              <a:rPr lang="en-US" sz="2800" b="1" u="sng" dirty="0" smtClean="0"/>
              <a:t>Matching students</a:t>
            </a:r>
            <a:r>
              <a:rPr lang="en-US" sz="2800" u="sng" dirty="0" smtClean="0"/>
              <a:t> </a:t>
            </a:r>
            <a:r>
              <a:rPr lang="en-US" sz="2800" dirty="0" smtClean="0"/>
              <a:t>to existing interventions (examine function of behavior)</a:t>
            </a:r>
          </a:p>
          <a:p>
            <a:pPr>
              <a:buClr>
                <a:srgbClr val="003399"/>
              </a:buClr>
            </a:pPr>
            <a:endParaRPr lang="en-US" sz="1500" dirty="0" smtClean="0"/>
          </a:p>
          <a:p>
            <a:pPr>
              <a:buClr>
                <a:srgbClr val="003399"/>
              </a:buClr>
            </a:pPr>
            <a:r>
              <a:rPr lang="en-US" sz="2800" b="1" u="sng" dirty="0" smtClean="0"/>
              <a:t>Individual Success Monitoring </a:t>
            </a:r>
          </a:p>
          <a:p>
            <a:pPr lvl="1">
              <a:buClr>
                <a:srgbClr val="003399"/>
              </a:buClr>
            </a:pPr>
            <a:r>
              <a:rPr lang="en-US" sz="2600" dirty="0" smtClean="0"/>
              <a:t>Identify need for increased supports</a:t>
            </a:r>
          </a:p>
          <a:p>
            <a:pPr lvl="1">
              <a:buClr>
                <a:srgbClr val="003399"/>
              </a:buClr>
            </a:pPr>
            <a:r>
              <a:rPr lang="en-US" sz="2600" dirty="0" smtClean="0"/>
              <a:t>Identify readiness for decreased supports</a:t>
            </a:r>
          </a:p>
          <a:p>
            <a:pPr lvl="1">
              <a:buClr>
                <a:srgbClr val="003399"/>
              </a:buClr>
            </a:pPr>
            <a:r>
              <a:rPr lang="en-US" sz="2600" dirty="0"/>
              <a:t>Identify readiness for graduating from intervention</a:t>
            </a:r>
          </a:p>
          <a:p>
            <a:pPr marL="411480" lvl="1" indent="0">
              <a:buClr>
                <a:srgbClr val="003399"/>
              </a:buClr>
              <a:buNone/>
            </a:pPr>
            <a:endParaRPr lang="en-US" dirty="0" smtClean="0"/>
          </a:p>
          <a:p>
            <a:endParaRPr lang="en-US" dirty="0"/>
          </a:p>
        </p:txBody>
      </p:sp>
      <p:sp>
        <p:nvSpPr>
          <p:cNvPr id="8" name="Title 1"/>
          <p:cNvSpPr txBox="1">
            <a:spLocks/>
          </p:cNvSpPr>
          <p:nvPr/>
        </p:nvSpPr>
        <p:spPr>
          <a:xfrm>
            <a:off x="304800" y="304800"/>
            <a:ext cx="8600792"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Outcomes</a:t>
            </a:r>
            <a:endParaRPr lang="en-US" sz="3200" b="1" dirty="0">
              <a:latin typeface="Trebuchet MS" panose="020B0603020202020204" pitchFamily="34" charset="0"/>
            </a:endParaRPr>
          </a:p>
        </p:txBody>
      </p:sp>
      <p:grpSp>
        <p:nvGrpSpPr>
          <p:cNvPr id="5" name="Group 4"/>
          <p:cNvGrpSpPr/>
          <p:nvPr/>
        </p:nvGrpSpPr>
        <p:grpSpPr>
          <a:xfrm>
            <a:off x="7162800" y="-12219"/>
            <a:ext cx="1457554" cy="1558120"/>
            <a:chOff x="4206995" y="452319"/>
            <a:chExt cx="1389302" cy="1653490"/>
          </a:xfrm>
        </p:grpSpPr>
        <p:sp>
          <p:nvSpPr>
            <p:cNvPr id="6" name="Freeform 5"/>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5154252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09" y="1905000"/>
            <a:ext cx="7620000" cy="4800600"/>
          </a:xfrm>
        </p:spPr>
        <p:txBody>
          <a:bodyPr/>
          <a:lstStyle/>
          <a:p>
            <a:r>
              <a:rPr lang="en-US" sz="2400" b="1" dirty="0"/>
              <a:t>Logistics</a:t>
            </a:r>
          </a:p>
          <a:p>
            <a:pPr lvl="1"/>
            <a:r>
              <a:rPr lang="en-US" sz="2400" dirty="0" smtClean="0"/>
              <a:t>Monthly meeting </a:t>
            </a:r>
            <a:r>
              <a:rPr lang="en-US" sz="2400" dirty="0"/>
              <a:t>schedule</a:t>
            </a:r>
          </a:p>
          <a:p>
            <a:pPr lvl="1"/>
            <a:r>
              <a:rPr lang="en-US" sz="2400" dirty="0" smtClean="0"/>
              <a:t>Use </a:t>
            </a:r>
            <a:r>
              <a:rPr lang="en-US" sz="2400" dirty="0"/>
              <a:t>of meeting </a:t>
            </a:r>
            <a:r>
              <a:rPr lang="en-US" sz="2400" dirty="0" smtClean="0"/>
              <a:t>roles</a:t>
            </a:r>
          </a:p>
          <a:p>
            <a:pPr lvl="1"/>
            <a:endParaRPr lang="en-US" dirty="0"/>
          </a:p>
          <a:p>
            <a:r>
              <a:rPr lang="en-US" sz="2400" b="1" dirty="0" smtClean="0"/>
              <a:t>Problem-solving conversation set up</a:t>
            </a:r>
          </a:p>
          <a:p>
            <a:pPr lvl="1"/>
            <a:r>
              <a:rPr lang="en-US" sz="2400" dirty="0" smtClean="0"/>
              <a:t>Process for review of </a:t>
            </a:r>
            <a:r>
              <a:rPr lang="en-US" sz="2400" b="1" u="sng" dirty="0" smtClean="0"/>
              <a:t>individual students </a:t>
            </a:r>
            <a:r>
              <a:rPr lang="en-US" sz="2400" dirty="0" smtClean="0"/>
              <a:t>referred to Tier 2 team &amp; match to interventions available</a:t>
            </a:r>
          </a:p>
          <a:p>
            <a:pPr lvl="2"/>
            <a:r>
              <a:rPr lang="en-US" sz="2400" dirty="0" smtClean="0"/>
              <a:t>Students identified via requests for assistance or school-wide student outcome data</a:t>
            </a:r>
          </a:p>
          <a:p>
            <a:pPr lvl="2"/>
            <a:endParaRPr lang="en-US" dirty="0" smtClean="0"/>
          </a:p>
          <a:p>
            <a:pPr marL="777240" lvl="2" indent="0">
              <a:buNone/>
            </a:pPr>
            <a:endParaRPr lang="en-US" dirty="0" smtClean="0"/>
          </a:p>
          <a:p>
            <a:pPr lvl="1"/>
            <a:endParaRPr lang="en-US" dirty="0"/>
          </a:p>
        </p:txBody>
      </p:sp>
      <p:sp>
        <p:nvSpPr>
          <p:cNvPr id="7"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Logistics and Set Up</a:t>
            </a:r>
            <a:endParaRPr lang="en-US" sz="3200" b="1" dirty="0">
              <a:latin typeface="Trebuchet MS" panose="020B0603020202020204" pitchFamily="34" charset="0"/>
            </a:endParaRPr>
          </a:p>
        </p:txBody>
      </p:sp>
      <p:grpSp>
        <p:nvGrpSpPr>
          <p:cNvPr id="8" name="Group 7"/>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88524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48200" y="1143000"/>
            <a:ext cx="3657600" cy="639762"/>
          </a:xfrm>
        </p:spPr>
        <p:txBody>
          <a:bodyPr/>
          <a:lstStyle/>
          <a:p>
            <a:r>
              <a:rPr lang="en-US" sz="2800" dirty="0" smtClean="0"/>
              <a:t>Differences</a:t>
            </a:r>
            <a:endParaRPr lang="en-US" sz="2800" dirty="0"/>
          </a:p>
        </p:txBody>
      </p:sp>
      <p:sp useBgFill="1">
        <p:nvSpPr>
          <p:cNvPr id="31747" name="Content Placeholder 2"/>
          <p:cNvSpPr>
            <a:spLocks noGrp="1"/>
          </p:cNvSpPr>
          <p:nvPr>
            <p:ph sz="half" idx="2"/>
          </p:nvPr>
        </p:nvSpPr>
        <p:spPr>
          <a:xfrm>
            <a:off x="4800600" y="1905000"/>
            <a:ext cx="3619500" cy="4626262"/>
          </a:xfrm>
        </p:spPr>
        <p:txBody>
          <a:bodyPr rtlCol="0">
            <a:noAutofit/>
          </a:bodyPr>
          <a:lstStyle/>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1 focuses on schoolwide interventions</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interventions are oriented to address the specific demonstrated needs of a particular sub-group of students.  </a:t>
            </a:r>
            <a:endParaRPr lang="en-US" sz="2000" dirty="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3"/>
          </p:nvPr>
        </p:nvSpPr>
        <p:spPr>
          <a:xfrm>
            <a:off x="304800" y="1143000"/>
            <a:ext cx="3657600" cy="639762"/>
          </a:xfrm>
        </p:spPr>
        <p:txBody>
          <a:bodyPr/>
          <a:lstStyle/>
          <a:p>
            <a:r>
              <a:rPr lang="en-US" sz="2800" dirty="0" smtClean="0"/>
              <a:t>Similarities</a:t>
            </a:r>
            <a:endParaRPr lang="en-US" sz="2800" dirty="0"/>
          </a:p>
        </p:txBody>
      </p:sp>
      <p:sp>
        <p:nvSpPr>
          <p:cNvPr id="4" name="Content Placeholder 3"/>
          <p:cNvSpPr>
            <a:spLocks noGrp="1"/>
          </p:cNvSpPr>
          <p:nvPr>
            <p:ph sz="quarter" idx="4"/>
          </p:nvPr>
        </p:nvSpPr>
        <p:spPr>
          <a:xfrm>
            <a:off x="304800" y="1782762"/>
            <a:ext cx="3962400" cy="3951288"/>
          </a:xfrm>
        </p:spPr>
        <p:txBody>
          <a:bodyPr>
            <a:noAutofit/>
          </a:bodyPr>
          <a:lstStyle/>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Systematic problem solving process is </a:t>
            </a:r>
            <a:r>
              <a:rPr lang="en-US" sz="2000" dirty="0" smtClean="0">
                <a:ea typeface="Verdana" panose="020B0604030504040204" pitchFamily="34" charset="0"/>
                <a:cs typeface="Verdana" panose="020B0604030504040204" pitchFamily="34" charset="0"/>
              </a:rPr>
              <a:t>foundation</a:t>
            </a:r>
          </a:p>
          <a:p>
            <a:pPr marL="114300" indent="0">
              <a:buClr>
                <a:srgbClr val="3333CC"/>
              </a:buClr>
              <a:buNone/>
            </a:pPr>
            <a:endParaRPr lang="en-US" sz="2000" dirty="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Supports put in place are based on the function of student behaviors</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Data are used for determining &amp; monitoring interventions</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Data used for monitoring students at </a:t>
            </a:r>
            <a:r>
              <a:rPr lang="en-US" sz="2000" dirty="0" smtClean="0">
                <a:ea typeface="Verdana" panose="020B0604030504040204" pitchFamily="34" charset="0"/>
                <a:cs typeface="Verdana" panose="020B0604030504040204" pitchFamily="34" charset="0"/>
              </a:rPr>
              <a:t>both tiers </a:t>
            </a:r>
            <a:r>
              <a:rPr lang="en-US" sz="2000" dirty="0">
                <a:ea typeface="Verdana" panose="020B0604030504040204" pitchFamily="34" charset="0"/>
                <a:cs typeface="Verdana" panose="020B0604030504040204" pitchFamily="34" charset="0"/>
              </a:rPr>
              <a:t>are often existing data sources, such as ODRs,</a:t>
            </a:r>
          </a:p>
        </p:txBody>
      </p:sp>
      <p:sp>
        <p:nvSpPr>
          <p:cNvPr id="8" name="Text Box 2"/>
          <p:cNvSpPr txBox="1">
            <a:spLocks noChangeArrowheads="1"/>
          </p:cNvSpPr>
          <p:nvPr/>
        </p:nvSpPr>
        <p:spPr bwMode="auto">
          <a:xfrm>
            <a:off x="228600" y="381000"/>
            <a:ext cx="8458200" cy="861774"/>
          </a:xfrm>
          <a:prstGeom prst="rect">
            <a:avLst/>
          </a:prstGeom>
          <a:gradFill flip="none" rotWithShape="1">
            <a:gsLst>
              <a:gs pos="0">
                <a:srgbClr val="92D050"/>
              </a:gs>
              <a:gs pos="65000">
                <a:srgbClr val="DCF8AE"/>
              </a:gs>
              <a:gs pos="100000">
                <a:srgbClr val="FFFF00"/>
              </a:gs>
            </a:gsLst>
            <a:lin ang="0" scaled="0"/>
            <a:tileRect/>
          </a:gra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endParaRPr lang="en-US" sz="1100" b="1" dirty="0" smtClean="0">
              <a:solidFill>
                <a:schemeClr val="tx2"/>
              </a:solidFill>
              <a:latin typeface="Trebuchet MS" panose="020B0603020202020204" pitchFamily="34" charset="0"/>
            </a:endParaRPr>
          </a:p>
          <a:p>
            <a:pPr algn="ctr">
              <a:spcBef>
                <a:spcPts val="0"/>
              </a:spcBef>
            </a:pPr>
            <a:r>
              <a:rPr lang="en-US" sz="2800" b="1" dirty="0" smtClean="0">
                <a:solidFill>
                  <a:schemeClr val="tx2"/>
                </a:solidFill>
                <a:latin typeface="Trebuchet MS" panose="020B0603020202020204" pitchFamily="34" charset="0"/>
              </a:rPr>
              <a:t>Tier 1 &amp; 2 Comparisons</a:t>
            </a:r>
          </a:p>
          <a:p>
            <a:pPr algn="ctr">
              <a:spcBef>
                <a:spcPts val="0"/>
              </a:spcBef>
            </a:pPr>
            <a:endParaRPr lang="en-US" sz="1100" b="1" dirty="0" smtClean="0">
              <a:solidFill>
                <a:schemeClr val="tx2"/>
              </a:solidFill>
              <a:latin typeface="Trebuchet MS" panose="020B0603020202020204" pitchFamily="34" charset="0"/>
            </a:endParaRPr>
          </a:p>
        </p:txBody>
      </p:sp>
    </p:spTree>
    <p:extLst>
      <p:ext uri="{BB962C8B-B14F-4D97-AF65-F5344CB8AC3E}">
        <p14:creationId xmlns:p14="http://schemas.microsoft.com/office/powerpoint/2010/main" val="3883662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78600" y="1981200"/>
            <a:ext cx="7124700" cy="4572000"/>
          </a:xfrm>
        </p:spPr>
        <p:txBody>
          <a:bodyPr>
            <a:normAutofit/>
          </a:bodyPr>
          <a:lstStyle/>
          <a:p>
            <a:pPr eaLnBrk="1" hangingPunct="1"/>
            <a:r>
              <a:rPr lang="en-US" sz="2400" b="1" dirty="0" smtClean="0"/>
              <a:t>Part 1</a:t>
            </a:r>
            <a:r>
              <a:rPr lang="en-US" sz="2400" dirty="0" smtClean="0"/>
              <a:t>: Logistics</a:t>
            </a:r>
          </a:p>
          <a:p>
            <a:pPr eaLnBrk="1" hangingPunct="1"/>
            <a:endParaRPr lang="en-US" sz="2400" dirty="0" smtClean="0"/>
          </a:p>
          <a:p>
            <a:pPr eaLnBrk="1" hangingPunct="1"/>
            <a:r>
              <a:rPr lang="en-US" sz="2400" b="1" dirty="0" smtClean="0"/>
              <a:t>Part 2</a:t>
            </a:r>
            <a:r>
              <a:rPr lang="en-US" sz="2400" dirty="0" smtClean="0"/>
              <a:t>: Set-Up</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a:latin typeface="Trebuchet MS" panose="020B0603020202020204" pitchFamily="34" charset="0"/>
              </a:rPr>
              <a:t>Activity:  Guiding Questions </a:t>
            </a:r>
            <a:r>
              <a:rPr lang="en-US" sz="2400" b="1" i="1" dirty="0">
                <a:latin typeface="Trebuchet MS" panose="020B0603020202020204" pitchFamily="34" charset="0"/>
              </a:rPr>
              <a:t>Tier 2 Problem-Solving Conversation</a:t>
            </a:r>
            <a:endParaRPr lang="en-US" sz="24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
        <p:nvSpPr>
          <p:cNvPr id="10" name="Folded Corner 9"/>
          <p:cNvSpPr/>
          <p:nvPr/>
        </p:nvSpPr>
        <p:spPr>
          <a:xfrm>
            <a:off x="7586440" y="1797345"/>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pic>
        <p:nvPicPr>
          <p:cNvPr id="11"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455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62000" y="1752600"/>
            <a:ext cx="7124700" cy="4572000"/>
          </a:xfrm>
        </p:spPr>
        <p:txBody>
          <a:bodyPr>
            <a:normAutofit/>
          </a:bodyPr>
          <a:lstStyle/>
          <a:p>
            <a:pPr eaLnBrk="1" hangingPunct="1">
              <a:buClr>
                <a:srgbClr val="003399"/>
              </a:buClr>
            </a:pPr>
            <a:r>
              <a:rPr lang="en-US" sz="2800" dirty="0" smtClean="0"/>
              <a:t>Support communication </a:t>
            </a:r>
            <a:r>
              <a:rPr lang="en-US" sz="2800" dirty="0"/>
              <a:t>with staff, students, and families </a:t>
            </a:r>
            <a:r>
              <a:rPr lang="en-US" sz="2800" dirty="0" smtClean="0"/>
              <a:t>about </a:t>
            </a:r>
            <a:r>
              <a:rPr lang="en-US" sz="2800" b="1" u="sng" dirty="0" smtClean="0"/>
              <a:t>individual student progress</a:t>
            </a:r>
          </a:p>
          <a:p>
            <a:pPr eaLnBrk="1" hangingPunct="1">
              <a:buClr>
                <a:srgbClr val="003399"/>
              </a:buClr>
            </a:pPr>
            <a:endParaRPr lang="en-US" sz="1200" b="1" u="sng" dirty="0" smtClean="0"/>
          </a:p>
          <a:p>
            <a:pPr eaLnBrk="1" hangingPunct="1">
              <a:buClr>
                <a:srgbClr val="003399"/>
              </a:buClr>
            </a:pPr>
            <a:r>
              <a:rPr lang="en-US" sz="2800" dirty="0" smtClean="0"/>
              <a:t>Facilitate intervention-specific information sharing</a:t>
            </a:r>
          </a:p>
          <a:p>
            <a:pPr lvl="1"/>
            <a:r>
              <a:rPr lang="en-US" sz="2400" dirty="0" smtClean="0"/>
              <a:t>Staff, student, parent training</a:t>
            </a:r>
          </a:p>
          <a:p>
            <a:pPr lvl="1"/>
            <a:r>
              <a:rPr lang="en-US" sz="2400" dirty="0" smtClean="0"/>
              <a:t>Progress monitoring directions &amp; guidance</a:t>
            </a:r>
          </a:p>
          <a:p>
            <a:pPr lvl="1"/>
            <a:r>
              <a:rPr lang="en-US" sz="2400" dirty="0" smtClean="0"/>
              <a:t>Process for fading and exiting an intervention</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Communication</a:t>
            </a:r>
            <a:endParaRPr lang="en-US" sz="32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5672579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7345"/>
            <a:ext cx="7620000" cy="4800600"/>
          </a:xfrm>
        </p:spPr>
        <p:txBody>
          <a:bodyPr/>
          <a:lstStyle/>
          <a:p>
            <a:r>
              <a:rPr lang="en-US" sz="2800" dirty="0" smtClean="0"/>
              <a:t>Team to review currently data regarding specific students and intervention effectiveness and problem solve as needed</a:t>
            </a:r>
          </a:p>
          <a:p>
            <a:endParaRPr lang="en-US" sz="300" dirty="0" smtClean="0"/>
          </a:p>
          <a:p>
            <a:pPr lvl="2"/>
            <a:r>
              <a:rPr lang="en-US" sz="2400" dirty="0" smtClean="0"/>
              <a:t>Identify </a:t>
            </a:r>
            <a:r>
              <a:rPr lang="en-US" sz="2400" dirty="0"/>
              <a:t>need for increased </a:t>
            </a:r>
            <a:r>
              <a:rPr lang="en-US" sz="2400" dirty="0" smtClean="0"/>
              <a:t>supports</a:t>
            </a:r>
          </a:p>
          <a:p>
            <a:pPr lvl="2"/>
            <a:r>
              <a:rPr lang="en-US" sz="2400" dirty="0" smtClean="0"/>
              <a:t>Identify need for use of different supports</a:t>
            </a:r>
          </a:p>
          <a:p>
            <a:pPr lvl="3"/>
            <a:r>
              <a:rPr lang="en-US" sz="2400" dirty="0" smtClean="0"/>
              <a:t>Interventions Change (form)</a:t>
            </a:r>
            <a:endParaRPr lang="en-US" sz="2400" dirty="0"/>
          </a:p>
          <a:p>
            <a:pPr lvl="2"/>
            <a:r>
              <a:rPr lang="en-US" sz="2400" dirty="0"/>
              <a:t>Identify readiness for decreased </a:t>
            </a:r>
            <a:r>
              <a:rPr lang="en-US" sz="2400" dirty="0" smtClean="0"/>
              <a:t>supports</a:t>
            </a:r>
          </a:p>
          <a:p>
            <a:pPr lvl="2"/>
            <a:r>
              <a:rPr lang="en-US" sz="2400" dirty="0" smtClean="0"/>
              <a:t>Identify readiness for graduating from intervention</a:t>
            </a:r>
            <a:endParaRPr lang="en-US" sz="2400" dirty="0"/>
          </a:p>
          <a:p>
            <a:endParaRPr lang="en-US" dirty="0" smtClean="0"/>
          </a:p>
          <a:p>
            <a:endParaRPr lang="en-US" dirty="0" smtClean="0"/>
          </a:p>
        </p:txBody>
      </p:sp>
      <p:sp>
        <p:nvSpPr>
          <p:cNvPr id="7" name="Title 1"/>
          <p:cNvSpPr txBox="1">
            <a:spLocks/>
          </p:cNvSpPr>
          <p:nvPr/>
        </p:nvSpPr>
        <p:spPr>
          <a:xfrm>
            <a:off x="233547" y="2667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Monitoring (On-Going)</a:t>
            </a:r>
            <a:endParaRPr lang="en-US" sz="3200" b="1" dirty="0">
              <a:latin typeface="Trebuchet MS" panose="020B0603020202020204" pitchFamily="34" charset="0"/>
            </a:endParaRPr>
          </a:p>
        </p:txBody>
      </p:sp>
      <p:grpSp>
        <p:nvGrpSpPr>
          <p:cNvPr id="8" name="Group 7"/>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37552266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43175663"/>
              </p:ext>
            </p:extLst>
          </p:nvPr>
        </p:nvGraphicFramePr>
        <p:xfrm>
          <a:off x="440267" y="1625600"/>
          <a:ext cx="7467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228597"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Data-Based Decision-Making</a:t>
            </a:r>
            <a:endParaRPr lang="en-US" sz="32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
        <p:nvSpPr>
          <p:cNvPr id="4" name="TextBox 3"/>
          <p:cNvSpPr txBox="1"/>
          <p:nvPr/>
        </p:nvSpPr>
        <p:spPr>
          <a:xfrm>
            <a:off x="1905000" y="2623810"/>
            <a:ext cx="4800600" cy="523220"/>
          </a:xfrm>
          <a:prstGeom prst="rect">
            <a:avLst/>
          </a:prstGeom>
          <a:noFill/>
        </p:spPr>
        <p:txBody>
          <a:bodyPr wrap="square" rtlCol="0">
            <a:spAutoFit/>
          </a:bodyPr>
          <a:lstStyle/>
          <a:p>
            <a:r>
              <a:rPr lang="en-US" sz="2800" b="1" dirty="0" smtClean="0">
                <a:latin typeface="+mn-lt"/>
              </a:rPr>
              <a:t>Conversation is based on data!</a:t>
            </a:r>
            <a:endParaRPr lang="en-US" sz="2800" b="1" dirty="0">
              <a:latin typeface="+mn-lt"/>
            </a:endParaRPr>
          </a:p>
        </p:txBody>
      </p:sp>
    </p:spTree>
    <p:extLst>
      <p:ext uri="{BB962C8B-B14F-4D97-AF65-F5344CB8AC3E}">
        <p14:creationId xmlns:p14="http://schemas.microsoft.com/office/powerpoint/2010/main" val="16522951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7391400" cy="4800600"/>
          </a:xfrm>
        </p:spPr>
        <p:txBody>
          <a:bodyPr>
            <a:normAutofit/>
          </a:bodyPr>
          <a:lstStyle/>
          <a:p>
            <a:pPr>
              <a:buClr>
                <a:srgbClr val="003399"/>
              </a:buClr>
            </a:pPr>
            <a:r>
              <a:rPr lang="en-US" sz="2800" dirty="0" smtClean="0"/>
              <a:t>Points </a:t>
            </a:r>
            <a:r>
              <a:rPr lang="en-US" sz="2800" dirty="0"/>
              <a:t>earned on Daily Progress Report (DPR)</a:t>
            </a:r>
          </a:p>
          <a:p>
            <a:pPr>
              <a:buClr>
                <a:srgbClr val="003399"/>
              </a:buClr>
            </a:pPr>
            <a:r>
              <a:rPr lang="en-US" sz="2800" dirty="0"/>
              <a:t>Reduction in ODRs</a:t>
            </a:r>
          </a:p>
          <a:p>
            <a:pPr>
              <a:buClr>
                <a:srgbClr val="003399"/>
              </a:buClr>
            </a:pPr>
            <a:r>
              <a:rPr lang="en-US" sz="2800" dirty="0"/>
              <a:t>Attendance improvement</a:t>
            </a:r>
          </a:p>
          <a:p>
            <a:pPr>
              <a:buClr>
                <a:srgbClr val="003399"/>
              </a:buClr>
            </a:pPr>
            <a:r>
              <a:rPr lang="en-US" sz="2800" dirty="0"/>
              <a:t>Reduction in In School Suspensions</a:t>
            </a:r>
          </a:p>
          <a:p>
            <a:pPr>
              <a:buClr>
                <a:srgbClr val="003399"/>
              </a:buClr>
            </a:pPr>
            <a:r>
              <a:rPr lang="en-US" sz="2800" dirty="0" smtClean="0"/>
              <a:t>Improvement </a:t>
            </a:r>
            <a:r>
              <a:rPr lang="en-US" sz="2800" dirty="0"/>
              <a:t>in grades</a:t>
            </a:r>
          </a:p>
          <a:p>
            <a:pPr>
              <a:buClr>
                <a:srgbClr val="003399"/>
              </a:buClr>
            </a:pPr>
            <a:r>
              <a:rPr lang="en-US" sz="2800" dirty="0"/>
              <a:t>Reduction of </a:t>
            </a:r>
            <a:r>
              <a:rPr lang="en-US" sz="2800" dirty="0" err="1"/>
              <a:t>tardies</a:t>
            </a:r>
            <a:endParaRPr lang="en-US" sz="2800" dirty="0"/>
          </a:p>
          <a:p>
            <a:pPr>
              <a:buClr>
                <a:srgbClr val="003399"/>
              </a:buClr>
            </a:pPr>
            <a:r>
              <a:rPr lang="en-US" sz="2800" dirty="0"/>
              <a:t>Improved homework </a:t>
            </a:r>
            <a:r>
              <a:rPr lang="en-US" sz="2800" dirty="0" smtClean="0"/>
              <a:t>completion</a:t>
            </a:r>
          </a:p>
          <a:p>
            <a:pPr>
              <a:buClr>
                <a:srgbClr val="003399"/>
              </a:buClr>
            </a:pPr>
            <a:r>
              <a:rPr lang="en-US" sz="2800" dirty="0" smtClean="0"/>
              <a:t>Group specific skill tracking</a:t>
            </a:r>
            <a:endParaRPr lang="en-US" sz="2800" dirty="0"/>
          </a:p>
          <a:p>
            <a:endParaRPr lang="en-US" dirty="0"/>
          </a:p>
        </p:txBody>
      </p:sp>
      <p:sp>
        <p:nvSpPr>
          <p:cNvPr id="6" name="Title 1"/>
          <p:cNvSpPr txBox="1">
            <a:spLocks/>
          </p:cNvSpPr>
          <p:nvPr/>
        </p:nvSpPr>
        <p:spPr>
          <a:xfrm>
            <a:off x="205838" y="2286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Individual Data Tracking</a:t>
            </a:r>
            <a:endParaRPr lang="en-US" sz="3200" b="1" dirty="0">
              <a:latin typeface="Trebuchet MS" panose="020B0603020202020204" pitchFamily="34" charset="0"/>
            </a:endParaRPr>
          </a:p>
        </p:txBody>
      </p:sp>
      <p:grpSp>
        <p:nvGrpSpPr>
          <p:cNvPr id="10" name="Group 9"/>
          <p:cNvGrpSpPr/>
          <p:nvPr/>
        </p:nvGrpSpPr>
        <p:grpSpPr>
          <a:xfrm>
            <a:off x="7162800" y="-12219"/>
            <a:ext cx="1457554" cy="1558120"/>
            <a:chOff x="4206995" y="452319"/>
            <a:chExt cx="1389302" cy="1653490"/>
          </a:xfrm>
        </p:grpSpPr>
        <p:sp>
          <p:nvSpPr>
            <p:cNvPr id="11" name="Freeform 10"/>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3760726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7620000" cy="4343400"/>
          </a:xfrm>
        </p:spPr>
        <p:txBody>
          <a:bodyPr>
            <a:normAutofit lnSpcReduction="10000"/>
          </a:bodyPr>
          <a:lstStyle/>
          <a:p>
            <a:r>
              <a:rPr lang="en-US" sz="2800" dirty="0" smtClean="0">
                <a:latin typeface="Calibri" charset="0"/>
              </a:rPr>
              <a:t>Student </a:t>
            </a:r>
            <a:r>
              <a:rPr lang="en-US" sz="2800" dirty="0">
                <a:latin typeface="Calibri" charset="0"/>
              </a:rPr>
              <a:t>outcome data (student effectiveness):</a:t>
            </a:r>
          </a:p>
          <a:p>
            <a:pPr lvl="1"/>
            <a:r>
              <a:rPr lang="en-US" sz="2400" b="1" u="sng" dirty="0" smtClean="0">
                <a:latin typeface="Calibri" charset="0"/>
              </a:rPr>
              <a:t>Every </a:t>
            </a:r>
            <a:r>
              <a:rPr lang="en-US" sz="2400" b="1" u="sng" dirty="0">
                <a:latin typeface="Calibri" charset="0"/>
              </a:rPr>
              <a:t>2 </a:t>
            </a:r>
            <a:r>
              <a:rPr lang="en-US" sz="2400" b="1" u="sng" dirty="0" smtClean="0">
                <a:latin typeface="Calibri" charset="0"/>
              </a:rPr>
              <a:t>weeks</a:t>
            </a:r>
            <a:r>
              <a:rPr lang="en-US" sz="2400" b="1" dirty="0" smtClean="0">
                <a:latin typeface="Calibri" charset="0"/>
              </a:rPr>
              <a:t>: </a:t>
            </a:r>
            <a:r>
              <a:rPr lang="en-US" sz="2400" dirty="0" smtClean="0">
                <a:latin typeface="Calibri" charset="0"/>
              </a:rPr>
              <a:t>Intervention </a:t>
            </a:r>
            <a:r>
              <a:rPr lang="en-US" sz="2400" dirty="0">
                <a:latin typeface="Calibri" charset="0"/>
              </a:rPr>
              <a:t>facilitator/coordinator to review </a:t>
            </a:r>
            <a:r>
              <a:rPr lang="en-US" sz="2400" u="sng" dirty="0">
                <a:latin typeface="Calibri" charset="0"/>
              </a:rPr>
              <a:t>individual student data </a:t>
            </a:r>
            <a:r>
              <a:rPr lang="en-US" sz="2400" dirty="0">
                <a:latin typeface="Calibri" charset="0"/>
              </a:rPr>
              <a:t>at </a:t>
            </a:r>
            <a:r>
              <a:rPr lang="en-US" sz="2400" dirty="0" smtClean="0">
                <a:latin typeface="Calibri" charset="0"/>
              </a:rPr>
              <a:t>least</a:t>
            </a:r>
            <a:endParaRPr lang="en-US" sz="2400" b="1" u="sng" dirty="0">
              <a:latin typeface="Calibri" charset="0"/>
            </a:endParaRPr>
          </a:p>
          <a:p>
            <a:pPr lvl="2"/>
            <a:r>
              <a:rPr lang="en-US" sz="2200" dirty="0">
                <a:latin typeface="Calibri" charset="0"/>
              </a:rPr>
              <a:t>Multiple data points to consider.  For example, DPR percentage AND reduction in ODRs</a:t>
            </a:r>
            <a:r>
              <a:rPr lang="en-US" sz="2200" dirty="0" smtClean="0">
                <a:latin typeface="Calibri" charset="0"/>
              </a:rPr>
              <a:t>.</a:t>
            </a:r>
          </a:p>
          <a:p>
            <a:pPr lvl="2"/>
            <a:endParaRPr lang="en-US" sz="1000" dirty="0">
              <a:latin typeface="Calibri" charset="0"/>
            </a:endParaRPr>
          </a:p>
          <a:p>
            <a:r>
              <a:rPr lang="en-US" sz="2800" dirty="0">
                <a:latin typeface="Calibri" charset="0"/>
              </a:rPr>
              <a:t>Intervention Integrity data (Intervention effectiveness):</a:t>
            </a:r>
          </a:p>
          <a:p>
            <a:pPr lvl="1"/>
            <a:r>
              <a:rPr lang="en-US" sz="2400" b="1" u="sng" dirty="0" smtClean="0">
                <a:latin typeface="Calibri" charset="0"/>
              </a:rPr>
              <a:t>At Least Once </a:t>
            </a:r>
            <a:r>
              <a:rPr lang="en-US" sz="2400" b="1" u="sng" dirty="0">
                <a:latin typeface="Calibri" charset="0"/>
              </a:rPr>
              <a:t>a </a:t>
            </a:r>
            <a:r>
              <a:rPr lang="en-US" sz="2400" b="1" u="sng" dirty="0" smtClean="0">
                <a:latin typeface="Calibri" charset="0"/>
              </a:rPr>
              <a:t>Month</a:t>
            </a:r>
            <a:r>
              <a:rPr lang="en-US" sz="2400" b="1" dirty="0" smtClean="0">
                <a:latin typeface="Calibri" charset="0"/>
              </a:rPr>
              <a:t>: </a:t>
            </a:r>
            <a:r>
              <a:rPr lang="en-US" sz="2400" dirty="0">
                <a:latin typeface="Calibri" charset="0"/>
              </a:rPr>
              <a:t>Student aggregate data should be reviewed </a:t>
            </a:r>
            <a:r>
              <a:rPr lang="en-US" sz="2400" dirty="0" smtClean="0">
                <a:latin typeface="Calibri" charset="0"/>
              </a:rPr>
              <a:t>by</a:t>
            </a:r>
            <a:r>
              <a:rPr lang="en-US" sz="2400" dirty="0" smtClean="0">
                <a:solidFill>
                  <a:srgbClr val="FF0000"/>
                </a:solidFill>
                <a:latin typeface="Calibri" charset="0"/>
              </a:rPr>
              <a:t> </a:t>
            </a:r>
            <a:r>
              <a:rPr lang="en-US" sz="2400" dirty="0" smtClean="0">
                <a:latin typeface="Calibri" charset="0"/>
              </a:rPr>
              <a:t>Tier 2 Team for Systems Conversation</a:t>
            </a:r>
            <a:endParaRPr lang="en-US" sz="2400" dirty="0">
              <a:latin typeface="Calibri" charset="0"/>
            </a:endParaRPr>
          </a:p>
        </p:txBody>
      </p:sp>
      <p:sp>
        <p:nvSpPr>
          <p:cNvPr id="6" name="Title 1"/>
          <p:cNvSpPr txBox="1">
            <a:spLocks/>
          </p:cNvSpPr>
          <p:nvPr/>
        </p:nvSpPr>
        <p:spPr>
          <a:xfrm>
            <a:off x="230809" y="228600"/>
            <a:ext cx="8653241" cy="14478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a:latin typeface="Trebuchet MS" panose="020B0603020202020204" pitchFamily="34" charset="0"/>
              </a:rPr>
              <a:t>Recommended Time-Frames </a:t>
            </a:r>
            <a:endParaRPr lang="en-US" sz="3200" b="1" dirty="0" smtClean="0">
              <a:latin typeface="Trebuchet MS" panose="020B0603020202020204" pitchFamily="34" charset="0"/>
            </a:endParaRPr>
          </a:p>
          <a:p>
            <a:pPr fontAlgn="auto">
              <a:spcAft>
                <a:spcPts val="0"/>
              </a:spcAft>
            </a:pPr>
            <a:r>
              <a:rPr lang="en-US" sz="3200" b="1" dirty="0">
                <a:latin typeface="Trebuchet MS" panose="020B0603020202020204" pitchFamily="34" charset="0"/>
              </a:rPr>
              <a:t> </a:t>
            </a:r>
            <a:r>
              <a:rPr lang="en-US" sz="3200" b="1" dirty="0" smtClean="0">
                <a:latin typeface="Trebuchet MS" panose="020B0603020202020204" pitchFamily="34" charset="0"/>
              </a:rPr>
              <a:t>   for </a:t>
            </a:r>
            <a:r>
              <a:rPr lang="en-US" sz="3200" b="1" dirty="0">
                <a:latin typeface="Trebuchet MS" panose="020B0603020202020204" pitchFamily="34" charset="0"/>
              </a:rPr>
              <a:t>Data Review</a:t>
            </a:r>
          </a:p>
        </p:txBody>
      </p:sp>
      <p:sp>
        <p:nvSpPr>
          <p:cNvPr id="7"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grpSp>
        <p:nvGrpSpPr>
          <p:cNvPr id="10" name="Group 9"/>
          <p:cNvGrpSpPr/>
          <p:nvPr/>
        </p:nvGrpSpPr>
        <p:grpSpPr>
          <a:xfrm>
            <a:off x="7162800" y="-12219"/>
            <a:ext cx="1457554" cy="1558120"/>
            <a:chOff x="4206995" y="452319"/>
            <a:chExt cx="1389302" cy="1653490"/>
          </a:xfrm>
        </p:grpSpPr>
        <p:sp>
          <p:nvSpPr>
            <p:cNvPr id="11" name="Freeform 10"/>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9753145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533400" y="1676400"/>
            <a:ext cx="7666061" cy="3276600"/>
          </a:xfrm>
          <a:ln w="28575">
            <a:solidFill>
              <a:schemeClr val="tx1"/>
            </a:solidFill>
          </a:ln>
        </p:spPr>
        <p:txBody>
          <a:bodyPr rtlCol="0">
            <a:normAutofit lnSpcReduction="10000"/>
          </a:bodyPr>
          <a:lstStyle/>
          <a:p>
            <a:pPr marL="457200" indent="-457200" eaLnBrk="1" fontAlgn="auto" hangingPunct="1">
              <a:lnSpc>
                <a:spcPct val="90000"/>
              </a:lnSpc>
              <a:buClr>
                <a:srgbClr val="003399"/>
              </a:buClr>
              <a:buFont typeface="+mj-lt"/>
              <a:buAutoNum type="arabicPeriod"/>
              <a:defRPr/>
            </a:pPr>
            <a:r>
              <a:rPr lang="en-US" sz="2400" dirty="0" smtClean="0">
                <a:ea typeface="+mn-ea"/>
                <a:cs typeface="+mn-cs"/>
              </a:rPr>
              <a:t>Record </a:t>
            </a:r>
            <a:r>
              <a:rPr lang="en-US" sz="2400" dirty="0" smtClean="0"/>
              <a:t>summary data for </a:t>
            </a:r>
            <a:r>
              <a:rPr lang="en-US" sz="2400" dirty="0" smtClean="0">
                <a:ea typeface="+mn-ea"/>
                <a:cs typeface="+mn-cs"/>
              </a:rPr>
              <a:t>current tier 2 intervention</a:t>
            </a:r>
            <a:r>
              <a:rPr lang="en-US" sz="2400" dirty="0" smtClean="0"/>
              <a:t>: </a:t>
            </a:r>
            <a:r>
              <a:rPr lang="en-US" sz="2000" dirty="0" smtClean="0">
                <a:ea typeface="+mn-ea"/>
                <a:cs typeface="+mn-cs"/>
              </a:rPr>
              <a:t>(</a:t>
            </a:r>
            <a:r>
              <a:rPr lang="en-US" sz="2000" b="1" i="1" dirty="0" smtClean="0">
                <a:ea typeface="+mn-ea"/>
                <a:cs typeface="+mn-cs"/>
              </a:rPr>
              <a:t>record on Tracking Tool for </a:t>
            </a:r>
            <a:r>
              <a:rPr lang="en-US" sz="2000" b="1" i="1" u="sng" dirty="0" smtClean="0">
                <a:ea typeface="+mn-ea"/>
                <a:cs typeface="+mn-cs"/>
              </a:rPr>
              <a:t>each intervention</a:t>
            </a:r>
            <a:r>
              <a:rPr lang="en-US" sz="2000" dirty="0" smtClean="0">
                <a:ea typeface="+mn-ea"/>
                <a:cs typeface="+mn-cs"/>
              </a:rPr>
              <a:t>)</a:t>
            </a:r>
          </a:p>
          <a:p>
            <a:pPr marL="0" indent="0" eaLnBrk="1" fontAlgn="auto" hangingPunct="1">
              <a:lnSpc>
                <a:spcPct val="90000"/>
              </a:lnSpc>
              <a:buClr>
                <a:srgbClr val="003399"/>
              </a:buClr>
              <a:buNone/>
              <a:defRPr/>
            </a:pPr>
            <a:endParaRPr lang="en-US" sz="2000" dirty="0" smtClean="0">
              <a:ea typeface="+mn-ea"/>
              <a:cs typeface="+mn-cs"/>
            </a:endParaRPr>
          </a:p>
          <a:p>
            <a:pPr marL="914400" lvl="1" indent="-457200" eaLnBrk="1" fontAlgn="auto" hangingPunct="1">
              <a:lnSpc>
                <a:spcPct val="90000"/>
              </a:lnSpc>
              <a:buFont typeface="Wingdings" panose="05000000000000000000" pitchFamily="2" charset="2"/>
              <a:buChar char="ü"/>
              <a:defRPr/>
            </a:pPr>
            <a:r>
              <a:rPr lang="en-US" sz="2000" dirty="0" smtClean="0"/>
              <a:t>Provide #of students responding, not responding, graduating </a:t>
            </a:r>
          </a:p>
          <a:p>
            <a:pPr marL="914400" lvl="1" indent="-457200">
              <a:lnSpc>
                <a:spcPct val="90000"/>
              </a:lnSpc>
              <a:buFont typeface="Wingdings" panose="05000000000000000000" pitchFamily="2" charset="2"/>
              <a:buChar char="ü"/>
              <a:defRPr/>
            </a:pPr>
            <a:r>
              <a:rPr lang="en-US" sz="2000" dirty="0" smtClean="0"/>
              <a:t>Discuss next steps for students not responding</a:t>
            </a:r>
            <a:r>
              <a:rPr lang="en-US" dirty="0">
                <a:solidFill>
                  <a:srgbClr val="C00000"/>
                </a:solidFill>
              </a:rPr>
              <a:t>*</a:t>
            </a:r>
            <a:endParaRPr lang="en-US" sz="2000" dirty="0" smtClean="0"/>
          </a:p>
          <a:p>
            <a:pPr marL="457200" indent="-457200" eaLnBrk="1" fontAlgn="auto" hangingPunct="1">
              <a:lnSpc>
                <a:spcPct val="90000"/>
              </a:lnSpc>
              <a:buClr>
                <a:srgbClr val="003399"/>
              </a:buClr>
              <a:buFont typeface="+mj-lt"/>
              <a:buAutoNum type="arabicPeriod"/>
              <a:defRPr/>
            </a:pPr>
            <a:endParaRPr lang="en-US" sz="2000" dirty="0"/>
          </a:p>
          <a:p>
            <a:pPr marL="457200" indent="-457200" eaLnBrk="1" fontAlgn="auto" hangingPunct="1">
              <a:lnSpc>
                <a:spcPct val="90000"/>
              </a:lnSpc>
              <a:buClr>
                <a:srgbClr val="003399"/>
              </a:buClr>
              <a:buFont typeface="+mj-lt"/>
              <a:buAutoNum type="arabicPeriod"/>
              <a:defRPr/>
            </a:pPr>
            <a:r>
              <a:rPr lang="en-US" sz="2400" dirty="0" smtClean="0"/>
              <a:t>Process new Tier 2 requests</a:t>
            </a:r>
          </a:p>
          <a:p>
            <a:pPr marL="457200" indent="-457200" eaLnBrk="1" fontAlgn="auto" hangingPunct="1">
              <a:lnSpc>
                <a:spcPct val="90000"/>
              </a:lnSpc>
              <a:buClr>
                <a:srgbClr val="003399"/>
              </a:buClr>
              <a:buFont typeface="+mj-lt"/>
              <a:buAutoNum type="arabicPeriod"/>
              <a:defRPr/>
            </a:pPr>
            <a:endParaRPr lang="en-US" sz="2000" dirty="0" smtClean="0"/>
          </a:p>
          <a:p>
            <a:pPr marL="457200" indent="-457200" eaLnBrk="1" fontAlgn="auto" hangingPunct="1">
              <a:lnSpc>
                <a:spcPct val="90000"/>
              </a:lnSpc>
              <a:buClr>
                <a:srgbClr val="003399"/>
              </a:buClr>
              <a:buFont typeface="+mj-lt"/>
              <a:buAutoNum type="arabicPeriod"/>
              <a:defRPr/>
            </a:pPr>
            <a:r>
              <a:rPr lang="en-US" sz="2400" dirty="0" smtClean="0"/>
              <a:t>Assign students and facilitators for any new Tier 2 intervention</a:t>
            </a:r>
          </a:p>
        </p:txBody>
      </p:sp>
      <p:sp>
        <p:nvSpPr>
          <p:cNvPr id="2" name="Rounded Rectangle 1"/>
          <p:cNvSpPr/>
          <p:nvPr/>
        </p:nvSpPr>
        <p:spPr>
          <a:xfrm>
            <a:off x="1219200" y="5257800"/>
            <a:ext cx="6294461" cy="1012606"/>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fontAlgn="auto" hangingPunct="1">
              <a:lnSpc>
                <a:spcPct val="90000"/>
              </a:lnSpc>
              <a:buNone/>
              <a:defRPr/>
            </a:pPr>
            <a:r>
              <a:rPr lang="en-US" i="1" dirty="0" smtClean="0">
                <a:solidFill>
                  <a:srgbClr val="800000"/>
                </a:solidFill>
              </a:rPr>
              <a:t>*Consider: </a:t>
            </a:r>
          </a:p>
          <a:p>
            <a:pPr lvl="1">
              <a:lnSpc>
                <a:spcPct val="90000"/>
              </a:lnSpc>
              <a:defRPr/>
            </a:pPr>
            <a:r>
              <a:rPr lang="en-US" i="1" dirty="0" smtClean="0">
                <a:solidFill>
                  <a:srgbClr val="800000"/>
                </a:solidFill>
              </a:rPr>
              <a:t>Having a problem-solving conversations with the students and the students’ teachers.</a:t>
            </a:r>
            <a:endParaRPr lang="en-US" dirty="0">
              <a:solidFill>
                <a:srgbClr val="800000"/>
              </a:solidFill>
            </a:endParaRPr>
          </a:p>
        </p:txBody>
      </p:sp>
      <p:sp>
        <p:nvSpPr>
          <p:cNvPr id="8" name="Title 1"/>
          <p:cNvSpPr txBox="1">
            <a:spLocks/>
          </p:cNvSpPr>
          <p:nvPr/>
        </p:nvSpPr>
        <p:spPr>
          <a:xfrm>
            <a:off x="230809" y="2286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smtClean="0">
                <a:latin typeface="Trebuchet MS" panose="020B0603020202020204" pitchFamily="34" charset="0"/>
              </a:rPr>
              <a:t>Tier 2 Problem-Solving Conversation</a:t>
            </a:r>
            <a:r>
              <a:rPr lang="en-US" sz="2800" b="1" dirty="0" smtClean="0">
                <a:latin typeface="Trebuchet MS" panose="020B0603020202020204" pitchFamily="34" charset="0"/>
              </a:rPr>
              <a:t/>
            </a:r>
            <a:br>
              <a:rPr lang="en-US" sz="2800" b="1" dirty="0" smtClean="0">
                <a:latin typeface="Trebuchet MS" panose="020B0603020202020204" pitchFamily="34" charset="0"/>
              </a:rPr>
            </a:br>
            <a:r>
              <a:rPr lang="en-US" sz="2400" b="1" dirty="0" smtClean="0">
                <a:latin typeface="Trebuchet MS" panose="020B0603020202020204" pitchFamily="34" charset="0"/>
              </a:rPr>
              <a:t>     </a:t>
            </a:r>
            <a:r>
              <a:rPr lang="en-US" sz="3200" b="1" dirty="0" smtClean="0">
                <a:latin typeface="Trebuchet MS" panose="020B0603020202020204" pitchFamily="34" charset="0"/>
              </a:rPr>
              <a:t>Sample Agenda</a:t>
            </a:r>
            <a:endParaRPr lang="en-US" sz="3200" b="1" dirty="0">
              <a:latin typeface="Trebuchet MS" panose="020B0603020202020204" pitchFamily="34" charset="0"/>
            </a:endParaRPr>
          </a:p>
        </p:txBody>
      </p:sp>
      <p:grpSp>
        <p:nvGrpSpPr>
          <p:cNvPr id="9" name="Group 8"/>
          <p:cNvGrpSpPr/>
          <p:nvPr/>
        </p:nvGrpSpPr>
        <p:grpSpPr>
          <a:xfrm>
            <a:off x="7723444" y="5105400"/>
            <a:ext cx="1457554" cy="1558120"/>
            <a:chOff x="4206995" y="452319"/>
            <a:chExt cx="1389302" cy="1653490"/>
          </a:xfrm>
        </p:grpSpPr>
        <p:sp>
          <p:nvSpPr>
            <p:cNvPr id="14" name="Freeform 13"/>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
        <p:nvSpPr>
          <p:cNvPr id="10" name="Folded Corner 9"/>
          <p:cNvSpPr/>
          <p:nvPr/>
        </p:nvSpPr>
        <p:spPr>
          <a:xfrm>
            <a:off x="7162800" y="5334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41981376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78600" y="1981200"/>
            <a:ext cx="7124700" cy="4572000"/>
          </a:xfrm>
        </p:spPr>
        <p:txBody>
          <a:bodyPr>
            <a:normAutofit/>
          </a:bodyPr>
          <a:lstStyle/>
          <a:p>
            <a:pPr eaLnBrk="1" hangingPunct="1"/>
            <a:r>
              <a:rPr lang="en-US" sz="2400" b="1" dirty="0" smtClean="0"/>
              <a:t>Part 3</a:t>
            </a:r>
            <a:r>
              <a:rPr lang="en-US" sz="2400" dirty="0" smtClean="0"/>
              <a:t>: Communication</a:t>
            </a:r>
          </a:p>
          <a:p>
            <a:pPr eaLnBrk="1" hangingPunct="1"/>
            <a:endParaRPr lang="en-US" sz="2400" dirty="0" smtClean="0"/>
          </a:p>
          <a:p>
            <a:pPr eaLnBrk="1" hangingPunct="1"/>
            <a:r>
              <a:rPr lang="en-US" sz="2400" b="1" dirty="0" smtClean="0"/>
              <a:t>Part 4</a:t>
            </a:r>
            <a:r>
              <a:rPr lang="en-US" sz="2400" dirty="0" smtClean="0"/>
              <a:t>: Monitoring</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Activity:  Guiding Questions </a:t>
            </a:r>
            <a:r>
              <a:rPr lang="en-US" sz="2400" b="1" i="1" dirty="0">
                <a:latin typeface="Trebuchet MS" panose="020B0603020202020204" pitchFamily="34" charset="0"/>
              </a:rPr>
              <a:t>Tier 2 Problem-Solving Conversation</a:t>
            </a:r>
            <a:endParaRPr lang="en-US" sz="24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
        <p:nvSpPr>
          <p:cNvPr id="10" name="Folded Corner 9"/>
          <p:cNvSpPr/>
          <p:nvPr/>
        </p:nvSpPr>
        <p:spPr>
          <a:xfrm>
            <a:off x="7467601" y="1759245"/>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pic>
        <p:nvPicPr>
          <p:cNvPr id="11"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742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rgbClr val="FFCC00"/>
          </a:solidFill>
          <a:ln>
            <a:solidFill>
              <a:srgbClr val="3333CC"/>
            </a:solidFill>
          </a:ln>
        </p:spPr>
        <p:txBody>
          <a:bodyPr/>
          <a:lstStyle/>
          <a:p>
            <a:r>
              <a:rPr lang="en-US" sz="3200" b="1" dirty="0" smtClean="0">
                <a:latin typeface="Trebuchet MS" panose="020B0603020202020204" pitchFamily="34" charset="0"/>
              </a:rPr>
              <a:t>So what do you think?</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1066800" y="1752600"/>
            <a:ext cx="6705600" cy="4800600"/>
          </a:xfrm>
        </p:spPr>
        <p:txBody>
          <a:bodyPr>
            <a:normAutofit/>
          </a:bodyPr>
          <a:lstStyle/>
          <a:p>
            <a:pPr lvl="1">
              <a:buClr>
                <a:srgbClr val="3333CC"/>
              </a:buClr>
            </a:pPr>
            <a:r>
              <a:rPr lang="en-US" sz="2800" dirty="0"/>
              <a:t>Based on everything you’ve just heard about Tier 2 - system and problem-solving conversations, what changes will be needed in your current Tier 2 activities to align it to the information just discussed? </a:t>
            </a:r>
            <a:endParaRPr lang="en-US" sz="2800" dirty="0" smtClean="0"/>
          </a:p>
          <a:p>
            <a:pPr lvl="1">
              <a:buClr>
                <a:srgbClr val="3333CC"/>
              </a:buClr>
            </a:pPr>
            <a:endParaRPr lang="en-US" sz="2800" dirty="0"/>
          </a:p>
          <a:p>
            <a:pPr lvl="1">
              <a:buClr>
                <a:srgbClr val="3333CC"/>
              </a:buClr>
            </a:pPr>
            <a:r>
              <a:rPr lang="en-US" sz="2800" dirty="0" smtClean="0"/>
              <a:t>What are your next steps?</a:t>
            </a:r>
          </a:p>
          <a:p>
            <a:pPr marL="411480" lvl="1" indent="0">
              <a:buClr>
                <a:srgbClr val="3333CC"/>
              </a:buClr>
              <a:buNone/>
            </a:pPr>
            <a:endParaRPr lang="en-US" sz="2800" dirty="0"/>
          </a:p>
        </p:txBody>
      </p:sp>
      <p:grpSp>
        <p:nvGrpSpPr>
          <p:cNvPr id="10" name="Group 9"/>
          <p:cNvGrpSpPr/>
          <p:nvPr/>
        </p:nvGrpSpPr>
        <p:grpSpPr>
          <a:xfrm rot="1686142">
            <a:off x="6705991" y="5578177"/>
            <a:ext cx="1859251" cy="1448645"/>
            <a:chOff x="1621757" y="2920389"/>
            <a:chExt cx="1788662" cy="1597304"/>
          </a:xfrm>
          <a:effectLst>
            <a:reflection blurRad="6350" stA="52000" endA="300" endPos="35000" dir="5400000" sy="-100000" algn="bl" rotWithShape="0"/>
          </a:effectLst>
        </p:grpSpPr>
        <p:sp>
          <p:nvSpPr>
            <p:cNvPr id="11" name="Freeform 10"/>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9962890">
              <a:off x="1851218" y="3806086"/>
              <a:ext cx="599822" cy="220585"/>
            </a:xfrm>
            <a:prstGeom prst="rect">
              <a:avLst/>
            </a:prstGeom>
            <a:noFill/>
          </p:spPr>
          <p:txBody>
            <a:bodyPr wrap="square" rtlCol="0">
              <a:spAutoFit/>
            </a:bodyPr>
            <a:lstStyle/>
            <a:p>
              <a:pPr algn="ctr"/>
              <a:r>
                <a:rPr lang="en-US" sz="700" b="1" dirty="0" smtClean="0"/>
                <a:t>Systems</a:t>
              </a:r>
            </a:p>
          </p:txBody>
        </p:sp>
        <p:sp>
          <p:nvSpPr>
            <p:cNvPr id="13" name="Freeform 12"/>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0049099">
              <a:off x="2584348" y="3401452"/>
              <a:ext cx="593392" cy="339361"/>
            </a:xfrm>
            <a:prstGeom prst="rect">
              <a:avLst/>
            </a:prstGeom>
            <a:noFill/>
          </p:spPr>
          <p:txBody>
            <a:bodyPr wrap="square" rtlCol="0">
              <a:spAutoFit/>
            </a:bodyPr>
            <a:lstStyle/>
            <a:p>
              <a:pPr algn="ctr"/>
              <a:r>
                <a:rPr lang="en-US" sz="700" b="1" dirty="0" smtClean="0"/>
                <a:t>Problem-Solving</a:t>
              </a:r>
            </a:p>
          </p:txBody>
        </p:sp>
      </p:grpSp>
    </p:spTree>
    <p:extLst>
      <p:ext uri="{BB962C8B-B14F-4D97-AF65-F5344CB8AC3E}">
        <p14:creationId xmlns:p14="http://schemas.microsoft.com/office/powerpoint/2010/main" val="10233266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pPr eaLnBrk="1" fontAlgn="auto" hangingPunct="1">
              <a:spcAft>
                <a:spcPts val="0"/>
              </a:spcAft>
              <a:defRPr/>
            </a:pPr>
            <a:r>
              <a:rPr lang="en-US" sz="3600" dirty="0" smtClean="0">
                <a:latin typeface="Trebuchet MS" panose="020B0603020202020204" pitchFamily="34" charset="0"/>
              </a:rPr>
              <a:t>CICO </a:t>
            </a:r>
            <a:r>
              <a:rPr lang="en-US" sz="3600" b="1" u="sng" dirty="0" smtClean="0">
                <a:latin typeface="Trebuchet MS" panose="020B0603020202020204" pitchFamily="34" charset="0"/>
              </a:rPr>
              <a:t>Problem-solving </a:t>
            </a:r>
            <a:r>
              <a:rPr lang="en-US" sz="3600" dirty="0">
                <a:latin typeface="Trebuchet MS" panose="020B0603020202020204" pitchFamily="34" charset="0"/>
              </a:rPr>
              <a:t>C</a:t>
            </a:r>
            <a:r>
              <a:rPr lang="en-US" sz="3600" dirty="0" smtClean="0">
                <a:latin typeface="Trebuchet MS" panose="020B0603020202020204" pitchFamily="34" charset="0"/>
              </a:rPr>
              <a:t>onversation Questions:</a:t>
            </a:r>
            <a:endParaRPr lang="en-US" sz="3600" dirty="0">
              <a:latin typeface="Trebuchet MS" panose="020B0603020202020204" pitchFamily="34" charset="0"/>
            </a:endParaRPr>
          </a:p>
        </p:txBody>
      </p:sp>
      <p:sp>
        <p:nvSpPr>
          <p:cNvPr id="64515" name="Content Placeholder 2"/>
          <p:cNvSpPr>
            <a:spLocks noGrp="1"/>
          </p:cNvSpPr>
          <p:nvPr>
            <p:ph idx="1"/>
          </p:nvPr>
        </p:nvSpPr>
        <p:spPr>
          <a:xfrm>
            <a:off x="990600" y="1752600"/>
            <a:ext cx="6858000" cy="4800600"/>
          </a:xfrm>
        </p:spPr>
        <p:txBody>
          <a:bodyPr>
            <a:normAutofit/>
          </a:bodyPr>
          <a:lstStyle/>
          <a:p>
            <a:pPr eaLnBrk="1" hangingPunct="1"/>
            <a:r>
              <a:rPr lang="en-US" sz="2800" b="1" dirty="0">
                <a:cs typeface="Trebuchet MS"/>
              </a:rPr>
              <a:t>If Johnny is not responding to CICO…</a:t>
            </a:r>
          </a:p>
          <a:p>
            <a:pPr lvl="1" eaLnBrk="1" hangingPunct="1"/>
            <a:r>
              <a:rPr lang="en-US" dirty="0">
                <a:cs typeface="Trebuchet MS"/>
              </a:rPr>
              <a:t>Does Johnny like his mentor?</a:t>
            </a:r>
          </a:p>
          <a:p>
            <a:pPr lvl="1" eaLnBrk="1" hangingPunct="1"/>
            <a:r>
              <a:rPr lang="en-US" dirty="0">
                <a:cs typeface="Trebuchet MS"/>
              </a:rPr>
              <a:t>Can we add an individual feature to support Johnny?</a:t>
            </a:r>
          </a:p>
          <a:p>
            <a:pPr lvl="1" eaLnBrk="1" hangingPunct="1"/>
            <a:r>
              <a:rPr lang="en-US" dirty="0">
                <a:cs typeface="Trebuchet MS"/>
              </a:rPr>
              <a:t>Could his behavior have an escape function</a:t>
            </a:r>
            <a:r>
              <a:rPr lang="en-US" dirty="0" smtClean="0">
                <a:cs typeface="Trebuchet MS"/>
              </a:rPr>
              <a:t>?</a:t>
            </a:r>
          </a:p>
          <a:p>
            <a:pPr lvl="1" eaLnBrk="1" hangingPunct="1"/>
            <a:r>
              <a:rPr lang="en-US" dirty="0" smtClean="0">
                <a:cs typeface="Trebuchet MS"/>
              </a:rPr>
              <a:t>Does he need more academic supports?</a:t>
            </a:r>
          </a:p>
          <a:p>
            <a:pPr lvl="1" eaLnBrk="1" hangingPunct="1"/>
            <a:r>
              <a:rPr lang="en-US" dirty="0" smtClean="0">
                <a:cs typeface="Trebuchet MS"/>
              </a:rPr>
              <a:t>Is our CICO tool meaningful to Johnny?</a:t>
            </a:r>
            <a:endParaRPr lang="en-US" dirty="0">
              <a:cs typeface="Trebuchet MS"/>
            </a:endParaRPr>
          </a:p>
          <a:p>
            <a:pPr eaLnBrk="1" hangingPunct="1"/>
            <a:endParaRPr lang="en-US" dirty="0">
              <a:cs typeface="Trebuchet MS"/>
            </a:endParaRPr>
          </a:p>
          <a:p>
            <a:pPr eaLnBrk="1" hangingPunct="1"/>
            <a:r>
              <a:rPr lang="en-US" sz="2800" b="1" dirty="0">
                <a:cs typeface="Trebuchet MS"/>
              </a:rPr>
              <a:t>If Johnny is responding to CICO…</a:t>
            </a:r>
          </a:p>
          <a:p>
            <a:pPr lvl="1" eaLnBrk="1" hangingPunct="1"/>
            <a:r>
              <a:rPr lang="en-US" dirty="0">
                <a:cs typeface="Trebuchet MS"/>
              </a:rPr>
              <a:t>What is the exit requirement?</a:t>
            </a:r>
          </a:p>
          <a:p>
            <a:pPr lvl="1" eaLnBrk="1" hangingPunct="1"/>
            <a:r>
              <a:rPr lang="en-US" dirty="0">
                <a:cs typeface="Trebuchet MS"/>
              </a:rPr>
              <a:t>Can we build in a self-monitoring piece?</a:t>
            </a:r>
          </a:p>
        </p:txBody>
      </p:sp>
      <p:grpSp>
        <p:nvGrpSpPr>
          <p:cNvPr id="4" name="Group 3"/>
          <p:cNvGrpSpPr/>
          <p:nvPr/>
        </p:nvGrpSpPr>
        <p:grpSpPr>
          <a:xfrm>
            <a:off x="7391400" y="4953000"/>
            <a:ext cx="1457554" cy="1558120"/>
            <a:chOff x="4206995" y="452319"/>
            <a:chExt cx="1389302" cy="1653490"/>
          </a:xfrm>
        </p:grpSpPr>
        <p:sp>
          <p:nvSpPr>
            <p:cNvPr id="5" name="Freeform 4"/>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96546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0000"/>
              </a:schemeClr>
            </a:gs>
            <a:gs pos="68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57700" y="1371600"/>
            <a:ext cx="3657600" cy="639762"/>
          </a:xfrm>
        </p:spPr>
        <p:txBody>
          <a:bodyPr/>
          <a:lstStyle/>
          <a:p>
            <a:r>
              <a:rPr lang="en-US" sz="2800" dirty="0" smtClean="0"/>
              <a:t>Differences</a:t>
            </a:r>
            <a:endParaRPr lang="en-US" sz="2800" dirty="0"/>
          </a:p>
        </p:txBody>
      </p:sp>
      <p:sp>
        <p:nvSpPr>
          <p:cNvPr id="31747" name="Content Placeholder 2"/>
          <p:cNvSpPr>
            <a:spLocks noGrp="1"/>
          </p:cNvSpPr>
          <p:nvPr>
            <p:ph sz="half" idx="2"/>
          </p:nvPr>
        </p:nvSpPr>
        <p:spPr>
          <a:xfrm>
            <a:off x="4038600" y="2057400"/>
            <a:ext cx="4114800" cy="4626262"/>
          </a:xfrm>
        </p:spPr>
        <p:txBody>
          <a:bodyPr rtlCol="0">
            <a:noAutofit/>
          </a:bodyPr>
          <a:lstStyle/>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focuses on group-based interventions rather than highly individualized supports</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interventions can be determined without pulling together a team </a:t>
            </a:r>
            <a:r>
              <a:rPr lang="en-US" sz="2000" dirty="0">
                <a:ea typeface="Verdana" panose="020B0604030504040204" pitchFamily="34" charset="0"/>
                <a:cs typeface="Verdana" panose="020B0604030504040204" pitchFamily="34" charset="0"/>
              </a:rPr>
              <a:t>formed </a:t>
            </a:r>
            <a:r>
              <a:rPr lang="en-US" sz="2000" dirty="0" smtClean="0">
                <a:ea typeface="Verdana" panose="020B0604030504040204" pitchFamily="34" charset="0"/>
                <a:cs typeface="Verdana" panose="020B0604030504040204" pitchFamily="34" charset="0"/>
              </a:rPr>
              <a:t>specifically for the student</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Data used for monitoring students at Tier 2 are often existing data sources, such as ODRs, rather than observation data taken on specifically defined behaviors</a:t>
            </a:r>
            <a:endParaRPr lang="en-US" sz="2000" dirty="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3"/>
          </p:nvPr>
        </p:nvSpPr>
        <p:spPr>
          <a:xfrm>
            <a:off x="228600" y="1371600"/>
            <a:ext cx="3657600" cy="639762"/>
          </a:xfrm>
        </p:spPr>
        <p:txBody>
          <a:bodyPr/>
          <a:lstStyle/>
          <a:p>
            <a:r>
              <a:rPr lang="en-US" sz="2800" dirty="0" smtClean="0"/>
              <a:t>Similarities</a:t>
            </a:r>
            <a:endParaRPr lang="en-US" sz="2800" dirty="0"/>
          </a:p>
        </p:txBody>
      </p:sp>
      <p:sp>
        <p:nvSpPr>
          <p:cNvPr id="4" name="Content Placeholder 3"/>
          <p:cNvSpPr>
            <a:spLocks noGrp="1"/>
          </p:cNvSpPr>
          <p:nvPr>
            <p:ph sz="quarter" idx="4"/>
          </p:nvPr>
        </p:nvSpPr>
        <p:spPr>
          <a:xfrm>
            <a:off x="228600" y="2133600"/>
            <a:ext cx="3962400" cy="3951288"/>
          </a:xfrm>
        </p:spPr>
        <p:txBody>
          <a:bodyPr>
            <a:noAutofit/>
          </a:bodyPr>
          <a:lstStyle/>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Systematic problem solving process is </a:t>
            </a:r>
            <a:r>
              <a:rPr lang="en-US" sz="2000" dirty="0" smtClean="0">
                <a:ea typeface="Verdana" panose="020B0604030504040204" pitchFamily="34" charset="0"/>
                <a:cs typeface="Verdana" panose="020B0604030504040204" pitchFamily="34" charset="0"/>
              </a:rPr>
              <a:t>foundation</a:t>
            </a:r>
          </a:p>
          <a:p>
            <a:pPr marL="114300" indent="0">
              <a:buClr>
                <a:srgbClr val="3333CC"/>
              </a:buClr>
              <a:buNone/>
            </a:pPr>
            <a:endParaRPr lang="en-US" sz="2000" dirty="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Supports put in place are based on the function of the student behavior</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Data are used for determining &amp; monitoring interventions</a:t>
            </a:r>
            <a:endParaRPr lang="en-US" sz="2000" dirty="0">
              <a:ea typeface="Verdana" panose="020B0604030504040204" pitchFamily="34" charset="0"/>
              <a:cs typeface="Verdana" panose="020B0604030504040204" pitchFamily="34" charset="0"/>
            </a:endParaRPr>
          </a:p>
        </p:txBody>
      </p:sp>
      <p:sp>
        <p:nvSpPr>
          <p:cNvPr id="8" name="Text Box 2"/>
          <p:cNvSpPr txBox="1">
            <a:spLocks noChangeArrowheads="1"/>
          </p:cNvSpPr>
          <p:nvPr/>
        </p:nvSpPr>
        <p:spPr bwMode="auto">
          <a:xfrm>
            <a:off x="228600" y="381000"/>
            <a:ext cx="8458200" cy="861774"/>
          </a:xfrm>
          <a:prstGeom prst="rect">
            <a:avLst/>
          </a:prstGeom>
          <a:gradFill flip="none" rotWithShape="1">
            <a:gsLst>
              <a:gs pos="0">
                <a:srgbClr val="FFFF00"/>
              </a:gs>
              <a:gs pos="76000">
                <a:schemeClr val="accent1">
                  <a:lumMod val="40000"/>
                  <a:lumOff val="60000"/>
                </a:schemeClr>
              </a:gs>
              <a:gs pos="100000">
                <a:srgbClr val="FF0000"/>
              </a:gs>
            </a:gsLst>
            <a:lin ang="0" scaled="0"/>
            <a:tileRect/>
          </a:gra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endParaRPr lang="en-US" sz="1100" b="1" dirty="0" smtClean="0">
              <a:solidFill>
                <a:schemeClr val="tx2"/>
              </a:solidFill>
              <a:latin typeface="Trebuchet MS" panose="020B0603020202020204" pitchFamily="34" charset="0"/>
            </a:endParaRPr>
          </a:p>
          <a:p>
            <a:pPr algn="ctr">
              <a:spcBef>
                <a:spcPts val="0"/>
              </a:spcBef>
            </a:pPr>
            <a:r>
              <a:rPr lang="en-US" sz="2800" b="1" dirty="0" smtClean="0">
                <a:solidFill>
                  <a:schemeClr val="tx2"/>
                </a:solidFill>
                <a:latin typeface="Trebuchet MS" panose="020B0603020202020204" pitchFamily="34" charset="0"/>
              </a:rPr>
              <a:t>Tier 2 &amp; 3 Comparisons</a:t>
            </a:r>
          </a:p>
          <a:p>
            <a:pPr algn="ctr">
              <a:spcBef>
                <a:spcPts val="0"/>
              </a:spcBef>
            </a:pPr>
            <a:endParaRPr lang="en-US" sz="1100" b="1" dirty="0" smtClean="0">
              <a:solidFill>
                <a:schemeClr val="tx2"/>
              </a:solidFill>
              <a:latin typeface="Trebuchet MS" panose="020B0603020202020204" pitchFamily="34" charset="0"/>
            </a:endParaRPr>
          </a:p>
        </p:txBody>
      </p:sp>
    </p:spTree>
    <p:extLst>
      <p:ext uri="{BB962C8B-B14F-4D97-AF65-F5344CB8AC3E}">
        <p14:creationId xmlns:p14="http://schemas.microsoft.com/office/powerpoint/2010/main" val="42773057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type="chart" idx="1"/>
            <p:extLst>
              <p:ext uri="{D42A27DB-BD31-4B8C-83A1-F6EECF244321}">
                <p14:modId xmlns:p14="http://schemas.microsoft.com/office/powerpoint/2010/main" val="1471455331"/>
              </p:ext>
            </p:extLst>
          </p:nvPr>
        </p:nvGraphicFramePr>
        <p:xfrm>
          <a:off x="0" y="1219200"/>
          <a:ext cx="8456612" cy="4904288"/>
        </p:xfrm>
        <a:graphic>
          <a:graphicData uri="http://schemas.openxmlformats.org/drawingml/2006/chart">
            <c:chart xmlns:c="http://schemas.openxmlformats.org/drawingml/2006/chart" xmlns:r="http://schemas.openxmlformats.org/officeDocument/2006/relationships" r:id="rId3"/>
          </a:graphicData>
        </a:graphic>
      </p:graphicFrame>
      <p:sp>
        <p:nvSpPr>
          <p:cNvPr id="43011" name="Rectangle 3"/>
          <p:cNvSpPr>
            <a:spLocks noChangeArrowheads="1"/>
          </p:cNvSpPr>
          <p:nvPr/>
        </p:nvSpPr>
        <p:spPr bwMode="auto">
          <a:xfrm>
            <a:off x="228600" y="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en-US" sz="3600" b="1" dirty="0">
                <a:solidFill>
                  <a:srgbClr val="465E9C"/>
                </a:solidFill>
                <a:latin typeface="Trebuchet MS"/>
                <a:ea typeface="ＭＳ Ｐゴシック" charset="0"/>
                <a:cs typeface="Trebuchet MS"/>
              </a:rPr>
              <a:t>DPR data used for decision-making</a:t>
            </a:r>
          </a:p>
        </p:txBody>
      </p:sp>
    </p:spTree>
    <p:extLst>
      <p:ext uri="{BB962C8B-B14F-4D97-AF65-F5344CB8AC3E}">
        <p14:creationId xmlns:p14="http://schemas.microsoft.com/office/powerpoint/2010/main" val="165539935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defRPr/>
            </a:pPr>
            <a:r>
              <a:rPr lang="en-US" sz="3600" dirty="0">
                <a:latin typeface="Trebuchet MS" charset="0"/>
                <a:cs typeface="+mj-cs"/>
              </a:rPr>
              <a:t>Example of update to families </a:t>
            </a:r>
            <a:br>
              <a:rPr lang="en-US" sz="3600" dirty="0">
                <a:latin typeface="Trebuchet MS" charset="0"/>
                <a:cs typeface="+mj-cs"/>
              </a:rPr>
            </a:br>
            <a:r>
              <a:rPr lang="en-US" sz="3600" dirty="0">
                <a:latin typeface="Trebuchet MS" charset="0"/>
                <a:cs typeface="+mj-cs"/>
              </a:rPr>
              <a:t>of </a:t>
            </a:r>
            <a:r>
              <a:rPr lang="en-US" sz="3600" dirty="0" smtClean="0">
                <a:latin typeface="Trebuchet MS" charset="0"/>
                <a:cs typeface="+mj-cs"/>
              </a:rPr>
              <a:t>kids participating</a:t>
            </a:r>
            <a:endParaRPr lang="en-US" sz="3600" dirty="0">
              <a:latin typeface="Trebuchet MS" charset="0"/>
              <a:cs typeface="+mj-cs"/>
            </a:endParaRPr>
          </a:p>
        </p:txBody>
      </p:sp>
      <p:sp>
        <p:nvSpPr>
          <p:cNvPr id="5" name="Content Placeholder 4"/>
          <p:cNvSpPr>
            <a:spLocks noGrp="1"/>
          </p:cNvSpPr>
          <p:nvPr>
            <p:ph idx="1"/>
          </p:nvPr>
        </p:nvSpPr>
        <p:spPr>
          <a:xfrm>
            <a:off x="1295400" y="3206079"/>
            <a:ext cx="6823075" cy="3355975"/>
          </a:xfrm>
          <a:solidFill>
            <a:schemeClr val="tx2">
              <a:lumMod val="20000"/>
              <a:lumOff val="80000"/>
            </a:schemeClr>
          </a:solidFill>
          <a:ln w="38100">
            <a:solidFill>
              <a:schemeClr val="tx1"/>
            </a:solidFill>
          </a:ln>
        </p:spPr>
        <p:txBody>
          <a:bodyPr>
            <a:normAutofit/>
          </a:bodyPr>
          <a:lstStyle/>
          <a:p>
            <a:pPr marL="0" indent="0" algn="ctr" eaLnBrk="1" hangingPunct="1">
              <a:lnSpc>
                <a:spcPct val="80000"/>
              </a:lnSpc>
              <a:buFont typeface="Arial" charset="0"/>
              <a:buNone/>
            </a:pPr>
            <a:r>
              <a:rPr lang="en-US" sz="1900" b="1" i="1" dirty="0">
                <a:latin typeface="Calibri" charset="0"/>
              </a:rPr>
              <a:t>Monthly letter home:</a:t>
            </a:r>
          </a:p>
          <a:p>
            <a:pPr marL="0" indent="0" eaLnBrk="1" hangingPunct="1">
              <a:lnSpc>
                <a:spcPct val="80000"/>
              </a:lnSpc>
              <a:buFont typeface="Arial" charset="0"/>
              <a:buNone/>
            </a:pPr>
            <a:endParaRPr lang="en-US" sz="1900" dirty="0">
              <a:latin typeface="Calibri" charset="0"/>
            </a:endParaRPr>
          </a:p>
          <a:p>
            <a:pPr marL="0" indent="0" eaLnBrk="1" hangingPunct="1">
              <a:lnSpc>
                <a:spcPct val="80000"/>
              </a:lnSpc>
              <a:buFont typeface="Arial" charset="0"/>
              <a:buNone/>
            </a:pPr>
            <a:r>
              <a:rPr lang="en-US" sz="1900" dirty="0">
                <a:latin typeface="Calibri" charset="0"/>
              </a:rPr>
              <a:t>As you know, your child has been participating in the Check in Check Out (CICO) Program here at </a:t>
            </a:r>
            <a:r>
              <a:rPr lang="en-US" sz="1900" dirty="0" err="1">
                <a:latin typeface="Calibri" charset="0"/>
              </a:rPr>
              <a:t>Milwood</a:t>
            </a:r>
            <a:r>
              <a:rPr lang="en-US" sz="1900" dirty="0">
                <a:latin typeface="Calibri" charset="0"/>
              </a:rPr>
              <a:t> School. Although your child is bringing home a copy of the Daily Report Card for you to sign, we thought that you might like to see the enclosed graph showing your </a:t>
            </a:r>
            <a:r>
              <a:rPr lang="en-US" sz="1900" dirty="0" err="1" smtClean="0">
                <a:latin typeface="Calibri" charset="0"/>
              </a:rPr>
              <a:t>childs</a:t>
            </a:r>
            <a:r>
              <a:rPr lang="en-US" sz="1900" dirty="0" smtClean="0">
                <a:latin typeface="Calibri" charset="0"/>
              </a:rPr>
              <a:t> </a:t>
            </a:r>
            <a:r>
              <a:rPr lang="en-US" sz="1900" dirty="0">
                <a:latin typeface="Calibri" charset="0"/>
              </a:rPr>
              <a:t>progress for the last month. Overall, it looks as if your child is making good progress and is benefiting by participating in the program. </a:t>
            </a:r>
          </a:p>
          <a:p>
            <a:pPr marL="0" indent="0" eaLnBrk="1" hangingPunct="1">
              <a:lnSpc>
                <a:spcPct val="80000"/>
              </a:lnSpc>
              <a:buFont typeface="Arial" charset="0"/>
              <a:buNone/>
            </a:pPr>
            <a:endParaRPr lang="en-US" sz="1900" dirty="0">
              <a:latin typeface="Calibri" charset="0"/>
            </a:endParaRPr>
          </a:p>
          <a:p>
            <a:pPr marL="0" indent="0" eaLnBrk="1" hangingPunct="1">
              <a:lnSpc>
                <a:spcPct val="80000"/>
              </a:lnSpc>
              <a:buFont typeface="Arial" charset="0"/>
              <a:buNone/>
            </a:pPr>
            <a:r>
              <a:rPr lang="en-US" sz="1900" dirty="0">
                <a:latin typeface="Calibri" charset="0"/>
              </a:rPr>
              <a:t>If you have any questions about this graph or about the Program, please feel free to give me a call at (302) 777-7777.  </a:t>
            </a:r>
          </a:p>
        </p:txBody>
      </p:sp>
      <p:sp>
        <p:nvSpPr>
          <p:cNvPr id="60420" name="Rectangle 1"/>
          <p:cNvSpPr>
            <a:spLocks noChangeArrowheads="1"/>
          </p:cNvSpPr>
          <p:nvPr/>
        </p:nvSpPr>
        <p:spPr bwMode="auto">
          <a:xfrm>
            <a:off x="565150" y="1565275"/>
            <a:ext cx="7977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sz="2700">
                <a:latin typeface="Calibri" charset="0"/>
                <a:cs typeface="ＭＳ Ｐゴシック" charset="0"/>
              </a:rPr>
              <a:t>Provide information on a regular basis.</a:t>
            </a:r>
          </a:p>
          <a:p>
            <a:pPr marL="285750" lvl="1" indent="-285750">
              <a:buFont typeface="Arial" charset="0"/>
              <a:buChar char="•"/>
            </a:pPr>
            <a:r>
              <a:rPr lang="en-US" sz="2700">
                <a:latin typeface="Calibri" charset="0"/>
                <a:cs typeface="ＭＳ Ｐゴシック" charset="0"/>
              </a:rPr>
              <a:t>Give opportunity for questions or discussion.</a:t>
            </a:r>
          </a:p>
        </p:txBody>
      </p:sp>
      <p:sp>
        <p:nvSpPr>
          <p:cNvPr id="60421" name="TextBox 5"/>
          <p:cNvSpPr txBox="1">
            <a:spLocks noChangeArrowheads="1"/>
          </p:cNvSpPr>
          <p:nvPr/>
        </p:nvSpPr>
        <p:spPr bwMode="auto">
          <a:xfrm rot="-874930">
            <a:off x="623142" y="2790948"/>
            <a:ext cx="1808163" cy="830262"/>
          </a:xfrm>
          <a:prstGeom prst="rect">
            <a:avLst/>
          </a:prstGeom>
          <a:solidFill>
            <a:srgbClr val="FFC000"/>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b="1" dirty="0">
                <a:latin typeface="Calibri" charset="0"/>
                <a:cs typeface="ＭＳ Ｐゴシック" charset="0"/>
              </a:rPr>
              <a:t>CICO Example:</a:t>
            </a:r>
          </a:p>
        </p:txBody>
      </p:sp>
    </p:spTree>
    <p:extLst>
      <p:ext uri="{BB962C8B-B14F-4D97-AF65-F5344CB8AC3E}">
        <p14:creationId xmlns:p14="http://schemas.microsoft.com/office/powerpoint/2010/main" val="5490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fade">
                                      <p:cBhvr>
                                        <p:cTn id="7" dur="500"/>
                                        <p:tgtEl>
                                          <p:spTgt spid="604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042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3"/>
          <p:cNvSpPr>
            <a:spLocks noChangeArrowheads="1"/>
          </p:cNvSpPr>
          <p:nvPr/>
        </p:nvSpPr>
        <p:spPr bwMode="auto">
          <a:xfrm>
            <a:off x="762000" y="1371600"/>
            <a:ext cx="7391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Trebuchet MS" panose="020B0603020202020204" pitchFamily="34" charset="0"/>
              </a:rPr>
              <a:t>Study of CICO based on </a:t>
            </a:r>
            <a:r>
              <a:rPr lang="en-US" sz="2400" dirty="0" smtClean="0">
                <a:latin typeface="Trebuchet MS" panose="020B0603020202020204" pitchFamily="34" charset="0"/>
              </a:rPr>
              <a:t>function:</a:t>
            </a:r>
            <a:endParaRPr lang="en-US" sz="2400" dirty="0" smtClean="0">
              <a:latin typeface="+mn-lt"/>
            </a:endParaRPr>
          </a:p>
          <a:p>
            <a:pPr marL="285750" indent="-285750">
              <a:buFont typeface="Arial" charset="0"/>
              <a:buChar char="•"/>
            </a:pPr>
            <a:r>
              <a:rPr lang="en-US" sz="2400" dirty="0" smtClean="0">
                <a:latin typeface="+mn-lt"/>
              </a:rPr>
              <a:t>Results </a:t>
            </a:r>
            <a:r>
              <a:rPr lang="en-US" sz="2400" dirty="0">
                <a:latin typeface="+mn-lt"/>
              </a:rPr>
              <a:t>indicated that, for students with attention-maintained behavior, implementation of Check-In/Check-Out was associated with statistically and clinically significant improvements in ratings of problem behavior, ratings of </a:t>
            </a:r>
            <a:r>
              <a:rPr lang="en-US" sz="2400" dirty="0" err="1">
                <a:latin typeface="+mn-lt"/>
              </a:rPr>
              <a:t>prosocial</a:t>
            </a:r>
            <a:r>
              <a:rPr lang="en-US" sz="2400" dirty="0">
                <a:latin typeface="+mn-lt"/>
              </a:rPr>
              <a:t> behavior, and office discipline referrals. </a:t>
            </a:r>
          </a:p>
          <a:p>
            <a:pPr marL="285750" indent="-285750">
              <a:buFont typeface="Arial" charset="0"/>
              <a:buChar char="•"/>
            </a:pPr>
            <a:endParaRPr lang="en-US" sz="800" dirty="0">
              <a:latin typeface="+mn-lt"/>
            </a:endParaRPr>
          </a:p>
          <a:p>
            <a:pPr marL="285750" indent="-285750">
              <a:buFont typeface="Arial" charset="0"/>
              <a:buChar char="•"/>
            </a:pPr>
            <a:r>
              <a:rPr lang="en-US" sz="2400" dirty="0">
                <a:latin typeface="+mn-lt"/>
              </a:rPr>
              <a:t>However, for students with escape-maintained behavior, no statistically significant effects were found.</a:t>
            </a:r>
          </a:p>
          <a:p>
            <a:pPr marL="285750" indent="-285750">
              <a:buFont typeface="Arial" charset="0"/>
              <a:buChar char="•"/>
            </a:pPr>
            <a:endParaRPr lang="en-US" sz="800" dirty="0">
              <a:latin typeface="+mn-lt"/>
            </a:endParaRPr>
          </a:p>
          <a:p>
            <a:pPr marL="285750" indent="-285750">
              <a:buFont typeface="Arial" charset="0"/>
              <a:buChar char="•"/>
            </a:pPr>
            <a:r>
              <a:rPr lang="en-US" sz="2400" dirty="0">
                <a:latin typeface="+mn-lt"/>
              </a:rPr>
              <a:t>There exists the need for multiple tier two interventions in both academic and behavior </a:t>
            </a:r>
            <a:r>
              <a:rPr lang="en-US" sz="2400" dirty="0" smtClean="0">
                <a:latin typeface="+mn-lt"/>
              </a:rPr>
              <a:t>support.</a:t>
            </a:r>
            <a:endParaRPr lang="en-US" sz="2400" dirty="0">
              <a:latin typeface="+mn-lt"/>
            </a:endParaRPr>
          </a:p>
        </p:txBody>
      </p:sp>
      <p:sp>
        <p:nvSpPr>
          <p:cNvPr id="336898" name="TextBox 4"/>
          <p:cNvSpPr txBox="1">
            <a:spLocks noChangeArrowheads="1"/>
          </p:cNvSpPr>
          <p:nvPr/>
        </p:nvSpPr>
        <p:spPr bwMode="auto">
          <a:xfrm>
            <a:off x="5486400" y="6411912"/>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McIntosh et al., 2009</a:t>
            </a:r>
          </a:p>
        </p:txBody>
      </p:sp>
      <p:sp>
        <p:nvSpPr>
          <p:cNvPr id="336899" name="Title 5"/>
          <p:cNvSpPr>
            <a:spLocks noGrp="1"/>
          </p:cNvSpPr>
          <p:nvPr>
            <p:ph type="title"/>
          </p:nvPr>
        </p:nvSpPr>
        <p:spPr>
          <a:xfrm>
            <a:off x="353538" y="381000"/>
            <a:ext cx="7353300" cy="923925"/>
          </a:xfrm>
        </p:spPr>
        <p:txBody>
          <a:bodyPr/>
          <a:lstStyle/>
          <a:p>
            <a:r>
              <a:rPr lang="en-US" sz="3600" dirty="0">
                <a:latin typeface="Trebuchet MS" panose="020B0603020202020204" pitchFamily="34" charset="0"/>
              </a:rPr>
              <a:t>Research shows function </a:t>
            </a:r>
            <a:r>
              <a:rPr lang="en-US" sz="3600" dirty="0" smtClean="0">
                <a:latin typeface="Trebuchet MS" panose="020B0603020202020204" pitchFamily="34" charset="0"/>
              </a:rPr>
              <a:t>matters</a:t>
            </a:r>
            <a:r>
              <a:rPr lang="en-US" sz="4400" dirty="0">
                <a:solidFill>
                  <a:schemeClr val="tx1"/>
                </a:solidFill>
                <a:latin typeface="Trebuchet MS" panose="020B0603020202020204" pitchFamily="34" charset="0"/>
              </a:rPr>
              <a:t/>
            </a:r>
            <a:br>
              <a:rPr lang="en-US" sz="4400" dirty="0">
                <a:solidFill>
                  <a:schemeClr val="tx1"/>
                </a:solidFill>
                <a:latin typeface="Trebuchet MS" panose="020B0603020202020204" pitchFamily="34" charset="0"/>
              </a:rPr>
            </a:br>
            <a:endParaRPr lang="en-US" sz="18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5679899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ctrTitle"/>
          </p:nvPr>
        </p:nvSpPr>
        <p:spPr>
          <a:xfrm>
            <a:off x="381000" y="304800"/>
            <a:ext cx="7543800" cy="838200"/>
          </a:xfrm>
          <a:noFill/>
          <a:ln>
            <a:noFill/>
          </a:ln>
        </p:spPr>
        <p:txBody>
          <a:bodyPr/>
          <a:lstStyle/>
          <a:p>
            <a:r>
              <a:rPr lang="en-US" sz="4000" dirty="0" smtClean="0">
                <a:latin typeface="Trebuchet MS" panose="020B0603020202020204" pitchFamily="34" charset="0"/>
              </a:rPr>
              <a:t>Your Interventions</a:t>
            </a:r>
            <a:endParaRPr lang="en-US" sz="4000" dirty="0">
              <a:latin typeface="Trebuchet MS" panose="020B0603020202020204" pitchFamily="34" charset="0"/>
            </a:endParaRPr>
          </a:p>
        </p:txBody>
      </p:sp>
      <p:sp>
        <p:nvSpPr>
          <p:cNvPr id="3" name="Content Placeholder 3"/>
          <p:cNvSpPr txBox="1">
            <a:spLocks/>
          </p:cNvSpPr>
          <p:nvPr/>
        </p:nvSpPr>
        <p:spPr>
          <a:xfrm>
            <a:off x="762000" y="1676400"/>
            <a:ext cx="7239000" cy="4495800"/>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669131" lvl="1" indent="-457200" algn="l">
              <a:buFont typeface="Arial"/>
              <a:buChar char="•"/>
            </a:pPr>
            <a:r>
              <a:rPr lang="en-US" sz="4700" dirty="0" smtClean="0">
                <a:solidFill>
                  <a:srgbClr val="000000"/>
                </a:solidFill>
              </a:rPr>
              <a:t>Critical Features of Tier 2 Interventions</a:t>
            </a:r>
          </a:p>
          <a:p>
            <a:pPr marL="669131" lvl="1" indent="-457200" algn="l">
              <a:buFont typeface="Arial"/>
              <a:buChar char="•"/>
            </a:pPr>
            <a:endParaRPr lang="en-US" sz="4700" dirty="0">
              <a:solidFill>
                <a:srgbClr val="000000"/>
              </a:solidFill>
            </a:endParaRPr>
          </a:p>
          <a:p>
            <a:pPr marL="669131" lvl="1" indent="-457200" algn="l">
              <a:buFont typeface="Arial"/>
              <a:buChar char="•"/>
            </a:pPr>
            <a:r>
              <a:rPr lang="en-US" sz="4700" dirty="0" smtClean="0">
                <a:solidFill>
                  <a:srgbClr val="000000"/>
                </a:solidFill>
              </a:rPr>
              <a:t>Relationship-building and skill-building Interventions</a:t>
            </a:r>
          </a:p>
          <a:p>
            <a:pPr marL="1126331" lvl="2" indent="-457200" algn="l">
              <a:buFont typeface="Arial"/>
              <a:buChar char="•"/>
            </a:pPr>
            <a:endParaRPr lang="en-US" sz="4500" dirty="0">
              <a:solidFill>
                <a:srgbClr val="000000"/>
              </a:solidFill>
            </a:endParaRPr>
          </a:p>
          <a:p>
            <a:pPr marL="669131" lvl="1" indent="-457200" algn="l">
              <a:buFont typeface="Arial"/>
              <a:buChar char="•"/>
            </a:pPr>
            <a:r>
              <a:rPr lang="en-US" sz="4500" dirty="0" smtClean="0">
                <a:solidFill>
                  <a:srgbClr val="000000"/>
                </a:solidFill>
              </a:rPr>
              <a:t>Map Your Assets</a:t>
            </a:r>
          </a:p>
          <a:p>
            <a:pPr marL="1126331" lvl="2" indent="-457200" algn="l">
              <a:buFont typeface="Arial"/>
              <a:buChar char="•"/>
            </a:pPr>
            <a:endParaRPr lang="en-US" sz="4500" dirty="0">
              <a:solidFill>
                <a:srgbClr val="000000"/>
              </a:solidFill>
            </a:endParaRPr>
          </a:p>
          <a:p>
            <a:pPr marL="669131" lvl="1" indent="-457200" algn="l">
              <a:buFont typeface="Arial"/>
              <a:buChar char="•"/>
            </a:pPr>
            <a:r>
              <a:rPr lang="en-US" sz="4500" dirty="0" smtClean="0">
                <a:solidFill>
                  <a:srgbClr val="000000"/>
                </a:solidFill>
              </a:rPr>
              <a:t>Look For Effective Interventions</a:t>
            </a:r>
          </a:p>
        </p:txBody>
      </p:sp>
    </p:spTree>
    <p:extLst>
      <p:ext uri="{BB962C8B-B14F-4D97-AF65-F5344CB8AC3E}">
        <p14:creationId xmlns:p14="http://schemas.microsoft.com/office/powerpoint/2010/main" val="7737325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56492" y="304800"/>
            <a:ext cx="8001000" cy="1143000"/>
          </a:xfrm>
        </p:spPr>
        <p:txBody>
          <a:bodyPr rtlCol="0">
            <a:normAutofit fontScale="90000"/>
          </a:bodyPr>
          <a:lstStyle/>
          <a:p>
            <a:pPr eaLnBrk="1" fontAlgn="auto" hangingPunct="1">
              <a:spcAft>
                <a:spcPts val="0"/>
              </a:spcAft>
              <a:defRPr/>
            </a:pPr>
            <a:r>
              <a:rPr lang="en-US" dirty="0" smtClean="0">
                <a:latin typeface="Trebuchet MS" panose="020B0603020202020204" pitchFamily="34" charset="0"/>
              </a:rPr>
              <a:t>10 Critical </a:t>
            </a:r>
            <a:r>
              <a:rPr lang="en-US" dirty="0">
                <a:latin typeface="Trebuchet MS" panose="020B0603020202020204" pitchFamily="34" charset="0"/>
              </a:rPr>
              <a:t>Features of Tier </a:t>
            </a:r>
            <a:r>
              <a:rPr lang="en-US" dirty="0" smtClean="0">
                <a:latin typeface="Trebuchet MS" panose="020B0603020202020204" pitchFamily="34" charset="0"/>
              </a:rPr>
              <a:t>2 Interventions</a:t>
            </a:r>
            <a:endParaRPr lang="en-US" dirty="0">
              <a:solidFill>
                <a:srgbClr val="FF0000"/>
              </a:solidFill>
              <a:latin typeface="Trebuchet MS" panose="020B0603020202020204" pitchFamily="34" charset="0"/>
            </a:endParaRPr>
          </a:p>
        </p:txBody>
      </p:sp>
      <p:sp>
        <p:nvSpPr>
          <p:cNvPr id="191490" name="Rectangle 3"/>
          <p:cNvSpPr>
            <a:spLocks noGrp="1" noChangeArrowheads="1"/>
          </p:cNvSpPr>
          <p:nvPr>
            <p:ph idx="1"/>
          </p:nvPr>
        </p:nvSpPr>
        <p:spPr>
          <a:xfrm>
            <a:off x="457200" y="1905000"/>
            <a:ext cx="7924800" cy="4114800"/>
          </a:xfrm>
        </p:spPr>
        <p:txBody>
          <a:bodyPr/>
          <a:lstStyle/>
          <a:p>
            <a:pPr marL="457200" indent="-457200" eaLnBrk="1" hangingPunct="1">
              <a:buClrTx/>
              <a:buFont typeface="+mj-lt"/>
              <a:buAutoNum type="arabicPeriod"/>
            </a:pPr>
            <a:r>
              <a:rPr lang="en-US" sz="2400" dirty="0">
                <a:solidFill>
                  <a:schemeClr val="accent2"/>
                </a:solidFill>
                <a:latin typeface="Calibri" charset="0"/>
              </a:rPr>
              <a:t>Intervention linked directly to school wide expectations and/or academic goals.</a:t>
            </a:r>
          </a:p>
          <a:p>
            <a:pPr marL="457200" indent="-457200" eaLnBrk="1" hangingPunct="1">
              <a:buClrTx/>
              <a:buFont typeface="+mj-lt"/>
              <a:buAutoNum type="arabicPeriod"/>
            </a:pPr>
            <a:r>
              <a:rPr lang="en-US" sz="2400" dirty="0" smtClean="0">
                <a:solidFill>
                  <a:schemeClr val="accent2"/>
                </a:solidFill>
                <a:latin typeface="Calibri" charset="0"/>
              </a:rPr>
              <a:t>Intervention </a:t>
            </a:r>
            <a:r>
              <a:rPr lang="en-US" sz="2400" dirty="0">
                <a:solidFill>
                  <a:schemeClr val="accent2"/>
                </a:solidFill>
                <a:latin typeface="Calibri" charset="0"/>
              </a:rPr>
              <a:t>can be modified based on assessment and/or outcome </a:t>
            </a:r>
            <a:r>
              <a:rPr lang="en-US" sz="2400" dirty="0" smtClean="0">
                <a:solidFill>
                  <a:schemeClr val="accent2"/>
                </a:solidFill>
                <a:latin typeface="Calibri" charset="0"/>
              </a:rPr>
              <a:t>data</a:t>
            </a:r>
          </a:p>
          <a:p>
            <a:pPr marL="457200" indent="-457200">
              <a:buClrTx/>
              <a:buFont typeface="+mj-lt"/>
              <a:buAutoNum type="arabicPeriod"/>
            </a:pPr>
            <a:r>
              <a:rPr lang="en-US" sz="2400" dirty="0">
                <a:solidFill>
                  <a:schemeClr val="accent2"/>
                </a:solidFill>
                <a:latin typeface="Calibri" charset="0"/>
              </a:rPr>
              <a:t>Intervention includes structured prompts for what to do in relevant </a:t>
            </a:r>
            <a:r>
              <a:rPr lang="en-US" sz="2400" dirty="0" smtClean="0">
                <a:solidFill>
                  <a:schemeClr val="accent2"/>
                </a:solidFill>
                <a:latin typeface="Calibri" charset="0"/>
              </a:rPr>
              <a:t>situations.</a:t>
            </a:r>
          </a:p>
          <a:p>
            <a:pPr marL="457200" indent="-457200">
              <a:buClrTx/>
              <a:buFont typeface="+mj-lt"/>
              <a:buAutoNum type="arabicPeriod"/>
            </a:pPr>
            <a:r>
              <a:rPr lang="en-US" sz="2400" dirty="0" smtClean="0">
                <a:solidFill>
                  <a:srgbClr val="AA2B1E"/>
                </a:solidFill>
                <a:latin typeface="Calibri" charset="0"/>
              </a:rPr>
              <a:t>Intervention </a:t>
            </a:r>
            <a:r>
              <a:rPr lang="en-US" sz="2400" dirty="0">
                <a:solidFill>
                  <a:srgbClr val="AA2B1E"/>
                </a:solidFill>
                <a:latin typeface="Calibri" charset="0"/>
              </a:rPr>
              <a:t>results in students receiving positive and corrective feedback from staff (with emphasis on </a:t>
            </a:r>
            <a:r>
              <a:rPr lang="en-US" sz="2400" dirty="0" smtClean="0">
                <a:solidFill>
                  <a:srgbClr val="AA2B1E"/>
                </a:solidFill>
                <a:latin typeface="Calibri" charset="0"/>
              </a:rPr>
              <a:t>positive).</a:t>
            </a:r>
          </a:p>
          <a:p>
            <a:pPr marL="457200" indent="-457200">
              <a:buClrTx/>
              <a:buFont typeface="+mj-lt"/>
              <a:buAutoNum type="arabicPeriod"/>
            </a:pPr>
            <a:r>
              <a:rPr lang="en-US" sz="2400" dirty="0" smtClean="0">
                <a:solidFill>
                  <a:srgbClr val="AA2B1E"/>
                </a:solidFill>
                <a:latin typeface="Calibri" charset="0"/>
              </a:rPr>
              <a:t>Intervention </a:t>
            </a:r>
            <a:r>
              <a:rPr lang="en-US" sz="2400" dirty="0">
                <a:solidFill>
                  <a:srgbClr val="AA2B1E"/>
                </a:solidFill>
                <a:latin typeface="Calibri" charset="0"/>
              </a:rPr>
              <a:t>includes a school-home communication exchange system at least weekly. </a:t>
            </a:r>
          </a:p>
          <a:p>
            <a:pPr marL="0" indent="0" eaLnBrk="1" hangingPunct="1">
              <a:buClrTx/>
              <a:buNone/>
            </a:pPr>
            <a:endParaRPr lang="en-US" dirty="0">
              <a:latin typeface="Calibri" charset="0"/>
            </a:endParaRPr>
          </a:p>
        </p:txBody>
      </p:sp>
      <p:sp>
        <p:nvSpPr>
          <p:cNvPr id="4" name="TextBox 3"/>
          <p:cNvSpPr txBox="1"/>
          <p:nvPr/>
        </p:nvSpPr>
        <p:spPr>
          <a:xfrm>
            <a:off x="685800" y="6477000"/>
            <a:ext cx="1676400" cy="276999"/>
          </a:xfrm>
          <a:prstGeom prst="rect">
            <a:avLst/>
          </a:prstGeom>
          <a:noFill/>
        </p:spPr>
        <p:txBody>
          <a:bodyPr wrap="square" rtlCol="0">
            <a:spAutoFit/>
          </a:bodyPr>
          <a:lstStyle/>
          <a:p>
            <a:r>
              <a:rPr lang="en-US" sz="1200" i="1" dirty="0" smtClean="0"/>
              <a:t>Illinois PBIS Network</a:t>
            </a:r>
            <a:endParaRPr lang="en-US" sz="1200" i="1" dirty="0"/>
          </a:p>
        </p:txBody>
      </p:sp>
      <p:sp>
        <p:nvSpPr>
          <p:cNvPr id="5" name="Folded Corner 4"/>
          <p:cNvSpPr/>
          <p:nvPr/>
        </p:nvSpPr>
        <p:spPr>
          <a:xfrm>
            <a:off x="7391400" y="990600"/>
            <a:ext cx="1295400" cy="533400"/>
          </a:xfrm>
          <a:prstGeom prst="foldedCorner">
            <a:avLst>
              <a:gd name="adj" fmla="val 41917"/>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Handout</a:t>
            </a:r>
            <a:endParaRPr lang="en-US" dirty="0">
              <a:solidFill>
                <a:schemeClr val="bg1"/>
              </a:solidFill>
            </a:endParaRPr>
          </a:p>
        </p:txBody>
      </p:sp>
    </p:spTree>
    <p:extLst>
      <p:ext uri="{BB962C8B-B14F-4D97-AF65-F5344CB8AC3E}">
        <p14:creationId xmlns:p14="http://schemas.microsoft.com/office/powerpoint/2010/main" val="30014334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674077" y="304800"/>
            <a:ext cx="7399337" cy="1143000"/>
          </a:xfrm>
        </p:spPr>
        <p:txBody>
          <a:bodyPr/>
          <a:lstStyle/>
          <a:p>
            <a:r>
              <a:rPr lang="en-US" sz="4000" dirty="0">
                <a:latin typeface="Trebuchet MS" panose="020B0603020202020204" pitchFamily="34" charset="0"/>
              </a:rPr>
              <a:t>10 Critical Features of Tier 2 </a:t>
            </a:r>
            <a:r>
              <a:rPr lang="en-US" sz="4000" dirty="0" smtClean="0">
                <a:latin typeface="Trebuchet MS" panose="020B0603020202020204" pitchFamily="34" charset="0"/>
              </a:rPr>
              <a:t>Interventions - Continued</a:t>
            </a:r>
            <a:endParaRPr lang="en-US" sz="4000" dirty="0">
              <a:latin typeface="Trebuchet MS" panose="020B0603020202020204" pitchFamily="34" charset="0"/>
            </a:endParaRPr>
          </a:p>
        </p:txBody>
      </p:sp>
      <p:sp>
        <p:nvSpPr>
          <p:cNvPr id="192514" name="Rectangle 3"/>
          <p:cNvSpPr>
            <a:spLocks noGrp="1" noChangeArrowheads="1"/>
          </p:cNvSpPr>
          <p:nvPr>
            <p:ph idx="1"/>
          </p:nvPr>
        </p:nvSpPr>
        <p:spPr>
          <a:xfrm>
            <a:off x="533400" y="1828800"/>
            <a:ext cx="7467600" cy="5334000"/>
          </a:xfrm>
        </p:spPr>
        <p:txBody>
          <a:bodyPr>
            <a:normAutofit/>
          </a:bodyPr>
          <a:lstStyle/>
          <a:p>
            <a:pPr marL="457200" indent="-457200">
              <a:lnSpc>
                <a:spcPct val="90000"/>
              </a:lnSpc>
              <a:buClrTx/>
              <a:buFont typeface="+mj-lt"/>
              <a:buAutoNum type="arabicPeriod" startAt="6"/>
            </a:pPr>
            <a:r>
              <a:rPr lang="en-US" sz="2400" dirty="0" smtClean="0">
                <a:solidFill>
                  <a:srgbClr val="AA2B1E"/>
                </a:solidFill>
                <a:latin typeface="Calibri" charset="0"/>
              </a:rPr>
              <a:t>Orientation </a:t>
            </a:r>
            <a:r>
              <a:rPr lang="en-US" sz="2400" dirty="0">
                <a:solidFill>
                  <a:srgbClr val="AA2B1E"/>
                </a:solidFill>
                <a:latin typeface="Calibri" charset="0"/>
              </a:rPr>
              <a:t>process and introduction to </a:t>
            </a:r>
            <a:r>
              <a:rPr lang="en-US" sz="2400" dirty="0" smtClean="0">
                <a:solidFill>
                  <a:srgbClr val="AA2B1E"/>
                </a:solidFill>
                <a:latin typeface="Calibri" charset="0"/>
              </a:rPr>
              <a:t>materials </a:t>
            </a:r>
            <a:r>
              <a:rPr lang="en-US" sz="2400" dirty="0">
                <a:solidFill>
                  <a:srgbClr val="AA2B1E"/>
                </a:solidFill>
                <a:latin typeface="Calibri" charset="0"/>
              </a:rPr>
              <a:t>is provided for students as </a:t>
            </a:r>
            <a:r>
              <a:rPr lang="en-US" sz="2400" dirty="0" smtClean="0">
                <a:solidFill>
                  <a:srgbClr val="AA2B1E"/>
                </a:solidFill>
                <a:latin typeface="Calibri" charset="0"/>
              </a:rPr>
              <a:t>they </a:t>
            </a:r>
            <a:r>
              <a:rPr lang="en-US" sz="2400" dirty="0">
                <a:solidFill>
                  <a:srgbClr val="AA2B1E"/>
                </a:solidFill>
                <a:latin typeface="Calibri" charset="0"/>
              </a:rPr>
              <a:t>begin the intervention</a:t>
            </a:r>
          </a:p>
          <a:p>
            <a:pPr marL="457200" indent="-457200">
              <a:lnSpc>
                <a:spcPct val="90000"/>
              </a:lnSpc>
              <a:buClrTx/>
              <a:buFont typeface="+mj-lt"/>
              <a:buAutoNum type="arabicPeriod" startAt="6"/>
            </a:pPr>
            <a:r>
              <a:rPr lang="en-US" sz="2400" dirty="0" smtClean="0">
                <a:solidFill>
                  <a:srgbClr val="AA2B1E"/>
                </a:solidFill>
                <a:latin typeface="Calibri" charset="0"/>
              </a:rPr>
              <a:t>Orientation </a:t>
            </a:r>
            <a:r>
              <a:rPr lang="en-US" sz="2400" dirty="0">
                <a:solidFill>
                  <a:srgbClr val="AA2B1E"/>
                </a:solidFill>
                <a:latin typeface="Calibri" charset="0"/>
              </a:rPr>
              <a:t>to and materials provided </a:t>
            </a:r>
            <a:r>
              <a:rPr lang="en-US" sz="2400" dirty="0" smtClean="0">
                <a:solidFill>
                  <a:srgbClr val="AA2B1E"/>
                </a:solidFill>
                <a:latin typeface="Calibri" charset="0"/>
              </a:rPr>
              <a:t>for </a:t>
            </a:r>
            <a:r>
              <a:rPr lang="en-US" sz="2400" dirty="0">
                <a:solidFill>
                  <a:srgbClr val="AA2B1E"/>
                </a:solidFill>
                <a:latin typeface="Calibri" charset="0"/>
              </a:rPr>
              <a:t>staff/</a:t>
            </a:r>
            <a:r>
              <a:rPr lang="en-US" sz="2400" dirty="0" smtClean="0">
                <a:solidFill>
                  <a:srgbClr val="AA2B1E"/>
                </a:solidFill>
                <a:latin typeface="Calibri" charset="0"/>
              </a:rPr>
              <a:t>sub’</a:t>
            </a:r>
            <a:r>
              <a:rPr lang="en-US" altLang="ja-JP" sz="2400" dirty="0" smtClean="0">
                <a:solidFill>
                  <a:srgbClr val="AA2B1E"/>
                </a:solidFill>
                <a:latin typeface="Calibri" charset="0"/>
              </a:rPr>
              <a:t>s</a:t>
            </a:r>
            <a:r>
              <a:rPr lang="en-US" altLang="ja-JP" sz="2400" dirty="0">
                <a:solidFill>
                  <a:srgbClr val="AA2B1E"/>
                </a:solidFill>
                <a:latin typeface="Calibri" charset="0"/>
              </a:rPr>
              <a:t>/volunteers who have </a:t>
            </a:r>
            <a:r>
              <a:rPr lang="en-US" altLang="ja-JP" sz="2400" dirty="0" smtClean="0">
                <a:solidFill>
                  <a:srgbClr val="AA2B1E"/>
                </a:solidFill>
                <a:latin typeface="Calibri" charset="0"/>
              </a:rPr>
              <a:t>students </a:t>
            </a:r>
            <a:r>
              <a:rPr lang="en-US" altLang="ja-JP" sz="2400" dirty="0">
                <a:solidFill>
                  <a:srgbClr val="AA2B1E"/>
                </a:solidFill>
                <a:latin typeface="Calibri" charset="0"/>
              </a:rPr>
              <a:t>using the intervention.  </a:t>
            </a:r>
            <a:r>
              <a:rPr lang="en-US" altLang="ja-JP" sz="2400" dirty="0" smtClean="0">
                <a:solidFill>
                  <a:srgbClr val="AA2B1E"/>
                </a:solidFill>
                <a:latin typeface="Calibri" charset="0"/>
              </a:rPr>
              <a:t>Ongoing </a:t>
            </a:r>
            <a:r>
              <a:rPr lang="en-US" altLang="ja-JP" sz="2400" dirty="0">
                <a:solidFill>
                  <a:srgbClr val="AA2B1E"/>
                </a:solidFill>
                <a:latin typeface="Calibri" charset="0"/>
              </a:rPr>
              <a:t>information shared with staff.</a:t>
            </a:r>
          </a:p>
          <a:p>
            <a:pPr marL="457200" lvl="0" indent="-457200">
              <a:lnSpc>
                <a:spcPct val="90000"/>
              </a:lnSpc>
              <a:buClrTx/>
              <a:buFont typeface="+mj-lt"/>
              <a:buAutoNum type="arabicPeriod" startAt="6"/>
            </a:pPr>
            <a:r>
              <a:rPr lang="en-US" sz="2400" dirty="0" smtClean="0">
                <a:solidFill>
                  <a:srgbClr val="AA2B1E"/>
                </a:solidFill>
              </a:rPr>
              <a:t>Systematic </a:t>
            </a:r>
            <a:r>
              <a:rPr lang="en-US" sz="2400" dirty="0">
                <a:solidFill>
                  <a:srgbClr val="AA2B1E"/>
                </a:solidFill>
              </a:rPr>
              <a:t>attention to generalization and fading of supports. </a:t>
            </a:r>
          </a:p>
          <a:p>
            <a:pPr marL="457200" lvl="0" indent="-457200">
              <a:lnSpc>
                <a:spcPct val="90000"/>
              </a:lnSpc>
              <a:buClrTx/>
              <a:buFont typeface="+mj-lt"/>
              <a:buAutoNum type="arabicPeriod" startAt="6"/>
            </a:pPr>
            <a:r>
              <a:rPr lang="en-US" sz="2400" dirty="0" smtClean="0">
                <a:solidFill>
                  <a:schemeClr val="accent2"/>
                </a:solidFill>
              </a:rPr>
              <a:t>Intervention </a:t>
            </a:r>
            <a:r>
              <a:rPr lang="en-US" sz="2400" dirty="0">
                <a:solidFill>
                  <a:schemeClr val="accent2"/>
                </a:solidFill>
              </a:rPr>
              <a:t>continuously available for student </a:t>
            </a:r>
            <a:r>
              <a:rPr lang="en-US" sz="2400" dirty="0" smtClean="0">
                <a:solidFill>
                  <a:schemeClr val="accent2"/>
                </a:solidFill>
              </a:rPr>
              <a:t>participation.</a:t>
            </a:r>
          </a:p>
          <a:p>
            <a:pPr marL="457200" lvl="0" indent="-457200">
              <a:lnSpc>
                <a:spcPct val="90000"/>
              </a:lnSpc>
              <a:buClrTx/>
              <a:buFont typeface="+mj-lt"/>
              <a:buAutoNum type="arabicPeriod" startAt="6"/>
            </a:pPr>
            <a:r>
              <a:rPr lang="en-US" sz="2400" dirty="0" smtClean="0">
                <a:solidFill>
                  <a:schemeClr val="accent2"/>
                </a:solidFill>
              </a:rPr>
              <a:t>Intervention </a:t>
            </a:r>
            <a:r>
              <a:rPr lang="en-US" sz="2400" dirty="0">
                <a:solidFill>
                  <a:schemeClr val="accent2"/>
                </a:solidFill>
              </a:rPr>
              <a:t>is implemented within a few school days of determining the student is in need of the intervention.</a:t>
            </a:r>
          </a:p>
          <a:p>
            <a:pPr marL="457200" lvl="0" indent="-457200">
              <a:lnSpc>
                <a:spcPct val="90000"/>
              </a:lnSpc>
              <a:buClrTx/>
              <a:buFont typeface="+mj-lt"/>
              <a:buAutoNum type="arabicPeriod" startAt="6"/>
            </a:pPr>
            <a:endParaRPr lang="en-US" sz="2400" dirty="0">
              <a:solidFill>
                <a:srgbClr val="AA2B1E"/>
              </a:solidFill>
            </a:endParaRPr>
          </a:p>
          <a:p>
            <a:pPr marL="457200" indent="-457200">
              <a:lnSpc>
                <a:spcPct val="90000"/>
              </a:lnSpc>
              <a:buClrTx/>
              <a:buFont typeface="+mj-lt"/>
              <a:buAutoNum type="arabicPeriod" startAt="6"/>
            </a:pPr>
            <a:endParaRPr lang="en-US" sz="2400" dirty="0">
              <a:latin typeface="Calibri" charset="0"/>
            </a:endParaRPr>
          </a:p>
          <a:p>
            <a:pPr marL="457200" indent="-457200">
              <a:buFont typeface="+mj-lt"/>
              <a:buAutoNum type="arabicPeriod" startAt="6"/>
            </a:pPr>
            <a:endParaRPr lang="en-US" sz="2400" dirty="0">
              <a:latin typeface="Calibri" charset="0"/>
            </a:endParaRPr>
          </a:p>
          <a:p>
            <a:pPr marL="609600" indent="-609600" eaLnBrk="1" hangingPunct="1">
              <a:lnSpc>
                <a:spcPct val="90000"/>
              </a:lnSpc>
              <a:buClrTx/>
              <a:buFont typeface="+mj-lt"/>
              <a:buAutoNum type="arabicPeriod" startAt="6"/>
            </a:pPr>
            <a:endParaRPr lang="en-US" sz="2400" dirty="0">
              <a:latin typeface="Calibri" charset="0"/>
            </a:endParaRPr>
          </a:p>
        </p:txBody>
      </p:sp>
      <p:sp>
        <p:nvSpPr>
          <p:cNvPr id="4" name="TextBox 3"/>
          <p:cNvSpPr txBox="1"/>
          <p:nvPr/>
        </p:nvSpPr>
        <p:spPr>
          <a:xfrm>
            <a:off x="685800" y="6477000"/>
            <a:ext cx="1676400" cy="276999"/>
          </a:xfrm>
          <a:prstGeom prst="rect">
            <a:avLst/>
          </a:prstGeom>
          <a:noFill/>
        </p:spPr>
        <p:txBody>
          <a:bodyPr wrap="square" rtlCol="0">
            <a:spAutoFit/>
          </a:bodyPr>
          <a:lstStyle/>
          <a:p>
            <a:r>
              <a:rPr lang="en-US" sz="1200" i="1" dirty="0" smtClean="0"/>
              <a:t>Illinois PBIS Network</a:t>
            </a:r>
            <a:endParaRPr lang="en-US" sz="1200" i="1" dirty="0"/>
          </a:p>
        </p:txBody>
      </p:sp>
      <p:sp>
        <p:nvSpPr>
          <p:cNvPr id="7" name="Folded Corner 6"/>
          <p:cNvSpPr/>
          <p:nvPr/>
        </p:nvSpPr>
        <p:spPr>
          <a:xfrm>
            <a:off x="7391400" y="914400"/>
            <a:ext cx="1295400" cy="533400"/>
          </a:xfrm>
          <a:prstGeom prst="foldedCorner">
            <a:avLst>
              <a:gd name="adj" fmla="val 41917"/>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Handout</a:t>
            </a:r>
            <a:endParaRPr lang="en-US" dirty="0">
              <a:solidFill>
                <a:schemeClr val="bg1"/>
              </a:solidFill>
            </a:endParaRPr>
          </a:p>
        </p:txBody>
      </p:sp>
    </p:spTree>
    <p:extLst>
      <p:ext uri="{BB962C8B-B14F-4D97-AF65-F5344CB8AC3E}">
        <p14:creationId xmlns:p14="http://schemas.microsoft.com/office/powerpoint/2010/main" val="17329757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524000"/>
            <a:ext cx="7391400" cy="4800600"/>
          </a:xfrm>
        </p:spPr>
        <p:txBody>
          <a:bodyPr>
            <a:normAutofit lnSpcReduction="10000"/>
          </a:bodyPr>
          <a:lstStyle/>
          <a:p>
            <a:pPr marL="0" lvl="1" indent="0" algn="ctr">
              <a:buNone/>
            </a:pPr>
            <a:r>
              <a:rPr lang="en-US" sz="2400" b="1" dirty="0">
                <a:latin typeface="Trebuchet MS" panose="020B0603020202020204" pitchFamily="34" charset="0"/>
              </a:rPr>
              <a:t>Relationship-Building Interventions</a:t>
            </a:r>
            <a:endParaRPr lang="en-US" sz="2100" dirty="0" smtClean="0"/>
          </a:p>
          <a:p>
            <a:pPr marL="211931" lvl="1"/>
            <a:endParaRPr lang="en-US" sz="2100" dirty="0" smtClean="0"/>
          </a:p>
          <a:p>
            <a:pPr marL="211931" lvl="1"/>
            <a:r>
              <a:rPr lang="en-US" sz="2100" dirty="0" smtClean="0"/>
              <a:t>For </a:t>
            </a:r>
            <a:r>
              <a:rPr lang="en-US" sz="2100" dirty="0"/>
              <a:t>students whose behavior is a function of seeking </a:t>
            </a:r>
            <a:r>
              <a:rPr lang="en-US" sz="2100" dirty="0" smtClean="0"/>
              <a:t>             adult </a:t>
            </a:r>
            <a:r>
              <a:rPr lang="en-US" sz="2100" dirty="0"/>
              <a:t>attention</a:t>
            </a:r>
          </a:p>
          <a:p>
            <a:pPr marL="211931" lvl="1"/>
            <a:r>
              <a:rPr lang="en-US" sz="2100" dirty="0"/>
              <a:t>For students who “can do” appropriate behavior but typically “don’t do”</a:t>
            </a:r>
          </a:p>
          <a:p>
            <a:pPr marL="211931" lvl="1"/>
            <a:r>
              <a:rPr lang="en-US" sz="2100" dirty="0"/>
              <a:t>Goal: to provide greater reinforcement for desired behaviors than is currently provided for undesired behavior</a:t>
            </a:r>
          </a:p>
          <a:p>
            <a:pPr lvl="1"/>
            <a:endParaRPr lang="en-US" dirty="0"/>
          </a:p>
          <a:p>
            <a:pPr marL="308610" lvl="1" indent="0" algn="ctr">
              <a:buNone/>
            </a:pPr>
            <a:r>
              <a:rPr lang="en-US" sz="3200" i="1" dirty="0"/>
              <a:t>If the student does not experience the interactions as positive and supportive, the intervention will not work!</a:t>
            </a:r>
          </a:p>
          <a:p>
            <a:pPr lvl="1"/>
            <a:endParaRPr lang="en-US" dirty="0"/>
          </a:p>
        </p:txBody>
      </p:sp>
      <p:sp>
        <p:nvSpPr>
          <p:cNvPr id="6" name="Title 1"/>
          <p:cNvSpPr>
            <a:spLocks noGrp="1"/>
          </p:cNvSpPr>
          <p:nvPr>
            <p:ph type="title"/>
          </p:nvPr>
        </p:nvSpPr>
        <p:spPr>
          <a:xfrm>
            <a:off x="152400" y="312422"/>
            <a:ext cx="8534400" cy="857250"/>
          </a:xfrm>
          <a:solidFill>
            <a:schemeClr val="accent1">
              <a:lumMod val="60000"/>
              <a:lumOff val="40000"/>
            </a:schemeClr>
          </a:solidFill>
          <a:ln>
            <a:solidFill>
              <a:srgbClr val="3333CC"/>
            </a:solidFill>
          </a:ln>
        </p:spPr>
        <p:txBody>
          <a:bodyPr/>
          <a:lstStyle/>
          <a:p>
            <a:r>
              <a:rPr lang="en-US" sz="2400" b="1" dirty="0">
                <a:latin typeface="Trebuchet MS" panose="020B0603020202020204" pitchFamily="34" charset="0"/>
              </a:rPr>
              <a:t>Effective Tier 2 Practices: </a:t>
            </a:r>
            <a:br>
              <a:rPr lang="en-US" sz="2400" b="1" dirty="0">
                <a:latin typeface="Trebuchet MS" panose="020B0603020202020204" pitchFamily="34" charset="0"/>
              </a:rPr>
            </a:br>
            <a:r>
              <a:rPr lang="en-US" sz="2400" b="1" dirty="0">
                <a:latin typeface="Trebuchet MS" panose="020B0603020202020204" pitchFamily="34" charset="0"/>
              </a:rPr>
              <a:t>Relationship-Building Interventions</a:t>
            </a:r>
            <a:endParaRPr lang="en-US" sz="2400" b="1" i="1" dirty="0">
              <a:latin typeface="Trebuchet MS" panose="020B0603020202020204" pitchFamily="34" charset="0"/>
            </a:endParaRPr>
          </a:p>
        </p:txBody>
      </p:sp>
      <p:sp>
        <p:nvSpPr>
          <p:cNvPr id="3" name="TextBox 2"/>
          <p:cNvSpPr txBox="1"/>
          <p:nvPr/>
        </p:nvSpPr>
        <p:spPr>
          <a:xfrm>
            <a:off x="7010400" y="277372"/>
            <a:ext cx="1193831" cy="1754326"/>
          </a:xfrm>
          <a:prstGeom prst="rect">
            <a:avLst/>
          </a:prstGeom>
          <a:solidFill>
            <a:schemeClr val="accent4">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23403116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rgbClr val="3333CC"/>
            </a:solidFill>
          </a:ln>
        </p:spPr>
        <p:txBody>
          <a:bodyPr/>
          <a:lstStyle/>
          <a:p>
            <a:r>
              <a:rPr lang="en-US" sz="2400" b="1" dirty="0">
                <a:latin typeface="Trebuchet MS" panose="020B0603020202020204" pitchFamily="34" charset="0"/>
              </a:rPr>
              <a:t>Effective Tier 2 Practices: </a:t>
            </a:r>
            <a:br>
              <a:rPr lang="en-US" sz="2400" b="1" dirty="0">
                <a:latin typeface="Trebuchet MS" panose="020B0603020202020204" pitchFamily="34" charset="0"/>
              </a:rPr>
            </a:br>
            <a:r>
              <a:rPr lang="en-US" sz="2400" b="1" dirty="0">
                <a:latin typeface="Trebuchet MS" panose="020B0603020202020204" pitchFamily="34" charset="0"/>
              </a:rPr>
              <a:t>Relationship-Building Interventions</a:t>
            </a:r>
            <a:endParaRPr lang="en-US" sz="2400" b="1" i="1" dirty="0">
              <a:latin typeface="Trebuchet MS" panose="020B0603020202020204" pitchFamily="34" charset="0"/>
            </a:endParaRPr>
          </a:p>
        </p:txBody>
      </p:sp>
      <p:sp>
        <p:nvSpPr>
          <p:cNvPr id="4" name="Content Placeholder 3"/>
          <p:cNvSpPr>
            <a:spLocks noGrp="1"/>
          </p:cNvSpPr>
          <p:nvPr>
            <p:ph idx="1"/>
          </p:nvPr>
        </p:nvSpPr>
        <p:spPr>
          <a:xfrm>
            <a:off x="228600" y="1752600"/>
            <a:ext cx="7683516" cy="4295636"/>
          </a:xfrm>
        </p:spPr>
        <p:txBody>
          <a:bodyPr>
            <a:noAutofit/>
          </a:bodyPr>
          <a:lstStyle/>
          <a:p>
            <a:pPr lvl="1"/>
            <a:r>
              <a:rPr lang="en-US" sz="2100" b="1" dirty="0"/>
              <a:t>What mentoring opportunities are available </a:t>
            </a:r>
            <a:br>
              <a:rPr lang="en-US" sz="2100" b="1" dirty="0"/>
            </a:br>
            <a:r>
              <a:rPr lang="en-US" sz="2100" b="1" dirty="0"/>
              <a:t>to your students? </a:t>
            </a:r>
          </a:p>
          <a:p>
            <a:pPr lvl="2"/>
            <a:r>
              <a:rPr lang="en-US" sz="2100" dirty="0"/>
              <a:t>Big Brothers/Big Sisters?</a:t>
            </a:r>
          </a:p>
          <a:p>
            <a:pPr lvl="2"/>
            <a:r>
              <a:rPr lang="en-US" sz="2100" dirty="0"/>
              <a:t>Other community-based mentor programs?</a:t>
            </a:r>
          </a:p>
          <a:p>
            <a:pPr lvl="2"/>
            <a:r>
              <a:rPr lang="en-US" sz="2100" dirty="0"/>
              <a:t>School-based mentor programs? As part of before/after school programming</a:t>
            </a:r>
            <a:r>
              <a:rPr lang="en-US" sz="2100" dirty="0" smtClean="0"/>
              <a:t>?</a:t>
            </a:r>
          </a:p>
          <a:p>
            <a:pPr lvl="2"/>
            <a:endParaRPr lang="en-US" sz="2100" dirty="0"/>
          </a:p>
          <a:p>
            <a:pPr lvl="1"/>
            <a:r>
              <a:rPr lang="en-US" sz="2100" b="1" dirty="0"/>
              <a:t>Key features of successful mentoring programs:</a:t>
            </a:r>
          </a:p>
          <a:p>
            <a:pPr lvl="2"/>
            <a:r>
              <a:rPr lang="en-US" sz="2100" dirty="0"/>
              <a:t>Ongoing mentor training with structured activities</a:t>
            </a:r>
          </a:p>
          <a:p>
            <a:pPr lvl="2"/>
            <a:r>
              <a:rPr lang="en-US" sz="2100" dirty="0"/>
              <a:t>Clear expectations regarding contact frequency</a:t>
            </a:r>
          </a:p>
          <a:p>
            <a:pPr lvl="2"/>
            <a:r>
              <a:rPr lang="en-US" sz="2100" dirty="0"/>
              <a:t>Involvement of parents by communicating student goals (</a:t>
            </a:r>
            <a:r>
              <a:rPr lang="en-US" sz="2100" dirty="0" err="1"/>
              <a:t>DuBois</a:t>
            </a:r>
            <a:r>
              <a:rPr lang="en-US" sz="2100" dirty="0"/>
              <a:t> et al, 2002; cited in </a:t>
            </a:r>
            <a:r>
              <a:rPr lang="en-US" sz="2100" dirty="0" err="1"/>
              <a:t>Hawken</a:t>
            </a:r>
            <a:r>
              <a:rPr lang="en-US" sz="2100" dirty="0"/>
              <a:t> et al.)</a:t>
            </a:r>
          </a:p>
          <a:p>
            <a:pPr lvl="2"/>
            <a:endParaRPr lang="en-US" dirty="0"/>
          </a:p>
          <a:p>
            <a:pPr lvl="2"/>
            <a:endParaRPr lang="en-US" dirty="0"/>
          </a:p>
        </p:txBody>
      </p:sp>
      <p:sp>
        <p:nvSpPr>
          <p:cNvPr id="6" name="TextBox 5"/>
          <p:cNvSpPr txBox="1"/>
          <p:nvPr/>
        </p:nvSpPr>
        <p:spPr>
          <a:xfrm>
            <a:off x="6718285" y="64326"/>
            <a:ext cx="1193831" cy="1754326"/>
          </a:xfrm>
          <a:prstGeom prst="rect">
            <a:avLst/>
          </a:prstGeom>
          <a:solidFill>
            <a:schemeClr val="accent4">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41682371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7924800" cy="4724400"/>
          </a:xfrm>
        </p:spPr>
        <p:txBody>
          <a:bodyPr>
            <a:noAutofit/>
          </a:bodyPr>
          <a:lstStyle/>
          <a:p>
            <a:pPr lvl="1"/>
            <a:r>
              <a:rPr lang="en-US" sz="2100" b="1" dirty="0"/>
              <a:t>How will you monitor the effectiveness of </a:t>
            </a:r>
            <a:br>
              <a:rPr lang="en-US" sz="2100" b="1" dirty="0"/>
            </a:br>
            <a:r>
              <a:rPr lang="en-US" sz="2100" b="1" dirty="0"/>
              <a:t>existing mentoring programs? </a:t>
            </a:r>
          </a:p>
          <a:p>
            <a:pPr lvl="2"/>
            <a:endParaRPr lang="en-US" sz="2100" dirty="0" smtClean="0"/>
          </a:p>
          <a:p>
            <a:pPr lvl="2"/>
            <a:r>
              <a:rPr lang="en-US" sz="2100" dirty="0" smtClean="0"/>
              <a:t>Track </a:t>
            </a:r>
            <a:r>
              <a:rPr lang="en-US" sz="2100" dirty="0"/>
              <a:t>fidelity </a:t>
            </a:r>
          </a:p>
          <a:p>
            <a:pPr lvl="3"/>
            <a:r>
              <a:rPr lang="en-US" sz="2100" dirty="0"/>
              <a:t>Frequency of mentoring</a:t>
            </a:r>
          </a:p>
          <a:p>
            <a:pPr lvl="3"/>
            <a:r>
              <a:rPr lang="en-US" sz="2100" dirty="0"/>
              <a:t>Frequency of parent contact</a:t>
            </a:r>
          </a:p>
          <a:p>
            <a:pPr lvl="3"/>
            <a:r>
              <a:rPr lang="en-US" sz="2100" dirty="0"/>
              <a:t>Student and/or parent satisfaction with </a:t>
            </a:r>
            <a:r>
              <a:rPr lang="en-US" sz="2100" dirty="0" smtClean="0"/>
              <a:t>match</a:t>
            </a:r>
          </a:p>
          <a:p>
            <a:pPr lvl="3"/>
            <a:endParaRPr lang="en-US" sz="2100" dirty="0"/>
          </a:p>
          <a:p>
            <a:pPr lvl="2"/>
            <a:r>
              <a:rPr lang="en-US" sz="2100" dirty="0"/>
              <a:t>Track outcomes using existing data as much as possible</a:t>
            </a:r>
          </a:p>
          <a:p>
            <a:pPr lvl="3"/>
            <a:r>
              <a:rPr lang="en-US" sz="2100" dirty="0"/>
              <a:t>Reduction in ODR’s</a:t>
            </a:r>
          </a:p>
          <a:p>
            <a:pPr lvl="3"/>
            <a:r>
              <a:rPr lang="en-US" sz="2100" dirty="0"/>
              <a:t>Improvements in attendance, </a:t>
            </a:r>
            <a:r>
              <a:rPr lang="en-US" sz="2100" dirty="0" err="1"/>
              <a:t>tardies</a:t>
            </a:r>
            <a:r>
              <a:rPr lang="en-US" sz="2100" dirty="0"/>
              <a:t>, skips</a:t>
            </a:r>
          </a:p>
          <a:p>
            <a:pPr lvl="3"/>
            <a:r>
              <a:rPr lang="en-US" sz="2100" dirty="0"/>
              <a:t>Improvements in Daily Report Card of school expectations</a:t>
            </a:r>
          </a:p>
          <a:p>
            <a:pPr lvl="2"/>
            <a:endParaRPr lang="en-US" dirty="0"/>
          </a:p>
        </p:txBody>
      </p:sp>
      <p:sp>
        <p:nvSpPr>
          <p:cNvPr id="7" name="Title 1"/>
          <p:cNvSpPr>
            <a:spLocks noGrp="1"/>
          </p:cNvSpPr>
          <p:nvPr>
            <p:ph type="title"/>
          </p:nvPr>
        </p:nvSpPr>
        <p:spPr>
          <a:xfrm>
            <a:off x="152400" y="257176"/>
            <a:ext cx="8077200" cy="857250"/>
          </a:xfrm>
          <a:solidFill>
            <a:schemeClr val="accent1">
              <a:lumMod val="60000"/>
              <a:lumOff val="40000"/>
            </a:schemeClr>
          </a:solidFill>
          <a:ln>
            <a:solidFill>
              <a:srgbClr val="3333CC"/>
            </a:solidFill>
          </a:ln>
        </p:spPr>
        <p:txBody>
          <a:bodyPr/>
          <a:lstStyle/>
          <a:p>
            <a:r>
              <a:rPr lang="en-US" sz="2400" b="1" dirty="0">
                <a:latin typeface="Trebuchet MS" panose="020B0603020202020204" pitchFamily="34" charset="0"/>
              </a:rPr>
              <a:t>Effective Tier 2 Practices: </a:t>
            </a:r>
            <a:br>
              <a:rPr lang="en-US" sz="2400" b="1" dirty="0">
                <a:latin typeface="Trebuchet MS" panose="020B0603020202020204" pitchFamily="34" charset="0"/>
              </a:rPr>
            </a:br>
            <a:r>
              <a:rPr lang="en-US" sz="2400" b="1" dirty="0">
                <a:latin typeface="Trebuchet MS" panose="020B0603020202020204" pitchFamily="34" charset="0"/>
              </a:rPr>
              <a:t>Relationship-Building Interventions</a:t>
            </a:r>
            <a:endParaRPr lang="en-US" sz="2400" b="1" i="1" dirty="0">
              <a:latin typeface="Trebuchet MS" panose="020B0603020202020204" pitchFamily="34" charset="0"/>
            </a:endParaRPr>
          </a:p>
        </p:txBody>
      </p:sp>
      <p:sp>
        <p:nvSpPr>
          <p:cNvPr id="6" name="TextBox 5"/>
          <p:cNvSpPr txBox="1"/>
          <p:nvPr/>
        </p:nvSpPr>
        <p:spPr>
          <a:xfrm>
            <a:off x="6705600" y="237263"/>
            <a:ext cx="1193831" cy="1754326"/>
          </a:xfrm>
          <a:prstGeom prst="rect">
            <a:avLst/>
          </a:prstGeom>
          <a:solidFill>
            <a:schemeClr val="accent4">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36055590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676400"/>
            <a:ext cx="7213289" cy="3950175"/>
          </a:xfrm>
        </p:spPr>
        <p:txBody>
          <a:bodyPr>
            <a:noAutofit/>
          </a:bodyPr>
          <a:lstStyle/>
          <a:p>
            <a:pPr lvl="1"/>
            <a:r>
              <a:rPr lang="en-US" sz="2100" b="1" dirty="0"/>
              <a:t>How will you monitor the effectiveness of </a:t>
            </a:r>
            <a:br>
              <a:rPr lang="en-US" sz="2100" b="1" dirty="0"/>
            </a:br>
            <a:r>
              <a:rPr lang="en-US" sz="2100" b="1" dirty="0"/>
              <a:t>existing mentoring programs? </a:t>
            </a:r>
            <a:endParaRPr lang="en-US" sz="2100" b="1" dirty="0" smtClean="0"/>
          </a:p>
          <a:p>
            <a:pPr lvl="1"/>
            <a:endParaRPr lang="en-US" sz="2100" b="1" dirty="0"/>
          </a:p>
          <a:p>
            <a:pPr lvl="2"/>
            <a:r>
              <a:rPr lang="en-US" sz="2100" dirty="0"/>
              <a:t>Summarize these individual data for use in tracking the success of the system</a:t>
            </a:r>
          </a:p>
          <a:p>
            <a:pPr lvl="2"/>
            <a:endParaRPr lang="en-US" dirty="0"/>
          </a:p>
          <a:p>
            <a:pPr lvl="2"/>
            <a:endParaRPr lang="en-US" dirty="0"/>
          </a:p>
        </p:txBody>
      </p:sp>
      <p:sp>
        <p:nvSpPr>
          <p:cNvPr id="7" name="Title 1"/>
          <p:cNvSpPr>
            <a:spLocks noGrp="1"/>
          </p:cNvSpPr>
          <p:nvPr>
            <p:ph type="title"/>
          </p:nvPr>
        </p:nvSpPr>
        <p:spPr>
          <a:xfrm>
            <a:off x="228600" y="152400"/>
            <a:ext cx="8001000" cy="857250"/>
          </a:xfrm>
          <a:solidFill>
            <a:schemeClr val="accent1">
              <a:lumMod val="60000"/>
              <a:lumOff val="40000"/>
            </a:schemeClr>
          </a:solidFill>
          <a:ln>
            <a:solidFill>
              <a:srgbClr val="3333CC"/>
            </a:solidFill>
          </a:ln>
        </p:spPr>
        <p:txBody>
          <a:bodyPr/>
          <a:lstStyle/>
          <a:p>
            <a:r>
              <a:rPr lang="en-US" sz="2400" b="1" dirty="0">
                <a:latin typeface="Trebuchet MS" panose="020B0603020202020204" pitchFamily="34" charset="0"/>
              </a:rPr>
              <a:t>Effective Tier 2 Practices: </a:t>
            </a:r>
            <a:br>
              <a:rPr lang="en-US" sz="2400" b="1" dirty="0">
                <a:latin typeface="Trebuchet MS" panose="020B0603020202020204" pitchFamily="34" charset="0"/>
              </a:rPr>
            </a:br>
            <a:r>
              <a:rPr lang="en-US" sz="2400" b="1" dirty="0">
                <a:latin typeface="Trebuchet MS" panose="020B0603020202020204" pitchFamily="34" charset="0"/>
              </a:rPr>
              <a:t>Relationship-Building Interventions</a:t>
            </a:r>
            <a:endParaRPr lang="en-US" sz="2400" b="1" i="1" dirty="0">
              <a:latin typeface="Trebuchet MS" panose="020B0603020202020204" pitchFamily="34" charset="0"/>
            </a:endParaRPr>
          </a:p>
        </p:txBody>
      </p:sp>
      <p:sp>
        <p:nvSpPr>
          <p:cNvPr id="6" name="TextBox 5"/>
          <p:cNvSpPr txBox="1"/>
          <p:nvPr/>
        </p:nvSpPr>
        <p:spPr>
          <a:xfrm>
            <a:off x="6616373" y="152400"/>
            <a:ext cx="1193831" cy="1754326"/>
          </a:xfrm>
          <a:prstGeom prst="rect">
            <a:avLst/>
          </a:prstGeom>
          <a:solidFill>
            <a:schemeClr val="accent4">
              <a:lumMod val="20000"/>
              <a:lumOff val="80000"/>
            </a:schemeClr>
          </a:solidFill>
          <a:ln w="3810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1287256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3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21263</TotalTime>
  <Words>6429</Words>
  <Application>Microsoft Office PowerPoint</Application>
  <PresentationFormat>On-screen Show (4:3)</PresentationFormat>
  <Paragraphs>1379</Paragraphs>
  <Slides>108</Slides>
  <Notes>108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108</vt:i4>
      </vt:variant>
    </vt:vector>
  </HeadingPairs>
  <TitlesOfParts>
    <vt:vector size="113" baseType="lpstr">
      <vt:lpstr>Adjacency</vt:lpstr>
      <vt:lpstr>2_Adjacency</vt:lpstr>
      <vt:lpstr>3_Adjacency</vt:lpstr>
      <vt:lpstr>1_Adjacency</vt:lpstr>
      <vt:lpstr>Document</vt:lpstr>
      <vt:lpstr> </vt:lpstr>
      <vt:lpstr>Agenda</vt:lpstr>
      <vt:lpstr>Meeting Roles</vt:lpstr>
      <vt:lpstr>School-Wide Systems for Student Success: A Response to Intervention (RtI) Model</vt:lpstr>
      <vt:lpstr>Reflecting on your school tiers</vt:lpstr>
      <vt:lpstr>System Development is Key!</vt:lpstr>
      <vt:lpstr>PowerPoint Presentation</vt:lpstr>
      <vt:lpstr>PowerPoint Presentation</vt:lpstr>
      <vt:lpstr>PowerPoint Presentation</vt:lpstr>
      <vt:lpstr>PowerPoint Presentation</vt:lpstr>
      <vt:lpstr>PowerPoint Presentation</vt:lpstr>
      <vt:lpstr>Let’s Talk Tier 2… </vt:lpstr>
      <vt:lpstr>PowerPoint Presentation</vt:lpstr>
      <vt:lpstr>PowerPoint Presentation</vt:lpstr>
      <vt:lpstr>Willingness Are you willing?</vt:lpstr>
      <vt:lpstr>PowerPoint Presentation</vt:lpstr>
      <vt:lpstr>Percentage Activity</vt:lpstr>
      <vt:lpstr>Percentage Activity</vt:lpstr>
      <vt:lpstr>PowerPoint Presentation</vt:lpstr>
      <vt:lpstr>PowerPoint Presentation</vt:lpstr>
      <vt:lpstr>PowerPoint Presentation</vt:lpstr>
      <vt:lpstr>Positive Behavior Support</vt:lpstr>
      <vt:lpstr>Readiness Reflection  Activity</vt:lpstr>
      <vt:lpstr>Tier 2 Overview</vt:lpstr>
      <vt:lpstr>Tier 2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 Reflecting on Your Teaming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Monitoring (On-Going)      Intervention Tracking Tool &amp; Effectiveness Monitoring </vt:lpstr>
      <vt:lpstr>6. Monitoring      Overall Intervention Effectiveness</vt:lpstr>
      <vt:lpstr>6. Monitoring      Intervention Tracking Tool &amp; Effectiveness Monitoring</vt:lpstr>
      <vt:lpstr>6. Monitoring      Intervention Tracking Tool &amp; Effectiveness Monitoring</vt:lpstr>
      <vt:lpstr>6. Monitoring      Intervention Tracking Tool &amp; Effectiveness Monitoring</vt:lpstr>
      <vt:lpstr>PowerPoint Presentation</vt:lpstr>
      <vt:lpstr>PowerPoint Presentation</vt:lpstr>
      <vt:lpstr>Activity  - Reflecting on Monitoring </vt:lpstr>
      <vt:lpstr>PowerPoint Presentation</vt:lpstr>
      <vt:lpstr>Check-in-Check-out </vt:lpstr>
      <vt:lpstr>What does it look like? CICO Example of Daily Cycle (March &amp; Horner, 1998)</vt:lpstr>
      <vt:lpstr>CICO Daily Cycle continued…</vt:lpstr>
      <vt:lpstr>PowerPoint Presentation</vt:lpstr>
      <vt:lpstr>Which students could benefit from CICO?</vt:lpstr>
      <vt:lpstr>Data-Based Decision-Rules: </vt:lpstr>
      <vt:lpstr>Can we staff CICO?</vt:lpstr>
      <vt:lpstr>Systems for Reinforcing</vt:lpstr>
      <vt:lpstr>Communicating about CICO Intervention With School Community</vt:lpstr>
      <vt:lpstr>Share information regarding program and procedures with all staff and families  </vt:lpstr>
      <vt:lpstr>Staff Training and Overview</vt:lpstr>
      <vt:lpstr>Student Orientation</vt:lpstr>
      <vt:lpstr>Family Orientation</vt:lpstr>
      <vt:lpstr>Staff Intervention Updates  </vt:lpstr>
      <vt:lpstr>CICO Systems Conversation Questions:</vt:lpstr>
      <vt:lpstr>Example 1:  Daily Progress Report</vt:lpstr>
      <vt:lpstr>PowerPoint Presentation</vt:lpstr>
      <vt:lpstr>PowerPoint Presentation</vt:lpstr>
      <vt:lpstr>Check-in-Check-out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do you think?</vt:lpstr>
      <vt:lpstr>CICO Problem-solving Conversation Questions:</vt:lpstr>
      <vt:lpstr>PowerPoint Presentation</vt:lpstr>
      <vt:lpstr>Example of update to families  of kids participating</vt:lpstr>
      <vt:lpstr>Research shows function matters </vt:lpstr>
      <vt:lpstr>Your Interventions</vt:lpstr>
      <vt:lpstr>10 Critical Features of Tier 2 Interventions</vt:lpstr>
      <vt:lpstr>10 Critical Features of Tier 2 Interventions - Continued</vt:lpstr>
      <vt:lpstr>Effective Tier 2 Practices:  Relationship-Building Interventions</vt:lpstr>
      <vt:lpstr>Effective Tier 2 Practices:  Relationship-Building Interventions</vt:lpstr>
      <vt:lpstr>Effective Tier 2 Practices:  Relationship-Building Interventions</vt:lpstr>
      <vt:lpstr>Effective Tier 2 Practices:  Relationship-Building Interventions</vt:lpstr>
      <vt:lpstr>PowerPoint Presentation</vt:lpstr>
      <vt:lpstr>PowerPoint Presentation</vt:lpstr>
      <vt:lpstr>PowerPoint Presentation</vt:lpstr>
      <vt:lpstr>PowerPoint Presentation</vt:lpstr>
      <vt:lpstr>People mapping activity</vt:lpstr>
      <vt:lpstr>Activity  - Reflection on Your Interventions</vt:lpstr>
      <vt:lpstr>New intervention… Now what? Now who? Now how?</vt:lpstr>
      <vt:lpstr>Jigsaw Activity: Filling a Gap with a New Intervention</vt:lpstr>
      <vt:lpstr>Next Steps</vt:lpstr>
    </vt:vector>
  </TitlesOfParts>
  <Company>PBIS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Marla Dewhirst</dc:creator>
  <cp:lastModifiedBy>Carly Nigro</cp:lastModifiedBy>
  <cp:revision>915</cp:revision>
  <cp:lastPrinted>2015-11-13T13:37:47Z</cp:lastPrinted>
  <dcterms:created xsi:type="dcterms:W3CDTF">2006-09-11T03:04:37Z</dcterms:created>
  <dcterms:modified xsi:type="dcterms:W3CDTF">2016-01-26T16:48:04Z</dcterms:modified>
</cp:coreProperties>
</file>